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32"/>
  </p:notesMasterIdLst>
  <p:handoutMasterIdLst>
    <p:handoutMasterId r:id="rId33"/>
  </p:handoutMasterIdLst>
  <p:sldIdLst>
    <p:sldId id="302" r:id="rId3"/>
    <p:sldId id="316" r:id="rId4"/>
    <p:sldId id="334" r:id="rId5"/>
    <p:sldId id="335" r:id="rId6"/>
    <p:sldId id="305" r:id="rId7"/>
    <p:sldId id="313" r:id="rId8"/>
    <p:sldId id="333" r:id="rId9"/>
    <p:sldId id="317" r:id="rId10"/>
    <p:sldId id="318" r:id="rId11"/>
    <p:sldId id="319" r:id="rId12"/>
    <p:sldId id="312" r:id="rId13"/>
    <p:sldId id="338" r:id="rId14"/>
    <p:sldId id="323" r:id="rId15"/>
    <p:sldId id="320" r:id="rId16"/>
    <p:sldId id="326" r:id="rId17"/>
    <p:sldId id="321" r:id="rId18"/>
    <p:sldId id="322" r:id="rId19"/>
    <p:sldId id="327" r:id="rId20"/>
    <p:sldId id="328" r:id="rId21"/>
    <p:sldId id="324" r:id="rId22"/>
    <p:sldId id="325" r:id="rId23"/>
    <p:sldId id="329" r:id="rId24"/>
    <p:sldId id="315" r:id="rId25"/>
    <p:sldId id="330" r:id="rId26"/>
    <p:sldId id="332" r:id="rId27"/>
    <p:sldId id="331" r:id="rId28"/>
    <p:sldId id="336" r:id="rId29"/>
    <p:sldId id="314" r:id="rId30"/>
    <p:sldId id="337" r:id="rId31"/>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37">
          <p15:clr>
            <a:srgbClr val="A4A3A4"/>
          </p15:clr>
        </p15:guide>
        <p15:guide id="2" pos="2764">
          <p15:clr>
            <a:srgbClr val="A4A3A4"/>
          </p15:clr>
        </p15:guide>
        <p15:guide id="3" orient="horz" pos="684">
          <p15:clr>
            <a:srgbClr val="A4A3A4"/>
          </p15:clr>
        </p15:guide>
        <p15:guide id="4" pos="2810">
          <p15:clr>
            <a:srgbClr val="A4A3A4"/>
          </p15:clr>
        </p15:guide>
        <p15:guide id="5" orient="horz" pos="3372">
          <p15:clr>
            <a:srgbClr val="A4A3A4"/>
          </p15:clr>
        </p15:guide>
        <p15:guide id="6" pos="4198">
          <p15:clr>
            <a:srgbClr val="A4A3A4"/>
          </p15:clr>
        </p15:guide>
        <p15:guide id="7" pos="4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4BC8E9"/>
    <a:srgbClr val="14248A"/>
    <a:srgbClr val="C274AD"/>
    <a:srgbClr val="942093"/>
    <a:srgbClr val="140205"/>
    <a:srgbClr val="0D158A"/>
    <a:srgbClr val="3F6CAF"/>
    <a:srgbClr val="466BFA"/>
    <a:srgbClr val="7EBEF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705" autoAdjust="0"/>
    <p:restoredTop sz="92321" autoAdjust="0"/>
  </p:normalViewPr>
  <p:slideViewPr>
    <p:cSldViewPr snapToGrid="0" snapToObjects="1">
      <p:cViewPr varScale="1">
        <p:scale>
          <a:sx n="71" d="100"/>
          <a:sy n="71" d="100"/>
        </p:scale>
        <p:origin x="1146" y="72"/>
      </p:cViewPr>
      <p:guideLst>
        <p:guide orient="horz" pos="2237"/>
        <p:guide pos="2764"/>
        <p:guide orient="horz" pos="684"/>
        <p:guide pos="2810"/>
        <p:guide orient="horz" pos="3372"/>
        <p:guide pos="4198"/>
        <p:guide pos="43"/>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3922EA-9210-844E-9318-8CEA1101A88A}" type="doc">
      <dgm:prSet loTypeId="urn:microsoft.com/office/officeart/2008/layout/RadialCluster" loCatId="" qsTypeId="urn:microsoft.com/office/officeart/2005/8/quickstyle/simple4" qsCatId="simple" csTypeId="urn:microsoft.com/office/officeart/2005/8/colors/accent2_2" csCatId="accent2" phldr="1"/>
      <dgm:spPr/>
      <dgm:t>
        <a:bodyPr/>
        <a:lstStyle/>
        <a:p>
          <a:endParaRPr lang="en-GB"/>
        </a:p>
      </dgm:t>
    </dgm:pt>
    <dgm:pt modelId="{216F9E43-18FE-5546-9F0C-C00B982AA415}">
      <dgm:prSet phldrT="[Text]"/>
      <dgm:spPr/>
      <dgm:t>
        <a:bodyPr/>
        <a:lstStyle/>
        <a:p>
          <a:r>
            <a:rPr lang="en-GB" dirty="0"/>
            <a:t>510 Objectives</a:t>
          </a:r>
        </a:p>
      </dgm:t>
    </dgm:pt>
    <dgm:pt modelId="{CD000D41-ADC1-0E4F-BF54-F1EEC51D89DB}" type="parTrans" cxnId="{FB9CF39A-1BF7-0444-8D5D-670543164A93}">
      <dgm:prSet/>
      <dgm:spPr/>
      <dgm:t>
        <a:bodyPr/>
        <a:lstStyle/>
        <a:p>
          <a:endParaRPr lang="en-GB"/>
        </a:p>
      </dgm:t>
    </dgm:pt>
    <dgm:pt modelId="{E462481C-1661-6345-8AD7-FB2571132EED}" type="sibTrans" cxnId="{FB9CF39A-1BF7-0444-8D5D-670543164A93}">
      <dgm:prSet/>
      <dgm:spPr/>
      <dgm:t>
        <a:bodyPr/>
        <a:lstStyle/>
        <a:p>
          <a:endParaRPr lang="en-GB"/>
        </a:p>
      </dgm:t>
    </dgm:pt>
    <dgm:pt modelId="{453DB3F8-A6AA-0342-A6C3-262A266F5EFF}">
      <dgm:prSet phldrT="[Text]" custT="1"/>
      <dgm:spPr/>
      <dgm:t>
        <a:bodyPr/>
        <a:lstStyle/>
        <a:p>
          <a:r>
            <a:rPr lang="en-GB" sz="1100" dirty="0"/>
            <a:t>2 Focus Groups</a:t>
          </a:r>
        </a:p>
      </dgm:t>
    </dgm:pt>
    <dgm:pt modelId="{D1136C40-31A8-814B-AE8B-984AC0085C01}" type="parTrans" cxnId="{CCE795D8-34C4-D746-8CB6-74895C04CBA8}">
      <dgm:prSet/>
      <dgm:spPr/>
      <dgm:t>
        <a:bodyPr/>
        <a:lstStyle/>
        <a:p>
          <a:endParaRPr lang="en-GB"/>
        </a:p>
      </dgm:t>
    </dgm:pt>
    <dgm:pt modelId="{A371F54C-8DF7-F542-90DB-AC4572DD632A}" type="sibTrans" cxnId="{CCE795D8-34C4-D746-8CB6-74895C04CBA8}">
      <dgm:prSet/>
      <dgm:spPr/>
      <dgm:t>
        <a:bodyPr/>
        <a:lstStyle/>
        <a:p>
          <a:endParaRPr lang="en-GB"/>
        </a:p>
      </dgm:t>
    </dgm:pt>
    <dgm:pt modelId="{54FD671D-9422-3645-8074-6CFD72DE67E7}">
      <dgm:prSet phldrT="[Text]" custT="1"/>
      <dgm:spPr/>
      <dgm:t>
        <a:bodyPr/>
        <a:lstStyle/>
        <a:p>
          <a:r>
            <a:rPr lang="en-GB" sz="1100" dirty="0"/>
            <a:t>5 PCC Crime Plans</a:t>
          </a:r>
        </a:p>
      </dgm:t>
    </dgm:pt>
    <dgm:pt modelId="{E7C2916F-4D01-5D4C-A91F-4EA874828450}" type="parTrans" cxnId="{65B5A201-87E9-8542-8A65-5116A6A5FF43}">
      <dgm:prSet/>
      <dgm:spPr/>
      <dgm:t>
        <a:bodyPr/>
        <a:lstStyle/>
        <a:p>
          <a:endParaRPr lang="en-GB"/>
        </a:p>
      </dgm:t>
    </dgm:pt>
    <dgm:pt modelId="{D077423E-051B-B742-9384-C7025E349E56}" type="sibTrans" cxnId="{65B5A201-87E9-8542-8A65-5116A6A5FF43}">
      <dgm:prSet/>
      <dgm:spPr/>
      <dgm:t>
        <a:bodyPr/>
        <a:lstStyle/>
        <a:p>
          <a:endParaRPr lang="en-GB"/>
        </a:p>
      </dgm:t>
    </dgm:pt>
    <dgm:pt modelId="{308C0D3E-3DBD-ED42-9C5A-A458697D4DCE}">
      <dgm:prSet phldrT="[Text]" custT="1"/>
      <dgm:spPr/>
      <dgm:t>
        <a:bodyPr/>
        <a:lstStyle/>
        <a:p>
          <a:r>
            <a:rPr lang="en-GB" sz="1100" dirty="0"/>
            <a:t>NHT Public Priorities Survey</a:t>
          </a:r>
        </a:p>
      </dgm:t>
    </dgm:pt>
    <dgm:pt modelId="{F01BE39B-8754-CC41-9488-B9A8F4AFB634}" type="parTrans" cxnId="{7D7A9A18-736B-E749-8675-BEBE1D9B5E5A}">
      <dgm:prSet/>
      <dgm:spPr/>
      <dgm:t>
        <a:bodyPr/>
        <a:lstStyle/>
        <a:p>
          <a:endParaRPr lang="en-GB"/>
        </a:p>
      </dgm:t>
    </dgm:pt>
    <dgm:pt modelId="{DA6A9158-7D2D-7C4F-8A6A-E31F585299FF}" type="sibTrans" cxnId="{7D7A9A18-736B-E749-8675-BEBE1D9B5E5A}">
      <dgm:prSet/>
      <dgm:spPr/>
      <dgm:t>
        <a:bodyPr/>
        <a:lstStyle/>
        <a:p>
          <a:endParaRPr lang="en-GB"/>
        </a:p>
      </dgm:t>
    </dgm:pt>
    <dgm:pt modelId="{10C675D5-34D9-CB4D-BF53-E507FAFC8724}">
      <dgm:prSet phldrT="[Text]" custT="1"/>
      <dgm:spPr/>
      <dgm:t>
        <a:bodyPr/>
        <a:lstStyle/>
        <a:p>
          <a:r>
            <a:rPr lang="en-GB" sz="1100" dirty="0"/>
            <a:t>Interactive Event</a:t>
          </a:r>
        </a:p>
      </dgm:t>
    </dgm:pt>
    <dgm:pt modelId="{25CBEAFC-5F19-0444-962D-26631519ADD8}" type="parTrans" cxnId="{4D2356A2-9482-AC45-B7CA-F46844C9FC5D}">
      <dgm:prSet/>
      <dgm:spPr/>
      <dgm:t>
        <a:bodyPr/>
        <a:lstStyle/>
        <a:p>
          <a:endParaRPr lang="en-GB"/>
        </a:p>
      </dgm:t>
    </dgm:pt>
    <dgm:pt modelId="{AB07B2BE-D023-DD4C-AD9F-8B33D2356A98}" type="sibTrans" cxnId="{4D2356A2-9482-AC45-B7CA-F46844C9FC5D}">
      <dgm:prSet/>
      <dgm:spPr/>
      <dgm:t>
        <a:bodyPr/>
        <a:lstStyle/>
        <a:p>
          <a:endParaRPr lang="en-GB"/>
        </a:p>
      </dgm:t>
    </dgm:pt>
    <dgm:pt modelId="{4C0E8F29-8B1E-9D4C-A6D9-C75695722C33}">
      <dgm:prSet phldrT="[Text]" custT="1"/>
      <dgm:spPr/>
      <dgm:t>
        <a:bodyPr/>
        <a:lstStyle/>
        <a:p>
          <a:r>
            <a:rPr lang="en-GB" sz="1100" dirty="0"/>
            <a:t>Policing Literature</a:t>
          </a:r>
        </a:p>
      </dgm:t>
    </dgm:pt>
    <dgm:pt modelId="{CEB824B4-87B3-744A-BE60-BEE26FF36E7B}" type="parTrans" cxnId="{D1A84810-7892-3844-8E8E-155341E6B853}">
      <dgm:prSet/>
      <dgm:spPr/>
      <dgm:t>
        <a:bodyPr/>
        <a:lstStyle/>
        <a:p>
          <a:endParaRPr lang="en-GB"/>
        </a:p>
      </dgm:t>
    </dgm:pt>
    <dgm:pt modelId="{BEC6A693-8AC4-1646-9020-ED9572CD82B3}" type="sibTrans" cxnId="{D1A84810-7892-3844-8E8E-155341E6B853}">
      <dgm:prSet/>
      <dgm:spPr/>
      <dgm:t>
        <a:bodyPr/>
        <a:lstStyle/>
        <a:p>
          <a:endParaRPr lang="en-GB"/>
        </a:p>
      </dgm:t>
    </dgm:pt>
    <dgm:pt modelId="{2539BB62-3797-8C43-B50E-6D342074CFF1}">
      <dgm:prSet phldrT="[Text]" custT="1"/>
      <dgm:spPr/>
      <dgm:t>
        <a:bodyPr/>
        <a:lstStyle/>
        <a:p>
          <a:r>
            <a:rPr lang="en-GB" sz="1000" dirty="0"/>
            <a:t>TVP</a:t>
          </a:r>
        </a:p>
      </dgm:t>
    </dgm:pt>
    <dgm:pt modelId="{CECB5EE1-2D39-6440-990F-3598A25EFAC5}" type="parTrans" cxnId="{DCBEBC75-001F-074E-919B-130B153CD452}">
      <dgm:prSet/>
      <dgm:spPr/>
      <dgm:t>
        <a:bodyPr/>
        <a:lstStyle/>
        <a:p>
          <a:endParaRPr lang="en-GB"/>
        </a:p>
      </dgm:t>
    </dgm:pt>
    <dgm:pt modelId="{313ADC74-C00E-D44B-BC1F-41132D9E8DC4}" type="sibTrans" cxnId="{DCBEBC75-001F-074E-919B-130B153CD452}">
      <dgm:prSet/>
      <dgm:spPr/>
      <dgm:t>
        <a:bodyPr/>
        <a:lstStyle/>
        <a:p>
          <a:endParaRPr lang="en-GB"/>
        </a:p>
      </dgm:t>
    </dgm:pt>
    <dgm:pt modelId="{13FFFE9C-1CD0-5B43-9D2B-BAF12A218789}">
      <dgm:prSet phldrT="[Text]" custT="1"/>
      <dgm:spPr/>
      <dgm:t>
        <a:bodyPr/>
        <a:lstStyle/>
        <a:p>
          <a:r>
            <a:rPr lang="en-GB" sz="1000" dirty="0"/>
            <a:t>GMP</a:t>
          </a:r>
        </a:p>
      </dgm:t>
    </dgm:pt>
    <dgm:pt modelId="{9A012D25-7F62-8140-A715-C9071B3A9E58}" type="parTrans" cxnId="{14F94DCC-4212-7E48-A9D6-32B61E923DD4}">
      <dgm:prSet/>
      <dgm:spPr/>
      <dgm:t>
        <a:bodyPr/>
        <a:lstStyle/>
        <a:p>
          <a:endParaRPr lang="en-GB"/>
        </a:p>
      </dgm:t>
    </dgm:pt>
    <dgm:pt modelId="{7C448D22-FA0F-2340-A4F8-BB8D9B2AB570}" type="sibTrans" cxnId="{14F94DCC-4212-7E48-A9D6-32B61E923DD4}">
      <dgm:prSet/>
      <dgm:spPr/>
      <dgm:t>
        <a:bodyPr/>
        <a:lstStyle/>
        <a:p>
          <a:endParaRPr lang="en-GB"/>
        </a:p>
      </dgm:t>
    </dgm:pt>
    <dgm:pt modelId="{7BCBF7F1-62F5-A644-A520-FBA5112649F8}">
      <dgm:prSet phldrT="[Text]" custT="1"/>
      <dgm:spPr/>
      <dgm:t>
        <a:bodyPr/>
        <a:lstStyle/>
        <a:p>
          <a:r>
            <a:rPr lang="en-GB" sz="1000" dirty="0"/>
            <a:t>MET</a:t>
          </a:r>
        </a:p>
      </dgm:t>
    </dgm:pt>
    <dgm:pt modelId="{6706AC4E-FAFD-9947-AA2F-E85EB1C72E55}" type="parTrans" cxnId="{E3DA4705-B421-7249-990B-6A260CA7D8E8}">
      <dgm:prSet/>
      <dgm:spPr/>
      <dgm:t>
        <a:bodyPr/>
        <a:lstStyle/>
        <a:p>
          <a:endParaRPr lang="en-GB"/>
        </a:p>
      </dgm:t>
    </dgm:pt>
    <dgm:pt modelId="{D64A8AB7-52D4-0347-8AB9-F657F847B36C}" type="sibTrans" cxnId="{E3DA4705-B421-7249-990B-6A260CA7D8E8}">
      <dgm:prSet/>
      <dgm:spPr/>
      <dgm:t>
        <a:bodyPr/>
        <a:lstStyle/>
        <a:p>
          <a:endParaRPr lang="en-GB"/>
        </a:p>
      </dgm:t>
    </dgm:pt>
    <dgm:pt modelId="{F8DC7259-39E8-2648-8355-01D483ED5217}">
      <dgm:prSet phldrT="[Text]" custT="1"/>
      <dgm:spPr/>
      <dgm:t>
        <a:bodyPr/>
        <a:lstStyle/>
        <a:p>
          <a:r>
            <a:rPr lang="en-GB" sz="1000" dirty="0"/>
            <a:t>PSNI</a:t>
          </a:r>
        </a:p>
      </dgm:t>
    </dgm:pt>
    <dgm:pt modelId="{3ED2E2FB-75BB-6F47-9A54-AFDBB4B3154F}" type="parTrans" cxnId="{D7CD99E6-6C59-5147-AA02-161BAF42548D}">
      <dgm:prSet/>
      <dgm:spPr/>
      <dgm:t>
        <a:bodyPr/>
        <a:lstStyle/>
        <a:p>
          <a:endParaRPr lang="en-GB"/>
        </a:p>
      </dgm:t>
    </dgm:pt>
    <dgm:pt modelId="{C7B7B3C2-58BC-AE43-A49A-F53144A5E5D3}" type="sibTrans" cxnId="{D7CD99E6-6C59-5147-AA02-161BAF42548D}">
      <dgm:prSet/>
      <dgm:spPr/>
      <dgm:t>
        <a:bodyPr/>
        <a:lstStyle/>
        <a:p>
          <a:endParaRPr lang="en-GB"/>
        </a:p>
      </dgm:t>
    </dgm:pt>
    <dgm:pt modelId="{16FE3F23-D148-F949-BB12-DDAD97483554}">
      <dgm:prSet phldrT="[Text]" custT="1"/>
      <dgm:spPr/>
      <dgm:t>
        <a:bodyPr/>
        <a:lstStyle/>
        <a:p>
          <a:r>
            <a:rPr lang="en-GB" sz="1000" dirty="0"/>
            <a:t>Gwent</a:t>
          </a:r>
        </a:p>
      </dgm:t>
    </dgm:pt>
    <dgm:pt modelId="{C552319A-27CB-234C-B154-CBC998248833}" type="parTrans" cxnId="{9D4F6C79-2DC6-824E-B51A-61D109745FBF}">
      <dgm:prSet/>
      <dgm:spPr/>
      <dgm:t>
        <a:bodyPr/>
        <a:lstStyle/>
        <a:p>
          <a:endParaRPr lang="en-GB"/>
        </a:p>
      </dgm:t>
    </dgm:pt>
    <dgm:pt modelId="{C508E7C9-5F56-4C49-A176-A280D94AC059}" type="sibTrans" cxnId="{9D4F6C79-2DC6-824E-B51A-61D109745FBF}">
      <dgm:prSet/>
      <dgm:spPr/>
      <dgm:t>
        <a:bodyPr/>
        <a:lstStyle/>
        <a:p>
          <a:endParaRPr lang="en-GB"/>
        </a:p>
      </dgm:t>
    </dgm:pt>
    <dgm:pt modelId="{D989905D-7928-4D47-BB3C-228AE6E55130}">
      <dgm:prSet phldrT="[Text]" custT="1"/>
      <dgm:spPr/>
      <dgm:t>
        <a:bodyPr/>
        <a:lstStyle/>
        <a:p>
          <a:r>
            <a:rPr lang="en-GB" sz="1000" dirty="0"/>
            <a:t>Group 1 </a:t>
          </a:r>
          <a:r>
            <a:rPr lang="mr-IN" sz="1000" dirty="0"/>
            <a:t>–</a:t>
          </a:r>
          <a:r>
            <a:rPr lang="en-GB" sz="1000" dirty="0"/>
            <a:t> PCs</a:t>
          </a:r>
        </a:p>
      </dgm:t>
    </dgm:pt>
    <dgm:pt modelId="{059AC16B-167B-DC47-A8A3-748D9AF1423F}" type="parTrans" cxnId="{D6D8529F-21FA-094E-9745-26F0C53902E6}">
      <dgm:prSet/>
      <dgm:spPr/>
      <dgm:t>
        <a:bodyPr/>
        <a:lstStyle/>
        <a:p>
          <a:endParaRPr lang="en-GB"/>
        </a:p>
      </dgm:t>
    </dgm:pt>
    <dgm:pt modelId="{ED3A0E97-3493-FA47-914D-87CA2FF20305}" type="sibTrans" cxnId="{D6D8529F-21FA-094E-9745-26F0C53902E6}">
      <dgm:prSet/>
      <dgm:spPr/>
      <dgm:t>
        <a:bodyPr/>
        <a:lstStyle/>
        <a:p>
          <a:endParaRPr lang="en-GB"/>
        </a:p>
      </dgm:t>
    </dgm:pt>
    <dgm:pt modelId="{A16407AE-1F7C-F546-8598-49B048CB0439}">
      <dgm:prSet phldrT="[Text]" custT="1"/>
      <dgm:spPr/>
      <dgm:t>
        <a:bodyPr/>
        <a:lstStyle/>
        <a:p>
          <a:r>
            <a:rPr lang="en-GB" sz="1000" dirty="0"/>
            <a:t>Group 2 </a:t>
          </a:r>
          <a:r>
            <a:rPr lang="mr-IN" sz="1000" dirty="0"/>
            <a:t>–</a:t>
          </a:r>
          <a:r>
            <a:rPr lang="en-GB" sz="1000" dirty="0"/>
            <a:t> Sgt, Insp. and CI</a:t>
          </a:r>
        </a:p>
      </dgm:t>
    </dgm:pt>
    <dgm:pt modelId="{B263982F-ACF2-D441-ADF1-FC914D4C620E}" type="parTrans" cxnId="{169E0440-3680-B94B-9DD7-D4E8753781CE}">
      <dgm:prSet/>
      <dgm:spPr/>
      <dgm:t>
        <a:bodyPr/>
        <a:lstStyle/>
        <a:p>
          <a:endParaRPr lang="en-GB"/>
        </a:p>
      </dgm:t>
    </dgm:pt>
    <dgm:pt modelId="{296A2663-C6BD-8944-9E03-122A9ECB7434}" type="sibTrans" cxnId="{169E0440-3680-B94B-9DD7-D4E8753781CE}">
      <dgm:prSet/>
      <dgm:spPr/>
      <dgm:t>
        <a:bodyPr/>
        <a:lstStyle/>
        <a:p>
          <a:endParaRPr lang="en-GB"/>
        </a:p>
      </dgm:t>
    </dgm:pt>
    <dgm:pt modelId="{AF63E4FD-3E08-9C45-AEC3-ECE0ECE5331B}">
      <dgm:prSet phldrT="[Text]"/>
      <dgm:spPr/>
      <dgm:t>
        <a:bodyPr/>
        <a:lstStyle/>
        <a:p>
          <a:r>
            <a:rPr lang="en-GB" dirty="0"/>
            <a:t>Gwent Your Voice Survey</a:t>
          </a:r>
        </a:p>
      </dgm:t>
    </dgm:pt>
    <dgm:pt modelId="{17BD2764-071D-264A-B7D7-390CE1434DA2}" type="parTrans" cxnId="{42B5F9FA-D6D7-4041-AA6E-0C06C73FABDB}">
      <dgm:prSet/>
      <dgm:spPr/>
      <dgm:t>
        <a:bodyPr/>
        <a:lstStyle/>
        <a:p>
          <a:endParaRPr lang="en-GB"/>
        </a:p>
      </dgm:t>
    </dgm:pt>
    <dgm:pt modelId="{4ABC3F55-6555-1147-ADC9-61CF48FD94DF}" type="sibTrans" cxnId="{42B5F9FA-D6D7-4041-AA6E-0C06C73FABDB}">
      <dgm:prSet/>
      <dgm:spPr/>
      <dgm:t>
        <a:bodyPr/>
        <a:lstStyle/>
        <a:p>
          <a:endParaRPr lang="en-GB"/>
        </a:p>
      </dgm:t>
    </dgm:pt>
    <dgm:pt modelId="{7B34DB8F-EB40-484C-8C13-C5059608087F}">
      <dgm:prSet phldrT="[Text]"/>
      <dgm:spPr/>
      <dgm:t>
        <a:bodyPr/>
        <a:lstStyle/>
        <a:p>
          <a:r>
            <a:rPr lang="en-GB" dirty="0"/>
            <a:t>8 groups of Police and Academics</a:t>
          </a:r>
        </a:p>
      </dgm:t>
    </dgm:pt>
    <dgm:pt modelId="{0D457B2E-7758-DA46-B03E-99CDF9D2DAF0}" type="parTrans" cxnId="{D0BC7EDD-24AE-ED4F-8461-D5CCAEB8A4AD}">
      <dgm:prSet/>
      <dgm:spPr/>
      <dgm:t>
        <a:bodyPr/>
        <a:lstStyle/>
        <a:p>
          <a:endParaRPr lang="en-GB"/>
        </a:p>
      </dgm:t>
    </dgm:pt>
    <dgm:pt modelId="{1CFC3CDE-9F2C-6448-A194-CB50F46DD325}" type="sibTrans" cxnId="{D0BC7EDD-24AE-ED4F-8461-D5CCAEB8A4AD}">
      <dgm:prSet/>
      <dgm:spPr/>
      <dgm:t>
        <a:bodyPr/>
        <a:lstStyle/>
        <a:p>
          <a:endParaRPr lang="en-GB"/>
        </a:p>
      </dgm:t>
    </dgm:pt>
    <dgm:pt modelId="{0A637601-9055-8947-A737-05DFF16A02BF}">
      <dgm:prSet phldrT="[Text]" custT="1"/>
      <dgm:spPr/>
      <dgm:t>
        <a:bodyPr/>
        <a:lstStyle/>
        <a:p>
          <a:r>
            <a:rPr lang="en-GB" sz="900" dirty="0"/>
            <a:t>HMIC - Policing in Austerity: Rising to the Challenge</a:t>
          </a:r>
        </a:p>
      </dgm:t>
    </dgm:pt>
    <dgm:pt modelId="{41D9F120-B2FC-C84D-B74F-2B55CA50C7A8}" type="parTrans" cxnId="{8A46ABC7-F5FC-3248-BFD8-BCB0E3CD0CF4}">
      <dgm:prSet/>
      <dgm:spPr/>
      <dgm:t>
        <a:bodyPr/>
        <a:lstStyle/>
        <a:p>
          <a:endParaRPr lang="en-GB"/>
        </a:p>
      </dgm:t>
    </dgm:pt>
    <dgm:pt modelId="{8746BD7E-F465-B648-9977-A8CD08923A2A}" type="sibTrans" cxnId="{8A46ABC7-F5FC-3248-BFD8-BCB0E3CD0CF4}">
      <dgm:prSet/>
      <dgm:spPr/>
      <dgm:t>
        <a:bodyPr/>
        <a:lstStyle/>
        <a:p>
          <a:endParaRPr lang="en-GB"/>
        </a:p>
      </dgm:t>
    </dgm:pt>
    <dgm:pt modelId="{9FF507BD-04B3-EA45-98BD-00EF1773FFA8}">
      <dgm:prSet phldrT="[Text]" custT="1"/>
      <dgm:spPr/>
      <dgm:t>
        <a:bodyPr/>
        <a:lstStyle/>
        <a:p>
          <a:r>
            <a:rPr lang="en-GB" sz="900" dirty="0"/>
            <a:t>COP analysis:</a:t>
          </a:r>
        </a:p>
        <a:p>
          <a:r>
            <a:rPr lang="en-GB" sz="900" dirty="0"/>
            <a:t>Estimating demand on the police service</a:t>
          </a:r>
        </a:p>
      </dgm:t>
    </dgm:pt>
    <dgm:pt modelId="{CBFB0CDC-BCC1-F944-BDCF-F10E9EAEAD34}" type="parTrans" cxnId="{0D56A81D-26C3-A24D-8F0D-50EF35DE1DCA}">
      <dgm:prSet/>
      <dgm:spPr/>
      <dgm:t>
        <a:bodyPr/>
        <a:lstStyle/>
        <a:p>
          <a:endParaRPr lang="en-GB"/>
        </a:p>
      </dgm:t>
    </dgm:pt>
    <dgm:pt modelId="{81E93D69-9355-434C-9167-D4232B235BBB}" type="sibTrans" cxnId="{0D56A81D-26C3-A24D-8F0D-50EF35DE1DCA}">
      <dgm:prSet/>
      <dgm:spPr/>
      <dgm:t>
        <a:bodyPr/>
        <a:lstStyle/>
        <a:p>
          <a:endParaRPr lang="en-GB"/>
        </a:p>
      </dgm:t>
    </dgm:pt>
    <dgm:pt modelId="{9CDA23B1-EA85-5944-AE17-9E257A5A64EC}" type="pres">
      <dgm:prSet presAssocID="{B73922EA-9210-844E-9318-8CEA1101A88A}" presName="Name0" presStyleCnt="0">
        <dgm:presLayoutVars>
          <dgm:chMax val="1"/>
          <dgm:chPref val="1"/>
          <dgm:dir/>
          <dgm:animOne val="branch"/>
          <dgm:animLvl val="lvl"/>
        </dgm:presLayoutVars>
      </dgm:prSet>
      <dgm:spPr/>
    </dgm:pt>
    <dgm:pt modelId="{8648AE4A-1BCA-A04B-8400-A5E577BA4C28}" type="pres">
      <dgm:prSet presAssocID="{216F9E43-18FE-5546-9F0C-C00B982AA415}" presName="textCenter" presStyleLbl="node1" presStyleIdx="0" presStyleCnt="17"/>
      <dgm:spPr/>
    </dgm:pt>
    <dgm:pt modelId="{C7D4B380-48A3-494C-AF51-A583D84693F8}" type="pres">
      <dgm:prSet presAssocID="{216F9E43-18FE-5546-9F0C-C00B982AA415}" presName="cycle_1" presStyleCnt="0"/>
      <dgm:spPr/>
    </dgm:pt>
    <dgm:pt modelId="{E6033992-14FD-9C45-83B9-A5B958452BDF}" type="pres">
      <dgm:prSet presAssocID="{453DB3F8-A6AA-0342-A6C3-262A266F5EFF}" presName="childCenter1" presStyleLbl="node1" presStyleIdx="1" presStyleCnt="17"/>
      <dgm:spPr/>
    </dgm:pt>
    <dgm:pt modelId="{866E7A27-6897-FA4B-B8FB-494108B10070}" type="pres">
      <dgm:prSet presAssocID="{059AC16B-167B-DC47-A8A3-748D9AF1423F}" presName="Name141" presStyleLbl="parChTrans1D3" presStyleIdx="0" presStyleCnt="11"/>
      <dgm:spPr/>
    </dgm:pt>
    <dgm:pt modelId="{59B4F9CE-BE5E-0A42-B90B-DD8C5452EF46}" type="pres">
      <dgm:prSet presAssocID="{D989905D-7928-4D47-BB3C-228AE6E55130}" presName="text1" presStyleLbl="node1" presStyleIdx="2" presStyleCnt="17">
        <dgm:presLayoutVars>
          <dgm:bulletEnabled val="1"/>
        </dgm:presLayoutVars>
      </dgm:prSet>
      <dgm:spPr/>
    </dgm:pt>
    <dgm:pt modelId="{85C9EF33-9E21-1048-ACE6-D5B55E4647B8}" type="pres">
      <dgm:prSet presAssocID="{B263982F-ACF2-D441-ADF1-FC914D4C620E}" presName="Name141" presStyleLbl="parChTrans1D3" presStyleIdx="1" presStyleCnt="11"/>
      <dgm:spPr/>
    </dgm:pt>
    <dgm:pt modelId="{B32AFE48-5029-5747-9F71-25404205AFF7}" type="pres">
      <dgm:prSet presAssocID="{A16407AE-1F7C-F546-8598-49B048CB0439}" presName="text1" presStyleLbl="node1" presStyleIdx="3" presStyleCnt="17">
        <dgm:presLayoutVars>
          <dgm:bulletEnabled val="1"/>
        </dgm:presLayoutVars>
      </dgm:prSet>
      <dgm:spPr/>
    </dgm:pt>
    <dgm:pt modelId="{787DCDFD-B6FD-5C42-A30E-2AB8B56FF1BF}" type="pres">
      <dgm:prSet presAssocID="{D1136C40-31A8-814B-AE8B-984AC0085C01}" presName="Name144" presStyleLbl="parChTrans1D2" presStyleIdx="0" presStyleCnt="5"/>
      <dgm:spPr/>
    </dgm:pt>
    <dgm:pt modelId="{8DCE4A07-66BD-6544-B5F6-51B7CCC30E7C}" type="pres">
      <dgm:prSet presAssocID="{216F9E43-18FE-5546-9F0C-C00B982AA415}" presName="cycle_2" presStyleCnt="0"/>
      <dgm:spPr/>
    </dgm:pt>
    <dgm:pt modelId="{CBD8AE6C-7BDD-0D49-AA96-12089D92EB64}" type="pres">
      <dgm:prSet presAssocID="{54FD671D-9422-3645-8074-6CFD72DE67E7}" presName="childCenter2" presStyleLbl="node1" presStyleIdx="4" presStyleCnt="17"/>
      <dgm:spPr/>
    </dgm:pt>
    <dgm:pt modelId="{16B03EA6-83F4-494D-B361-8621CCEC70DC}" type="pres">
      <dgm:prSet presAssocID="{CECB5EE1-2D39-6440-990F-3598A25EFAC5}" presName="Name218" presStyleLbl="parChTrans1D3" presStyleIdx="2" presStyleCnt="11"/>
      <dgm:spPr/>
    </dgm:pt>
    <dgm:pt modelId="{08F348A1-F3BA-BF49-BCA6-57AB70C3143E}" type="pres">
      <dgm:prSet presAssocID="{2539BB62-3797-8C43-B50E-6D342074CFF1}" presName="text2" presStyleLbl="node1" presStyleIdx="5" presStyleCnt="17">
        <dgm:presLayoutVars>
          <dgm:bulletEnabled val="1"/>
        </dgm:presLayoutVars>
      </dgm:prSet>
      <dgm:spPr/>
    </dgm:pt>
    <dgm:pt modelId="{ADAE9E3E-25B0-A044-92C0-A5E3CD83B8BF}" type="pres">
      <dgm:prSet presAssocID="{9A012D25-7F62-8140-A715-C9071B3A9E58}" presName="Name218" presStyleLbl="parChTrans1D3" presStyleIdx="3" presStyleCnt="11"/>
      <dgm:spPr/>
    </dgm:pt>
    <dgm:pt modelId="{C24AAA32-353C-D046-95FB-66134E437202}" type="pres">
      <dgm:prSet presAssocID="{13FFFE9C-1CD0-5B43-9D2B-BAF12A218789}" presName="text2" presStyleLbl="node1" presStyleIdx="6" presStyleCnt="17">
        <dgm:presLayoutVars>
          <dgm:bulletEnabled val="1"/>
        </dgm:presLayoutVars>
      </dgm:prSet>
      <dgm:spPr/>
    </dgm:pt>
    <dgm:pt modelId="{60741C69-D310-9040-BFEE-F454B43F74F2}" type="pres">
      <dgm:prSet presAssocID="{6706AC4E-FAFD-9947-AA2F-E85EB1C72E55}" presName="Name218" presStyleLbl="parChTrans1D3" presStyleIdx="4" presStyleCnt="11"/>
      <dgm:spPr/>
    </dgm:pt>
    <dgm:pt modelId="{ABC9FE68-8C3A-6845-8C69-B55D7382CD7F}" type="pres">
      <dgm:prSet presAssocID="{7BCBF7F1-62F5-A644-A520-FBA5112649F8}" presName="text2" presStyleLbl="node1" presStyleIdx="7" presStyleCnt="17">
        <dgm:presLayoutVars>
          <dgm:bulletEnabled val="1"/>
        </dgm:presLayoutVars>
      </dgm:prSet>
      <dgm:spPr/>
    </dgm:pt>
    <dgm:pt modelId="{334F9B59-03AD-D54F-A6C6-D138195915F7}" type="pres">
      <dgm:prSet presAssocID="{3ED2E2FB-75BB-6F47-9A54-AFDBB4B3154F}" presName="Name218" presStyleLbl="parChTrans1D3" presStyleIdx="5" presStyleCnt="11"/>
      <dgm:spPr/>
    </dgm:pt>
    <dgm:pt modelId="{0BCDA8B1-70F4-1641-8C42-2E795506B1CE}" type="pres">
      <dgm:prSet presAssocID="{F8DC7259-39E8-2648-8355-01D483ED5217}" presName="text2" presStyleLbl="node1" presStyleIdx="8" presStyleCnt="17">
        <dgm:presLayoutVars>
          <dgm:bulletEnabled val="1"/>
        </dgm:presLayoutVars>
      </dgm:prSet>
      <dgm:spPr/>
    </dgm:pt>
    <dgm:pt modelId="{E055D16C-A0CF-ED40-A12B-FCC3F5056720}" type="pres">
      <dgm:prSet presAssocID="{C552319A-27CB-234C-B154-CBC998248833}" presName="Name218" presStyleLbl="parChTrans1D3" presStyleIdx="6" presStyleCnt="11"/>
      <dgm:spPr/>
    </dgm:pt>
    <dgm:pt modelId="{58918439-3C5B-F746-966D-6CF267EF51B9}" type="pres">
      <dgm:prSet presAssocID="{16FE3F23-D148-F949-BB12-DDAD97483554}" presName="text2" presStyleLbl="node1" presStyleIdx="9" presStyleCnt="17">
        <dgm:presLayoutVars>
          <dgm:bulletEnabled val="1"/>
        </dgm:presLayoutVars>
      </dgm:prSet>
      <dgm:spPr/>
    </dgm:pt>
    <dgm:pt modelId="{6600B04B-2A61-1246-9611-379BF5E2D7AB}" type="pres">
      <dgm:prSet presAssocID="{E7C2916F-4D01-5D4C-A91F-4EA874828450}" presName="Name221" presStyleLbl="parChTrans1D2" presStyleIdx="1" presStyleCnt="5"/>
      <dgm:spPr/>
    </dgm:pt>
    <dgm:pt modelId="{5FB5EA35-29DB-224B-8F4E-C1F96134F857}" type="pres">
      <dgm:prSet presAssocID="{216F9E43-18FE-5546-9F0C-C00B982AA415}" presName="cycle_3" presStyleCnt="0"/>
      <dgm:spPr/>
    </dgm:pt>
    <dgm:pt modelId="{9BAA5168-7054-E145-BA46-8F48C44D7AB0}" type="pres">
      <dgm:prSet presAssocID="{308C0D3E-3DBD-ED42-9C5A-A458697D4DCE}" presName="childCenter3" presStyleLbl="node1" presStyleIdx="10" presStyleCnt="17"/>
      <dgm:spPr/>
    </dgm:pt>
    <dgm:pt modelId="{84CEEB04-AC80-F042-BC62-E1D4D6B715A5}" type="pres">
      <dgm:prSet presAssocID="{17BD2764-071D-264A-B7D7-390CE1434DA2}" presName="Name285" presStyleLbl="parChTrans1D3" presStyleIdx="7" presStyleCnt="11"/>
      <dgm:spPr/>
    </dgm:pt>
    <dgm:pt modelId="{D37BE875-62AD-3045-A01D-4C60962E9A9A}" type="pres">
      <dgm:prSet presAssocID="{AF63E4FD-3E08-9C45-AEC3-ECE0ECE5331B}" presName="text3" presStyleLbl="node1" presStyleIdx="11" presStyleCnt="17">
        <dgm:presLayoutVars>
          <dgm:bulletEnabled val="1"/>
        </dgm:presLayoutVars>
      </dgm:prSet>
      <dgm:spPr/>
    </dgm:pt>
    <dgm:pt modelId="{134E2BDE-4C2E-5A4E-9B56-CE086C440E03}" type="pres">
      <dgm:prSet presAssocID="{F01BE39B-8754-CC41-9488-B9A8F4AFB634}" presName="Name288" presStyleLbl="parChTrans1D2" presStyleIdx="2" presStyleCnt="5"/>
      <dgm:spPr/>
    </dgm:pt>
    <dgm:pt modelId="{81128E51-8543-4E43-980C-30C372DB9E7D}" type="pres">
      <dgm:prSet presAssocID="{216F9E43-18FE-5546-9F0C-C00B982AA415}" presName="cycle_4" presStyleCnt="0"/>
      <dgm:spPr/>
    </dgm:pt>
    <dgm:pt modelId="{6320D9B2-6C94-CA45-8C42-AEF8ABD24CD0}" type="pres">
      <dgm:prSet presAssocID="{10C675D5-34D9-CB4D-BF53-E507FAFC8724}" presName="childCenter4" presStyleLbl="node1" presStyleIdx="12" presStyleCnt="17"/>
      <dgm:spPr/>
    </dgm:pt>
    <dgm:pt modelId="{CB911E2C-7DBC-BF42-BF48-E0D16F470DB0}" type="pres">
      <dgm:prSet presAssocID="{0D457B2E-7758-DA46-B03E-99CDF9D2DAF0}" presName="Name342" presStyleLbl="parChTrans1D3" presStyleIdx="8" presStyleCnt="11"/>
      <dgm:spPr/>
    </dgm:pt>
    <dgm:pt modelId="{202B7671-9D6B-7341-9ED9-71B6E27F5ECA}" type="pres">
      <dgm:prSet presAssocID="{7B34DB8F-EB40-484C-8C13-C5059608087F}" presName="text4" presStyleLbl="node1" presStyleIdx="13" presStyleCnt="17">
        <dgm:presLayoutVars>
          <dgm:bulletEnabled val="1"/>
        </dgm:presLayoutVars>
      </dgm:prSet>
      <dgm:spPr/>
    </dgm:pt>
    <dgm:pt modelId="{A3708325-F33B-044E-BB21-31F592DD64C4}" type="pres">
      <dgm:prSet presAssocID="{25CBEAFC-5F19-0444-962D-26631519ADD8}" presName="Name345" presStyleLbl="parChTrans1D2" presStyleIdx="3" presStyleCnt="5"/>
      <dgm:spPr/>
    </dgm:pt>
    <dgm:pt modelId="{D695C7D5-53EE-6142-B0A0-972C77F945C1}" type="pres">
      <dgm:prSet presAssocID="{216F9E43-18FE-5546-9F0C-C00B982AA415}" presName="cycle_5" presStyleCnt="0"/>
      <dgm:spPr/>
    </dgm:pt>
    <dgm:pt modelId="{47907415-C1C3-0349-B95A-161E62BFFCE1}" type="pres">
      <dgm:prSet presAssocID="{4C0E8F29-8B1E-9D4C-A6D9-C75695722C33}" presName="childCenter5" presStyleLbl="node1" presStyleIdx="14" presStyleCnt="17"/>
      <dgm:spPr/>
    </dgm:pt>
    <dgm:pt modelId="{1B316685-115F-F045-B2C5-FEE22B591432}" type="pres">
      <dgm:prSet presAssocID="{41D9F120-B2FC-C84D-B74F-2B55CA50C7A8}" presName="Name389" presStyleLbl="parChTrans1D3" presStyleIdx="9" presStyleCnt="11"/>
      <dgm:spPr/>
    </dgm:pt>
    <dgm:pt modelId="{2C95C9F9-E62B-1544-A8D4-F40035388FB7}" type="pres">
      <dgm:prSet presAssocID="{0A637601-9055-8947-A737-05DFF16A02BF}" presName="text5" presStyleLbl="node1" presStyleIdx="15" presStyleCnt="17" custScaleX="125622" custScaleY="94209">
        <dgm:presLayoutVars>
          <dgm:bulletEnabled val="1"/>
        </dgm:presLayoutVars>
      </dgm:prSet>
      <dgm:spPr/>
    </dgm:pt>
    <dgm:pt modelId="{1D882826-D439-1C41-BA7C-9BC8E23BD838}" type="pres">
      <dgm:prSet presAssocID="{CBFB0CDC-BCC1-F944-BDCF-F10E9EAEAD34}" presName="Name389" presStyleLbl="parChTrans1D3" presStyleIdx="10" presStyleCnt="11"/>
      <dgm:spPr/>
    </dgm:pt>
    <dgm:pt modelId="{E3E0BC57-5A5F-5141-98BC-F324687EE027}" type="pres">
      <dgm:prSet presAssocID="{9FF507BD-04B3-EA45-98BD-00EF1773FFA8}" presName="text5" presStyleLbl="node1" presStyleIdx="16" presStyleCnt="17" custScaleX="118133" custScaleY="106032">
        <dgm:presLayoutVars>
          <dgm:bulletEnabled val="1"/>
        </dgm:presLayoutVars>
      </dgm:prSet>
      <dgm:spPr/>
    </dgm:pt>
    <dgm:pt modelId="{D204B1B1-A9A6-C14F-86DC-D85EFC975695}" type="pres">
      <dgm:prSet presAssocID="{CEB824B4-87B3-744A-BE60-BEE26FF36E7B}" presName="Name392" presStyleLbl="parChTrans1D2" presStyleIdx="4" presStyleCnt="5"/>
      <dgm:spPr/>
    </dgm:pt>
  </dgm:ptLst>
  <dgm:cxnLst>
    <dgm:cxn modelId="{65B5A201-87E9-8542-8A65-5116A6A5FF43}" srcId="{216F9E43-18FE-5546-9F0C-C00B982AA415}" destId="{54FD671D-9422-3645-8074-6CFD72DE67E7}" srcOrd="1" destOrd="0" parTransId="{E7C2916F-4D01-5D4C-A91F-4EA874828450}" sibTransId="{D077423E-051B-B742-9384-C7025E349E56}"/>
    <dgm:cxn modelId="{E3DA4705-B421-7249-990B-6A260CA7D8E8}" srcId="{54FD671D-9422-3645-8074-6CFD72DE67E7}" destId="{7BCBF7F1-62F5-A644-A520-FBA5112649F8}" srcOrd="2" destOrd="0" parTransId="{6706AC4E-FAFD-9947-AA2F-E85EB1C72E55}" sibTransId="{D64A8AB7-52D4-0347-8AB9-F657F847B36C}"/>
    <dgm:cxn modelId="{5165A606-87A1-4547-A788-DAE076B6D583}" type="presOf" srcId="{6706AC4E-FAFD-9947-AA2F-E85EB1C72E55}" destId="{60741C69-D310-9040-BFEE-F454B43F74F2}" srcOrd="0" destOrd="0" presId="urn:microsoft.com/office/officeart/2008/layout/RadialCluster"/>
    <dgm:cxn modelId="{21029207-ECB6-5548-99A2-B56B0E2D7E84}" type="presOf" srcId="{CECB5EE1-2D39-6440-990F-3598A25EFAC5}" destId="{16B03EA6-83F4-494D-B361-8621CCEC70DC}" srcOrd="0" destOrd="0" presId="urn:microsoft.com/office/officeart/2008/layout/RadialCluster"/>
    <dgm:cxn modelId="{325E060A-EEFE-E04C-87AB-EE42F83301DA}" type="presOf" srcId="{B263982F-ACF2-D441-ADF1-FC914D4C620E}" destId="{85C9EF33-9E21-1048-ACE6-D5B55E4647B8}" srcOrd="0" destOrd="0" presId="urn:microsoft.com/office/officeart/2008/layout/RadialCluster"/>
    <dgm:cxn modelId="{EC374E0A-DC8A-C14E-804E-775FD4BA2F1C}" type="presOf" srcId="{7BCBF7F1-62F5-A644-A520-FBA5112649F8}" destId="{ABC9FE68-8C3A-6845-8C69-B55D7382CD7F}" srcOrd="0" destOrd="0" presId="urn:microsoft.com/office/officeart/2008/layout/RadialCluster"/>
    <dgm:cxn modelId="{D1A84810-7892-3844-8E8E-155341E6B853}" srcId="{216F9E43-18FE-5546-9F0C-C00B982AA415}" destId="{4C0E8F29-8B1E-9D4C-A6D9-C75695722C33}" srcOrd="4" destOrd="0" parTransId="{CEB824B4-87B3-744A-BE60-BEE26FF36E7B}" sibTransId="{BEC6A693-8AC4-1646-9020-ED9572CD82B3}"/>
    <dgm:cxn modelId="{7D7A9A18-736B-E749-8675-BEBE1D9B5E5A}" srcId="{216F9E43-18FE-5546-9F0C-C00B982AA415}" destId="{308C0D3E-3DBD-ED42-9C5A-A458697D4DCE}" srcOrd="2" destOrd="0" parTransId="{F01BE39B-8754-CC41-9488-B9A8F4AFB634}" sibTransId="{DA6A9158-7D2D-7C4F-8A6A-E31F585299FF}"/>
    <dgm:cxn modelId="{0D56A81D-26C3-A24D-8F0D-50EF35DE1DCA}" srcId="{4C0E8F29-8B1E-9D4C-A6D9-C75695722C33}" destId="{9FF507BD-04B3-EA45-98BD-00EF1773FFA8}" srcOrd="1" destOrd="0" parTransId="{CBFB0CDC-BCC1-F944-BDCF-F10E9EAEAD34}" sibTransId="{81E93D69-9355-434C-9167-D4232B235BBB}"/>
    <dgm:cxn modelId="{C55AE228-7A93-DD4B-BE86-135B450B625A}" type="presOf" srcId="{0A637601-9055-8947-A737-05DFF16A02BF}" destId="{2C95C9F9-E62B-1544-A8D4-F40035388FB7}" srcOrd="0" destOrd="0" presId="urn:microsoft.com/office/officeart/2008/layout/RadialCluster"/>
    <dgm:cxn modelId="{D42B252A-05AE-924B-84DE-D57BD51CA45A}" type="presOf" srcId="{10C675D5-34D9-CB4D-BF53-E507FAFC8724}" destId="{6320D9B2-6C94-CA45-8C42-AEF8ABD24CD0}" srcOrd="0" destOrd="0" presId="urn:microsoft.com/office/officeart/2008/layout/RadialCluster"/>
    <dgm:cxn modelId="{92059037-CCE3-3947-A863-491B931A6E3C}" type="presOf" srcId="{41D9F120-B2FC-C84D-B74F-2B55CA50C7A8}" destId="{1B316685-115F-F045-B2C5-FEE22B591432}" srcOrd="0" destOrd="0" presId="urn:microsoft.com/office/officeart/2008/layout/RadialCluster"/>
    <dgm:cxn modelId="{F5946F3C-A73D-FD41-B2CE-ADEA1806895F}" type="presOf" srcId="{216F9E43-18FE-5546-9F0C-C00B982AA415}" destId="{8648AE4A-1BCA-A04B-8400-A5E577BA4C28}" srcOrd="0" destOrd="0" presId="urn:microsoft.com/office/officeart/2008/layout/RadialCluster"/>
    <dgm:cxn modelId="{0EF5F13D-AE74-8549-B976-C26ECBB05B30}" type="presOf" srcId="{F8DC7259-39E8-2648-8355-01D483ED5217}" destId="{0BCDA8B1-70F4-1641-8C42-2E795506B1CE}" srcOrd="0" destOrd="0" presId="urn:microsoft.com/office/officeart/2008/layout/RadialCluster"/>
    <dgm:cxn modelId="{169E0440-3680-B94B-9DD7-D4E8753781CE}" srcId="{453DB3F8-A6AA-0342-A6C3-262A266F5EFF}" destId="{A16407AE-1F7C-F546-8598-49B048CB0439}" srcOrd="1" destOrd="0" parTransId="{B263982F-ACF2-D441-ADF1-FC914D4C620E}" sibTransId="{296A2663-C6BD-8944-9E03-122A9ECB7434}"/>
    <dgm:cxn modelId="{6CE94D5D-74D2-AB4B-AEDF-E4AD35A80F9D}" type="presOf" srcId="{308C0D3E-3DBD-ED42-9C5A-A458697D4DCE}" destId="{9BAA5168-7054-E145-BA46-8F48C44D7AB0}" srcOrd="0" destOrd="0" presId="urn:microsoft.com/office/officeart/2008/layout/RadialCluster"/>
    <dgm:cxn modelId="{6FA26A42-B870-6F47-8DA5-DA9FFDCDFD58}" type="presOf" srcId="{54FD671D-9422-3645-8074-6CFD72DE67E7}" destId="{CBD8AE6C-7BDD-0D49-AA96-12089D92EB64}" srcOrd="0" destOrd="0" presId="urn:microsoft.com/office/officeart/2008/layout/RadialCluster"/>
    <dgm:cxn modelId="{DF9ABB43-C4FE-BF46-96A2-627051C6F93C}" type="presOf" srcId="{CEB824B4-87B3-744A-BE60-BEE26FF36E7B}" destId="{D204B1B1-A9A6-C14F-86DC-D85EFC975695}" srcOrd="0" destOrd="0" presId="urn:microsoft.com/office/officeart/2008/layout/RadialCluster"/>
    <dgm:cxn modelId="{33D2C868-BD60-3A46-A7A0-91FEAD3B60BC}" type="presOf" srcId="{2539BB62-3797-8C43-B50E-6D342074CFF1}" destId="{08F348A1-F3BA-BF49-BCA6-57AB70C3143E}" srcOrd="0" destOrd="0" presId="urn:microsoft.com/office/officeart/2008/layout/RadialCluster"/>
    <dgm:cxn modelId="{2D53566C-FBCF-FC49-BEEA-298C40549905}" type="presOf" srcId="{D989905D-7928-4D47-BB3C-228AE6E55130}" destId="{59B4F9CE-BE5E-0A42-B90B-DD8C5452EF46}" srcOrd="0" destOrd="0" presId="urn:microsoft.com/office/officeart/2008/layout/RadialCluster"/>
    <dgm:cxn modelId="{FFBDAB6D-115E-AA44-9C78-EAC9A4AACEFC}" type="presOf" srcId="{A16407AE-1F7C-F546-8598-49B048CB0439}" destId="{B32AFE48-5029-5747-9F71-25404205AFF7}" srcOrd="0" destOrd="0" presId="urn:microsoft.com/office/officeart/2008/layout/RadialCluster"/>
    <dgm:cxn modelId="{918BE874-2DED-8F43-BEBC-7590A7B069FB}" type="presOf" srcId="{E7C2916F-4D01-5D4C-A91F-4EA874828450}" destId="{6600B04B-2A61-1246-9611-379BF5E2D7AB}" srcOrd="0" destOrd="0" presId="urn:microsoft.com/office/officeart/2008/layout/RadialCluster"/>
    <dgm:cxn modelId="{DCBEBC75-001F-074E-919B-130B153CD452}" srcId="{54FD671D-9422-3645-8074-6CFD72DE67E7}" destId="{2539BB62-3797-8C43-B50E-6D342074CFF1}" srcOrd="0" destOrd="0" parTransId="{CECB5EE1-2D39-6440-990F-3598A25EFAC5}" sibTransId="{313ADC74-C00E-D44B-BC1F-41132D9E8DC4}"/>
    <dgm:cxn modelId="{01590859-9AD4-AB4A-BA4F-1A7C5DCCE6E4}" type="presOf" srcId="{13FFFE9C-1CD0-5B43-9D2B-BAF12A218789}" destId="{C24AAA32-353C-D046-95FB-66134E437202}" srcOrd="0" destOrd="0" presId="urn:microsoft.com/office/officeart/2008/layout/RadialCluster"/>
    <dgm:cxn modelId="{9D4F6C79-2DC6-824E-B51A-61D109745FBF}" srcId="{54FD671D-9422-3645-8074-6CFD72DE67E7}" destId="{16FE3F23-D148-F949-BB12-DDAD97483554}" srcOrd="4" destOrd="0" parTransId="{C552319A-27CB-234C-B154-CBC998248833}" sibTransId="{C508E7C9-5F56-4C49-A176-A280D94AC059}"/>
    <dgm:cxn modelId="{DF9B7B7F-D6A6-CA4D-935F-6E751AC4EF1B}" type="presOf" srcId="{16FE3F23-D148-F949-BB12-DDAD97483554}" destId="{58918439-3C5B-F746-966D-6CF267EF51B9}" srcOrd="0" destOrd="0" presId="urn:microsoft.com/office/officeart/2008/layout/RadialCluster"/>
    <dgm:cxn modelId="{EBEE308A-E8F9-0D4C-99A8-D4F7F19143E3}" type="presOf" srcId="{AF63E4FD-3E08-9C45-AEC3-ECE0ECE5331B}" destId="{D37BE875-62AD-3045-A01D-4C60962E9A9A}" srcOrd="0" destOrd="0" presId="urn:microsoft.com/office/officeart/2008/layout/RadialCluster"/>
    <dgm:cxn modelId="{0857B496-41AB-224E-A8E2-D42BC93790A9}" type="presOf" srcId="{F01BE39B-8754-CC41-9488-B9A8F4AFB634}" destId="{134E2BDE-4C2E-5A4E-9B56-CE086C440E03}" srcOrd="0" destOrd="0" presId="urn:microsoft.com/office/officeart/2008/layout/RadialCluster"/>
    <dgm:cxn modelId="{A8D1A298-1127-1E45-887D-AA83059F1262}" type="presOf" srcId="{059AC16B-167B-DC47-A8A3-748D9AF1423F}" destId="{866E7A27-6897-FA4B-B8FB-494108B10070}" srcOrd="0" destOrd="0" presId="urn:microsoft.com/office/officeart/2008/layout/RadialCluster"/>
    <dgm:cxn modelId="{FB9CF39A-1BF7-0444-8D5D-670543164A93}" srcId="{B73922EA-9210-844E-9318-8CEA1101A88A}" destId="{216F9E43-18FE-5546-9F0C-C00B982AA415}" srcOrd="0" destOrd="0" parTransId="{CD000D41-ADC1-0E4F-BF54-F1EEC51D89DB}" sibTransId="{E462481C-1661-6345-8AD7-FB2571132EED}"/>
    <dgm:cxn modelId="{6EA8829C-1D02-2A48-A884-9E71E0A5EF20}" type="presOf" srcId="{17BD2764-071D-264A-B7D7-390CE1434DA2}" destId="{84CEEB04-AC80-F042-BC62-E1D4D6B715A5}" srcOrd="0" destOrd="0" presId="urn:microsoft.com/office/officeart/2008/layout/RadialCluster"/>
    <dgm:cxn modelId="{D6D8529F-21FA-094E-9745-26F0C53902E6}" srcId="{453DB3F8-A6AA-0342-A6C3-262A266F5EFF}" destId="{D989905D-7928-4D47-BB3C-228AE6E55130}" srcOrd="0" destOrd="0" parTransId="{059AC16B-167B-DC47-A8A3-748D9AF1423F}" sibTransId="{ED3A0E97-3493-FA47-914D-87CA2FF20305}"/>
    <dgm:cxn modelId="{4D2356A2-9482-AC45-B7CA-F46844C9FC5D}" srcId="{216F9E43-18FE-5546-9F0C-C00B982AA415}" destId="{10C675D5-34D9-CB4D-BF53-E507FAFC8724}" srcOrd="3" destOrd="0" parTransId="{25CBEAFC-5F19-0444-962D-26631519ADD8}" sibTransId="{AB07B2BE-D023-DD4C-AD9F-8B33D2356A98}"/>
    <dgm:cxn modelId="{ACE819A4-03B4-0E44-9DE0-1B03B6307784}" type="presOf" srcId="{0D457B2E-7758-DA46-B03E-99CDF9D2DAF0}" destId="{CB911E2C-7DBC-BF42-BF48-E0D16F470DB0}" srcOrd="0" destOrd="0" presId="urn:microsoft.com/office/officeart/2008/layout/RadialCluster"/>
    <dgm:cxn modelId="{1437B4AB-90AC-8B47-B670-34D2FB9E0545}" type="presOf" srcId="{CBFB0CDC-BCC1-F944-BDCF-F10E9EAEAD34}" destId="{1D882826-D439-1C41-BA7C-9BC8E23BD838}" srcOrd="0" destOrd="0" presId="urn:microsoft.com/office/officeart/2008/layout/RadialCluster"/>
    <dgm:cxn modelId="{3F0795B0-7D86-794C-A21D-2EE7F6B658C2}" type="presOf" srcId="{7B34DB8F-EB40-484C-8C13-C5059608087F}" destId="{202B7671-9D6B-7341-9ED9-71B6E27F5ECA}" srcOrd="0" destOrd="0" presId="urn:microsoft.com/office/officeart/2008/layout/RadialCluster"/>
    <dgm:cxn modelId="{D42F9DB3-30A3-1E4B-9FBE-A0FA29F346D5}" type="presOf" srcId="{4C0E8F29-8B1E-9D4C-A6D9-C75695722C33}" destId="{47907415-C1C3-0349-B95A-161E62BFFCE1}" srcOrd="0" destOrd="0" presId="urn:microsoft.com/office/officeart/2008/layout/RadialCluster"/>
    <dgm:cxn modelId="{DAA865B6-C053-154A-A8FE-A265014418E8}" type="presOf" srcId="{453DB3F8-A6AA-0342-A6C3-262A266F5EFF}" destId="{E6033992-14FD-9C45-83B9-A5B958452BDF}" srcOrd="0" destOrd="0" presId="urn:microsoft.com/office/officeart/2008/layout/RadialCluster"/>
    <dgm:cxn modelId="{297D90C1-762E-BA45-BDDC-1A8E9C971514}" type="presOf" srcId="{D1136C40-31A8-814B-AE8B-984AC0085C01}" destId="{787DCDFD-B6FD-5C42-A30E-2AB8B56FF1BF}" srcOrd="0" destOrd="0" presId="urn:microsoft.com/office/officeart/2008/layout/RadialCluster"/>
    <dgm:cxn modelId="{06A0C5C5-94C3-3141-B677-0C09BCC27077}" type="presOf" srcId="{C552319A-27CB-234C-B154-CBC998248833}" destId="{E055D16C-A0CF-ED40-A12B-FCC3F5056720}" srcOrd="0" destOrd="0" presId="urn:microsoft.com/office/officeart/2008/layout/RadialCluster"/>
    <dgm:cxn modelId="{1ED754C6-D9E8-9A49-9E03-F1E49E561840}" type="presOf" srcId="{B73922EA-9210-844E-9318-8CEA1101A88A}" destId="{9CDA23B1-EA85-5944-AE17-9E257A5A64EC}" srcOrd="0" destOrd="0" presId="urn:microsoft.com/office/officeart/2008/layout/RadialCluster"/>
    <dgm:cxn modelId="{8A46ABC7-F5FC-3248-BFD8-BCB0E3CD0CF4}" srcId="{4C0E8F29-8B1E-9D4C-A6D9-C75695722C33}" destId="{0A637601-9055-8947-A737-05DFF16A02BF}" srcOrd="0" destOrd="0" parTransId="{41D9F120-B2FC-C84D-B74F-2B55CA50C7A8}" sibTransId="{8746BD7E-F465-B648-9977-A8CD08923A2A}"/>
    <dgm:cxn modelId="{14F94DCC-4212-7E48-A9D6-32B61E923DD4}" srcId="{54FD671D-9422-3645-8074-6CFD72DE67E7}" destId="{13FFFE9C-1CD0-5B43-9D2B-BAF12A218789}" srcOrd="1" destOrd="0" parTransId="{9A012D25-7F62-8140-A715-C9071B3A9E58}" sibTransId="{7C448D22-FA0F-2340-A4F8-BB8D9B2AB570}"/>
    <dgm:cxn modelId="{CCE795D8-34C4-D746-8CB6-74895C04CBA8}" srcId="{216F9E43-18FE-5546-9F0C-C00B982AA415}" destId="{453DB3F8-A6AA-0342-A6C3-262A266F5EFF}" srcOrd="0" destOrd="0" parTransId="{D1136C40-31A8-814B-AE8B-984AC0085C01}" sibTransId="{A371F54C-8DF7-F542-90DB-AC4572DD632A}"/>
    <dgm:cxn modelId="{D0BC7EDD-24AE-ED4F-8461-D5CCAEB8A4AD}" srcId="{10C675D5-34D9-CB4D-BF53-E507FAFC8724}" destId="{7B34DB8F-EB40-484C-8C13-C5059608087F}" srcOrd="0" destOrd="0" parTransId="{0D457B2E-7758-DA46-B03E-99CDF9D2DAF0}" sibTransId="{1CFC3CDE-9F2C-6448-A194-CB50F46DD325}"/>
    <dgm:cxn modelId="{B5ACEBE4-DD58-B344-A07D-AA047916F38C}" type="presOf" srcId="{25CBEAFC-5F19-0444-962D-26631519ADD8}" destId="{A3708325-F33B-044E-BB21-31F592DD64C4}" srcOrd="0" destOrd="0" presId="urn:microsoft.com/office/officeart/2008/layout/RadialCluster"/>
    <dgm:cxn modelId="{D7CD99E6-6C59-5147-AA02-161BAF42548D}" srcId="{54FD671D-9422-3645-8074-6CFD72DE67E7}" destId="{F8DC7259-39E8-2648-8355-01D483ED5217}" srcOrd="3" destOrd="0" parTransId="{3ED2E2FB-75BB-6F47-9A54-AFDBB4B3154F}" sibTransId="{C7B7B3C2-58BC-AE43-A49A-F53144A5E5D3}"/>
    <dgm:cxn modelId="{1F4F78F0-5E9B-F045-AAC2-1CFB97E5CE76}" type="presOf" srcId="{3ED2E2FB-75BB-6F47-9A54-AFDBB4B3154F}" destId="{334F9B59-03AD-D54F-A6C6-D138195915F7}" srcOrd="0" destOrd="0" presId="urn:microsoft.com/office/officeart/2008/layout/RadialCluster"/>
    <dgm:cxn modelId="{07390FF4-2F0A-0A46-9933-9480995461C6}" type="presOf" srcId="{9FF507BD-04B3-EA45-98BD-00EF1773FFA8}" destId="{E3E0BC57-5A5F-5141-98BC-F324687EE027}" srcOrd="0" destOrd="0" presId="urn:microsoft.com/office/officeart/2008/layout/RadialCluster"/>
    <dgm:cxn modelId="{EDFF1FF9-A587-8C40-958C-3CA8D28166CE}" type="presOf" srcId="{9A012D25-7F62-8140-A715-C9071B3A9E58}" destId="{ADAE9E3E-25B0-A044-92C0-A5E3CD83B8BF}" srcOrd="0" destOrd="0" presId="urn:microsoft.com/office/officeart/2008/layout/RadialCluster"/>
    <dgm:cxn modelId="{42B5F9FA-D6D7-4041-AA6E-0C06C73FABDB}" srcId="{308C0D3E-3DBD-ED42-9C5A-A458697D4DCE}" destId="{AF63E4FD-3E08-9C45-AEC3-ECE0ECE5331B}" srcOrd="0" destOrd="0" parTransId="{17BD2764-071D-264A-B7D7-390CE1434DA2}" sibTransId="{4ABC3F55-6555-1147-ADC9-61CF48FD94DF}"/>
    <dgm:cxn modelId="{DE551FAE-F471-F54B-BD4A-845CEE309805}" type="presParOf" srcId="{9CDA23B1-EA85-5944-AE17-9E257A5A64EC}" destId="{8648AE4A-1BCA-A04B-8400-A5E577BA4C28}" srcOrd="0" destOrd="0" presId="urn:microsoft.com/office/officeart/2008/layout/RadialCluster"/>
    <dgm:cxn modelId="{6564CF94-6458-314E-AFA5-A58B6EC976B9}" type="presParOf" srcId="{9CDA23B1-EA85-5944-AE17-9E257A5A64EC}" destId="{C7D4B380-48A3-494C-AF51-A583D84693F8}" srcOrd="1" destOrd="0" presId="urn:microsoft.com/office/officeart/2008/layout/RadialCluster"/>
    <dgm:cxn modelId="{A0EAF08D-0AA7-1246-9F7F-4C06C0077B72}" type="presParOf" srcId="{C7D4B380-48A3-494C-AF51-A583D84693F8}" destId="{E6033992-14FD-9C45-83B9-A5B958452BDF}" srcOrd="0" destOrd="0" presId="urn:microsoft.com/office/officeart/2008/layout/RadialCluster"/>
    <dgm:cxn modelId="{6DAA31AE-A044-BC49-BFBA-6D7AADFCC728}" type="presParOf" srcId="{C7D4B380-48A3-494C-AF51-A583D84693F8}" destId="{866E7A27-6897-FA4B-B8FB-494108B10070}" srcOrd="1" destOrd="0" presId="urn:microsoft.com/office/officeart/2008/layout/RadialCluster"/>
    <dgm:cxn modelId="{F5DF99E0-D3F0-B94E-91EA-31E75C3D86DE}" type="presParOf" srcId="{C7D4B380-48A3-494C-AF51-A583D84693F8}" destId="{59B4F9CE-BE5E-0A42-B90B-DD8C5452EF46}" srcOrd="2" destOrd="0" presId="urn:microsoft.com/office/officeart/2008/layout/RadialCluster"/>
    <dgm:cxn modelId="{B2AD71DD-E04B-B343-B5BB-7715585C9985}" type="presParOf" srcId="{C7D4B380-48A3-494C-AF51-A583D84693F8}" destId="{85C9EF33-9E21-1048-ACE6-D5B55E4647B8}" srcOrd="3" destOrd="0" presId="urn:microsoft.com/office/officeart/2008/layout/RadialCluster"/>
    <dgm:cxn modelId="{64B8298B-3D73-7B44-9627-406DA18CA2D7}" type="presParOf" srcId="{C7D4B380-48A3-494C-AF51-A583D84693F8}" destId="{B32AFE48-5029-5747-9F71-25404205AFF7}" srcOrd="4" destOrd="0" presId="urn:microsoft.com/office/officeart/2008/layout/RadialCluster"/>
    <dgm:cxn modelId="{33C5ADF8-5F0B-0E4E-BE1A-9585EA0CCA72}" type="presParOf" srcId="{9CDA23B1-EA85-5944-AE17-9E257A5A64EC}" destId="{787DCDFD-B6FD-5C42-A30E-2AB8B56FF1BF}" srcOrd="2" destOrd="0" presId="urn:microsoft.com/office/officeart/2008/layout/RadialCluster"/>
    <dgm:cxn modelId="{D555F489-043D-C54D-9FE6-93AF8DE6709A}" type="presParOf" srcId="{9CDA23B1-EA85-5944-AE17-9E257A5A64EC}" destId="{8DCE4A07-66BD-6544-B5F6-51B7CCC30E7C}" srcOrd="3" destOrd="0" presId="urn:microsoft.com/office/officeart/2008/layout/RadialCluster"/>
    <dgm:cxn modelId="{8C75A848-760F-534A-B933-88B52A84239E}" type="presParOf" srcId="{8DCE4A07-66BD-6544-B5F6-51B7CCC30E7C}" destId="{CBD8AE6C-7BDD-0D49-AA96-12089D92EB64}" srcOrd="0" destOrd="0" presId="urn:microsoft.com/office/officeart/2008/layout/RadialCluster"/>
    <dgm:cxn modelId="{35E7FD76-26C8-F547-B77A-87022D1A750D}" type="presParOf" srcId="{8DCE4A07-66BD-6544-B5F6-51B7CCC30E7C}" destId="{16B03EA6-83F4-494D-B361-8621CCEC70DC}" srcOrd="1" destOrd="0" presId="urn:microsoft.com/office/officeart/2008/layout/RadialCluster"/>
    <dgm:cxn modelId="{407BCFD2-025A-CD4A-8D21-877C0236B6CB}" type="presParOf" srcId="{8DCE4A07-66BD-6544-B5F6-51B7CCC30E7C}" destId="{08F348A1-F3BA-BF49-BCA6-57AB70C3143E}" srcOrd="2" destOrd="0" presId="urn:microsoft.com/office/officeart/2008/layout/RadialCluster"/>
    <dgm:cxn modelId="{46C08B0C-4288-2249-A1BF-6C9F8E07917A}" type="presParOf" srcId="{8DCE4A07-66BD-6544-B5F6-51B7CCC30E7C}" destId="{ADAE9E3E-25B0-A044-92C0-A5E3CD83B8BF}" srcOrd="3" destOrd="0" presId="urn:microsoft.com/office/officeart/2008/layout/RadialCluster"/>
    <dgm:cxn modelId="{71EB8CC5-7AE8-6B47-A22C-676F207C2CB5}" type="presParOf" srcId="{8DCE4A07-66BD-6544-B5F6-51B7CCC30E7C}" destId="{C24AAA32-353C-D046-95FB-66134E437202}" srcOrd="4" destOrd="0" presId="urn:microsoft.com/office/officeart/2008/layout/RadialCluster"/>
    <dgm:cxn modelId="{5D8C4B0C-FB9A-784B-A6B2-A5290BF8EAF6}" type="presParOf" srcId="{8DCE4A07-66BD-6544-B5F6-51B7CCC30E7C}" destId="{60741C69-D310-9040-BFEE-F454B43F74F2}" srcOrd="5" destOrd="0" presId="urn:microsoft.com/office/officeart/2008/layout/RadialCluster"/>
    <dgm:cxn modelId="{CD263D13-9343-8E48-AA16-A5C0C3EB2153}" type="presParOf" srcId="{8DCE4A07-66BD-6544-B5F6-51B7CCC30E7C}" destId="{ABC9FE68-8C3A-6845-8C69-B55D7382CD7F}" srcOrd="6" destOrd="0" presId="urn:microsoft.com/office/officeart/2008/layout/RadialCluster"/>
    <dgm:cxn modelId="{CA9B20DC-7755-5846-BDDE-5AC8FA6B06B8}" type="presParOf" srcId="{8DCE4A07-66BD-6544-B5F6-51B7CCC30E7C}" destId="{334F9B59-03AD-D54F-A6C6-D138195915F7}" srcOrd="7" destOrd="0" presId="urn:microsoft.com/office/officeart/2008/layout/RadialCluster"/>
    <dgm:cxn modelId="{6119C499-CBAF-6D46-A5BC-62BABCE6CA27}" type="presParOf" srcId="{8DCE4A07-66BD-6544-B5F6-51B7CCC30E7C}" destId="{0BCDA8B1-70F4-1641-8C42-2E795506B1CE}" srcOrd="8" destOrd="0" presId="urn:microsoft.com/office/officeart/2008/layout/RadialCluster"/>
    <dgm:cxn modelId="{83382F87-8586-4E43-BD49-25F1F50CCBB3}" type="presParOf" srcId="{8DCE4A07-66BD-6544-B5F6-51B7CCC30E7C}" destId="{E055D16C-A0CF-ED40-A12B-FCC3F5056720}" srcOrd="9" destOrd="0" presId="urn:microsoft.com/office/officeart/2008/layout/RadialCluster"/>
    <dgm:cxn modelId="{00DD8FD0-23EB-8347-A6BF-22A21D77F93A}" type="presParOf" srcId="{8DCE4A07-66BD-6544-B5F6-51B7CCC30E7C}" destId="{58918439-3C5B-F746-966D-6CF267EF51B9}" srcOrd="10" destOrd="0" presId="urn:microsoft.com/office/officeart/2008/layout/RadialCluster"/>
    <dgm:cxn modelId="{BACD7297-991C-9648-B595-92B09A8B6EC7}" type="presParOf" srcId="{9CDA23B1-EA85-5944-AE17-9E257A5A64EC}" destId="{6600B04B-2A61-1246-9611-379BF5E2D7AB}" srcOrd="4" destOrd="0" presId="urn:microsoft.com/office/officeart/2008/layout/RadialCluster"/>
    <dgm:cxn modelId="{3E3FA2DF-82FA-CC43-95C1-5681ED51F690}" type="presParOf" srcId="{9CDA23B1-EA85-5944-AE17-9E257A5A64EC}" destId="{5FB5EA35-29DB-224B-8F4E-C1F96134F857}" srcOrd="5" destOrd="0" presId="urn:microsoft.com/office/officeart/2008/layout/RadialCluster"/>
    <dgm:cxn modelId="{A944086B-68FC-6047-82F4-591EB383E43B}" type="presParOf" srcId="{5FB5EA35-29DB-224B-8F4E-C1F96134F857}" destId="{9BAA5168-7054-E145-BA46-8F48C44D7AB0}" srcOrd="0" destOrd="0" presId="urn:microsoft.com/office/officeart/2008/layout/RadialCluster"/>
    <dgm:cxn modelId="{2AF69BA9-0456-AC44-A154-5703DB806E9F}" type="presParOf" srcId="{5FB5EA35-29DB-224B-8F4E-C1F96134F857}" destId="{84CEEB04-AC80-F042-BC62-E1D4D6B715A5}" srcOrd="1" destOrd="0" presId="urn:microsoft.com/office/officeart/2008/layout/RadialCluster"/>
    <dgm:cxn modelId="{E037A29D-FF14-1D44-AF81-56B376A8CAD5}" type="presParOf" srcId="{5FB5EA35-29DB-224B-8F4E-C1F96134F857}" destId="{D37BE875-62AD-3045-A01D-4C60962E9A9A}" srcOrd="2" destOrd="0" presId="urn:microsoft.com/office/officeart/2008/layout/RadialCluster"/>
    <dgm:cxn modelId="{02F6F1DF-5B2A-5B4B-B73C-0EF9AE6CF213}" type="presParOf" srcId="{9CDA23B1-EA85-5944-AE17-9E257A5A64EC}" destId="{134E2BDE-4C2E-5A4E-9B56-CE086C440E03}" srcOrd="6" destOrd="0" presId="urn:microsoft.com/office/officeart/2008/layout/RadialCluster"/>
    <dgm:cxn modelId="{BF4A0617-EAEF-5F43-8F89-167DC190F537}" type="presParOf" srcId="{9CDA23B1-EA85-5944-AE17-9E257A5A64EC}" destId="{81128E51-8543-4E43-980C-30C372DB9E7D}" srcOrd="7" destOrd="0" presId="urn:microsoft.com/office/officeart/2008/layout/RadialCluster"/>
    <dgm:cxn modelId="{D55DEC9A-2269-1C43-A160-431643367D33}" type="presParOf" srcId="{81128E51-8543-4E43-980C-30C372DB9E7D}" destId="{6320D9B2-6C94-CA45-8C42-AEF8ABD24CD0}" srcOrd="0" destOrd="0" presId="urn:microsoft.com/office/officeart/2008/layout/RadialCluster"/>
    <dgm:cxn modelId="{29B31A19-DC22-AD4E-A57C-7EE299A7B95D}" type="presParOf" srcId="{81128E51-8543-4E43-980C-30C372DB9E7D}" destId="{CB911E2C-7DBC-BF42-BF48-E0D16F470DB0}" srcOrd="1" destOrd="0" presId="urn:microsoft.com/office/officeart/2008/layout/RadialCluster"/>
    <dgm:cxn modelId="{F37A2AAC-8566-0B49-B4AF-1568559A48A0}" type="presParOf" srcId="{81128E51-8543-4E43-980C-30C372DB9E7D}" destId="{202B7671-9D6B-7341-9ED9-71B6E27F5ECA}" srcOrd="2" destOrd="0" presId="urn:microsoft.com/office/officeart/2008/layout/RadialCluster"/>
    <dgm:cxn modelId="{78510CD2-D115-064B-A86B-EFF02221E6F2}" type="presParOf" srcId="{9CDA23B1-EA85-5944-AE17-9E257A5A64EC}" destId="{A3708325-F33B-044E-BB21-31F592DD64C4}" srcOrd="8" destOrd="0" presId="urn:microsoft.com/office/officeart/2008/layout/RadialCluster"/>
    <dgm:cxn modelId="{4B5CFF64-B4E2-F741-9442-229F09E5FCFF}" type="presParOf" srcId="{9CDA23B1-EA85-5944-AE17-9E257A5A64EC}" destId="{D695C7D5-53EE-6142-B0A0-972C77F945C1}" srcOrd="9" destOrd="0" presId="urn:microsoft.com/office/officeart/2008/layout/RadialCluster"/>
    <dgm:cxn modelId="{38233E20-878D-BF49-8292-74DCB162A42D}" type="presParOf" srcId="{D695C7D5-53EE-6142-B0A0-972C77F945C1}" destId="{47907415-C1C3-0349-B95A-161E62BFFCE1}" srcOrd="0" destOrd="0" presId="urn:microsoft.com/office/officeart/2008/layout/RadialCluster"/>
    <dgm:cxn modelId="{17CC9D58-68E2-F44D-9AAA-7270A0FFBD52}" type="presParOf" srcId="{D695C7D5-53EE-6142-B0A0-972C77F945C1}" destId="{1B316685-115F-F045-B2C5-FEE22B591432}" srcOrd="1" destOrd="0" presId="urn:microsoft.com/office/officeart/2008/layout/RadialCluster"/>
    <dgm:cxn modelId="{1AD25AB6-3F5B-AD47-92C3-19A3F155DC0F}" type="presParOf" srcId="{D695C7D5-53EE-6142-B0A0-972C77F945C1}" destId="{2C95C9F9-E62B-1544-A8D4-F40035388FB7}" srcOrd="2" destOrd="0" presId="urn:microsoft.com/office/officeart/2008/layout/RadialCluster"/>
    <dgm:cxn modelId="{B94A37C2-2169-0744-98A8-74D6D6F10076}" type="presParOf" srcId="{D695C7D5-53EE-6142-B0A0-972C77F945C1}" destId="{1D882826-D439-1C41-BA7C-9BC8E23BD838}" srcOrd="3" destOrd="0" presId="urn:microsoft.com/office/officeart/2008/layout/RadialCluster"/>
    <dgm:cxn modelId="{99534D27-4918-5245-8D67-82B8E573D4D4}" type="presParOf" srcId="{D695C7D5-53EE-6142-B0A0-972C77F945C1}" destId="{E3E0BC57-5A5F-5141-98BC-F324687EE027}" srcOrd="4" destOrd="0" presId="urn:microsoft.com/office/officeart/2008/layout/RadialCluster"/>
    <dgm:cxn modelId="{4A07810A-0807-7847-9868-EF7B860B3F15}" type="presParOf" srcId="{9CDA23B1-EA85-5944-AE17-9E257A5A64EC}" destId="{D204B1B1-A9A6-C14F-86DC-D85EFC975695}" srcOrd="10" destOrd="0" presId="urn:microsoft.com/office/officeart/2008/layout/RadialCluster"/>
  </dgm:cxnLst>
  <dgm:bg>
    <a:noFill/>
  </dgm:bg>
  <dgm:whole/>
  <dgm:extLst>
    <a:ext uri="http://schemas.microsoft.com/office/drawing/2008/diagram">
      <dsp:dataModelExt xmlns:dsp="http://schemas.microsoft.com/office/drawing/2008/diagram" relId="rId10"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04B1B1-A9A6-C14F-86DC-D85EFC975695}">
      <dsp:nvSpPr>
        <dsp:cNvPr id="0" name=""/>
        <dsp:cNvSpPr/>
      </dsp:nvSpPr>
      <dsp:spPr>
        <a:xfrm rot="11799655">
          <a:off x="3189733" y="2903862"/>
          <a:ext cx="629424" cy="0"/>
        </a:xfrm>
        <a:custGeom>
          <a:avLst/>
          <a:gdLst/>
          <a:ahLst/>
          <a:cxnLst/>
          <a:rect l="0" t="0" r="0" b="0"/>
          <a:pathLst>
            <a:path>
              <a:moveTo>
                <a:pt x="0" y="0"/>
              </a:moveTo>
              <a:lnTo>
                <a:pt x="629424" y="0"/>
              </a:lnTo>
            </a:path>
          </a:pathLst>
        </a:custGeom>
        <a:noFill/>
        <a:ln w="9525" cap="flat" cmpd="sng" algn="ctr">
          <a:solidFill>
            <a:schemeClr val="accent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3708325-F33B-044E-BB21-31F592DD64C4}">
      <dsp:nvSpPr>
        <dsp:cNvPr id="0" name=""/>
        <dsp:cNvSpPr/>
      </dsp:nvSpPr>
      <dsp:spPr>
        <a:xfrm rot="7519671">
          <a:off x="3687071" y="3941098"/>
          <a:ext cx="376059" cy="0"/>
        </a:xfrm>
        <a:custGeom>
          <a:avLst/>
          <a:gdLst/>
          <a:ahLst/>
          <a:cxnLst/>
          <a:rect l="0" t="0" r="0" b="0"/>
          <a:pathLst>
            <a:path>
              <a:moveTo>
                <a:pt x="0" y="0"/>
              </a:moveTo>
              <a:lnTo>
                <a:pt x="376059" y="0"/>
              </a:lnTo>
            </a:path>
          </a:pathLst>
        </a:custGeom>
        <a:noFill/>
        <a:ln w="9525" cap="flat" cmpd="sng" algn="ctr">
          <a:solidFill>
            <a:schemeClr val="accent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34E2BDE-4C2E-5A4E-9B56-CE086C440E03}">
      <dsp:nvSpPr>
        <dsp:cNvPr id="0" name=""/>
        <dsp:cNvSpPr/>
      </dsp:nvSpPr>
      <dsp:spPr>
        <a:xfrm rot="3280329">
          <a:off x="4770369" y="3941098"/>
          <a:ext cx="376059" cy="0"/>
        </a:xfrm>
        <a:custGeom>
          <a:avLst/>
          <a:gdLst/>
          <a:ahLst/>
          <a:cxnLst/>
          <a:rect l="0" t="0" r="0" b="0"/>
          <a:pathLst>
            <a:path>
              <a:moveTo>
                <a:pt x="0" y="0"/>
              </a:moveTo>
              <a:lnTo>
                <a:pt x="376059" y="0"/>
              </a:lnTo>
            </a:path>
          </a:pathLst>
        </a:custGeom>
        <a:noFill/>
        <a:ln w="9525" cap="flat" cmpd="sng" algn="ctr">
          <a:solidFill>
            <a:schemeClr val="accent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600B04B-2A61-1246-9611-379BF5E2D7AB}">
      <dsp:nvSpPr>
        <dsp:cNvPr id="0" name=""/>
        <dsp:cNvSpPr/>
      </dsp:nvSpPr>
      <dsp:spPr>
        <a:xfrm rot="20576719">
          <a:off x="5000609" y="2809797"/>
          <a:ext cx="1225515" cy="0"/>
        </a:xfrm>
        <a:custGeom>
          <a:avLst/>
          <a:gdLst/>
          <a:ahLst/>
          <a:cxnLst/>
          <a:rect l="0" t="0" r="0" b="0"/>
          <a:pathLst>
            <a:path>
              <a:moveTo>
                <a:pt x="0" y="0"/>
              </a:moveTo>
              <a:lnTo>
                <a:pt x="1225515" y="0"/>
              </a:lnTo>
            </a:path>
          </a:pathLst>
        </a:custGeom>
        <a:noFill/>
        <a:ln w="9525" cap="flat" cmpd="sng" algn="ctr">
          <a:solidFill>
            <a:schemeClr val="accent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87DCDFD-B6FD-5C42-A30E-2AB8B56FF1BF}">
      <dsp:nvSpPr>
        <dsp:cNvPr id="0" name=""/>
        <dsp:cNvSpPr/>
      </dsp:nvSpPr>
      <dsp:spPr>
        <a:xfrm rot="16200000">
          <a:off x="3964966" y="2114299"/>
          <a:ext cx="903568" cy="0"/>
        </a:xfrm>
        <a:custGeom>
          <a:avLst/>
          <a:gdLst/>
          <a:ahLst/>
          <a:cxnLst/>
          <a:rect l="0" t="0" r="0" b="0"/>
          <a:pathLst>
            <a:path>
              <a:moveTo>
                <a:pt x="0" y="0"/>
              </a:moveTo>
              <a:lnTo>
                <a:pt x="903568" y="0"/>
              </a:lnTo>
            </a:path>
          </a:pathLst>
        </a:custGeom>
        <a:noFill/>
        <a:ln w="9525" cap="flat" cmpd="sng" algn="ctr">
          <a:solidFill>
            <a:schemeClr val="accent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648AE4A-1BCA-A04B-8400-A5E577BA4C28}">
      <dsp:nvSpPr>
        <dsp:cNvPr id="0" name=""/>
        <dsp:cNvSpPr/>
      </dsp:nvSpPr>
      <dsp:spPr>
        <a:xfrm>
          <a:off x="3805945" y="2566084"/>
          <a:ext cx="1221609" cy="1221609"/>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GB" sz="1800" kern="1200" dirty="0"/>
            <a:t>510 Objectives</a:t>
          </a:r>
        </a:p>
      </dsp:txBody>
      <dsp:txXfrm>
        <a:off x="3865579" y="2625718"/>
        <a:ext cx="1102341" cy="1102341"/>
      </dsp:txXfrm>
    </dsp:sp>
    <dsp:sp modelId="{E6033992-14FD-9C45-83B9-A5B958452BDF}">
      <dsp:nvSpPr>
        <dsp:cNvPr id="0" name=""/>
        <dsp:cNvSpPr/>
      </dsp:nvSpPr>
      <dsp:spPr>
        <a:xfrm>
          <a:off x="4116215" y="1061445"/>
          <a:ext cx="601070" cy="601070"/>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488950">
            <a:lnSpc>
              <a:spcPct val="90000"/>
            </a:lnSpc>
            <a:spcBef>
              <a:spcPct val="0"/>
            </a:spcBef>
            <a:spcAft>
              <a:spcPct val="35000"/>
            </a:spcAft>
            <a:buNone/>
          </a:pPr>
          <a:r>
            <a:rPr lang="en-GB" sz="1100" kern="1200" dirty="0"/>
            <a:t>2 Focus Groups</a:t>
          </a:r>
        </a:p>
      </dsp:txBody>
      <dsp:txXfrm>
        <a:off x="4145557" y="1090787"/>
        <a:ext cx="542386" cy="542386"/>
      </dsp:txXfrm>
    </dsp:sp>
    <dsp:sp modelId="{866E7A27-6897-FA4B-B8FB-494108B10070}">
      <dsp:nvSpPr>
        <dsp:cNvPr id="0" name=""/>
        <dsp:cNvSpPr/>
      </dsp:nvSpPr>
      <dsp:spPr>
        <a:xfrm rot="13500000">
          <a:off x="3988472" y="1008532"/>
          <a:ext cx="149660" cy="0"/>
        </a:xfrm>
        <a:custGeom>
          <a:avLst/>
          <a:gdLst/>
          <a:ahLst/>
          <a:cxnLst/>
          <a:rect l="0" t="0" r="0" b="0"/>
          <a:pathLst>
            <a:path>
              <a:moveTo>
                <a:pt x="0" y="0"/>
              </a:moveTo>
              <a:lnTo>
                <a:pt x="149660" y="0"/>
              </a:lnTo>
            </a:path>
          </a:pathLst>
        </a:custGeom>
        <a:noFill/>
        <a:ln w="9525" cap="flat" cmpd="sng" algn="ctr">
          <a:solidFill>
            <a:schemeClr val="accent2">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9B4F9CE-BE5E-0A42-B90B-DD8C5452EF46}">
      <dsp:nvSpPr>
        <dsp:cNvPr id="0" name=""/>
        <dsp:cNvSpPr/>
      </dsp:nvSpPr>
      <dsp:spPr>
        <a:xfrm>
          <a:off x="3409319" y="354549"/>
          <a:ext cx="601070" cy="601070"/>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444500">
            <a:lnSpc>
              <a:spcPct val="90000"/>
            </a:lnSpc>
            <a:spcBef>
              <a:spcPct val="0"/>
            </a:spcBef>
            <a:spcAft>
              <a:spcPct val="35000"/>
            </a:spcAft>
            <a:buNone/>
          </a:pPr>
          <a:r>
            <a:rPr lang="en-GB" sz="1000" kern="1200" dirty="0"/>
            <a:t>Group 1 </a:t>
          </a:r>
          <a:r>
            <a:rPr lang="mr-IN" sz="1000" kern="1200" dirty="0"/>
            <a:t>–</a:t>
          </a:r>
          <a:r>
            <a:rPr lang="en-GB" sz="1000" kern="1200" dirty="0"/>
            <a:t> PCs</a:t>
          </a:r>
        </a:p>
      </dsp:txBody>
      <dsp:txXfrm>
        <a:off x="3438661" y="383891"/>
        <a:ext cx="542386" cy="542386"/>
      </dsp:txXfrm>
    </dsp:sp>
    <dsp:sp modelId="{85C9EF33-9E21-1048-ACE6-D5B55E4647B8}">
      <dsp:nvSpPr>
        <dsp:cNvPr id="0" name=""/>
        <dsp:cNvSpPr/>
      </dsp:nvSpPr>
      <dsp:spPr>
        <a:xfrm rot="18900000">
          <a:off x="4695368" y="1008532"/>
          <a:ext cx="149660" cy="0"/>
        </a:xfrm>
        <a:custGeom>
          <a:avLst/>
          <a:gdLst/>
          <a:ahLst/>
          <a:cxnLst/>
          <a:rect l="0" t="0" r="0" b="0"/>
          <a:pathLst>
            <a:path>
              <a:moveTo>
                <a:pt x="0" y="0"/>
              </a:moveTo>
              <a:lnTo>
                <a:pt x="149660" y="0"/>
              </a:lnTo>
            </a:path>
          </a:pathLst>
        </a:custGeom>
        <a:noFill/>
        <a:ln w="9525" cap="flat" cmpd="sng" algn="ctr">
          <a:solidFill>
            <a:schemeClr val="accent2">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32AFE48-5029-5747-9F71-25404205AFF7}">
      <dsp:nvSpPr>
        <dsp:cNvPr id="0" name=""/>
        <dsp:cNvSpPr/>
      </dsp:nvSpPr>
      <dsp:spPr>
        <a:xfrm>
          <a:off x="4823111" y="354549"/>
          <a:ext cx="601070" cy="601070"/>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444500">
            <a:lnSpc>
              <a:spcPct val="90000"/>
            </a:lnSpc>
            <a:spcBef>
              <a:spcPct val="0"/>
            </a:spcBef>
            <a:spcAft>
              <a:spcPct val="35000"/>
            </a:spcAft>
            <a:buNone/>
          </a:pPr>
          <a:r>
            <a:rPr lang="en-GB" sz="1000" kern="1200" dirty="0"/>
            <a:t>Group 2 </a:t>
          </a:r>
          <a:r>
            <a:rPr lang="mr-IN" sz="1000" kern="1200" dirty="0"/>
            <a:t>–</a:t>
          </a:r>
          <a:r>
            <a:rPr lang="en-GB" sz="1000" kern="1200" dirty="0"/>
            <a:t> Sgt, Insp. and CI</a:t>
          </a:r>
        </a:p>
      </dsp:txBody>
      <dsp:txXfrm>
        <a:off x="4852453" y="383891"/>
        <a:ext cx="542386" cy="542386"/>
      </dsp:txXfrm>
    </dsp:sp>
    <dsp:sp modelId="{CBD8AE6C-7BDD-0D49-AA96-12089D92EB64}">
      <dsp:nvSpPr>
        <dsp:cNvPr id="0" name=""/>
        <dsp:cNvSpPr/>
      </dsp:nvSpPr>
      <dsp:spPr>
        <a:xfrm>
          <a:off x="6199178" y="2285400"/>
          <a:ext cx="527534" cy="527534"/>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488950">
            <a:lnSpc>
              <a:spcPct val="90000"/>
            </a:lnSpc>
            <a:spcBef>
              <a:spcPct val="0"/>
            </a:spcBef>
            <a:spcAft>
              <a:spcPct val="35000"/>
            </a:spcAft>
            <a:buNone/>
          </a:pPr>
          <a:r>
            <a:rPr lang="en-GB" sz="1100" kern="1200" dirty="0"/>
            <a:t>5 PCC Crime Plans</a:t>
          </a:r>
        </a:p>
      </dsp:txBody>
      <dsp:txXfrm>
        <a:off x="6224930" y="2311152"/>
        <a:ext cx="476030" cy="476030"/>
      </dsp:txXfrm>
    </dsp:sp>
    <dsp:sp modelId="{16B03EA6-83F4-494D-B361-8621CCEC70DC}">
      <dsp:nvSpPr>
        <dsp:cNvPr id="0" name=""/>
        <dsp:cNvSpPr/>
      </dsp:nvSpPr>
      <dsp:spPr>
        <a:xfrm rot="16200000">
          <a:off x="6335554" y="2158008"/>
          <a:ext cx="254784" cy="0"/>
        </a:xfrm>
        <a:custGeom>
          <a:avLst/>
          <a:gdLst/>
          <a:ahLst/>
          <a:cxnLst/>
          <a:rect l="0" t="0" r="0" b="0"/>
          <a:pathLst>
            <a:path>
              <a:moveTo>
                <a:pt x="0" y="0"/>
              </a:moveTo>
              <a:lnTo>
                <a:pt x="254784" y="0"/>
              </a:lnTo>
            </a:path>
          </a:pathLst>
        </a:custGeom>
        <a:noFill/>
        <a:ln w="9525" cap="flat" cmpd="sng" algn="ctr">
          <a:solidFill>
            <a:schemeClr val="accent2">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8F348A1-F3BA-BF49-BCA6-57AB70C3143E}">
      <dsp:nvSpPr>
        <dsp:cNvPr id="0" name=""/>
        <dsp:cNvSpPr/>
      </dsp:nvSpPr>
      <dsp:spPr>
        <a:xfrm>
          <a:off x="6199178" y="1503081"/>
          <a:ext cx="527534" cy="527534"/>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444500">
            <a:lnSpc>
              <a:spcPct val="90000"/>
            </a:lnSpc>
            <a:spcBef>
              <a:spcPct val="0"/>
            </a:spcBef>
            <a:spcAft>
              <a:spcPct val="35000"/>
            </a:spcAft>
            <a:buNone/>
          </a:pPr>
          <a:r>
            <a:rPr lang="en-GB" sz="1000" kern="1200" dirty="0"/>
            <a:t>TVP</a:t>
          </a:r>
        </a:p>
      </dsp:txBody>
      <dsp:txXfrm>
        <a:off x="6224930" y="1528833"/>
        <a:ext cx="476030" cy="476030"/>
      </dsp:txXfrm>
    </dsp:sp>
    <dsp:sp modelId="{ADAE9E3E-25B0-A044-92C0-A5E3CD83B8BF}">
      <dsp:nvSpPr>
        <dsp:cNvPr id="0" name=""/>
        <dsp:cNvSpPr/>
      </dsp:nvSpPr>
      <dsp:spPr>
        <a:xfrm rot="20520000">
          <a:off x="6721143" y="2428293"/>
          <a:ext cx="227636" cy="0"/>
        </a:xfrm>
        <a:custGeom>
          <a:avLst/>
          <a:gdLst/>
          <a:ahLst/>
          <a:cxnLst/>
          <a:rect l="0" t="0" r="0" b="0"/>
          <a:pathLst>
            <a:path>
              <a:moveTo>
                <a:pt x="0" y="0"/>
              </a:moveTo>
              <a:lnTo>
                <a:pt x="227636" y="0"/>
              </a:lnTo>
            </a:path>
          </a:pathLst>
        </a:custGeom>
        <a:noFill/>
        <a:ln w="9525" cap="flat" cmpd="sng" algn="ctr">
          <a:solidFill>
            <a:schemeClr val="accent2">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24AAA32-353C-D046-95FB-66134E437202}">
      <dsp:nvSpPr>
        <dsp:cNvPr id="0" name=""/>
        <dsp:cNvSpPr/>
      </dsp:nvSpPr>
      <dsp:spPr>
        <a:xfrm>
          <a:off x="6943208" y="2043650"/>
          <a:ext cx="527534" cy="527534"/>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444500">
            <a:lnSpc>
              <a:spcPct val="90000"/>
            </a:lnSpc>
            <a:spcBef>
              <a:spcPct val="0"/>
            </a:spcBef>
            <a:spcAft>
              <a:spcPct val="35000"/>
            </a:spcAft>
            <a:buNone/>
          </a:pPr>
          <a:r>
            <a:rPr lang="en-GB" sz="1000" kern="1200" dirty="0"/>
            <a:t>GMP</a:t>
          </a:r>
        </a:p>
      </dsp:txBody>
      <dsp:txXfrm>
        <a:off x="6968960" y="2069402"/>
        <a:ext cx="476030" cy="476030"/>
      </dsp:txXfrm>
    </dsp:sp>
    <dsp:sp modelId="{60741C69-D310-9040-BFEE-F454B43F74F2}">
      <dsp:nvSpPr>
        <dsp:cNvPr id="0" name=""/>
        <dsp:cNvSpPr/>
      </dsp:nvSpPr>
      <dsp:spPr>
        <a:xfrm rot="3240000">
          <a:off x="6627738" y="2865622"/>
          <a:ext cx="130250" cy="0"/>
        </a:xfrm>
        <a:custGeom>
          <a:avLst/>
          <a:gdLst/>
          <a:ahLst/>
          <a:cxnLst/>
          <a:rect l="0" t="0" r="0" b="0"/>
          <a:pathLst>
            <a:path>
              <a:moveTo>
                <a:pt x="0" y="0"/>
              </a:moveTo>
              <a:lnTo>
                <a:pt x="130250" y="0"/>
              </a:lnTo>
            </a:path>
          </a:pathLst>
        </a:custGeom>
        <a:noFill/>
        <a:ln w="9525" cap="flat" cmpd="sng" algn="ctr">
          <a:solidFill>
            <a:schemeClr val="accent2">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BC9FE68-8C3A-6845-8C69-B55D7382CD7F}">
      <dsp:nvSpPr>
        <dsp:cNvPr id="0" name=""/>
        <dsp:cNvSpPr/>
      </dsp:nvSpPr>
      <dsp:spPr>
        <a:xfrm>
          <a:off x="6659014" y="2918310"/>
          <a:ext cx="527534" cy="527534"/>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444500">
            <a:lnSpc>
              <a:spcPct val="90000"/>
            </a:lnSpc>
            <a:spcBef>
              <a:spcPct val="0"/>
            </a:spcBef>
            <a:spcAft>
              <a:spcPct val="35000"/>
            </a:spcAft>
            <a:buNone/>
          </a:pPr>
          <a:r>
            <a:rPr lang="en-GB" sz="1000" kern="1200" dirty="0"/>
            <a:t>MET</a:t>
          </a:r>
        </a:p>
      </dsp:txBody>
      <dsp:txXfrm>
        <a:off x="6684766" y="2944062"/>
        <a:ext cx="476030" cy="476030"/>
      </dsp:txXfrm>
    </dsp:sp>
    <dsp:sp modelId="{334F9B59-03AD-D54F-A6C6-D138195915F7}">
      <dsp:nvSpPr>
        <dsp:cNvPr id="0" name=""/>
        <dsp:cNvSpPr/>
      </dsp:nvSpPr>
      <dsp:spPr>
        <a:xfrm rot="7560000">
          <a:off x="6167903" y="2865622"/>
          <a:ext cx="130250" cy="0"/>
        </a:xfrm>
        <a:custGeom>
          <a:avLst/>
          <a:gdLst/>
          <a:ahLst/>
          <a:cxnLst/>
          <a:rect l="0" t="0" r="0" b="0"/>
          <a:pathLst>
            <a:path>
              <a:moveTo>
                <a:pt x="0" y="0"/>
              </a:moveTo>
              <a:lnTo>
                <a:pt x="130250" y="0"/>
              </a:lnTo>
            </a:path>
          </a:pathLst>
        </a:custGeom>
        <a:noFill/>
        <a:ln w="9525" cap="flat" cmpd="sng" algn="ctr">
          <a:solidFill>
            <a:schemeClr val="accent2">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BCDA8B1-70F4-1641-8C42-2E795506B1CE}">
      <dsp:nvSpPr>
        <dsp:cNvPr id="0" name=""/>
        <dsp:cNvSpPr/>
      </dsp:nvSpPr>
      <dsp:spPr>
        <a:xfrm>
          <a:off x="5739343" y="2918310"/>
          <a:ext cx="527534" cy="527534"/>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444500">
            <a:lnSpc>
              <a:spcPct val="90000"/>
            </a:lnSpc>
            <a:spcBef>
              <a:spcPct val="0"/>
            </a:spcBef>
            <a:spcAft>
              <a:spcPct val="35000"/>
            </a:spcAft>
            <a:buNone/>
          </a:pPr>
          <a:r>
            <a:rPr lang="en-GB" sz="1000" kern="1200" dirty="0"/>
            <a:t>PSNI</a:t>
          </a:r>
        </a:p>
      </dsp:txBody>
      <dsp:txXfrm>
        <a:off x="5765095" y="2944062"/>
        <a:ext cx="476030" cy="476030"/>
      </dsp:txXfrm>
    </dsp:sp>
    <dsp:sp modelId="{E055D16C-A0CF-ED40-A12B-FCC3F5056720}">
      <dsp:nvSpPr>
        <dsp:cNvPr id="0" name=""/>
        <dsp:cNvSpPr/>
      </dsp:nvSpPr>
      <dsp:spPr>
        <a:xfrm rot="11880000">
          <a:off x="5977113" y="2428293"/>
          <a:ext cx="227636" cy="0"/>
        </a:xfrm>
        <a:custGeom>
          <a:avLst/>
          <a:gdLst/>
          <a:ahLst/>
          <a:cxnLst/>
          <a:rect l="0" t="0" r="0" b="0"/>
          <a:pathLst>
            <a:path>
              <a:moveTo>
                <a:pt x="0" y="0"/>
              </a:moveTo>
              <a:lnTo>
                <a:pt x="227636" y="0"/>
              </a:lnTo>
            </a:path>
          </a:pathLst>
        </a:custGeom>
        <a:noFill/>
        <a:ln w="9525" cap="flat" cmpd="sng" algn="ctr">
          <a:solidFill>
            <a:schemeClr val="accent2">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8918439-3C5B-F746-966D-6CF267EF51B9}">
      <dsp:nvSpPr>
        <dsp:cNvPr id="0" name=""/>
        <dsp:cNvSpPr/>
      </dsp:nvSpPr>
      <dsp:spPr>
        <a:xfrm>
          <a:off x="5455149" y="2043650"/>
          <a:ext cx="527534" cy="527534"/>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444500">
            <a:lnSpc>
              <a:spcPct val="90000"/>
            </a:lnSpc>
            <a:spcBef>
              <a:spcPct val="0"/>
            </a:spcBef>
            <a:spcAft>
              <a:spcPct val="35000"/>
            </a:spcAft>
            <a:buNone/>
          </a:pPr>
          <a:r>
            <a:rPr lang="en-GB" sz="1000" kern="1200" dirty="0"/>
            <a:t>Gwent</a:t>
          </a:r>
        </a:p>
      </dsp:txBody>
      <dsp:txXfrm>
        <a:off x="5480901" y="2069402"/>
        <a:ext cx="476030" cy="476030"/>
      </dsp:txXfrm>
    </dsp:sp>
    <dsp:sp modelId="{9BAA5168-7054-E145-BA46-8F48C44D7AB0}">
      <dsp:nvSpPr>
        <dsp:cNvPr id="0" name=""/>
        <dsp:cNvSpPr/>
      </dsp:nvSpPr>
      <dsp:spPr>
        <a:xfrm>
          <a:off x="4947945" y="4094504"/>
          <a:ext cx="818478" cy="818478"/>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488950">
            <a:lnSpc>
              <a:spcPct val="90000"/>
            </a:lnSpc>
            <a:spcBef>
              <a:spcPct val="0"/>
            </a:spcBef>
            <a:spcAft>
              <a:spcPct val="35000"/>
            </a:spcAft>
            <a:buNone/>
          </a:pPr>
          <a:r>
            <a:rPr lang="en-GB" sz="1100" kern="1200" dirty="0"/>
            <a:t>NHT Public Priorities Survey</a:t>
          </a:r>
        </a:p>
      </dsp:txBody>
      <dsp:txXfrm>
        <a:off x="4987900" y="4134459"/>
        <a:ext cx="738568" cy="738568"/>
      </dsp:txXfrm>
    </dsp:sp>
    <dsp:sp modelId="{84CEEB04-AC80-F042-BC62-E1D4D6B715A5}">
      <dsp:nvSpPr>
        <dsp:cNvPr id="0" name=""/>
        <dsp:cNvSpPr/>
      </dsp:nvSpPr>
      <dsp:spPr>
        <a:xfrm rot="3240000">
          <a:off x="5558753" y="5100923"/>
          <a:ext cx="464615" cy="0"/>
        </a:xfrm>
        <a:custGeom>
          <a:avLst/>
          <a:gdLst/>
          <a:ahLst/>
          <a:cxnLst/>
          <a:rect l="0" t="0" r="0" b="0"/>
          <a:pathLst>
            <a:path>
              <a:moveTo>
                <a:pt x="0" y="0"/>
              </a:moveTo>
              <a:lnTo>
                <a:pt x="464615" y="0"/>
              </a:lnTo>
            </a:path>
          </a:pathLst>
        </a:custGeom>
        <a:noFill/>
        <a:ln w="9525" cap="flat" cmpd="sng" algn="ctr">
          <a:solidFill>
            <a:schemeClr val="accent2">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37BE875-62AD-3045-A01D-4C60962E9A9A}">
      <dsp:nvSpPr>
        <dsp:cNvPr id="0" name=""/>
        <dsp:cNvSpPr/>
      </dsp:nvSpPr>
      <dsp:spPr>
        <a:xfrm>
          <a:off x="5815698" y="5288864"/>
          <a:ext cx="818478" cy="818478"/>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533400">
            <a:lnSpc>
              <a:spcPct val="90000"/>
            </a:lnSpc>
            <a:spcBef>
              <a:spcPct val="0"/>
            </a:spcBef>
            <a:spcAft>
              <a:spcPct val="35000"/>
            </a:spcAft>
            <a:buNone/>
          </a:pPr>
          <a:r>
            <a:rPr lang="en-GB" sz="1200" kern="1200" dirty="0"/>
            <a:t>Gwent Your Voice Survey</a:t>
          </a:r>
        </a:p>
      </dsp:txBody>
      <dsp:txXfrm>
        <a:off x="5855653" y="5328819"/>
        <a:ext cx="738568" cy="738568"/>
      </dsp:txXfrm>
    </dsp:sp>
    <dsp:sp modelId="{6320D9B2-6C94-CA45-8C42-AEF8ABD24CD0}">
      <dsp:nvSpPr>
        <dsp:cNvPr id="0" name=""/>
        <dsp:cNvSpPr/>
      </dsp:nvSpPr>
      <dsp:spPr>
        <a:xfrm>
          <a:off x="3067077" y="4094504"/>
          <a:ext cx="818478" cy="818478"/>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488950">
            <a:lnSpc>
              <a:spcPct val="90000"/>
            </a:lnSpc>
            <a:spcBef>
              <a:spcPct val="0"/>
            </a:spcBef>
            <a:spcAft>
              <a:spcPct val="35000"/>
            </a:spcAft>
            <a:buNone/>
          </a:pPr>
          <a:r>
            <a:rPr lang="en-GB" sz="1100" kern="1200" dirty="0"/>
            <a:t>Interactive Event</a:t>
          </a:r>
        </a:p>
      </dsp:txBody>
      <dsp:txXfrm>
        <a:off x="3107032" y="4134459"/>
        <a:ext cx="738568" cy="738568"/>
      </dsp:txXfrm>
    </dsp:sp>
    <dsp:sp modelId="{CB911E2C-7DBC-BF42-BF48-E0D16F470DB0}">
      <dsp:nvSpPr>
        <dsp:cNvPr id="0" name=""/>
        <dsp:cNvSpPr/>
      </dsp:nvSpPr>
      <dsp:spPr>
        <a:xfrm rot="7560000">
          <a:off x="2810132" y="5100923"/>
          <a:ext cx="464615" cy="0"/>
        </a:xfrm>
        <a:custGeom>
          <a:avLst/>
          <a:gdLst/>
          <a:ahLst/>
          <a:cxnLst/>
          <a:rect l="0" t="0" r="0" b="0"/>
          <a:pathLst>
            <a:path>
              <a:moveTo>
                <a:pt x="0" y="0"/>
              </a:moveTo>
              <a:lnTo>
                <a:pt x="464615" y="0"/>
              </a:lnTo>
            </a:path>
          </a:pathLst>
        </a:custGeom>
        <a:noFill/>
        <a:ln w="9525" cap="flat" cmpd="sng" algn="ctr">
          <a:solidFill>
            <a:schemeClr val="accent2">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02B7671-9D6B-7341-9ED9-71B6E27F5ECA}">
      <dsp:nvSpPr>
        <dsp:cNvPr id="0" name=""/>
        <dsp:cNvSpPr/>
      </dsp:nvSpPr>
      <dsp:spPr>
        <a:xfrm>
          <a:off x="2199324" y="5288864"/>
          <a:ext cx="818478" cy="818478"/>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533400">
            <a:lnSpc>
              <a:spcPct val="90000"/>
            </a:lnSpc>
            <a:spcBef>
              <a:spcPct val="0"/>
            </a:spcBef>
            <a:spcAft>
              <a:spcPct val="35000"/>
            </a:spcAft>
            <a:buNone/>
          </a:pPr>
          <a:r>
            <a:rPr lang="en-GB" sz="1200" kern="1200" dirty="0"/>
            <a:t>8 groups of Police and Academics</a:t>
          </a:r>
        </a:p>
      </dsp:txBody>
      <dsp:txXfrm>
        <a:off x="2239279" y="5328819"/>
        <a:ext cx="738568" cy="738568"/>
      </dsp:txXfrm>
    </dsp:sp>
    <dsp:sp modelId="{47907415-C1C3-0349-B95A-161E62BFFCE1}">
      <dsp:nvSpPr>
        <dsp:cNvPr id="0" name=""/>
        <dsp:cNvSpPr/>
      </dsp:nvSpPr>
      <dsp:spPr>
        <a:xfrm>
          <a:off x="2493970" y="2353056"/>
          <a:ext cx="708974" cy="708974"/>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488950">
            <a:lnSpc>
              <a:spcPct val="90000"/>
            </a:lnSpc>
            <a:spcBef>
              <a:spcPct val="0"/>
            </a:spcBef>
            <a:spcAft>
              <a:spcPct val="35000"/>
            </a:spcAft>
            <a:buNone/>
          </a:pPr>
          <a:r>
            <a:rPr lang="en-GB" sz="1100" kern="1200" dirty="0"/>
            <a:t>Policing Literature</a:t>
          </a:r>
        </a:p>
      </dsp:txBody>
      <dsp:txXfrm>
        <a:off x="2528579" y="2387665"/>
        <a:ext cx="639756" cy="639756"/>
      </dsp:txXfrm>
    </dsp:sp>
    <dsp:sp modelId="{1B316685-115F-F045-B2C5-FEE22B591432}">
      <dsp:nvSpPr>
        <dsp:cNvPr id="0" name=""/>
        <dsp:cNvSpPr/>
      </dsp:nvSpPr>
      <dsp:spPr>
        <a:xfrm rot="9180000">
          <a:off x="2424806" y="2904769"/>
          <a:ext cx="73150" cy="0"/>
        </a:xfrm>
        <a:custGeom>
          <a:avLst/>
          <a:gdLst/>
          <a:ahLst/>
          <a:cxnLst/>
          <a:rect l="0" t="0" r="0" b="0"/>
          <a:pathLst>
            <a:path>
              <a:moveTo>
                <a:pt x="0" y="0"/>
              </a:moveTo>
              <a:lnTo>
                <a:pt x="73150" y="0"/>
              </a:lnTo>
            </a:path>
          </a:pathLst>
        </a:custGeom>
        <a:noFill/>
        <a:ln w="9525" cap="flat" cmpd="sng" algn="ctr">
          <a:solidFill>
            <a:schemeClr val="accent2">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C95C9F9-E62B-1544-A8D4-F40035388FB7}">
      <dsp:nvSpPr>
        <dsp:cNvPr id="0" name=""/>
        <dsp:cNvSpPr/>
      </dsp:nvSpPr>
      <dsp:spPr>
        <a:xfrm>
          <a:off x="1538164" y="2814314"/>
          <a:ext cx="890628" cy="667918"/>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400050">
            <a:lnSpc>
              <a:spcPct val="90000"/>
            </a:lnSpc>
            <a:spcBef>
              <a:spcPct val="0"/>
            </a:spcBef>
            <a:spcAft>
              <a:spcPct val="35000"/>
            </a:spcAft>
            <a:buNone/>
          </a:pPr>
          <a:r>
            <a:rPr lang="en-GB" sz="900" kern="1200" dirty="0"/>
            <a:t>HMIC - Policing in Austerity: Rising to the Challenge</a:t>
          </a:r>
        </a:p>
      </dsp:txBody>
      <dsp:txXfrm>
        <a:off x="1570769" y="2846919"/>
        <a:ext cx="825418" cy="602708"/>
      </dsp:txXfrm>
    </dsp:sp>
    <dsp:sp modelId="{1D882826-D439-1C41-BA7C-9BC8E23BD838}">
      <dsp:nvSpPr>
        <dsp:cNvPr id="0" name=""/>
        <dsp:cNvSpPr/>
      </dsp:nvSpPr>
      <dsp:spPr>
        <a:xfrm rot="14580000">
          <a:off x="2557995" y="2285745"/>
          <a:ext cx="151089" cy="0"/>
        </a:xfrm>
        <a:custGeom>
          <a:avLst/>
          <a:gdLst/>
          <a:ahLst/>
          <a:cxnLst/>
          <a:rect l="0" t="0" r="0" b="0"/>
          <a:pathLst>
            <a:path>
              <a:moveTo>
                <a:pt x="0" y="0"/>
              </a:moveTo>
              <a:lnTo>
                <a:pt x="151089" y="0"/>
              </a:lnTo>
            </a:path>
          </a:pathLst>
        </a:custGeom>
        <a:noFill/>
        <a:ln w="9525" cap="flat" cmpd="sng" algn="ctr">
          <a:solidFill>
            <a:schemeClr val="accent2">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3E0BC57-5A5F-5141-98BC-F324687EE027}">
      <dsp:nvSpPr>
        <dsp:cNvPr id="0" name=""/>
        <dsp:cNvSpPr/>
      </dsp:nvSpPr>
      <dsp:spPr>
        <a:xfrm>
          <a:off x="1988962" y="1466694"/>
          <a:ext cx="837533" cy="751740"/>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400050">
            <a:lnSpc>
              <a:spcPct val="90000"/>
            </a:lnSpc>
            <a:spcBef>
              <a:spcPct val="0"/>
            </a:spcBef>
            <a:spcAft>
              <a:spcPct val="35000"/>
            </a:spcAft>
            <a:buNone/>
          </a:pPr>
          <a:r>
            <a:rPr lang="en-GB" sz="900" kern="1200" dirty="0"/>
            <a:t>COP analysis:</a:t>
          </a:r>
        </a:p>
        <a:p>
          <a:pPr marL="0" lvl="0" indent="0" algn="ctr" defTabSz="400050">
            <a:lnSpc>
              <a:spcPct val="90000"/>
            </a:lnSpc>
            <a:spcBef>
              <a:spcPct val="0"/>
            </a:spcBef>
            <a:spcAft>
              <a:spcPct val="35000"/>
            </a:spcAft>
            <a:buNone/>
          </a:pPr>
          <a:r>
            <a:rPr lang="en-GB" sz="900" kern="1200" dirty="0"/>
            <a:t>Estimating demand on the police service</a:t>
          </a:r>
        </a:p>
      </dsp:txBody>
      <dsp:txXfrm>
        <a:off x="2025659" y="1503391"/>
        <a:ext cx="764139" cy="678346"/>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B98F6B63-359C-5942-B952-39EFB7EE369D}" type="datetimeFigureOut">
              <a:rPr lang="en-US" smtClean="0"/>
              <a:t>2/27/2018</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B7315E38-364B-C048-B77B-22A204B00210}" type="slidenum">
              <a:rPr lang="en-US" smtClean="0"/>
              <a:t>‹#›</a:t>
            </a:fld>
            <a:endParaRPr lang="en-US"/>
          </a:p>
        </p:txBody>
      </p:sp>
    </p:spTree>
    <p:extLst>
      <p:ext uri="{BB962C8B-B14F-4D97-AF65-F5344CB8AC3E}">
        <p14:creationId xmlns:p14="http://schemas.microsoft.com/office/powerpoint/2010/main" val="3724826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EA8F157B-0E55-6E4E-BF11-2A6BF224D10B}" type="datetimeFigureOut">
              <a:rPr lang="en-US" smtClean="0"/>
              <a:t>2/27/2018</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A3AE59EE-3F0D-9548-BD2F-178A64DD9789}" type="slidenum">
              <a:rPr lang="en-US" smtClean="0"/>
              <a:t>‹#›</a:t>
            </a:fld>
            <a:endParaRPr lang="en-US"/>
          </a:p>
        </p:txBody>
      </p:sp>
    </p:spTree>
    <p:extLst>
      <p:ext uri="{BB962C8B-B14F-4D97-AF65-F5344CB8AC3E}">
        <p14:creationId xmlns:p14="http://schemas.microsoft.com/office/powerpoint/2010/main" val="146153394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t>
            </a:r>
          </a:p>
        </p:txBody>
      </p:sp>
      <p:sp>
        <p:nvSpPr>
          <p:cNvPr id="4" name="Slide Number Placeholder 3"/>
          <p:cNvSpPr>
            <a:spLocks noGrp="1"/>
          </p:cNvSpPr>
          <p:nvPr>
            <p:ph type="sldNum" sz="quarter" idx="10"/>
          </p:nvPr>
        </p:nvSpPr>
        <p:spPr/>
        <p:txBody>
          <a:bodyPr/>
          <a:lstStyle/>
          <a:p>
            <a:fld id="{A3AE59EE-3F0D-9548-BD2F-178A64DD9789}" type="slidenum">
              <a:rPr lang="en-US" smtClean="0"/>
              <a:t>1</a:t>
            </a:fld>
            <a:endParaRPr lang="en-US"/>
          </a:p>
        </p:txBody>
      </p:sp>
    </p:spTree>
    <p:extLst>
      <p:ext uri="{BB962C8B-B14F-4D97-AF65-F5344CB8AC3E}">
        <p14:creationId xmlns:p14="http://schemas.microsoft.com/office/powerpoint/2010/main" val="28165822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t>
            </a:r>
          </a:p>
        </p:txBody>
      </p:sp>
      <p:sp>
        <p:nvSpPr>
          <p:cNvPr id="4" name="Slide Number Placeholder 3"/>
          <p:cNvSpPr>
            <a:spLocks noGrp="1"/>
          </p:cNvSpPr>
          <p:nvPr>
            <p:ph type="sldNum" sz="quarter" idx="10"/>
          </p:nvPr>
        </p:nvSpPr>
        <p:spPr/>
        <p:txBody>
          <a:bodyPr/>
          <a:lstStyle/>
          <a:p>
            <a:fld id="{A3AE59EE-3F0D-9548-BD2F-178A64DD9789}" type="slidenum">
              <a:rPr lang="en-US" smtClean="0"/>
              <a:t>10</a:t>
            </a:fld>
            <a:endParaRPr lang="en-US"/>
          </a:p>
        </p:txBody>
      </p:sp>
    </p:spTree>
    <p:extLst>
      <p:ext uri="{BB962C8B-B14F-4D97-AF65-F5344CB8AC3E}">
        <p14:creationId xmlns:p14="http://schemas.microsoft.com/office/powerpoint/2010/main" val="42770595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t>
            </a:r>
          </a:p>
        </p:txBody>
      </p:sp>
      <p:sp>
        <p:nvSpPr>
          <p:cNvPr id="4" name="Slide Number Placeholder 3"/>
          <p:cNvSpPr>
            <a:spLocks noGrp="1"/>
          </p:cNvSpPr>
          <p:nvPr>
            <p:ph type="sldNum" sz="quarter" idx="10"/>
          </p:nvPr>
        </p:nvSpPr>
        <p:spPr/>
        <p:txBody>
          <a:bodyPr/>
          <a:lstStyle/>
          <a:p>
            <a:fld id="{A3AE59EE-3F0D-9548-BD2F-178A64DD9789}" type="slidenum">
              <a:rPr lang="en-US" smtClean="0"/>
              <a:t>11</a:t>
            </a:fld>
            <a:endParaRPr lang="en-US"/>
          </a:p>
        </p:txBody>
      </p:sp>
    </p:spTree>
    <p:extLst>
      <p:ext uri="{BB962C8B-B14F-4D97-AF65-F5344CB8AC3E}">
        <p14:creationId xmlns:p14="http://schemas.microsoft.com/office/powerpoint/2010/main" val="22780603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t>
            </a:r>
          </a:p>
        </p:txBody>
      </p:sp>
      <p:sp>
        <p:nvSpPr>
          <p:cNvPr id="4" name="Slide Number Placeholder 3"/>
          <p:cNvSpPr>
            <a:spLocks noGrp="1"/>
          </p:cNvSpPr>
          <p:nvPr>
            <p:ph type="sldNum" sz="quarter" idx="10"/>
          </p:nvPr>
        </p:nvSpPr>
        <p:spPr/>
        <p:txBody>
          <a:bodyPr/>
          <a:lstStyle/>
          <a:p>
            <a:fld id="{A3AE59EE-3F0D-9548-BD2F-178A64DD9789}" type="slidenum">
              <a:rPr lang="en-US" smtClean="0"/>
              <a:t>12</a:t>
            </a:fld>
            <a:endParaRPr lang="en-US"/>
          </a:p>
        </p:txBody>
      </p:sp>
    </p:spTree>
    <p:extLst>
      <p:ext uri="{BB962C8B-B14F-4D97-AF65-F5344CB8AC3E}">
        <p14:creationId xmlns:p14="http://schemas.microsoft.com/office/powerpoint/2010/main" val="37834898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a:t>
            </a:r>
          </a:p>
        </p:txBody>
      </p:sp>
      <p:sp>
        <p:nvSpPr>
          <p:cNvPr id="4" name="Slide Number Placeholder 3"/>
          <p:cNvSpPr>
            <a:spLocks noGrp="1"/>
          </p:cNvSpPr>
          <p:nvPr>
            <p:ph type="sldNum" sz="quarter" idx="10"/>
          </p:nvPr>
        </p:nvSpPr>
        <p:spPr/>
        <p:txBody>
          <a:bodyPr/>
          <a:lstStyle/>
          <a:p>
            <a:fld id="{A3AE59EE-3F0D-9548-BD2F-178A64DD9789}" type="slidenum">
              <a:rPr lang="en-US" smtClean="0"/>
              <a:t>13</a:t>
            </a:fld>
            <a:endParaRPr lang="en-US"/>
          </a:p>
        </p:txBody>
      </p:sp>
    </p:spTree>
    <p:extLst>
      <p:ext uri="{BB962C8B-B14F-4D97-AF65-F5344CB8AC3E}">
        <p14:creationId xmlns:p14="http://schemas.microsoft.com/office/powerpoint/2010/main" val="6822703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a:t>
            </a:r>
          </a:p>
        </p:txBody>
      </p:sp>
      <p:sp>
        <p:nvSpPr>
          <p:cNvPr id="4" name="Slide Number Placeholder 3"/>
          <p:cNvSpPr>
            <a:spLocks noGrp="1"/>
          </p:cNvSpPr>
          <p:nvPr>
            <p:ph type="sldNum" sz="quarter" idx="10"/>
          </p:nvPr>
        </p:nvSpPr>
        <p:spPr/>
        <p:txBody>
          <a:bodyPr/>
          <a:lstStyle/>
          <a:p>
            <a:fld id="{A3AE59EE-3F0D-9548-BD2F-178A64DD9789}" type="slidenum">
              <a:rPr lang="en-US" smtClean="0"/>
              <a:t>14</a:t>
            </a:fld>
            <a:endParaRPr lang="en-US"/>
          </a:p>
        </p:txBody>
      </p:sp>
    </p:spTree>
    <p:extLst>
      <p:ext uri="{BB962C8B-B14F-4D97-AF65-F5344CB8AC3E}">
        <p14:creationId xmlns:p14="http://schemas.microsoft.com/office/powerpoint/2010/main" val="6822703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a:t>
            </a:r>
          </a:p>
        </p:txBody>
      </p:sp>
      <p:sp>
        <p:nvSpPr>
          <p:cNvPr id="4" name="Slide Number Placeholder 3"/>
          <p:cNvSpPr>
            <a:spLocks noGrp="1"/>
          </p:cNvSpPr>
          <p:nvPr>
            <p:ph type="sldNum" sz="quarter" idx="10"/>
          </p:nvPr>
        </p:nvSpPr>
        <p:spPr/>
        <p:txBody>
          <a:bodyPr/>
          <a:lstStyle/>
          <a:p>
            <a:fld id="{A3AE59EE-3F0D-9548-BD2F-178A64DD9789}" type="slidenum">
              <a:rPr lang="en-US" smtClean="0"/>
              <a:t>15</a:t>
            </a:fld>
            <a:endParaRPr lang="en-US"/>
          </a:p>
        </p:txBody>
      </p:sp>
    </p:spTree>
    <p:extLst>
      <p:ext uri="{BB962C8B-B14F-4D97-AF65-F5344CB8AC3E}">
        <p14:creationId xmlns:p14="http://schemas.microsoft.com/office/powerpoint/2010/main" val="6822703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AE59EE-3F0D-9548-BD2F-178A64DD9789}" type="slidenum">
              <a:rPr lang="en-US" smtClean="0"/>
              <a:t>16</a:t>
            </a:fld>
            <a:endParaRPr lang="en-US"/>
          </a:p>
        </p:txBody>
      </p:sp>
    </p:spTree>
    <p:extLst>
      <p:ext uri="{BB962C8B-B14F-4D97-AF65-F5344CB8AC3E}">
        <p14:creationId xmlns:p14="http://schemas.microsoft.com/office/powerpoint/2010/main" val="6822703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a:t>
            </a:r>
          </a:p>
        </p:txBody>
      </p:sp>
      <p:sp>
        <p:nvSpPr>
          <p:cNvPr id="4" name="Slide Number Placeholder 3"/>
          <p:cNvSpPr>
            <a:spLocks noGrp="1"/>
          </p:cNvSpPr>
          <p:nvPr>
            <p:ph type="sldNum" sz="quarter" idx="10"/>
          </p:nvPr>
        </p:nvSpPr>
        <p:spPr/>
        <p:txBody>
          <a:bodyPr/>
          <a:lstStyle/>
          <a:p>
            <a:fld id="{A3AE59EE-3F0D-9548-BD2F-178A64DD9789}" type="slidenum">
              <a:rPr lang="en-US" smtClean="0"/>
              <a:t>17</a:t>
            </a:fld>
            <a:endParaRPr lang="en-US"/>
          </a:p>
        </p:txBody>
      </p:sp>
    </p:spTree>
    <p:extLst>
      <p:ext uri="{BB962C8B-B14F-4D97-AF65-F5344CB8AC3E}">
        <p14:creationId xmlns:p14="http://schemas.microsoft.com/office/powerpoint/2010/main" val="682270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a:t>
            </a:r>
          </a:p>
        </p:txBody>
      </p:sp>
      <p:sp>
        <p:nvSpPr>
          <p:cNvPr id="4" name="Slide Number Placeholder 3"/>
          <p:cNvSpPr>
            <a:spLocks noGrp="1"/>
          </p:cNvSpPr>
          <p:nvPr>
            <p:ph type="sldNum" sz="quarter" idx="10"/>
          </p:nvPr>
        </p:nvSpPr>
        <p:spPr/>
        <p:txBody>
          <a:bodyPr/>
          <a:lstStyle/>
          <a:p>
            <a:fld id="{A3AE59EE-3F0D-9548-BD2F-178A64DD9789}" type="slidenum">
              <a:rPr lang="en-US" smtClean="0"/>
              <a:t>18</a:t>
            </a:fld>
            <a:endParaRPr lang="en-US"/>
          </a:p>
        </p:txBody>
      </p:sp>
    </p:spTree>
    <p:extLst>
      <p:ext uri="{BB962C8B-B14F-4D97-AF65-F5344CB8AC3E}">
        <p14:creationId xmlns:p14="http://schemas.microsoft.com/office/powerpoint/2010/main" val="6822703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a:t>
            </a:r>
          </a:p>
        </p:txBody>
      </p:sp>
      <p:sp>
        <p:nvSpPr>
          <p:cNvPr id="4" name="Slide Number Placeholder 3"/>
          <p:cNvSpPr>
            <a:spLocks noGrp="1"/>
          </p:cNvSpPr>
          <p:nvPr>
            <p:ph type="sldNum" sz="quarter" idx="10"/>
          </p:nvPr>
        </p:nvSpPr>
        <p:spPr/>
        <p:txBody>
          <a:bodyPr/>
          <a:lstStyle/>
          <a:p>
            <a:fld id="{A3AE59EE-3F0D-9548-BD2F-178A64DD9789}" type="slidenum">
              <a:rPr lang="en-US" smtClean="0"/>
              <a:t>19</a:t>
            </a:fld>
            <a:endParaRPr lang="en-US"/>
          </a:p>
        </p:txBody>
      </p:sp>
    </p:spTree>
    <p:extLst>
      <p:ext uri="{BB962C8B-B14F-4D97-AF65-F5344CB8AC3E}">
        <p14:creationId xmlns:p14="http://schemas.microsoft.com/office/powerpoint/2010/main" val="682270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t>
            </a:r>
          </a:p>
        </p:txBody>
      </p:sp>
      <p:sp>
        <p:nvSpPr>
          <p:cNvPr id="4" name="Slide Number Placeholder 3"/>
          <p:cNvSpPr>
            <a:spLocks noGrp="1"/>
          </p:cNvSpPr>
          <p:nvPr>
            <p:ph type="sldNum" sz="quarter" idx="10"/>
          </p:nvPr>
        </p:nvSpPr>
        <p:spPr/>
        <p:txBody>
          <a:bodyPr/>
          <a:lstStyle/>
          <a:p>
            <a:fld id="{A3AE59EE-3F0D-9548-BD2F-178A64DD9789}" type="slidenum">
              <a:rPr lang="en-US" smtClean="0"/>
              <a:t>2</a:t>
            </a:fld>
            <a:endParaRPr lang="en-US"/>
          </a:p>
        </p:txBody>
      </p:sp>
    </p:spTree>
    <p:extLst>
      <p:ext uri="{BB962C8B-B14F-4D97-AF65-F5344CB8AC3E}">
        <p14:creationId xmlns:p14="http://schemas.microsoft.com/office/powerpoint/2010/main" val="42770595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a:t>
            </a:r>
          </a:p>
        </p:txBody>
      </p:sp>
      <p:sp>
        <p:nvSpPr>
          <p:cNvPr id="4" name="Slide Number Placeholder 3"/>
          <p:cNvSpPr>
            <a:spLocks noGrp="1"/>
          </p:cNvSpPr>
          <p:nvPr>
            <p:ph type="sldNum" sz="quarter" idx="10"/>
          </p:nvPr>
        </p:nvSpPr>
        <p:spPr/>
        <p:txBody>
          <a:bodyPr/>
          <a:lstStyle/>
          <a:p>
            <a:fld id="{A3AE59EE-3F0D-9548-BD2F-178A64DD9789}" type="slidenum">
              <a:rPr lang="en-US" smtClean="0"/>
              <a:t>20</a:t>
            </a:fld>
            <a:endParaRPr lang="en-US"/>
          </a:p>
        </p:txBody>
      </p:sp>
    </p:spTree>
    <p:extLst>
      <p:ext uri="{BB962C8B-B14F-4D97-AF65-F5344CB8AC3E}">
        <p14:creationId xmlns:p14="http://schemas.microsoft.com/office/powerpoint/2010/main" val="6822703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a:t>
            </a:r>
          </a:p>
        </p:txBody>
      </p:sp>
      <p:sp>
        <p:nvSpPr>
          <p:cNvPr id="4" name="Slide Number Placeholder 3"/>
          <p:cNvSpPr>
            <a:spLocks noGrp="1"/>
          </p:cNvSpPr>
          <p:nvPr>
            <p:ph type="sldNum" sz="quarter" idx="10"/>
          </p:nvPr>
        </p:nvSpPr>
        <p:spPr/>
        <p:txBody>
          <a:bodyPr/>
          <a:lstStyle/>
          <a:p>
            <a:fld id="{A3AE59EE-3F0D-9548-BD2F-178A64DD9789}" type="slidenum">
              <a:rPr lang="en-US" smtClean="0"/>
              <a:t>21</a:t>
            </a:fld>
            <a:endParaRPr lang="en-US"/>
          </a:p>
        </p:txBody>
      </p:sp>
    </p:spTree>
    <p:extLst>
      <p:ext uri="{BB962C8B-B14F-4D97-AF65-F5344CB8AC3E}">
        <p14:creationId xmlns:p14="http://schemas.microsoft.com/office/powerpoint/2010/main" val="6822703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AE59EE-3F0D-9548-BD2F-178A64DD9789}" type="slidenum">
              <a:rPr lang="en-US" smtClean="0"/>
              <a:t>22</a:t>
            </a:fld>
            <a:endParaRPr lang="en-US"/>
          </a:p>
        </p:txBody>
      </p:sp>
    </p:spTree>
    <p:extLst>
      <p:ext uri="{BB962C8B-B14F-4D97-AF65-F5344CB8AC3E}">
        <p14:creationId xmlns:p14="http://schemas.microsoft.com/office/powerpoint/2010/main" val="6822703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a:t>
            </a:r>
          </a:p>
        </p:txBody>
      </p:sp>
      <p:sp>
        <p:nvSpPr>
          <p:cNvPr id="4" name="Slide Number Placeholder 3"/>
          <p:cNvSpPr>
            <a:spLocks noGrp="1"/>
          </p:cNvSpPr>
          <p:nvPr>
            <p:ph type="sldNum" sz="quarter" idx="10"/>
          </p:nvPr>
        </p:nvSpPr>
        <p:spPr/>
        <p:txBody>
          <a:bodyPr/>
          <a:lstStyle/>
          <a:p>
            <a:fld id="{A3AE59EE-3F0D-9548-BD2F-178A64DD9789}" type="slidenum">
              <a:rPr lang="en-US" smtClean="0"/>
              <a:t>23</a:t>
            </a:fld>
            <a:endParaRPr lang="en-US"/>
          </a:p>
        </p:txBody>
      </p:sp>
    </p:spTree>
    <p:extLst>
      <p:ext uri="{BB962C8B-B14F-4D97-AF65-F5344CB8AC3E}">
        <p14:creationId xmlns:p14="http://schemas.microsoft.com/office/powerpoint/2010/main" val="42757543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a:t>
            </a:r>
          </a:p>
        </p:txBody>
      </p:sp>
      <p:sp>
        <p:nvSpPr>
          <p:cNvPr id="4" name="Slide Number Placeholder 3"/>
          <p:cNvSpPr>
            <a:spLocks noGrp="1"/>
          </p:cNvSpPr>
          <p:nvPr>
            <p:ph type="sldNum" sz="quarter" idx="10"/>
          </p:nvPr>
        </p:nvSpPr>
        <p:spPr/>
        <p:txBody>
          <a:bodyPr/>
          <a:lstStyle/>
          <a:p>
            <a:fld id="{A3AE59EE-3F0D-9548-BD2F-178A64DD9789}" type="slidenum">
              <a:rPr lang="en-US" smtClean="0"/>
              <a:t>24</a:t>
            </a:fld>
            <a:endParaRPr lang="en-US"/>
          </a:p>
        </p:txBody>
      </p:sp>
    </p:spTree>
    <p:extLst>
      <p:ext uri="{BB962C8B-B14F-4D97-AF65-F5344CB8AC3E}">
        <p14:creationId xmlns:p14="http://schemas.microsoft.com/office/powerpoint/2010/main" val="42757543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a:t>
            </a:r>
          </a:p>
        </p:txBody>
      </p:sp>
      <p:sp>
        <p:nvSpPr>
          <p:cNvPr id="4" name="Slide Number Placeholder 3"/>
          <p:cNvSpPr>
            <a:spLocks noGrp="1"/>
          </p:cNvSpPr>
          <p:nvPr>
            <p:ph type="sldNum" sz="quarter" idx="10"/>
          </p:nvPr>
        </p:nvSpPr>
        <p:spPr/>
        <p:txBody>
          <a:bodyPr/>
          <a:lstStyle/>
          <a:p>
            <a:fld id="{A3AE59EE-3F0D-9548-BD2F-178A64DD9789}" type="slidenum">
              <a:rPr lang="en-US" smtClean="0"/>
              <a:t>25</a:t>
            </a:fld>
            <a:endParaRPr lang="en-US"/>
          </a:p>
        </p:txBody>
      </p:sp>
    </p:spTree>
    <p:extLst>
      <p:ext uri="{BB962C8B-B14F-4D97-AF65-F5344CB8AC3E}">
        <p14:creationId xmlns:p14="http://schemas.microsoft.com/office/powerpoint/2010/main" val="42757543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a:t>
            </a:r>
          </a:p>
        </p:txBody>
      </p:sp>
      <p:sp>
        <p:nvSpPr>
          <p:cNvPr id="4" name="Slide Number Placeholder 3"/>
          <p:cNvSpPr>
            <a:spLocks noGrp="1"/>
          </p:cNvSpPr>
          <p:nvPr>
            <p:ph type="sldNum" sz="quarter" idx="10"/>
          </p:nvPr>
        </p:nvSpPr>
        <p:spPr/>
        <p:txBody>
          <a:bodyPr/>
          <a:lstStyle/>
          <a:p>
            <a:fld id="{A3AE59EE-3F0D-9548-BD2F-178A64DD9789}" type="slidenum">
              <a:rPr lang="en-US" smtClean="0"/>
              <a:t>26</a:t>
            </a:fld>
            <a:endParaRPr lang="en-US"/>
          </a:p>
        </p:txBody>
      </p:sp>
    </p:spTree>
    <p:extLst>
      <p:ext uri="{BB962C8B-B14F-4D97-AF65-F5344CB8AC3E}">
        <p14:creationId xmlns:p14="http://schemas.microsoft.com/office/powerpoint/2010/main" val="42757543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a:t>
            </a:r>
          </a:p>
        </p:txBody>
      </p:sp>
      <p:sp>
        <p:nvSpPr>
          <p:cNvPr id="4" name="Slide Number Placeholder 3"/>
          <p:cNvSpPr>
            <a:spLocks noGrp="1"/>
          </p:cNvSpPr>
          <p:nvPr>
            <p:ph type="sldNum" sz="quarter" idx="10"/>
          </p:nvPr>
        </p:nvSpPr>
        <p:spPr/>
        <p:txBody>
          <a:bodyPr/>
          <a:lstStyle/>
          <a:p>
            <a:fld id="{A3AE59EE-3F0D-9548-BD2F-178A64DD9789}" type="slidenum">
              <a:rPr lang="en-US" smtClean="0"/>
              <a:t>27</a:t>
            </a:fld>
            <a:endParaRPr lang="en-US"/>
          </a:p>
        </p:txBody>
      </p:sp>
    </p:spTree>
    <p:extLst>
      <p:ext uri="{BB962C8B-B14F-4D97-AF65-F5344CB8AC3E}">
        <p14:creationId xmlns:p14="http://schemas.microsoft.com/office/powerpoint/2010/main" val="23736333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a:t>
            </a:r>
          </a:p>
        </p:txBody>
      </p:sp>
      <p:sp>
        <p:nvSpPr>
          <p:cNvPr id="4" name="Slide Number Placeholder 3"/>
          <p:cNvSpPr>
            <a:spLocks noGrp="1"/>
          </p:cNvSpPr>
          <p:nvPr>
            <p:ph type="sldNum" sz="quarter" idx="10"/>
          </p:nvPr>
        </p:nvSpPr>
        <p:spPr/>
        <p:txBody>
          <a:bodyPr/>
          <a:lstStyle/>
          <a:p>
            <a:fld id="{A3AE59EE-3F0D-9548-BD2F-178A64DD9789}" type="slidenum">
              <a:rPr lang="en-US" smtClean="0"/>
              <a:t>28</a:t>
            </a:fld>
            <a:endParaRPr lang="en-US"/>
          </a:p>
        </p:txBody>
      </p:sp>
    </p:spTree>
    <p:extLst>
      <p:ext uri="{BB962C8B-B14F-4D97-AF65-F5344CB8AC3E}">
        <p14:creationId xmlns:p14="http://schemas.microsoft.com/office/powerpoint/2010/main" val="38355600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a:t>
            </a:r>
          </a:p>
        </p:txBody>
      </p:sp>
      <p:sp>
        <p:nvSpPr>
          <p:cNvPr id="4" name="Slide Number Placeholder 3"/>
          <p:cNvSpPr>
            <a:spLocks noGrp="1"/>
          </p:cNvSpPr>
          <p:nvPr>
            <p:ph type="sldNum" sz="quarter" idx="10"/>
          </p:nvPr>
        </p:nvSpPr>
        <p:spPr/>
        <p:txBody>
          <a:bodyPr/>
          <a:lstStyle/>
          <a:p>
            <a:fld id="{A3AE59EE-3F0D-9548-BD2F-178A64DD9789}" type="slidenum">
              <a:rPr lang="en-US" smtClean="0"/>
              <a:t>29</a:t>
            </a:fld>
            <a:endParaRPr lang="en-US"/>
          </a:p>
        </p:txBody>
      </p:sp>
    </p:spTree>
    <p:extLst>
      <p:ext uri="{BB962C8B-B14F-4D97-AF65-F5344CB8AC3E}">
        <p14:creationId xmlns:p14="http://schemas.microsoft.com/office/powerpoint/2010/main" val="3849587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Website</a:t>
            </a:r>
          </a:p>
        </p:txBody>
      </p:sp>
      <p:sp>
        <p:nvSpPr>
          <p:cNvPr id="4" name="Slide Number Placeholder 3"/>
          <p:cNvSpPr>
            <a:spLocks noGrp="1"/>
          </p:cNvSpPr>
          <p:nvPr>
            <p:ph type="sldNum" sz="quarter" idx="10"/>
          </p:nvPr>
        </p:nvSpPr>
        <p:spPr/>
        <p:txBody>
          <a:bodyPr/>
          <a:lstStyle/>
          <a:p>
            <a:pPr>
              <a:defRPr/>
            </a:pPr>
            <a:fld id="{35A61C31-840A-4761-A538-7CFA0D108F5D}" type="slidenum">
              <a:rPr lang="en-GB" smtClean="0"/>
              <a:pPr>
                <a:defRPr/>
              </a:pPr>
              <a:t>3</a:t>
            </a:fld>
            <a:endParaRPr lang="en-GB"/>
          </a:p>
        </p:txBody>
      </p:sp>
    </p:spTree>
    <p:extLst>
      <p:ext uri="{BB962C8B-B14F-4D97-AF65-F5344CB8AC3E}">
        <p14:creationId xmlns:p14="http://schemas.microsoft.com/office/powerpoint/2010/main" val="2332325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One university (with presence</a:t>
            </a:r>
            <a:r>
              <a:rPr lang="en-GB" baseline="0" dirty="0"/>
              <a:t> across the whole UK) and 18 police forces across the UK, varying in size, key issues, and performance </a:t>
            </a:r>
          </a:p>
          <a:p>
            <a:endParaRPr lang="en-GB" baseline="0" dirty="0"/>
          </a:p>
          <a:p>
            <a:r>
              <a:rPr lang="en-GB" baseline="0" dirty="0"/>
              <a:t>Rich set of contexts in which to explore and test new ideas and practices</a:t>
            </a:r>
          </a:p>
          <a:p>
            <a:endParaRPr lang="en-GB" baseline="0" dirty="0"/>
          </a:p>
          <a:p>
            <a:r>
              <a:rPr lang="en-GB" baseline="0" dirty="0"/>
              <a:t>Academics from a range of disciplines (e.g. criminology, computer science, psychology, leadership &amp; management, organization studies)</a:t>
            </a:r>
          </a:p>
          <a:p>
            <a:endParaRPr lang="en-GB" baseline="0" dirty="0"/>
          </a:p>
          <a:p>
            <a:r>
              <a:rPr lang="en-GB" baseline="0" dirty="0"/>
              <a:t>Quarterly steering group meetings chaired by the police </a:t>
            </a:r>
            <a:endParaRPr lang="en-GB" dirty="0"/>
          </a:p>
        </p:txBody>
      </p:sp>
      <p:sp>
        <p:nvSpPr>
          <p:cNvPr id="4" name="Slide Number Placeholder 3"/>
          <p:cNvSpPr>
            <a:spLocks noGrp="1"/>
          </p:cNvSpPr>
          <p:nvPr>
            <p:ph type="sldNum" sz="quarter" idx="10"/>
          </p:nvPr>
        </p:nvSpPr>
        <p:spPr/>
        <p:txBody>
          <a:bodyPr/>
          <a:lstStyle/>
          <a:p>
            <a:pPr>
              <a:defRPr/>
            </a:pPr>
            <a:fld id="{35A61C31-840A-4761-A538-7CFA0D108F5D}" type="slidenum">
              <a:rPr lang="en-GB" smtClean="0"/>
              <a:pPr>
                <a:defRPr/>
              </a:pPr>
              <a:t>4</a:t>
            </a:fld>
            <a:endParaRPr lang="en-GB"/>
          </a:p>
        </p:txBody>
      </p:sp>
    </p:spTree>
    <p:extLst>
      <p:ext uri="{BB962C8B-B14F-4D97-AF65-F5344CB8AC3E}">
        <p14:creationId xmlns:p14="http://schemas.microsoft.com/office/powerpoint/2010/main" val="202268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t>
            </a:r>
          </a:p>
        </p:txBody>
      </p:sp>
      <p:sp>
        <p:nvSpPr>
          <p:cNvPr id="4" name="Slide Number Placeholder 3"/>
          <p:cNvSpPr>
            <a:spLocks noGrp="1"/>
          </p:cNvSpPr>
          <p:nvPr>
            <p:ph type="sldNum" sz="quarter" idx="10"/>
          </p:nvPr>
        </p:nvSpPr>
        <p:spPr/>
        <p:txBody>
          <a:bodyPr/>
          <a:lstStyle/>
          <a:p>
            <a:fld id="{A3AE59EE-3F0D-9548-BD2F-178A64DD9789}" type="slidenum">
              <a:rPr lang="en-US" smtClean="0"/>
              <a:t>5</a:t>
            </a:fld>
            <a:endParaRPr lang="en-US"/>
          </a:p>
        </p:txBody>
      </p:sp>
    </p:spTree>
    <p:extLst>
      <p:ext uri="{BB962C8B-B14F-4D97-AF65-F5344CB8AC3E}">
        <p14:creationId xmlns:p14="http://schemas.microsoft.com/office/powerpoint/2010/main" val="42770595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a:t>
            </a:r>
          </a:p>
        </p:txBody>
      </p:sp>
      <p:sp>
        <p:nvSpPr>
          <p:cNvPr id="4" name="Slide Number Placeholder 3"/>
          <p:cNvSpPr>
            <a:spLocks noGrp="1"/>
          </p:cNvSpPr>
          <p:nvPr>
            <p:ph type="sldNum" sz="quarter" idx="10"/>
          </p:nvPr>
        </p:nvSpPr>
        <p:spPr/>
        <p:txBody>
          <a:bodyPr/>
          <a:lstStyle/>
          <a:p>
            <a:fld id="{A3AE59EE-3F0D-9548-BD2F-178A64DD9789}" type="slidenum">
              <a:rPr lang="en-US" smtClean="0"/>
              <a:t>6</a:t>
            </a:fld>
            <a:endParaRPr lang="en-US"/>
          </a:p>
        </p:txBody>
      </p:sp>
    </p:spTree>
    <p:extLst>
      <p:ext uri="{BB962C8B-B14F-4D97-AF65-F5344CB8AC3E}">
        <p14:creationId xmlns:p14="http://schemas.microsoft.com/office/powerpoint/2010/main" val="6822703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a:t>
            </a:r>
          </a:p>
        </p:txBody>
      </p:sp>
      <p:sp>
        <p:nvSpPr>
          <p:cNvPr id="4" name="Slide Number Placeholder 3"/>
          <p:cNvSpPr>
            <a:spLocks noGrp="1"/>
          </p:cNvSpPr>
          <p:nvPr>
            <p:ph type="sldNum" sz="quarter" idx="10"/>
          </p:nvPr>
        </p:nvSpPr>
        <p:spPr/>
        <p:txBody>
          <a:bodyPr/>
          <a:lstStyle/>
          <a:p>
            <a:fld id="{A3AE59EE-3F0D-9548-BD2F-178A64DD9789}" type="slidenum">
              <a:rPr lang="en-US" smtClean="0"/>
              <a:t>7</a:t>
            </a:fld>
            <a:endParaRPr lang="en-US"/>
          </a:p>
        </p:txBody>
      </p:sp>
    </p:spTree>
    <p:extLst>
      <p:ext uri="{BB962C8B-B14F-4D97-AF65-F5344CB8AC3E}">
        <p14:creationId xmlns:p14="http://schemas.microsoft.com/office/powerpoint/2010/main" val="6822703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t>
            </a:r>
          </a:p>
        </p:txBody>
      </p:sp>
      <p:sp>
        <p:nvSpPr>
          <p:cNvPr id="4" name="Slide Number Placeholder 3"/>
          <p:cNvSpPr>
            <a:spLocks noGrp="1"/>
          </p:cNvSpPr>
          <p:nvPr>
            <p:ph type="sldNum" sz="quarter" idx="10"/>
          </p:nvPr>
        </p:nvSpPr>
        <p:spPr/>
        <p:txBody>
          <a:bodyPr/>
          <a:lstStyle/>
          <a:p>
            <a:fld id="{A3AE59EE-3F0D-9548-BD2F-178A64DD9789}" type="slidenum">
              <a:rPr lang="en-US" smtClean="0"/>
              <a:t>8</a:t>
            </a:fld>
            <a:endParaRPr lang="en-US"/>
          </a:p>
        </p:txBody>
      </p:sp>
    </p:spTree>
    <p:extLst>
      <p:ext uri="{BB962C8B-B14F-4D97-AF65-F5344CB8AC3E}">
        <p14:creationId xmlns:p14="http://schemas.microsoft.com/office/powerpoint/2010/main" val="42770595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t>
            </a:r>
          </a:p>
        </p:txBody>
      </p:sp>
      <p:sp>
        <p:nvSpPr>
          <p:cNvPr id="4" name="Slide Number Placeholder 3"/>
          <p:cNvSpPr>
            <a:spLocks noGrp="1"/>
          </p:cNvSpPr>
          <p:nvPr>
            <p:ph type="sldNum" sz="quarter" idx="10"/>
          </p:nvPr>
        </p:nvSpPr>
        <p:spPr/>
        <p:txBody>
          <a:bodyPr/>
          <a:lstStyle/>
          <a:p>
            <a:fld id="{A3AE59EE-3F0D-9548-BD2F-178A64DD9789}" type="slidenum">
              <a:rPr lang="en-US" smtClean="0"/>
              <a:t>9</a:t>
            </a:fld>
            <a:endParaRPr lang="en-US"/>
          </a:p>
        </p:txBody>
      </p:sp>
    </p:spTree>
    <p:extLst>
      <p:ext uri="{BB962C8B-B14F-4D97-AF65-F5344CB8AC3E}">
        <p14:creationId xmlns:p14="http://schemas.microsoft.com/office/powerpoint/2010/main" val="4277059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4F80F9E1-CF5F-5D4F-A5CD-7FED2D3A2EED}"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DE9ACA-2E0B-7440-94F4-F5752DCCB9AF}" type="slidenum">
              <a:rPr lang="en-US" smtClean="0"/>
              <a:t>‹#›</a:t>
            </a:fld>
            <a:endParaRPr lang="en-US"/>
          </a:p>
        </p:txBody>
      </p:sp>
    </p:spTree>
    <p:extLst>
      <p:ext uri="{BB962C8B-B14F-4D97-AF65-F5344CB8AC3E}">
        <p14:creationId xmlns:p14="http://schemas.microsoft.com/office/powerpoint/2010/main" val="3015580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4F80F9E1-CF5F-5D4F-A5CD-7FED2D3A2EED}"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DE9ACA-2E0B-7440-94F4-F5752DCCB9AF}" type="slidenum">
              <a:rPr lang="en-US" smtClean="0"/>
              <a:t>‹#›</a:t>
            </a:fld>
            <a:endParaRPr lang="en-US"/>
          </a:p>
        </p:txBody>
      </p:sp>
    </p:spTree>
    <p:extLst>
      <p:ext uri="{BB962C8B-B14F-4D97-AF65-F5344CB8AC3E}">
        <p14:creationId xmlns:p14="http://schemas.microsoft.com/office/powerpoint/2010/main" val="1716149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4F80F9E1-CF5F-5D4F-A5CD-7FED2D3A2EED}"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DE9ACA-2E0B-7440-94F4-F5752DCCB9AF}" type="slidenum">
              <a:rPr lang="en-US" smtClean="0"/>
              <a:t>‹#›</a:t>
            </a:fld>
            <a:endParaRPr lang="en-US"/>
          </a:p>
        </p:txBody>
      </p:sp>
    </p:spTree>
    <p:extLst>
      <p:ext uri="{BB962C8B-B14F-4D97-AF65-F5344CB8AC3E}">
        <p14:creationId xmlns:p14="http://schemas.microsoft.com/office/powerpoint/2010/main" val="35460158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D811FC4E-6FBF-EB4A-A9E0-007E2F1B3C42}" type="datetimeFigureOut">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129AB1-F744-3A4B-B8A1-87F7F1D239BA}" type="slidenum">
              <a:t>‹#›</a:t>
            </a:fld>
            <a:endParaRPr lang="en-US"/>
          </a:p>
        </p:txBody>
      </p:sp>
    </p:spTree>
    <p:extLst>
      <p:ext uri="{BB962C8B-B14F-4D97-AF65-F5344CB8AC3E}">
        <p14:creationId xmlns:p14="http://schemas.microsoft.com/office/powerpoint/2010/main" val="3592286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D811FC4E-6FBF-EB4A-A9E0-007E2F1B3C42}" type="datetimeFigureOut">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129AB1-F744-3A4B-B8A1-87F7F1D239BA}" type="slidenum">
              <a:t>‹#›</a:t>
            </a:fld>
            <a:endParaRPr lang="en-US"/>
          </a:p>
        </p:txBody>
      </p:sp>
    </p:spTree>
    <p:extLst>
      <p:ext uri="{BB962C8B-B14F-4D97-AF65-F5344CB8AC3E}">
        <p14:creationId xmlns:p14="http://schemas.microsoft.com/office/powerpoint/2010/main" val="5430408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D811FC4E-6FBF-EB4A-A9E0-007E2F1B3C42}" type="datetimeFigureOut">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129AB1-F744-3A4B-B8A1-87F7F1D239BA}" type="slidenum">
              <a:t>‹#›</a:t>
            </a:fld>
            <a:endParaRPr lang="en-US"/>
          </a:p>
        </p:txBody>
      </p:sp>
    </p:spTree>
    <p:extLst>
      <p:ext uri="{BB962C8B-B14F-4D97-AF65-F5344CB8AC3E}">
        <p14:creationId xmlns:p14="http://schemas.microsoft.com/office/powerpoint/2010/main" val="42456429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D811FC4E-6FBF-EB4A-A9E0-007E2F1B3C42}" type="datetimeFigureOut">
              <a:t>2/27/2018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129AB1-F744-3A4B-B8A1-87F7F1D239BA}" type="slidenum">
              <a:t>‹#›</a:t>
            </a:fld>
            <a:endParaRPr lang="en-US"/>
          </a:p>
        </p:txBody>
      </p:sp>
    </p:spTree>
    <p:extLst>
      <p:ext uri="{BB962C8B-B14F-4D97-AF65-F5344CB8AC3E}">
        <p14:creationId xmlns:p14="http://schemas.microsoft.com/office/powerpoint/2010/main" val="15463782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D811FC4E-6FBF-EB4A-A9E0-007E2F1B3C42}" type="datetimeFigureOut">
              <a:t>2/27/2018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129AB1-F744-3A4B-B8A1-87F7F1D239BA}" type="slidenum">
              <a:t>‹#›</a:t>
            </a:fld>
            <a:endParaRPr lang="en-US"/>
          </a:p>
        </p:txBody>
      </p:sp>
    </p:spTree>
    <p:extLst>
      <p:ext uri="{BB962C8B-B14F-4D97-AF65-F5344CB8AC3E}">
        <p14:creationId xmlns:p14="http://schemas.microsoft.com/office/powerpoint/2010/main" val="30032886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D811FC4E-6FBF-EB4A-A9E0-007E2F1B3C42}" type="datetimeFigureOut">
              <a:t>2/27/2018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129AB1-F744-3A4B-B8A1-87F7F1D239BA}" type="slidenum">
              <a:t>‹#›</a:t>
            </a:fld>
            <a:endParaRPr lang="en-US"/>
          </a:p>
        </p:txBody>
      </p:sp>
    </p:spTree>
    <p:extLst>
      <p:ext uri="{BB962C8B-B14F-4D97-AF65-F5344CB8AC3E}">
        <p14:creationId xmlns:p14="http://schemas.microsoft.com/office/powerpoint/2010/main" val="16241552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11FC4E-6FBF-EB4A-A9E0-007E2F1B3C42}" type="datetimeFigureOut">
              <a:t>2/27/2018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129AB1-F744-3A4B-B8A1-87F7F1D239BA}" type="slidenum">
              <a:t>‹#›</a:t>
            </a:fld>
            <a:endParaRPr lang="en-US"/>
          </a:p>
        </p:txBody>
      </p:sp>
    </p:spTree>
    <p:extLst>
      <p:ext uri="{BB962C8B-B14F-4D97-AF65-F5344CB8AC3E}">
        <p14:creationId xmlns:p14="http://schemas.microsoft.com/office/powerpoint/2010/main" val="4847610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D811FC4E-6FBF-EB4A-A9E0-007E2F1B3C42}" type="datetimeFigureOut">
              <a:t>2/27/2018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129AB1-F744-3A4B-B8A1-87F7F1D239BA}" type="slidenum">
              <a:t>‹#›</a:t>
            </a:fld>
            <a:endParaRPr lang="en-US"/>
          </a:p>
        </p:txBody>
      </p:sp>
    </p:spTree>
    <p:extLst>
      <p:ext uri="{BB962C8B-B14F-4D97-AF65-F5344CB8AC3E}">
        <p14:creationId xmlns:p14="http://schemas.microsoft.com/office/powerpoint/2010/main" val="92020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4F80F9E1-CF5F-5D4F-A5CD-7FED2D3A2EED}"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DE9ACA-2E0B-7440-94F4-F5752DCCB9AF}" type="slidenum">
              <a:rPr lang="en-US" smtClean="0"/>
              <a:t>‹#›</a:t>
            </a:fld>
            <a:endParaRPr lang="en-US"/>
          </a:p>
        </p:txBody>
      </p:sp>
    </p:spTree>
    <p:extLst>
      <p:ext uri="{BB962C8B-B14F-4D97-AF65-F5344CB8AC3E}">
        <p14:creationId xmlns:p14="http://schemas.microsoft.com/office/powerpoint/2010/main" val="19216412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D811FC4E-6FBF-EB4A-A9E0-007E2F1B3C42}" type="datetimeFigureOut">
              <a:t>2/27/2018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129AB1-F744-3A4B-B8A1-87F7F1D239BA}" type="slidenum">
              <a:t>‹#›</a:t>
            </a:fld>
            <a:endParaRPr lang="en-US"/>
          </a:p>
        </p:txBody>
      </p:sp>
    </p:spTree>
    <p:extLst>
      <p:ext uri="{BB962C8B-B14F-4D97-AF65-F5344CB8AC3E}">
        <p14:creationId xmlns:p14="http://schemas.microsoft.com/office/powerpoint/2010/main" val="6378676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D811FC4E-6FBF-EB4A-A9E0-007E2F1B3C42}" type="datetimeFigureOut">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129AB1-F744-3A4B-B8A1-87F7F1D239BA}" type="slidenum">
              <a:t>‹#›</a:t>
            </a:fld>
            <a:endParaRPr lang="en-US"/>
          </a:p>
        </p:txBody>
      </p:sp>
    </p:spTree>
    <p:extLst>
      <p:ext uri="{BB962C8B-B14F-4D97-AF65-F5344CB8AC3E}">
        <p14:creationId xmlns:p14="http://schemas.microsoft.com/office/powerpoint/2010/main" val="19204397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D811FC4E-6FBF-EB4A-A9E0-007E2F1B3C42}" type="datetimeFigureOut">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129AB1-F744-3A4B-B8A1-87F7F1D239BA}" type="slidenum">
              <a:t>‹#›</a:t>
            </a:fld>
            <a:endParaRPr lang="en-US"/>
          </a:p>
        </p:txBody>
      </p:sp>
    </p:spTree>
    <p:extLst>
      <p:ext uri="{BB962C8B-B14F-4D97-AF65-F5344CB8AC3E}">
        <p14:creationId xmlns:p14="http://schemas.microsoft.com/office/powerpoint/2010/main" val="411710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4F80F9E1-CF5F-5D4F-A5CD-7FED2D3A2EED}"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DE9ACA-2E0B-7440-94F4-F5752DCCB9AF}" type="slidenum">
              <a:rPr lang="en-US" smtClean="0"/>
              <a:t>‹#›</a:t>
            </a:fld>
            <a:endParaRPr lang="en-US"/>
          </a:p>
        </p:txBody>
      </p:sp>
    </p:spTree>
    <p:extLst>
      <p:ext uri="{BB962C8B-B14F-4D97-AF65-F5344CB8AC3E}">
        <p14:creationId xmlns:p14="http://schemas.microsoft.com/office/powerpoint/2010/main" val="539762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4F80F9E1-CF5F-5D4F-A5CD-7FED2D3A2EED}" type="datetimeFigureOut">
              <a:rPr lang="en-US" smtClean="0"/>
              <a:t>2/27/2018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DE9ACA-2E0B-7440-94F4-F5752DCCB9AF}" type="slidenum">
              <a:rPr lang="en-US" smtClean="0"/>
              <a:t>‹#›</a:t>
            </a:fld>
            <a:endParaRPr lang="en-US"/>
          </a:p>
        </p:txBody>
      </p:sp>
    </p:spTree>
    <p:extLst>
      <p:ext uri="{BB962C8B-B14F-4D97-AF65-F5344CB8AC3E}">
        <p14:creationId xmlns:p14="http://schemas.microsoft.com/office/powerpoint/2010/main" val="3662757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4F80F9E1-CF5F-5D4F-A5CD-7FED2D3A2EED}" type="datetimeFigureOut">
              <a:rPr lang="en-US" smtClean="0"/>
              <a:t>2/27/2018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DE9ACA-2E0B-7440-94F4-F5752DCCB9AF}" type="slidenum">
              <a:rPr lang="en-US" smtClean="0"/>
              <a:t>‹#›</a:t>
            </a:fld>
            <a:endParaRPr lang="en-US"/>
          </a:p>
        </p:txBody>
      </p:sp>
    </p:spTree>
    <p:extLst>
      <p:ext uri="{BB962C8B-B14F-4D97-AF65-F5344CB8AC3E}">
        <p14:creationId xmlns:p14="http://schemas.microsoft.com/office/powerpoint/2010/main" val="3002334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4F80F9E1-CF5F-5D4F-A5CD-7FED2D3A2EED}" type="datetimeFigureOut">
              <a:rPr lang="en-US" smtClean="0"/>
              <a:t>2/27/2018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DE9ACA-2E0B-7440-94F4-F5752DCCB9AF}" type="slidenum">
              <a:rPr lang="en-US" smtClean="0"/>
              <a:t>‹#›</a:t>
            </a:fld>
            <a:endParaRPr lang="en-US"/>
          </a:p>
        </p:txBody>
      </p:sp>
    </p:spTree>
    <p:extLst>
      <p:ext uri="{BB962C8B-B14F-4D97-AF65-F5344CB8AC3E}">
        <p14:creationId xmlns:p14="http://schemas.microsoft.com/office/powerpoint/2010/main" val="2750240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80F9E1-CF5F-5D4F-A5CD-7FED2D3A2EED}" type="datetimeFigureOut">
              <a:rPr lang="en-US" smtClean="0"/>
              <a:t>2/27/2018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DE9ACA-2E0B-7440-94F4-F5752DCCB9AF}" type="slidenum">
              <a:rPr lang="en-US" smtClean="0"/>
              <a:t>‹#›</a:t>
            </a:fld>
            <a:endParaRPr lang="en-US"/>
          </a:p>
        </p:txBody>
      </p:sp>
    </p:spTree>
    <p:extLst>
      <p:ext uri="{BB962C8B-B14F-4D97-AF65-F5344CB8AC3E}">
        <p14:creationId xmlns:p14="http://schemas.microsoft.com/office/powerpoint/2010/main" val="813173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4F80F9E1-CF5F-5D4F-A5CD-7FED2D3A2EED}" type="datetimeFigureOut">
              <a:rPr lang="en-US" smtClean="0"/>
              <a:t>2/27/2018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DE9ACA-2E0B-7440-94F4-F5752DCCB9AF}" type="slidenum">
              <a:rPr lang="en-US" smtClean="0"/>
              <a:t>‹#›</a:t>
            </a:fld>
            <a:endParaRPr lang="en-US"/>
          </a:p>
        </p:txBody>
      </p:sp>
    </p:spTree>
    <p:extLst>
      <p:ext uri="{BB962C8B-B14F-4D97-AF65-F5344CB8AC3E}">
        <p14:creationId xmlns:p14="http://schemas.microsoft.com/office/powerpoint/2010/main" val="1180762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4F80F9E1-CF5F-5D4F-A5CD-7FED2D3A2EED}" type="datetimeFigureOut">
              <a:rPr lang="en-US" smtClean="0"/>
              <a:t>2/27/2018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DE9ACA-2E0B-7440-94F4-F5752DCCB9AF}" type="slidenum">
              <a:rPr lang="en-US" smtClean="0"/>
              <a:t>‹#›</a:t>
            </a:fld>
            <a:endParaRPr lang="en-US"/>
          </a:p>
        </p:txBody>
      </p:sp>
    </p:spTree>
    <p:extLst>
      <p:ext uri="{BB962C8B-B14F-4D97-AF65-F5344CB8AC3E}">
        <p14:creationId xmlns:p14="http://schemas.microsoft.com/office/powerpoint/2010/main" val="103865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80F9E1-CF5F-5D4F-A5CD-7FED2D3A2EED}" type="datetimeFigureOut">
              <a:rPr lang="en-US" smtClean="0"/>
              <a:t>2/27/2018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DE9ACA-2E0B-7440-94F4-F5752DCCB9AF}" type="slidenum">
              <a:rPr lang="en-US" smtClean="0"/>
              <a:t>‹#›</a:t>
            </a:fld>
            <a:endParaRPr lang="en-US"/>
          </a:p>
        </p:txBody>
      </p:sp>
    </p:spTree>
    <p:extLst>
      <p:ext uri="{BB962C8B-B14F-4D97-AF65-F5344CB8AC3E}">
        <p14:creationId xmlns:p14="http://schemas.microsoft.com/office/powerpoint/2010/main" val="33396492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11FC4E-6FBF-EB4A-A9E0-007E2F1B3C42}" type="datetimeFigureOut">
              <a:t>2/27/2018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129AB1-F744-3A4B-B8A1-87F7F1D239BA}" type="slidenum">
              <a:t>‹#›</a:t>
            </a:fld>
            <a:endParaRPr lang="en-US"/>
          </a:p>
        </p:txBody>
      </p:sp>
    </p:spTree>
    <p:extLst>
      <p:ext uri="{BB962C8B-B14F-4D97-AF65-F5344CB8AC3E}">
        <p14:creationId xmlns:p14="http://schemas.microsoft.com/office/powerpoint/2010/main" val="19021566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4.jpeg"/><Relationship Id="rId7" Type="http://schemas.openxmlformats.org/officeDocument/2006/relationships/diagramLayout" Target="../diagrams/layout1.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diagramData" Target="../diagrams/data1.xml"/><Relationship Id="rId5" Type="http://schemas.openxmlformats.org/officeDocument/2006/relationships/image" Target="../media/image6.png"/><Relationship Id="rId10" Type="http://schemas.microsoft.com/office/2007/relationships/diagramDrawing" Target="../diagrams/drawing1.xml"/><Relationship Id="rId4" Type="http://schemas.openxmlformats.org/officeDocument/2006/relationships/image" Target="../media/image5.png"/><Relationship Id="rId9" Type="http://schemas.openxmlformats.org/officeDocument/2006/relationships/diagramColors" Target="../diagrams/colors1.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5.emf"/><Relationship Id="rId5" Type="http://schemas.openxmlformats.org/officeDocument/2006/relationships/image" Target="../media/image6.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6.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2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21.jpe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6.pn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hyperlink" Target="mailto:Jean.Hartley@open.ac.uk" TargetMode="External"/><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hyperlink" Target="mailto:Quoc.vo@thamesvalley.pnn.police.uk" TargetMode="Externa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centre-for-policing.open.ac.uk/http:/centre-for-policing.open.ac.uk/"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jp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descr="Poster_Horizontal.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99" y="0"/>
            <a:ext cx="9144000" cy="6858001"/>
          </a:xfrm>
          <a:prstGeom prst="rect">
            <a:avLst/>
          </a:prstGeom>
        </p:spPr>
      </p:pic>
      <p:pic>
        <p:nvPicPr>
          <p:cNvPr id="49" name="Picture 48" descr="Untitled-1.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29660" y="6109876"/>
            <a:ext cx="4282576" cy="587353"/>
          </a:xfrm>
          <a:prstGeom prst="rect">
            <a:avLst/>
          </a:prstGeom>
        </p:spPr>
      </p:pic>
      <p:sp>
        <p:nvSpPr>
          <p:cNvPr id="8" name="Shape 92"/>
          <p:cNvSpPr/>
          <p:nvPr/>
        </p:nvSpPr>
        <p:spPr>
          <a:xfrm>
            <a:off x="190631" y="131967"/>
            <a:ext cx="8761941" cy="1484560"/>
          </a:xfrm>
          <a:prstGeom prst="roundRect">
            <a:avLst>
              <a:gd name="adj" fmla="val 7248"/>
            </a:avLst>
          </a:prstGeom>
          <a:solidFill>
            <a:schemeClr val="tx1">
              <a:alpha val="50000"/>
            </a:schemeClr>
          </a:solidFill>
          <a:ln w="38100" cap="flat" cmpd="sng">
            <a:noFill/>
            <a:prstDash val="solid"/>
            <a:round/>
            <a:headEnd type="none" w="med" len="med"/>
            <a:tailEnd type="none" w="med" len="med"/>
          </a:ln>
        </p:spPr>
        <p:txBody>
          <a:bodyPr lIns="91425" tIns="45700" rIns="91425" bIns="45700" anchor="ctr" anchorCtr="0">
            <a:noAutofit/>
          </a:bodyPr>
          <a:lstStyle/>
          <a:p>
            <a:pPr lvl="0">
              <a:buSzPct val="25000"/>
            </a:pPr>
            <a:endParaRPr lang="en-GB" sz="3600">
              <a:solidFill>
                <a:srgbClr val="FFFF00"/>
              </a:solidFill>
              <a:latin typeface="Ubuntu"/>
              <a:ea typeface="Calibri"/>
              <a:cs typeface="Calibri"/>
              <a:sym typeface="Calibri"/>
            </a:endParaRPr>
          </a:p>
          <a:p>
            <a:pPr lvl="0">
              <a:buSzPct val="25000"/>
            </a:pPr>
            <a:endParaRPr lang="en-GB" sz="3600" b="1" dirty="0">
              <a:solidFill>
                <a:srgbClr val="31859B"/>
              </a:solidFill>
              <a:latin typeface="Calibri"/>
              <a:ea typeface="Calibri"/>
              <a:cs typeface="Calibri"/>
              <a:sym typeface="Calibri"/>
            </a:endParaRPr>
          </a:p>
        </p:txBody>
      </p:sp>
      <p:sp>
        <p:nvSpPr>
          <p:cNvPr id="9" name="Rectangle 8"/>
          <p:cNvSpPr/>
          <p:nvPr/>
        </p:nvSpPr>
        <p:spPr>
          <a:xfrm>
            <a:off x="0" y="2109646"/>
            <a:ext cx="9144000" cy="1200329"/>
          </a:xfrm>
          <a:prstGeom prst="rect">
            <a:avLst/>
          </a:prstGeom>
        </p:spPr>
        <p:txBody>
          <a:bodyPr wrap="square">
            <a:spAutoFit/>
          </a:bodyPr>
          <a:lstStyle/>
          <a:p>
            <a:pPr lvl="1" algn="ctr"/>
            <a:r>
              <a:rPr lang="en-GB" sz="3600" dirty="0">
                <a:solidFill>
                  <a:srgbClr val="FFFF00"/>
                </a:solidFill>
                <a:cs typeface="Ubuntu"/>
              </a:rPr>
              <a:t>An illustration of Q-methodology </a:t>
            </a:r>
          </a:p>
          <a:p>
            <a:pPr lvl="1" algn="ctr"/>
            <a:r>
              <a:rPr lang="en-GB" sz="3600" dirty="0">
                <a:solidFill>
                  <a:srgbClr val="FFFF00"/>
                </a:solidFill>
                <a:cs typeface="Ubuntu"/>
              </a:rPr>
              <a:t>through research on policing priorities</a:t>
            </a:r>
          </a:p>
        </p:txBody>
      </p:sp>
      <p:pic>
        <p:nvPicPr>
          <p:cNvPr id="43" name="Picture 42" descr="OU_Logo.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685902" y="320134"/>
            <a:ext cx="1204561" cy="823858"/>
          </a:xfrm>
          <a:prstGeom prst="rect">
            <a:avLst/>
          </a:prstGeom>
        </p:spPr>
      </p:pic>
      <p:sp>
        <p:nvSpPr>
          <p:cNvPr id="42" name="Rectangle 41"/>
          <p:cNvSpPr/>
          <p:nvPr/>
        </p:nvSpPr>
        <p:spPr>
          <a:xfrm>
            <a:off x="507072" y="347515"/>
            <a:ext cx="8129855" cy="1077218"/>
          </a:xfrm>
          <a:prstGeom prst="rect">
            <a:avLst/>
          </a:prstGeom>
        </p:spPr>
        <p:txBody>
          <a:bodyPr wrap="square">
            <a:spAutoFit/>
          </a:bodyPr>
          <a:lstStyle/>
          <a:p>
            <a:r>
              <a:rPr lang="en-GB" sz="3200" dirty="0">
                <a:solidFill>
                  <a:srgbClr val="FFFFFF"/>
                </a:solidFill>
                <a:cs typeface="Ubuntu"/>
              </a:rPr>
              <a:t>Centre for Policing Research </a:t>
            </a:r>
          </a:p>
          <a:p>
            <a:r>
              <a:rPr lang="en-GB" sz="3200" dirty="0">
                <a:solidFill>
                  <a:srgbClr val="FFFFFF"/>
                </a:solidFill>
                <a:cs typeface="Ubuntu"/>
              </a:rPr>
              <a:t>and Learning</a:t>
            </a:r>
          </a:p>
        </p:txBody>
      </p:sp>
      <p:sp>
        <p:nvSpPr>
          <p:cNvPr id="2" name="TextBox 1"/>
          <p:cNvSpPr txBox="1"/>
          <p:nvPr/>
        </p:nvSpPr>
        <p:spPr>
          <a:xfrm>
            <a:off x="2509545" y="3572774"/>
            <a:ext cx="4382354" cy="954107"/>
          </a:xfrm>
          <a:prstGeom prst="rect">
            <a:avLst/>
          </a:prstGeom>
          <a:noFill/>
        </p:spPr>
        <p:txBody>
          <a:bodyPr wrap="none" rtlCol="0">
            <a:spAutoFit/>
          </a:bodyPr>
          <a:lstStyle/>
          <a:p>
            <a:pPr algn="ctr"/>
            <a:r>
              <a:rPr lang="en-GB" sz="2800" dirty="0">
                <a:solidFill>
                  <a:schemeClr val="bg1"/>
                </a:solidFill>
                <a:latin typeface="Arial" charset="0"/>
              </a:rPr>
              <a:t>Quoc Vo and Jean Hartley</a:t>
            </a:r>
          </a:p>
          <a:p>
            <a:endParaRPr lang="en-GB" sz="2800" b="1" dirty="0">
              <a:solidFill>
                <a:schemeClr val="bg1"/>
              </a:solidFill>
            </a:endParaRPr>
          </a:p>
        </p:txBody>
      </p:sp>
      <p:sp>
        <p:nvSpPr>
          <p:cNvPr id="3" name="Rectangle 2"/>
          <p:cNvSpPr/>
          <p:nvPr/>
        </p:nvSpPr>
        <p:spPr>
          <a:xfrm>
            <a:off x="2286000" y="4930963"/>
            <a:ext cx="4572000" cy="923330"/>
          </a:xfrm>
          <a:prstGeom prst="rect">
            <a:avLst/>
          </a:prstGeom>
        </p:spPr>
        <p:txBody>
          <a:bodyPr>
            <a:spAutoFit/>
          </a:bodyPr>
          <a:lstStyle/>
          <a:p>
            <a:pPr algn="ctr"/>
            <a:r>
              <a:rPr lang="en-GB" dirty="0">
                <a:solidFill>
                  <a:srgbClr val="FFFFFF"/>
                </a:solidFill>
                <a:latin typeface="Arial" charset="0"/>
              </a:rPr>
              <a:t>SEBP Conference</a:t>
            </a:r>
          </a:p>
          <a:p>
            <a:pPr algn="ctr"/>
            <a:r>
              <a:rPr lang="en-GB" dirty="0">
                <a:solidFill>
                  <a:srgbClr val="FFFFFF"/>
                </a:solidFill>
                <a:latin typeface="Arial" charset="0"/>
              </a:rPr>
              <a:t> February 2018</a:t>
            </a:r>
          </a:p>
          <a:p>
            <a:pPr algn="ctr"/>
            <a:r>
              <a:rPr lang="en-GB" dirty="0">
                <a:solidFill>
                  <a:srgbClr val="FFFFFF"/>
                </a:solidFill>
                <a:latin typeface="Arial" charset="0"/>
              </a:rPr>
              <a:t>Open University, Milton Keynes</a:t>
            </a:r>
          </a:p>
        </p:txBody>
      </p:sp>
    </p:spTree>
    <p:extLst>
      <p:ext uri="{BB962C8B-B14F-4D97-AF65-F5344CB8AC3E}">
        <p14:creationId xmlns:p14="http://schemas.microsoft.com/office/powerpoint/2010/main" val="9031228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descr="Poster_Horizontal.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1919" y="70376"/>
            <a:ext cx="9000000" cy="1262466"/>
          </a:xfrm>
          <a:prstGeom prst="rect">
            <a:avLst/>
          </a:prstGeom>
        </p:spPr>
      </p:pic>
      <p:sp>
        <p:nvSpPr>
          <p:cNvPr id="11" name="Shape 92"/>
          <p:cNvSpPr/>
          <p:nvPr/>
        </p:nvSpPr>
        <p:spPr>
          <a:xfrm>
            <a:off x="119578" y="131967"/>
            <a:ext cx="8864207" cy="1134700"/>
          </a:xfrm>
          <a:prstGeom prst="roundRect">
            <a:avLst>
              <a:gd name="adj" fmla="val 7248"/>
            </a:avLst>
          </a:prstGeom>
          <a:solidFill>
            <a:schemeClr val="tx1">
              <a:alpha val="50000"/>
            </a:schemeClr>
          </a:solidFill>
          <a:ln w="38100" cap="flat" cmpd="sng">
            <a:noFill/>
            <a:prstDash val="solid"/>
            <a:round/>
            <a:headEnd type="none" w="med" len="med"/>
            <a:tailEnd type="none" w="med" len="med"/>
          </a:ln>
        </p:spPr>
        <p:txBody>
          <a:bodyPr lIns="91425" tIns="45700" rIns="91425" bIns="45700" anchor="ctr" anchorCtr="0">
            <a:noAutofit/>
          </a:bodyPr>
          <a:lstStyle/>
          <a:p>
            <a:pPr lvl="0">
              <a:buSzPct val="25000"/>
            </a:pPr>
            <a:endParaRPr lang="en-GB" sz="3600">
              <a:solidFill>
                <a:srgbClr val="FFFF00"/>
              </a:solidFill>
              <a:latin typeface="Ubuntu"/>
              <a:ea typeface="Calibri"/>
              <a:cs typeface="Calibri"/>
              <a:sym typeface="Calibri"/>
            </a:endParaRPr>
          </a:p>
          <a:p>
            <a:pPr lvl="0">
              <a:buSzPct val="25000"/>
            </a:pPr>
            <a:endParaRPr lang="en-GB" sz="3600" b="1" dirty="0">
              <a:solidFill>
                <a:srgbClr val="31859B"/>
              </a:solidFill>
              <a:latin typeface="Calibri"/>
              <a:ea typeface="Calibri"/>
              <a:cs typeface="Calibri"/>
              <a:sym typeface="Calibri"/>
            </a:endParaRPr>
          </a:p>
        </p:txBody>
      </p:sp>
      <p:pic>
        <p:nvPicPr>
          <p:cNvPr id="49" name="Picture 48" descr="Untitled-1.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29659" y="6163937"/>
            <a:ext cx="3962197" cy="543413"/>
          </a:xfrm>
          <a:prstGeom prst="rect">
            <a:avLst/>
          </a:prstGeom>
        </p:spPr>
      </p:pic>
      <p:sp>
        <p:nvSpPr>
          <p:cNvPr id="42" name="Rectangle 41"/>
          <p:cNvSpPr/>
          <p:nvPr/>
        </p:nvSpPr>
        <p:spPr>
          <a:xfrm>
            <a:off x="72542" y="1490284"/>
            <a:ext cx="8129855" cy="707886"/>
          </a:xfrm>
          <a:prstGeom prst="rect">
            <a:avLst/>
          </a:prstGeom>
        </p:spPr>
        <p:txBody>
          <a:bodyPr wrap="square">
            <a:spAutoFit/>
          </a:bodyPr>
          <a:lstStyle/>
          <a:p>
            <a:r>
              <a:rPr lang="en-GB" sz="4000" dirty="0">
                <a:solidFill>
                  <a:srgbClr val="000000"/>
                </a:solidFill>
                <a:cs typeface="Ubuntu"/>
              </a:rPr>
              <a:t> </a:t>
            </a:r>
            <a:r>
              <a:rPr lang="en-US" sz="4000" spc="300" dirty="0">
                <a:solidFill>
                  <a:srgbClr val="000000"/>
                </a:solidFill>
              </a:rPr>
              <a:t>Why Policing and Public Value</a:t>
            </a:r>
            <a:endParaRPr lang="en-GB" sz="4000" dirty="0">
              <a:solidFill>
                <a:srgbClr val="000000"/>
              </a:solidFill>
              <a:cs typeface="Ubuntu"/>
            </a:endParaRPr>
          </a:p>
        </p:txBody>
      </p:sp>
      <p:sp>
        <p:nvSpPr>
          <p:cNvPr id="9" name="Rectangle 8"/>
          <p:cNvSpPr/>
          <p:nvPr/>
        </p:nvSpPr>
        <p:spPr>
          <a:xfrm>
            <a:off x="0" y="2351028"/>
            <a:ext cx="9144000" cy="4755148"/>
          </a:xfrm>
          <a:prstGeom prst="rect">
            <a:avLst/>
          </a:prstGeom>
        </p:spPr>
        <p:txBody>
          <a:bodyPr wrap="square">
            <a:spAutoFit/>
          </a:bodyPr>
          <a:lstStyle/>
          <a:p>
            <a:pPr marL="285750" indent="-285750">
              <a:lnSpc>
                <a:spcPct val="150000"/>
              </a:lnSpc>
              <a:buFont typeface="Arial"/>
              <a:buChar char="•"/>
            </a:pPr>
            <a:r>
              <a:rPr lang="en-GB" sz="2000" dirty="0">
                <a:solidFill>
                  <a:srgbClr val="E40080"/>
                </a:solidFill>
              </a:rPr>
              <a:t>Policy interest</a:t>
            </a:r>
            <a:r>
              <a:rPr lang="en-GB" sz="2000" dirty="0"/>
              <a:t>:  Sara Thornton, (NPCC):  </a:t>
            </a:r>
            <a:r>
              <a:rPr lang="en-GB" sz="2000" dirty="0">
                <a:latin typeface="Arial" panose="020B0604020202020204" pitchFamily="34" charset="0"/>
                <a:ea typeface="Calibri" panose="020F0502020204030204" pitchFamily="34" charset="0"/>
              </a:rPr>
              <a:t>“</a:t>
            </a:r>
            <a:r>
              <a:rPr lang="en-GB" sz="2000" i="1" dirty="0">
                <a:latin typeface="+mj-lt"/>
                <a:ea typeface="Calibri" panose="020F0502020204030204" pitchFamily="34" charset="0"/>
              </a:rPr>
              <a:t>Public value” theory prompts us to think about the value we are trying to create. What outcomes are we delivering for the citizen?.....So what are the police for? What is the value we are trying to create in policing?” </a:t>
            </a:r>
          </a:p>
          <a:p>
            <a:pPr marL="285750" indent="-285750">
              <a:lnSpc>
                <a:spcPct val="150000"/>
              </a:lnSpc>
              <a:buFont typeface="Arial"/>
              <a:buChar char="•"/>
            </a:pPr>
            <a:r>
              <a:rPr lang="en-GB" sz="2000" dirty="0">
                <a:solidFill>
                  <a:srgbClr val="E40080"/>
                </a:solidFill>
                <a:latin typeface="+mj-lt"/>
                <a:ea typeface="Calibri" panose="020F0502020204030204" pitchFamily="34" charset="0"/>
              </a:rPr>
              <a:t>Academic interest: </a:t>
            </a:r>
            <a:r>
              <a:rPr lang="en-GB" sz="2000" dirty="0">
                <a:latin typeface="+mj-lt"/>
              </a:rPr>
              <a:t>Policing </a:t>
            </a:r>
            <a:r>
              <a:rPr lang="en-GB" sz="2000" dirty="0"/>
              <a:t>provides services which are sometimes regulatory and even coercive - not always wanted by the public, though providing value to society. </a:t>
            </a:r>
          </a:p>
          <a:p>
            <a:pPr>
              <a:lnSpc>
                <a:spcPct val="150000"/>
              </a:lnSpc>
            </a:pPr>
            <a:endParaRPr lang="en-GB" sz="2000" dirty="0"/>
          </a:p>
          <a:p>
            <a:pPr algn="ctr">
              <a:lnSpc>
                <a:spcPct val="150000"/>
              </a:lnSpc>
            </a:pPr>
            <a:r>
              <a:rPr lang="en-GB" sz="2000" dirty="0">
                <a:solidFill>
                  <a:srgbClr val="000090"/>
                </a:solidFill>
              </a:rPr>
              <a:t>Opportunity to undertake fieldwork to explore public value in practice</a:t>
            </a:r>
          </a:p>
          <a:p>
            <a:pPr marL="285750" indent="-285750">
              <a:lnSpc>
                <a:spcPct val="150000"/>
              </a:lnSpc>
              <a:buFont typeface="Arial"/>
              <a:buChar char="•"/>
            </a:pPr>
            <a:endParaRPr lang="en-GB" dirty="0"/>
          </a:p>
          <a:p>
            <a:pPr lvl="1">
              <a:lnSpc>
                <a:spcPct val="150000"/>
              </a:lnSpc>
              <a:spcAft>
                <a:spcPts val="400"/>
              </a:spcAft>
            </a:pPr>
            <a:r>
              <a:rPr lang="en-GB" sz="2400" dirty="0">
                <a:solidFill>
                  <a:srgbClr val="0D158A"/>
                </a:solidFill>
                <a:ea typeface="Ubuntu" charset="0"/>
                <a:cs typeface="Ubuntu" charset="0"/>
              </a:rPr>
              <a:t> </a:t>
            </a:r>
          </a:p>
        </p:txBody>
      </p:sp>
      <p:pic>
        <p:nvPicPr>
          <p:cNvPr id="8" name="Picture 7" descr="OU_Logo.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824827" y="189449"/>
            <a:ext cx="1069374" cy="731397"/>
          </a:xfrm>
          <a:prstGeom prst="rect">
            <a:avLst/>
          </a:prstGeom>
        </p:spPr>
      </p:pic>
      <p:sp>
        <p:nvSpPr>
          <p:cNvPr id="12" name="Rectangle 11"/>
          <p:cNvSpPr/>
          <p:nvPr/>
        </p:nvSpPr>
        <p:spPr>
          <a:xfrm>
            <a:off x="507072" y="189449"/>
            <a:ext cx="8129855" cy="1015663"/>
          </a:xfrm>
          <a:prstGeom prst="rect">
            <a:avLst/>
          </a:prstGeom>
        </p:spPr>
        <p:txBody>
          <a:bodyPr wrap="square">
            <a:spAutoFit/>
          </a:bodyPr>
          <a:lstStyle/>
          <a:p>
            <a:r>
              <a:rPr lang="en-GB" sz="3000" dirty="0">
                <a:solidFill>
                  <a:srgbClr val="FFFFFF"/>
                </a:solidFill>
                <a:cs typeface="Ubuntu"/>
              </a:rPr>
              <a:t>Centre for Policing Research </a:t>
            </a:r>
          </a:p>
          <a:p>
            <a:r>
              <a:rPr lang="en-GB" sz="3000" dirty="0">
                <a:solidFill>
                  <a:srgbClr val="FFFFFF"/>
                </a:solidFill>
                <a:cs typeface="Ubuntu"/>
              </a:rPr>
              <a:t>and Learning</a:t>
            </a:r>
          </a:p>
        </p:txBody>
      </p:sp>
    </p:spTree>
    <p:extLst>
      <p:ext uri="{BB962C8B-B14F-4D97-AF65-F5344CB8AC3E}">
        <p14:creationId xmlns:p14="http://schemas.microsoft.com/office/powerpoint/2010/main" val="349615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descr="Poster_Horizontal.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1919" y="70376"/>
            <a:ext cx="9000000" cy="1262466"/>
          </a:xfrm>
          <a:prstGeom prst="rect">
            <a:avLst/>
          </a:prstGeom>
        </p:spPr>
      </p:pic>
      <p:sp>
        <p:nvSpPr>
          <p:cNvPr id="11" name="Shape 92"/>
          <p:cNvSpPr/>
          <p:nvPr/>
        </p:nvSpPr>
        <p:spPr>
          <a:xfrm>
            <a:off x="119578" y="131967"/>
            <a:ext cx="8864207" cy="1134700"/>
          </a:xfrm>
          <a:prstGeom prst="roundRect">
            <a:avLst>
              <a:gd name="adj" fmla="val 7248"/>
            </a:avLst>
          </a:prstGeom>
          <a:solidFill>
            <a:schemeClr val="tx1">
              <a:alpha val="50000"/>
            </a:schemeClr>
          </a:solidFill>
          <a:ln w="38100" cap="flat" cmpd="sng">
            <a:noFill/>
            <a:prstDash val="solid"/>
            <a:round/>
            <a:headEnd type="none" w="med" len="med"/>
            <a:tailEnd type="none" w="med" len="med"/>
          </a:ln>
        </p:spPr>
        <p:txBody>
          <a:bodyPr lIns="91425" tIns="45700" rIns="91425" bIns="45700" anchor="ctr" anchorCtr="0">
            <a:noAutofit/>
          </a:bodyPr>
          <a:lstStyle/>
          <a:p>
            <a:pPr lvl="0">
              <a:buSzPct val="25000"/>
            </a:pPr>
            <a:endParaRPr lang="en-GB" sz="3600">
              <a:solidFill>
                <a:srgbClr val="FFFF00"/>
              </a:solidFill>
              <a:latin typeface="Ubuntu"/>
              <a:ea typeface="Calibri"/>
              <a:cs typeface="Calibri"/>
              <a:sym typeface="Calibri"/>
            </a:endParaRPr>
          </a:p>
          <a:p>
            <a:pPr lvl="0">
              <a:buSzPct val="25000"/>
            </a:pPr>
            <a:endParaRPr lang="en-GB" sz="3600" b="1" dirty="0">
              <a:solidFill>
                <a:srgbClr val="31859B"/>
              </a:solidFill>
              <a:latin typeface="Calibri"/>
              <a:ea typeface="Calibri"/>
              <a:cs typeface="Calibri"/>
              <a:sym typeface="Calibri"/>
            </a:endParaRPr>
          </a:p>
        </p:txBody>
      </p:sp>
      <p:pic>
        <p:nvPicPr>
          <p:cNvPr id="49" name="Picture 48" descr="Untitled-1.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29659" y="6163937"/>
            <a:ext cx="3962197" cy="543413"/>
          </a:xfrm>
          <a:prstGeom prst="rect">
            <a:avLst/>
          </a:prstGeom>
        </p:spPr>
      </p:pic>
      <p:sp>
        <p:nvSpPr>
          <p:cNvPr id="42" name="Rectangle 41"/>
          <p:cNvSpPr/>
          <p:nvPr/>
        </p:nvSpPr>
        <p:spPr>
          <a:xfrm>
            <a:off x="72542" y="1490284"/>
            <a:ext cx="8129855" cy="707886"/>
          </a:xfrm>
          <a:prstGeom prst="rect">
            <a:avLst/>
          </a:prstGeom>
        </p:spPr>
        <p:txBody>
          <a:bodyPr wrap="square">
            <a:spAutoFit/>
          </a:bodyPr>
          <a:lstStyle/>
          <a:p>
            <a:r>
              <a:rPr lang="en-US" sz="4000" spc="300" dirty="0">
                <a:solidFill>
                  <a:srgbClr val="000000"/>
                </a:solidFill>
              </a:rPr>
              <a:t>Public value and priorities</a:t>
            </a:r>
            <a:endParaRPr lang="en-GB" sz="4000" dirty="0">
              <a:solidFill>
                <a:srgbClr val="000000"/>
              </a:solidFill>
              <a:cs typeface="Ubuntu"/>
            </a:endParaRPr>
          </a:p>
        </p:txBody>
      </p:sp>
      <p:sp>
        <p:nvSpPr>
          <p:cNvPr id="9" name="Rectangle 8"/>
          <p:cNvSpPr/>
          <p:nvPr/>
        </p:nvSpPr>
        <p:spPr>
          <a:xfrm>
            <a:off x="0" y="2506010"/>
            <a:ext cx="9144000" cy="4224234"/>
          </a:xfrm>
          <a:prstGeom prst="rect">
            <a:avLst/>
          </a:prstGeom>
        </p:spPr>
        <p:txBody>
          <a:bodyPr wrap="square">
            <a:spAutoFit/>
          </a:bodyPr>
          <a:lstStyle/>
          <a:p>
            <a:pPr>
              <a:lnSpc>
                <a:spcPct val="150000"/>
              </a:lnSpc>
            </a:pPr>
            <a:r>
              <a:rPr lang="en-GB" dirty="0"/>
              <a:t>“</a:t>
            </a:r>
            <a:r>
              <a:rPr lang="en-GB" i="1" dirty="0"/>
              <a:t>Much current discussion of public service tends to focus on notions of client or public satisfaction, but in order to establish more robust measures of public value it may be necessary for the public to be asked to make trade-offs between competing sources of satisfaction. </a:t>
            </a:r>
            <a:r>
              <a:rPr lang="en-GB" dirty="0"/>
              <a:t>(Benington, 2011, p.42)</a:t>
            </a:r>
          </a:p>
          <a:p>
            <a:pPr>
              <a:lnSpc>
                <a:spcPct val="150000"/>
              </a:lnSpc>
            </a:pPr>
            <a:endParaRPr lang="en-GB" dirty="0"/>
          </a:p>
          <a:p>
            <a:pPr>
              <a:lnSpc>
                <a:spcPct val="150000"/>
              </a:lnSpc>
            </a:pPr>
            <a:r>
              <a:rPr lang="en-GB" dirty="0"/>
              <a:t>The Cabinet Office report on public value (Kelly et al, 2002) argues that what the public values is meaningful only when linked to questions of what it is willing to give up in exchange for any benefits, </a:t>
            </a:r>
          </a:p>
          <a:p>
            <a:pPr algn="ctr">
              <a:lnSpc>
                <a:spcPct val="150000"/>
              </a:lnSpc>
            </a:pPr>
            <a:endParaRPr lang="en-GB" dirty="0">
              <a:solidFill>
                <a:srgbClr val="000090"/>
              </a:solidFill>
            </a:endParaRPr>
          </a:p>
          <a:p>
            <a:pPr algn="ctr">
              <a:lnSpc>
                <a:spcPct val="150000"/>
              </a:lnSpc>
            </a:pPr>
            <a:r>
              <a:rPr lang="en-GB" dirty="0">
                <a:solidFill>
                  <a:srgbClr val="000090"/>
                </a:solidFill>
              </a:rPr>
              <a:t>Q methodology is based on trade-offs</a:t>
            </a:r>
          </a:p>
        </p:txBody>
      </p:sp>
      <p:pic>
        <p:nvPicPr>
          <p:cNvPr id="8" name="Picture 7" descr="OU_Logo.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824827" y="189449"/>
            <a:ext cx="1069374" cy="731397"/>
          </a:xfrm>
          <a:prstGeom prst="rect">
            <a:avLst/>
          </a:prstGeom>
        </p:spPr>
      </p:pic>
      <p:sp>
        <p:nvSpPr>
          <p:cNvPr id="12" name="Rectangle 11"/>
          <p:cNvSpPr/>
          <p:nvPr/>
        </p:nvSpPr>
        <p:spPr>
          <a:xfrm>
            <a:off x="507072" y="189449"/>
            <a:ext cx="8129855" cy="1015663"/>
          </a:xfrm>
          <a:prstGeom prst="rect">
            <a:avLst/>
          </a:prstGeom>
        </p:spPr>
        <p:txBody>
          <a:bodyPr wrap="square">
            <a:spAutoFit/>
          </a:bodyPr>
          <a:lstStyle/>
          <a:p>
            <a:r>
              <a:rPr lang="en-GB" sz="3000" dirty="0">
                <a:solidFill>
                  <a:srgbClr val="FFFFFF"/>
                </a:solidFill>
                <a:cs typeface="Ubuntu"/>
              </a:rPr>
              <a:t>Centre for Policing Research </a:t>
            </a:r>
          </a:p>
          <a:p>
            <a:r>
              <a:rPr lang="en-GB" sz="3000" dirty="0">
                <a:solidFill>
                  <a:srgbClr val="FFFFFF"/>
                </a:solidFill>
                <a:cs typeface="Ubuntu"/>
              </a:rPr>
              <a:t>and Learning</a:t>
            </a:r>
          </a:p>
        </p:txBody>
      </p:sp>
    </p:spTree>
    <p:extLst>
      <p:ext uri="{BB962C8B-B14F-4D97-AF65-F5344CB8AC3E}">
        <p14:creationId xmlns:p14="http://schemas.microsoft.com/office/powerpoint/2010/main" val="581643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descr="Poster_Horizontal.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1919" y="70376"/>
            <a:ext cx="9000000" cy="1262466"/>
          </a:xfrm>
          <a:prstGeom prst="rect">
            <a:avLst/>
          </a:prstGeom>
        </p:spPr>
      </p:pic>
      <p:sp>
        <p:nvSpPr>
          <p:cNvPr id="11" name="Shape 92"/>
          <p:cNvSpPr/>
          <p:nvPr/>
        </p:nvSpPr>
        <p:spPr>
          <a:xfrm>
            <a:off x="119578" y="131967"/>
            <a:ext cx="8864207" cy="1134700"/>
          </a:xfrm>
          <a:prstGeom prst="roundRect">
            <a:avLst>
              <a:gd name="adj" fmla="val 7248"/>
            </a:avLst>
          </a:prstGeom>
          <a:solidFill>
            <a:schemeClr val="tx1">
              <a:alpha val="50000"/>
            </a:schemeClr>
          </a:solidFill>
          <a:ln w="38100" cap="flat" cmpd="sng">
            <a:noFill/>
            <a:prstDash val="solid"/>
            <a:round/>
            <a:headEnd type="none" w="med" len="med"/>
            <a:tailEnd type="none" w="med" len="med"/>
          </a:ln>
        </p:spPr>
        <p:txBody>
          <a:bodyPr lIns="91425" tIns="45700" rIns="91425" bIns="45700" anchor="ctr" anchorCtr="0">
            <a:noAutofit/>
          </a:bodyPr>
          <a:lstStyle/>
          <a:p>
            <a:pPr lvl="0">
              <a:buSzPct val="25000"/>
            </a:pPr>
            <a:endParaRPr lang="en-GB" sz="3600">
              <a:solidFill>
                <a:srgbClr val="FFFF00"/>
              </a:solidFill>
              <a:latin typeface="Ubuntu"/>
              <a:ea typeface="Calibri"/>
              <a:cs typeface="Calibri"/>
              <a:sym typeface="Calibri"/>
            </a:endParaRPr>
          </a:p>
          <a:p>
            <a:pPr lvl="0">
              <a:buSzPct val="25000"/>
            </a:pPr>
            <a:endParaRPr lang="en-GB" sz="3600" b="1" dirty="0">
              <a:solidFill>
                <a:srgbClr val="31859B"/>
              </a:solidFill>
              <a:latin typeface="Calibri"/>
              <a:ea typeface="Calibri"/>
              <a:cs typeface="Calibri"/>
              <a:sym typeface="Calibri"/>
            </a:endParaRPr>
          </a:p>
        </p:txBody>
      </p:sp>
      <p:pic>
        <p:nvPicPr>
          <p:cNvPr id="49" name="Picture 48" descr="Untitled-1.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29659" y="6163937"/>
            <a:ext cx="3962197" cy="543413"/>
          </a:xfrm>
          <a:prstGeom prst="rect">
            <a:avLst/>
          </a:prstGeom>
        </p:spPr>
      </p:pic>
      <p:sp>
        <p:nvSpPr>
          <p:cNvPr id="42" name="Rectangle 41"/>
          <p:cNvSpPr/>
          <p:nvPr/>
        </p:nvSpPr>
        <p:spPr>
          <a:xfrm>
            <a:off x="72542" y="1490284"/>
            <a:ext cx="8129855" cy="707886"/>
          </a:xfrm>
          <a:prstGeom prst="rect">
            <a:avLst/>
          </a:prstGeom>
        </p:spPr>
        <p:txBody>
          <a:bodyPr wrap="square">
            <a:spAutoFit/>
          </a:bodyPr>
          <a:lstStyle/>
          <a:p>
            <a:r>
              <a:rPr lang="en-GB" sz="4000" dirty="0">
                <a:solidFill>
                  <a:srgbClr val="000000"/>
                </a:solidFill>
                <a:cs typeface="Ubuntu"/>
              </a:rPr>
              <a:t>The research questions</a:t>
            </a:r>
          </a:p>
        </p:txBody>
      </p:sp>
      <p:pic>
        <p:nvPicPr>
          <p:cNvPr id="8" name="Picture 7" descr="OU_Logo.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824827" y="189449"/>
            <a:ext cx="1069374" cy="731397"/>
          </a:xfrm>
          <a:prstGeom prst="rect">
            <a:avLst/>
          </a:prstGeom>
        </p:spPr>
      </p:pic>
      <p:sp>
        <p:nvSpPr>
          <p:cNvPr id="12" name="Rectangle 11"/>
          <p:cNvSpPr/>
          <p:nvPr/>
        </p:nvSpPr>
        <p:spPr>
          <a:xfrm>
            <a:off x="507072" y="189449"/>
            <a:ext cx="8129855" cy="1015663"/>
          </a:xfrm>
          <a:prstGeom prst="rect">
            <a:avLst/>
          </a:prstGeom>
        </p:spPr>
        <p:txBody>
          <a:bodyPr wrap="square">
            <a:spAutoFit/>
          </a:bodyPr>
          <a:lstStyle/>
          <a:p>
            <a:r>
              <a:rPr lang="en-GB" sz="3000" dirty="0">
                <a:solidFill>
                  <a:srgbClr val="FFFFFF"/>
                </a:solidFill>
                <a:cs typeface="Ubuntu"/>
              </a:rPr>
              <a:t>Centre for Policing Research </a:t>
            </a:r>
          </a:p>
          <a:p>
            <a:r>
              <a:rPr lang="en-GB" sz="3000" dirty="0">
                <a:solidFill>
                  <a:srgbClr val="FFFFFF"/>
                </a:solidFill>
                <a:cs typeface="Ubuntu"/>
              </a:rPr>
              <a:t>and Learning</a:t>
            </a:r>
          </a:p>
        </p:txBody>
      </p:sp>
      <p:sp>
        <p:nvSpPr>
          <p:cNvPr id="2" name="Rectangle 1"/>
          <p:cNvSpPr/>
          <p:nvPr/>
        </p:nvSpPr>
        <p:spPr>
          <a:xfrm>
            <a:off x="1025236" y="1566952"/>
            <a:ext cx="5832764" cy="4031873"/>
          </a:xfrm>
          <a:prstGeom prst="rect">
            <a:avLst/>
          </a:prstGeom>
        </p:spPr>
        <p:txBody>
          <a:bodyPr wrap="square">
            <a:spAutoFit/>
          </a:bodyPr>
          <a:lstStyle/>
          <a:p>
            <a:pPr marL="342900" lvl="0" indent="-342900">
              <a:lnSpc>
                <a:spcPct val="150000"/>
              </a:lnSpc>
              <a:spcBef>
                <a:spcPts val="600"/>
              </a:spcBef>
              <a:spcAft>
                <a:spcPts val="600"/>
              </a:spcAft>
              <a:buFont typeface="+mj-lt"/>
              <a:buAutoNum type="arabicPeriod"/>
              <a:tabLst>
                <a:tab pos="400050" algn="l"/>
              </a:tabLst>
            </a:pPr>
            <a:endParaRPr lang="en-GB" dirty="0">
              <a:latin typeface="Times New Roman" panose="02020603050405020304" pitchFamily="18" charset="0"/>
              <a:ea typeface="Times New Roman" panose="02020603050405020304" pitchFamily="18" charset="0"/>
              <a:cs typeface="Times New Roman" panose="02020603050405020304" pitchFamily="18" charset="0"/>
            </a:endParaRPr>
          </a:p>
          <a:p>
            <a:pPr lvl="0">
              <a:lnSpc>
                <a:spcPct val="150000"/>
              </a:lnSpc>
              <a:spcBef>
                <a:spcPts val="600"/>
              </a:spcBef>
              <a:spcAft>
                <a:spcPts val="600"/>
              </a:spcAft>
              <a:tabLst>
                <a:tab pos="400050" algn="l"/>
              </a:tabLst>
            </a:pPr>
            <a:endParaRPr lang="en-GB"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50000"/>
              </a:lnSpc>
              <a:spcBef>
                <a:spcPts val="600"/>
              </a:spcBef>
              <a:spcAft>
                <a:spcPts val="600"/>
              </a:spcAft>
              <a:buFont typeface="+mj-lt"/>
              <a:buAutoNum type="arabicPeriod"/>
              <a:tabLst>
                <a:tab pos="400050" algn="l"/>
              </a:tabLst>
            </a:pPr>
            <a:r>
              <a:rPr lang="en-GB"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What are the views of police, public service partners and the public on policing priorities</a:t>
            </a:r>
            <a:endParaRPr lang="en-GB" sz="1600" dirty="0">
              <a:solidFill>
                <a:srgbClr val="FF0000"/>
              </a:solidFill>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50000"/>
              </a:lnSpc>
              <a:spcBef>
                <a:spcPts val="600"/>
              </a:spcBef>
              <a:spcAft>
                <a:spcPts val="600"/>
              </a:spcAft>
              <a:buFont typeface="+mj-lt"/>
              <a:buAutoNum type="arabicPeriod"/>
              <a:tabLst>
                <a:tab pos="400050" algn="l"/>
              </a:tabLst>
            </a:pPr>
            <a:r>
              <a:rPr lang="en-GB" dirty="0">
                <a:latin typeface="Times New Roman" panose="02020603050405020304" pitchFamily="18" charset="0"/>
                <a:ea typeface="Times New Roman" panose="02020603050405020304" pitchFamily="18" charset="0"/>
                <a:cs typeface="Times New Roman" panose="02020603050405020304" pitchFamily="18" charset="0"/>
              </a:rPr>
              <a:t>How far do police, public service partners and public have similar or different views about public value? </a:t>
            </a:r>
            <a:endParaRPr lang="en-GB" sz="1600" dirty="0">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50000"/>
              </a:lnSpc>
              <a:spcBef>
                <a:spcPts val="600"/>
              </a:spcBef>
              <a:spcAft>
                <a:spcPts val="600"/>
              </a:spcAft>
              <a:buFont typeface="+mj-lt"/>
              <a:buAutoNum type="arabicPeriod"/>
              <a:tabLst>
                <a:tab pos="400050" algn="l"/>
              </a:tabLst>
            </a:pPr>
            <a:r>
              <a:rPr lang="en-GB" dirty="0">
                <a:latin typeface="Times New Roman" panose="02020603050405020304" pitchFamily="18" charset="0"/>
                <a:ea typeface="Times New Roman" panose="02020603050405020304" pitchFamily="18" charset="0"/>
                <a:cs typeface="Times New Roman" panose="02020603050405020304" pitchFamily="18" charset="0"/>
              </a:rPr>
              <a:t>How useful is Q methodology as a tool to assess public value?  </a:t>
            </a:r>
            <a:endParaRPr lang="en-GB" sz="16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79872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descr="Poster_Horizontal.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1919" y="70376"/>
            <a:ext cx="9000000" cy="1262466"/>
          </a:xfrm>
          <a:prstGeom prst="rect">
            <a:avLst/>
          </a:prstGeom>
        </p:spPr>
      </p:pic>
      <p:sp>
        <p:nvSpPr>
          <p:cNvPr id="11" name="Shape 92"/>
          <p:cNvSpPr/>
          <p:nvPr/>
        </p:nvSpPr>
        <p:spPr>
          <a:xfrm>
            <a:off x="119578" y="131967"/>
            <a:ext cx="8864207" cy="1134700"/>
          </a:xfrm>
          <a:prstGeom prst="roundRect">
            <a:avLst>
              <a:gd name="adj" fmla="val 7248"/>
            </a:avLst>
          </a:prstGeom>
          <a:solidFill>
            <a:schemeClr val="tx1">
              <a:alpha val="50000"/>
            </a:schemeClr>
          </a:solidFill>
          <a:ln w="38100" cap="flat" cmpd="sng">
            <a:noFill/>
            <a:prstDash val="solid"/>
            <a:round/>
            <a:headEnd type="none" w="med" len="med"/>
            <a:tailEnd type="none" w="med" len="med"/>
          </a:ln>
        </p:spPr>
        <p:txBody>
          <a:bodyPr lIns="91425" tIns="45700" rIns="91425" bIns="45700" anchor="ctr" anchorCtr="0">
            <a:noAutofit/>
          </a:bodyPr>
          <a:lstStyle/>
          <a:p>
            <a:pPr lvl="0">
              <a:buSzPct val="25000"/>
            </a:pPr>
            <a:endParaRPr lang="en-GB" sz="3600">
              <a:solidFill>
                <a:srgbClr val="FFFF00"/>
              </a:solidFill>
              <a:latin typeface="Ubuntu"/>
              <a:ea typeface="Calibri"/>
              <a:cs typeface="Calibri"/>
              <a:sym typeface="Calibri"/>
            </a:endParaRPr>
          </a:p>
          <a:p>
            <a:pPr lvl="0">
              <a:buSzPct val="25000"/>
            </a:pPr>
            <a:endParaRPr lang="en-GB" sz="3600" b="1" dirty="0">
              <a:solidFill>
                <a:srgbClr val="31859B"/>
              </a:solidFill>
              <a:latin typeface="Calibri"/>
              <a:ea typeface="Calibri"/>
              <a:cs typeface="Calibri"/>
              <a:sym typeface="Calibri"/>
            </a:endParaRPr>
          </a:p>
        </p:txBody>
      </p:sp>
      <p:pic>
        <p:nvPicPr>
          <p:cNvPr id="49" name="Picture 48" descr="Untitled-1.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29659" y="6163937"/>
            <a:ext cx="3962197" cy="543413"/>
          </a:xfrm>
          <a:prstGeom prst="rect">
            <a:avLst/>
          </a:prstGeom>
        </p:spPr>
      </p:pic>
      <p:sp>
        <p:nvSpPr>
          <p:cNvPr id="42" name="Rectangle 41"/>
          <p:cNvSpPr/>
          <p:nvPr/>
        </p:nvSpPr>
        <p:spPr>
          <a:xfrm>
            <a:off x="72542" y="1490284"/>
            <a:ext cx="8129855" cy="707886"/>
          </a:xfrm>
          <a:prstGeom prst="rect">
            <a:avLst/>
          </a:prstGeom>
        </p:spPr>
        <p:txBody>
          <a:bodyPr wrap="square">
            <a:spAutoFit/>
          </a:bodyPr>
          <a:lstStyle/>
          <a:p>
            <a:r>
              <a:rPr lang="en-US" sz="4000" spc="300" dirty="0">
                <a:solidFill>
                  <a:srgbClr val="000000"/>
                </a:solidFill>
              </a:rPr>
              <a:t>The Stages of Q-methodology</a:t>
            </a:r>
            <a:endParaRPr lang="en-GB" sz="4000" dirty="0">
              <a:solidFill>
                <a:srgbClr val="000000"/>
              </a:solidFill>
              <a:cs typeface="Ubuntu"/>
            </a:endParaRPr>
          </a:p>
        </p:txBody>
      </p:sp>
      <p:pic>
        <p:nvPicPr>
          <p:cNvPr id="8" name="Picture 7" descr="OU_Logo.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824827" y="189449"/>
            <a:ext cx="1069374" cy="731397"/>
          </a:xfrm>
          <a:prstGeom prst="rect">
            <a:avLst/>
          </a:prstGeom>
        </p:spPr>
      </p:pic>
      <p:sp>
        <p:nvSpPr>
          <p:cNvPr id="12" name="Rectangle 11"/>
          <p:cNvSpPr/>
          <p:nvPr/>
        </p:nvSpPr>
        <p:spPr>
          <a:xfrm>
            <a:off x="507072" y="189449"/>
            <a:ext cx="8129855" cy="1015663"/>
          </a:xfrm>
          <a:prstGeom prst="rect">
            <a:avLst/>
          </a:prstGeom>
        </p:spPr>
        <p:txBody>
          <a:bodyPr wrap="square">
            <a:spAutoFit/>
          </a:bodyPr>
          <a:lstStyle/>
          <a:p>
            <a:r>
              <a:rPr lang="en-GB" sz="3000" dirty="0">
                <a:solidFill>
                  <a:srgbClr val="FFFFFF"/>
                </a:solidFill>
                <a:cs typeface="Ubuntu"/>
              </a:rPr>
              <a:t>Centre for Policing Research </a:t>
            </a:r>
          </a:p>
          <a:p>
            <a:r>
              <a:rPr lang="en-GB" sz="3000" dirty="0">
                <a:solidFill>
                  <a:srgbClr val="FFFFFF"/>
                </a:solidFill>
                <a:cs typeface="Ubuntu"/>
              </a:rPr>
              <a:t>and Learning</a:t>
            </a:r>
          </a:p>
        </p:txBody>
      </p:sp>
      <p:sp>
        <p:nvSpPr>
          <p:cNvPr id="10" name="Rectangle 3"/>
          <p:cNvSpPr txBox="1">
            <a:spLocks noChangeArrowheads="1"/>
          </p:cNvSpPr>
          <p:nvPr/>
        </p:nvSpPr>
        <p:spPr bwMode="auto">
          <a:xfrm>
            <a:off x="150284" y="2507471"/>
            <a:ext cx="8833501" cy="38124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Autofit/>
          </a:bodyPr>
          <a:lstStyle>
            <a:lvl1pPr algn="l" rtl="0" eaLnBrk="1" fontAlgn="base" hangingPunct="1">
              <a:spcBef>
                <a:spcPct val="0"/>
              </a:spcBef>
              <a:spcAft>
                <a:spcPct val="0"/>
              </a:spcAft>
              <a:defRPr sz="3400" b="1">
                <a:solidFill>
                  <a:srgbClr val="002596"/>
                </a:solidFill>
                <a:latin typeface="+mj-lt"/>
                <a:ea typeface="ヒラギノ角ゴ Pro W3" charset="0"/>
                <a:cs typeface="ヒラギノ角ゴ Pro W3" charset="0"/>
              </a:defRPr>
            </a:lvl1pPr>
            <a:lvl2pPr algn="l" rtl="0" eaLnBrk="1" fontAlgn="base" hangingPunct="1">
              <a:spcBef>
                <a:spcPct val="0"/>
              </a:spcBef>
              <a:spcAft>
                <a:spcPct val="0"/>
              </a:spcAft>
              <a:defRPr sz="3400" b="1">
                <a:solidFill>
                  <a:srgbClr val="002596"/>
                </a:solidFill>
                <a:latin typeface="Arial" charset="0"/>
                <a:ea typeface="ヒラギノ角ゴ Pro W3" charset="0"/>
                <a:cs typeface="ヒラギノ角ゴ Pro W3" charset="0"/>
              </a:defRPr>
            </a:lvl2pPr>
            <a:lvl3pPr algn="l" rtl="0" eaLnBrk="1" fontAlgn="base" hangingPunct="1">
              <a:spcBef>
                <a:spcPct val="0"/>
              </a:spcBef>
              <a:spcAft>
                <a:spcPct val="0"/>
              </a:spcAft>
              <a:defRPr sz="3400" b="1">
                <a:solidFill>
                  <a:srgbClr val="002596"/>
                </a:solidFill>
                <a:latin typeface="Arial" charset="0"/>
                <a:ea typeface="ヒラギノ角ゴ Pro W3" charset="0"/>
                <a:cs typeface="ヒラギノ角ゴ Pro W3" charset="0"/>
              </a:defRPr>
            </a:lvl3pPr>
            <a:lvl4pPr algn="l" rtl="0" eaLnBrk="1" fontAlgn="base" hangingPunct="1">
              <a:spcBef>
                <a:spcPct val="0"/>
              </a:spcBef>
              <a:spcAft>
                <a:spcPct val="0"/>
              </a:spcAft>
              <a:defRPr sz="3400" b="1">
                <a:solidFill>
                  <a:srgbClr val="002596"/>
                </a:solidFill>
                <a:latin typeface="Arial" charset="0"/>
                <a:ea typeface="ヒラギノ角ゴ Pro W3" charset="0"/>
                <a:cs typeface="ヒラギノ角ゴ Pro W3" charset="0"/>
              </a:defRPr>
            </a:lvl4pPr>
            <a:lvl5pPr algn="l" rtl="0" eaLnBrk="1" fontAlgn="base" hangingPunct="1">
              <a:spcBef>
                <a:spcPct val="0"/>
              </a:spcBef>
              <a:spcAft>
                <a:spcPct val="0"/>
              </a:spcAft>
              <a:defRPr sz="3400" b="1">
                <a:solidFill>
                  <a:srgbClr val="002596"/>
                </a:solidFill>
                <a:latin typeface="Arial" charset="0"/>
                <a:ea typeface="ヒラギノ角ゴ Pro W3" charset="0"/>
                <a:cs typeface="ヒラギノ角ゴ Pro W3" charset="0"/>
              </a:defRPr>
            </a:lvl5pPr>
            <a:lvl6pPr marL="457200" algn="l" rtl="0" eaLnBrk="1" fontAlgn="base" hangingPunct="1">
              <a:spcBef>
                <a:spcPct val="0"/>
              </a:spcBef>
              <a:spcAft>
                <a:spcPct val="0"/>
              </a:spcAft>
              <a:defRPr sz="3400" b="1">
                <a:solidFill>
                  <a:srgbClr val="002596"/>
                </a:solidFill>
                <a:latin typeface="Arial" charset="0"/>
              </a:defRPr>
            </a:lvl6pPr>
            <a:lvl7pPr marL="914400" algn="l" rtl="0" eaLnBrk="1" fontAlgn="base" hangingPunct="1">
              <a:spcBef>
                <a:spcPct val="0"/>
              </a:spcBef>
              <a:spcAft>
                <a:spcPct val="0"/>
              </a:spcAft>
              <a:defRPr sz="3400" b="1">
                <a:solidFill>
                  <a:srgbClr val="002596"/>
                </a:solidFill>
                <a:latin typeface="Arial" charset="0"/>
              </a:defRPr>
            </a:lvl7pPr>
            <a:lvl8pPr marL="1371600" algn="l" rtl="0" eaLnBrk="1" fontAlgn="base" hangingPunct="1">
              <a:spcBef>
                <a:spcPct val="0"/>
              </a:spcBef>
              <a:spcAft>
                <a:spcPct val="0"/>
              </a:spcAft>
              <a:defRPr sz="3400" b="1">
                <a:solidFill>
                  <a:srgbClr val="002596"/>
                </a:solidFill>
                <a:latin typeface="Arial" charset="0"/>
              </a:defRPr>
            </a:lvl8pPr>
            <a:lvl9pPr marL="1828800" algn="l" rtl="0" eaLnBrk="1" fontAlgn="base" hangingPunct="1">
              <a:spcBef>
                <a:spcPct val="0"/>
              </a:spcBef>
              <a:spcAft>
                <a:spcPct val="0"/>
              </a:spcAft>
              <a:defRPr sz="3400" b="1">
                <a:solidFill>
                  <a:srgbClr val="002596"/>
                </a:solidFill>
                <a:latin typeface="Arial" charset="0"/>
              </a:defRPr>
            </a:lvl9pPr>
          </a:lstStyle>
          <a:p>
            <a:pPr lvl="0">
              <a:lnSpc>
                <a:spcPct val="150000"/>
              </a:lnSpc>
            </a:pPr>
            <a:r>
              <a:rPr lang="en-GB" sz="2000" b="0" dirty="0">
                <a:solidFill>
                  <a:srgbClr val="000000"/>
                </a:solidFill>
              </a:rPr>
              <a:t>Adapted from </a:t>
            </a:r>
            <a:r>
              <a:rPr lang="en-GB" sz="2000" b="0" dirty="0" err="1">
                <a:solidFill>
                  <a:srgbClr val="000000"/>
                </a:solidFill>
              </a:rPr>
              <a:t>Ellingsen</a:t>
            </a:r>
            <a:r>
              <a:rPr lang="en-GB" sz="2000" b="0" dirty="0">
                <a:solidFill>
                  <a:srgbClr val="000000"/>
                </a:solidFill>
              </a:rPr>
              <a:t> et al. (2010)</a:t>
            </a:r>
          </a:p>
          <a:p>
            <a:pPr marL="342900" lvl="0" indent="-342900">
              <a:lnSpc>
                <a:spcPct val="150000"/>
              </a:lnSpc>
              <a:buFont typeface="+mj-lt"/>
              <a:buAutoNum type="arabicPeriod"/>
            </a:pPr>
            <a:r>
              <a:rPr lang="en-GB" sz="2000" b="0" dirty="0">
                <a:solidFill>
                  <a:srgbClr val="000000"/>
                </a:solidFill>
              </a:rPr>
              <a:t>Identification of the concourse on the topic of interest</a:t>
            </a:r>
          </a:p>
          <a:p>
            <a:pPr marL="342900" lvl="0" indent="-342900">
              <a:lnSpc>
                <a:spcPct val="150000"/>
              </a:lnSpc>
              <a:buFont typeface="+mj-lt"/>
              <a:buAutoNum type="arabicPeriod"/>
            </a:pPr>
            <a:r>
              <a:rPr lang="en-GB" sz="2000" b="0" dirty="0">
                <a:solidFill>
                  <a:srgbClr val="000000"/>
                </a:solidFill>
              </a:rPr>
              <a:t>Development of a representative set of statements</a:t>
            </a:r>
          </a:p>
          <a:p>
            <a:pPr marL="342900" lvl="0" indent="-342900">
              <a:lnSpc>
                <a:spcPct val="150000"/>
              </a:lnSpc>
              <a:buFont typeface="+mj-lt"/>
              <a:buAutoNum type="arabicPeriod"/>
            </a:pPr>
            <a:r>
              <a:rPr lang="en-GB" sz="2000" b="0" dirty="0">
                <a:solidFill>
                  <a:srgbClr val="000000"/>
                </a:solidFill>
              </a:rPr>
              <a:t>Q sort design</a:t>
            </a:r>
          </a:p>
          <a:p>
            <a:pPr marL="342900" lvl="0" indent="-342900">
              <a:lnSpc>
                <a:spcPct val="150000"/>
              </a:lnSpc>
              <a:buFont typeface="+mj-lt"/>
              <a:buAutoNum type="arabicPeriod"/>
            </a:pPr>
            <a:r>
              <a:rPr lang="en-GB" sz="2000" b="0" dirty="0">
                <a:solidFill>
                  <a:srgbClr val="000000"/>
                </a:solidFill>
              </a:rPr>
              <a:t>The participants</a:t>
            </a:r>
          </a:p>
          <a:p>
            <a:pPr marL="342900" lvl="0" indent="-342900">
              <a:lnSpc>
                <a:spcPct val="150000"/>
              </a:lnSpc>
              <a:buFont typeface="+mj-lt"/>
              <a:buAutoNum type="arabicPeriod"/>
            </a:pPr>
            <a:r>
              <a:rPr lang="en-GB" sz="2000" b="0" dirty="0">
                <a:solidFill>
                  <a:srgbClr val="000000"/>
                </a:solidFill>
              </a:rPr>
              <a:t>Q sort administration (sorting of statements by participants)</a:t>
            </a:r>
          </a:p>
          <a:p>
            <a:pPr marL="342900" lvl="0" indent="-342900">
              <a:lnSpc>
                <a:spcPct val="150000"/>
              </a:lnSpc>
              <a:buFont typeface="+mj-lt"/>
              <a:buAutoNum type="arabicPeriod"/>
            </a:pPr>
            <a:r>
              <a:rPr lang="en-GB" sz="2000" b="0" dirty="0">
                <a:solidFill>
                  <a:srgbClr val="000000"/>
                </a:solidFill>
              </a:rPr>
              <a:t>Findings and interpretation</a:t>
            </a:r>
          </a:p>
          <a:p>
            <a:pPr marL="0" lvl="1">
              <a:lnSpc>
                <a:spcPct val="150000"/>
              </a:lnSpc>
              <a:defRPr/>
            </a:pPr>
            <a:endParaRPr lang="en-GB" sz="1600" b="0" i="1" dirty="0">
              <a:solidFill>
                <a:schemeClr val="tx1"/>
              </a:solidFill>
            </a:endParaRPr>
          </a:p>
        </p:txBody>
      </p:sp>
    </p:spTree>
    <p:extLst>
      <p:ext uri="{BB962C8B-B14F-4D97-AF65-F5344CB8AC3E}">
        <p14:creationId xmlns:p14="http://schemas.microsoft.com/office/powerpoint/2010/main" val="6823219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descr="Poster_Horizontal.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1919" y="70376"/>
            <a:ext cx="9000000" cy="1262466"/>
          </a:xfrm>
          <a:prstGeom prst="rect">
            <a:avLst/>
          </a:prstGeom>
        </p:spPr>
      </p:pic>
      <p:sp>
        <p:nvSpPr>
          <p:cNvPr id="11" name="Shape 92"/>
          <p:cNvSpPr/>
          <p:nvPr/>
        </p:nvSpPr>
        <p:spPr>
          <a:xfrm>
            <a:off x="119578" y="131967"/>
            <a:ext cx="8864207" cy="1134700"/>
          </a:xfrm>
          <a:prstGeom prst="roundRect">
            <a:avLst>
              <a:gd name="adj" fmla="val 7248"/>
            </a:avLst>
          </a:prstGeom>
          <a:solidFill>
            <a:schemeClr val="tx1">
              <a:alpha val="50000"/>
            </a:schemeClr>
          </a:solidFill>
          <a:ln w="38100" cap="flat" cmpd="sng">
            <a:noFill/>
            <a:prstDash val="solid"/>
            <a:round/>
            <a:headEnd type="none" w="med" len="med"/>
            <a:tailEnd type="none" w="med" len="med"/>
          </a:ln>
        </p:spPr>
        <p:txBody>
          <a:bodyPr lIns="91425" tIns="45700" rIns="91425" bIns="45700" anchor="ctr" anchorCtr="0">
            <a:noAutofit/>
          </a:bodyPr>
          <a:lstStyle/>
          <a:p>
            <a:pPr lvl="0">
              <a:buSzPct val="25000"/>
            </a:pPr>
            <a:endParaRPr lang="en-GB" sz="3600">
              <a:solidFill>
                <a:srgbClr val="FFFF00"/>
              </a:solidFill>
              <a:latin typeface="Ubuntu"/>
              <a:ea typeface="Calibri"/>
              <a:cs typeface="Calibri"/>
              <a:sym typeface="Calibri"/>
            </a:endParaRPr>
          </a:p>
          <a:p>
            <a:pPr lvl="0">
              <a:buSzPct val="25000"/>
            </a:pPr>
            <a:endParaRPr lang="en-GB" sz="3600" b="1" dirty="0">
              <a:solidFill>
                <a:srgbClr val="31859B"/>
              </a:solidFill>
              <a:latin typeface="Calibri"/>
              <a:ea typeface="Calibri"/>
              <a:cs typeface="Calibri"/>
              <a:sym typeface="Calibri"/>
            </a:endParaRPr>
          </a:p>
        </p:txBody>
      </p:sp>
      <p:pic>
        <p:nvPicPr>
          <p:cNvPr id="49" name="Picture 48" descr="Untitled-1.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29659" y="6163937"/>
            <a:ext cx="3962197" cy="543413"/>
          </a:xfrm>
          <a:prstGeom prst="rect">
            <a:avLst/>
          </a:prstGeom>
        </p:spPr>
      </p:pic>
      <p:sp>
        <p:nvSpPr>
          <p:cNvPr id="42" name="Rectangle 41"/>
          <p:cNvSpPr/>
          <p:nvPr/>
        </p:nvSpPr>
        <p:spPr>
          <a:xfrm>
            <a:off x="72542" y="1490284"/>
            <a:ext cx="8129855" cy="646331"/>
          </a:xfrm>
          <a:prstGeom prst="rect">
            <a:avLst/>
          </a:prstGeom>
        </p:spPr>
        <p:txBody>
          <a:bodyPr wrap="square">
            <a:spAutoFit/>
          </a:bodyPr>
          <a:lstStyle/>
          <a:p>
            <a:r>
              <a:rPr lang="en-US" sz="3600" spc="300" dirty="0">
                <a:solidFill>
                  <a:srgbClr val="000000"/>
                </a:solidFill>
              </a:rPr>
              <a:t>Stage 1 </a:t>
            </a:r>
            <a:r>
              <a:rPr lang="mr-IN" sz="3600" spc="300" dirty="0">
                <a:solidFill>
                  <a:srgbClr val="000000"/>
                </a:solidFill>
              </a:rPr>
              <a:t>–</a:t>
            </a:r>
            <a:r>
              <a:rPr lang="en-US" sz="3600" spc="300" dirty="0">
                <a:solidFill>
                  <a:srgbClr val="000000"/>
                </a:solidFill>
              </a:rPr>
              <a:t> The Concourse</a:t>
            </a:r>
            <a:endParaRPr lang="en-GB" sz="3600" dirty="0">
              <a:solidFill>
                <a:srgbClr val="000000"/>
              </a:solidFill>
              <a:cs typeface="Ubuntu"/>
            </a:endParaRPr>
          </a:p>
        </p:txBody>
      </p:sp>
      <p:pic>
        <p:nvPicPr>
          <p:cNvPr id="8" name="Picture 7" descr="OU_Logo.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824827" y="189449"/>
            <a:ext cx="1069374" cy="731397"/>
          </a:xfrm>
          <a:prstGeom prst="rect">
            <a:avLst/>
          </a:prstGeom>
        </p:spPr>
      </p:pic>
      <p:sp>
        <p:nvSpPr>
          <p:cNvPr id="12" name="Rectangle 11"/>
          <p:cNvSpPr/>
          <p:nvPr/>
        </p:nvSpPr>
        <p:spPr>
          <a:xfrm>
            <a:off x="507072" y="189449"/>
            <a:ext cx="8129855" cy="1015663"/>
          </a:xfrm>
          <a:prstGeom prst="rect">
            <a:avLst/>
          </a:prstGeom>
        </p:spPr>
        <p:txBody>
          <a:bodyPr wrap="square">
            <a:spAutoFit/>
          </a:bodyPr>
          <a:lstStyle/>
          <a:p>
            <a:r>
              <a:rPr lang="en-GB" sz="3000" dirty="0">
                <a:solidFill>
                  <a:srgbClr val="FFFFFF"/>
                </a:solidFill>
                <a:cs typeface="Ubuntu"/>
              </a:rPr>
              <a:t>Centre for Policing Research </a:t>
            </a:r>
          </a:p>
          <a:p>
            <a:r>
              <a:rPr lang="en-GB" sz="3000" dirty="0">
                <a:solidFill>
                  <a:srgbClr val="FFFFFF"/>
                </a:solidFill>
                <a:cs typeface="Ubuntu"/>
              </a:rPr>
              <a:t>and Learning</a:t>
            </a:r>
          </a:p>
        </p:txBody>
      </p:sp>
      <p:sp>
        <p:nvSpPr>
          <p:cNvPr id="14" name="Rectangle 3"/>
          <p:cNvSpPr txBox="1">
            <a:spLocks noChangeArrowheads="1"/>
          </p:cNvSpPr>
          <p:nvPr/>
        </p:nvSpPr>
        <p:spPr bwMode="auto">
          <a:xfrm>
            <a:off x="238418" y="2471738"/>
            <a:ext cx="8833501" cy="38124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Autofit/>
          </a:bodyPr>
          <a:lstStyle>
            <a:lvl1pPr algn="l" rtl="0" eaLnBrk="1" fontAlgn="base" hangingPunct="1">
              <a:spcBef>
                <a:spcPct val="0"/>
              </a:spcBef>
              <a:spcAft>
                <a:spcPct val="0"/>
              </a:spcAft>
              <a:defRPr sz="3400" b="1">
                <a:solidFill>
                  <a:srgbClr val="002596"/>
                </a:solidFill>
                <a:latin typeface="+mj-lt"/>
                <a:ea typeface="ヒラギノ角ゴ Pro W3" charset="0"/>
                <a:cs typeface="ヒラギノ角ゴ Pro W3" charset="0"/>
              </a:defRPr>
            </a:lvl1pPr>
            <a:lvl2pPr algn="l" rtl="0" eaLnBrk="1" fontAlgn="base" hangingPunct="1">
              <a:spcBef>
                <a:spcPct val="0"/>
              </a:spcBef>
              <a:spcAft>
                <a:spcPct val="0"/>
              </a:spcAft>
              <a:defRPr sz="3400" b="1">
                <a:solidFill>
                  <a:srgbClr val="002596"/>
                </a:solidFill>
                <a:latin typeface="Arial" charset="0"/>
                <a:ea typeface="ヒラギノ角ゴ Pro W3" charset="0"/>
                <a:cs typeface="ヒラギノ角ゴ Pro W3" charset="0"/>
              </a:defRPr>
            </a:lvl2pPr>
            <a:lvl3pPr algn="l" rtl="0" eaLnBrk="1" fontAlgn="base" hangingPunct="1">
              <a:spcBef>
                <a:spcPct val="0"/>
              </a:spcBef>
              <a:spcAft>
                <a:spcPct val="0"/>
              </a:spcAft>
              <a:defRPr sz="3400" b="1">
                <a:solidFill>
                  <a:srgbClr val="002596"/>
                </a:solidFill>
                <a:latin typeface="Arial" charset="0"/>
                <a:ea typeface="ヒラギノ角ゴ Pro W3" charset="0"/>
                <a:cs typeface="ヒラギノ角ゴ Pro W3" charset="0"/>
              </a:defRPr>
            </a:lvl3pPr>
            <a:lvl4pPr algn="l" rtl="0" eaLnBrk="1" fontAlgn="base" hangingPunct="1">
              <a:spcBef>
                <a:spcPct val="0"/>
              </a:spcBef>
              <a:spcAft>
                <a:spcPct val="0"/>
              </a:spcAft>
              <a:defRPr sz="3400" b="1">
                <a:solidFill>
                  <a:srgbClr val="002596"/>
                </a:solidFill>
                <a:latin typeface="Arial" charset="0"/>
                <a:ea typeface="ヒラギノ角ゴ Pro W3" charset="0"/>
                <a:cs typeface="ヒラギノ角ゴ Pro W3" charset="0"/>
              </a:defRPr>
            </a:lvl4pPr>
            <a:lvl5pPr algn="l" rtl="0" eaLnBrk="1" fontAlgn="base" hangingPunct="1">
              <a:spcBef>
                <a:spcPct val="0"/>
              </a:spcBef>
              <a:spcAft>
                <a:spcPct val="0"/>
              </a:spcAft>
              <a:defRPr sz="3400" b="1">
                <a:solidFill>
                  <a:srgbClr val="002596"/>
                </a:solidFill>
                <a:latin typeface="Arial" charset="0"/>
                <a:ea typeface="ヒラギノ角ゴ Pro W3" charset="0"/>
                <a:cs typeface="ヒラギノ角ゴ Pro W3" charset="0"/>
              </a:defRPr>
            </a:lvl5pPr>
            <a:lvl6pPr marL="457200" algn="l" rtl="0" eaLnBrk="1" fontAlgn="base" hangingPunct="1">
              <a:spcBef>
                <a:spcPct val="0"/>
              </a:spcBef>
              <a:spcAft>
                <a:spcPct val="0"/>
              </a:spcAft>
              <a:defRPr sz="3400" b="1">
                <a:solidFill>
                  <a:srgbClr val="002596"/>
                </a:solidFill>
                <a:latin typeface="Arial" charset="0"/>
              </a:defRPr>
            </a:lvl6pPr>
            <a:lvl7pPr marL="914400" algn="l" rtl="0" eaLnBrk="1" fontAlgn="base" hangingPunct="1">
              <a:spcBef>
                <a:spcPct val="0"/>
              </a:spcBef>
              <a:spcAft>
                <a:spcPct val="0"/>
              </a:spcAft>
              <a:defRPr sz="3400" b="1">
                <a:solidFill>
                  <a:srgbClr val="002596"/>
                </a:solidFill>
                <a:latin typeface="Arial" charset="0"/>
              </a:defRPr>
            </a:lvl7pPr>
            <a:lvl8pPr marL="1371600" algn="l" rtl="0" eaLnBrk="1" fontAlgn="base" hangingPunct="1">
              <a:spcBef>
                <a:spcPct val="0"/>
              </a:spcBef>
              <a:spcAft>
                <a:spcPct val="0"/>
              </a:spcAft>
              <a:defRPr sz="3400" b="1">
                <a:solidFill>
                  <a:srgbClr val="002596"/>
                </a:solidFill>
                <a:latin typeface="Arial" charset="0"/>
              </a:defRPr>
            </a:lvl8pPr>
            <a:lvl9pPr marL="1828800" algn="l" rtl="0" eaLnBrk="1" fontAlgn="base" hangingPunct="1">
              <a:spcBef>
                <a:spcPct val="0"/>
              </a:spcBef>
              <a:spcAft>
                <a:spcPct val="0"/>
              </a:spcAft>
              <a:defRPr sz="3400" b="1">
                <a:solidFill>
                  <a:srgbClr val="002596"/>
                </a:solidFill>
                <a:latin typeface="Arial" charset="0"/>
              </a:defRPr>
            </a:lvl9pPr>
          </a:lstStyle>
          <a:p>
            <a:pPr marL="342900" lvl="0" indent="-342900">
              <a:lnSpc>
                <a:spcPct val="150000"/>
              </a:lnSpc>
              <a:buFont typeface="Arial"/>
              <a:buChar char="•"/>
            </a:pPr>
            <a:r>
              <a:rPr lang="en-GB" sz="2000" b="0" dirty="0">
                <a:solidFill>
                  <a:srgbClr val="000000"/>
                </a:solidFill>
                <a:latin typeface="+mn-lt"/>
              </a:rPr>
              <a:t>The term concourse is specific to Q Methodology. </a:t>
            </a:r>
          </a:p>
          <a:p>
            <a:pPr marL="342900" lvl="0" indent="-342900">
              <a:lnSpc>
                <a:spcPct val="150000"/>
              </a:lnSpc>
              <a:buFont typeface="Arial"/>
              <a:buChar char="•"/>
            </a:pPr>
            <a:r>
              <a:rPr lang="en-GB" sz="2000" b="0" dirty="0">
                <a:solidFill>
                  <a:srgbClr val="000000"/>
                </a:solidFill>
                <a:latin typeface="+mn-lt"/>
              </a:rPr>
              <a:t>We must first identify and assemble a wide and varied volume of thoughts and communication on the topic (in this case on the theme of policing priorities) (Stephenson, 1953; </a:t>
            </a:r>
            <a:r>
              <a:rPr lang="en-GB" sz="2000" b="0" dirty="0" err="1">
                <a:solidFill>
                  <a:srgbClr val="000000"/>
                </a:solidFill>
                <a:latin typeface="+mn-lt"/>
              </a:rPr>
              <a:t>Jeffares</a:t>
            </a:r>
            <a:r>
              <a:rPr lang="en-GB" sz="2000" b="0" dirty="0">
                <a:solidFill>
                  <a:srgbClr val="000000"/>
                </a:solidFill>
                <a:latin typeface="+mn-lt"/>
              </a:rPr>
              <a:t> and </a:t>
            </a:r>
            <a:r>
              <a:rPr lang="en-GB" sz="2000" b="0" dirty="0" err="1">
                <a:solidFill>
                  <a:srgbClr val="000000"/>
                </a:solidFill>
                <a:latin typeface="+mn-lt"/>
              </a:rPr>
              <a:t>Skelcher</a:t>
            </a:r>
            <a:r>
              <a:rPr lang="en-GB" sz="2000" b="0" dirty="0">
                <a:solidFill>
                  <a:srgbClr val="000000"/>
                </a:solidFill>
                <a:latin typeface="+mn-lt"/>
              </a:rPr>
              <a:t>, 2011). </a:t>
            </a:r>
          </a:p>
          <a:p>
            <a:pPr marL="285750" lvl="0" indent="-285750">
              <a:lnSpc>
                <a:spcPct val="150000"/>
              </a:lnSpc>
              <a:buFont typeface="Arial"/>
              <a:buChar char="•"/>
            </a:pPr>
            <a:r>
              <a:rPr lang="en-GB" sz="2000" b="0" dirty="0">
                <a:solidFill>
                  <a:srgbClr val="000000"/>
                </a:solidFill>
                <a:latin typeface="+mn-lt"/>
              </a:rPr>
              <a:t>The concourse is represented through a collection of self-referable statements (or comments) about a particular topic. </a:t>
            </a:r>
          </a:p>
          <a:p>
            <a:pPr marL="285750" lvl="0" indent="-285750">
              <a:lnSpc>
                <a:spcPct val="150000"/>
              </a:lnSpc>
              <a:buFont typeface="Arial"/>
              <a:buChar char="•"/>
            </a:pPr>
            <a:r>
              <a:rPr lang="en-GB" sz="2000" b="0" dirty="0">
                <a:solidFill>
                  <a:srgbClr val="000000"/>
                </a:solidFill>
                <a:latin typeface="+mn-lt"/>
              </a:rPr>
              <a:t>Value of practitioner-led concourse development. </a:t>
            </a:r>
          </a:p>
        </p:txBody>
      </p:sp>
    </p:spTree>
    <p:extLst>
      <p:ext uri="{BB962C8B-B14F-4D97-AF65-F5344CB8AC3E}">
        <p14:creationId xmlns:p14="http://schemas.microsoft.com/office/powerpoint/2010/main" val="17056425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descr="Poster_Horizontal.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1919" y="70376"/>
            <a:ext cx="9000000" cy="1262466"/>
          </a:xfrm>
          <a:prstGeom prst="rect">
            <a:avLst/>
          </a:prstGeom>
        </p:spPr>
      </p:pic>
      <p:sp>
        <p:nvSpPr>
          <p:cNvPr id="11" name="Shape 92"/>
          <p:cNvSpPr/>
          <p:nvPr/>
        </p:nvSpPr>
        <p:spPr>
          <a:xfrm>
            <a:off x="119578" y="131967"/>
            <a:ext cx="8864207" cy="1134700"/>
          </a:xfrm>
          <a:prstGeom prst="roundRect">
            <a:avLst>
              <a:gd name="adj" fmla="val 7248"/>
            </a:avLst>
          </a:prstGeom>
          <a:solidFill>
            <a:schemeClr val="tx1">
              <a:alpha val="50000"/>
            </a:schemeClr>
          </a:solidFill>
          <a:ln w="38100" cap="flat" cmpd="sng">
            <a:noFill/>
            <a:prstDash val="solid"/>
            <a:round/>
            <a:headEnd type="none" w="med" len="med"/>
            <a:tailEnd type="none" w="med" len="med"/>
          </a:ln>
        </p:spPr>
        <p:txBody>
          <a:bodyPr lIns="91425" tIns="45700" rIns="91425" bIns="45700" anchor="ctr" anchorCtr="0">
            <a:noAutofit/>
          </a:bodyPr>
          <a:lstStyle/>
          <a:p>
            <a:pPr lvl="0">
              <a:buSzPct val="25000"/>
            </a:pPr>
            <a:endParaRPr lang="en-GB" sz="3600">
              <a:solidFill>
                <a:srgbClr val="FFFF00"/>
              </a:solidFill>
              <a:latin typeface="Ubuntu"/>
              <a:ea typeface="Calibri"/>
              <a:cs typeface="Calibri"/>
              <a:sym typeface="Calibri"/>
            </a:endParaRPr>
          </a:p>
          <a:p>
            <a:pPr lvl="0">
              <a:buSzPct val="25000"/>
            </a:pPr>
            <a:endParaRPr lang="en-GB" sz="3600" b="1" dirty="0">
              <a:solidFill>
                <a:srgbClr val="31859B"/>
              </a:solidFill>
              <a:latin typeface="Calibri"/>
              <a:ea typeface="Calibri"/>
              <a:cs typeface="Calibri"/>
              <a:sym typeface="Calibri"/>
            </a:endParaRPr>
          </a:p>
        </p:txBody>
      </p:sp>
      <p:pic>
        <p:nvPicPr>
          <p:cNvPr id="49" name="Picture 48" descr="Untitled-1.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29659" y="6163937"/>
            <a:ext cx="3962197" cy="543413"/>
          </a:xfrm>
          <a:prstGeom prst="rect">
            <a:avLst/>
          </a:prstGeom>
        </p:spPr>
      </p:pic>
      <p:pic>
        <p:nvPicPr>
          <p:cNvPr id="8" name="Picture 7" descr="OU_Logo.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824827" y="189449"/>
            <a:ext cx="1069374" cy="731397"/>
          </a:xfrm>
          <a:prstGeom prst="rect">
            <a:avLst/>
          </a:prstGeom>
        </p:spPr>
      </p:pic>
      <p:sp>
        <p:nvSpPr>
          <p:cNvPr id="12" name="Rectangle 11"/>
          <p:cNvSpPr/>
          <p:nvPr/>
        </p:nvSpPr>
        <p:spPr>
          <a:xfrm>
            <a:off x="507072" y="189449"/>
            <a:ext cx="8129855" cy="1015663"/>
          </a:xfrm>
          <a:prstGeom prst="rect">
            <a:avLst/>
          </a:prstGeom>
        </p:spPr>
        <p:txBody>
          <a:bodyPr wrap="square">
            <a:spAutoFit/>
          </a:bodyPr>
          <a:lstStyle/>
          <a:p>
            <a:r>
              <a:rPr lang="en-GB" sz="3000" dirty="0">
                <a:solidFill>
                  <a:srgbClr val="FFFFFF"/>
                </a:solidFill>
                <a:cs typeface="Ubuntu"/>
              </a:rPr>
              <a:t>Centre for Policing Research </a:t>
            </a:r>
          </a:p>
          <a:p>
            <a:r>
              <a:rPr lang="en-GB" sz="3000" dirty="0">
                <a:solidFill>
                  <a:srgbClr val="FFFFFF"/>
                </a:solidFill>
                <a:cs typeface="Ubuntu"/>
              </a:rPr>
              <a:t>and Learning</a:t>
            </a:r>
          </a:p>
        </p:txBody>
      </p:sp>
      <p:graphicFrame>
        <p:nvGraphicFramePr>
          <p:cNvPr id="9" name="Diagram 8"/>
          <p:cNvGraphicFramePr/>
          <p:nvPr>
            <p:extLst>
              <p:ext uri="{D42A27DB-BD31-4B8C-83A1-F6EECF244321}">
                <p14:modId xmlns:p14="http://schemas.microsoft.com/office/powerpoint/2010/main" val="1867996520"/>
              </p:ext>
            </p:extLst>
          </p:nvPr>
        </p:nvGraphicFramePr>
        <p:xfrm>
          <a:off x="1511377" y="543871"/>
          <a:ext cx="8833501" cy="610804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42" name="Rectangle 41"/>
          <p:cNvSpPr/>
          <p:nvPr/>
        </p:nvSpPr>
        <p:spPr>
          <a:xfrm>
            <a:off x="72542" y="1490284"/>
            <a:ext cx="8129855" cy="1754327"/>
          </a:xfrm>
          <a:prstGeom prst="rect">
            <a:avLst/>
          </a:prstGeom>
        </p:spPr>
        <p:txBody>
          <a:bodyPr wrap="square">
            <a:spAutoFit/>
          </a:bodyPr>
          <a:lstStyle/>
          <a:p>
            <a:r>
              <a:rPr lang="en-US" sz="3600" spc="300" dirty="0">
                <a:solidFill>
                  <a:srgbClr val="002060"/>
                </a:solidFill>
              </a:rPr>
              <a:t>Stage 1 </a:t>
            </a:r>
            <a:r>
              <a:rPr lang="mr-IN" sz="3600" spc="300" dirty="0">
                <a:solidFill>
                  <a:srgbClr val="002060"/>
                </a:solidFill>
              </a:rPr>
              <a:t>–</a:t>
            </a:r>
            <a:r>
              <a:rPr lang="en-US" sz="3600" spc="300" dirty="0">
                <a:solidFill>
                  <a:srgbClr val="002060"/>
                </a:solidFill>
              </a:rPr>
              <a:t> </a:t>
            </a:r>
          </a:p>
          <a:p>
            <a:r>
              <a:rPr lang="en-US" sz="3600" spc="300" dirty="0">
                <a:solidFill>
                  <a:srgbClr val="002060"/>
                </a:solidFill>
              </a:rPr>
              <a:t>Concourse </a:t>
            </a:r>
          </a:p>
          <a:p>
            <a:r>
              <a:rPr lang="en-US" sz="3600" spc="300" dirty="0">
                <a:solidFill>
                  <a:srgbClr val="002060"/>
                </a:solidFill>
              </a:rPr>
              <a:t>Sources</a:t>
            </a:r>
            <a:endParaRPr lang="en-GB" sz="3600" dirty="0">
              <a:solidFill>
                <a:srgbClr val="002060"/>
              </a:solidFill>
              <a:cs typeface="Ubuntu"/>
            </a:endParaRPr>
          </a:p>
        </p:txBody>
      </p:sp>
      <p:sp>
        <p:nvSpPr>
          <p:cNvPr id="2" name="Rectangle 1"/>
          <p:cNvSpPr/>
          <p:nvPr/>
        </p:nvSpPr>
        <p:spPr>
          <a:xfrm>
            <a:off x="119578" y="4378109"/>
            <a:ext cx="4572000" cy="900246"/>
          </a:xfrm>
          <a:prstGeom prst="rect">
            <a:avLst/>
          </a:prstGeom>
        </p:spPr>
        <p:txBody>
          <a:bodyPr>
            <a:spAutoFit/>
          </a:bodyPr>
          <a:lstStyle/>
          <a:p>
            <a:pPr marL="342900" indent="-342900">
              <a:lnSpc>
                <a:spcPct val="150000"/>
              </a:lnSpc>
              <a:buFont typeface="Arial"/>
              <a:buChar char="•"/>
              <a:defRPr/>
            </a:pPr>
            <a:r>
              <a:rPr lang="en-US" spc="300" dirty="0"/>
              <a:t>Not about popularity of a statement</a:t>
            </a:r>
          </a:p>
        </p:txBody>
      </p:sp>
    </p:spTree>
    <p:extLst>
      <p:ext uri="{BB962C8B-B14F-4D97-AF65-F5344CB8AC3E}">
        <p14:creationId xmlns:p14="http://schemas.microsoft.com/office/powerpoint/2010/main" val="4916286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descr="Poster_Horizontal.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1919" y="70376"/>
            <a:ext cx="9000000" cy="1262466"/>
          </a:xfrm>
          <a:prstGeom prst="rect">
            <a:avLst/>
          </a:prstGeom>
        </p:spPr>
      </p:pic>
      <p:sp>
        <p:nvSpPr>
          <p:cNvPr id="11" name="Shape 92"/>
          <p:cNvSpPr/>
          <p:nvPr/>
        </p:nvSpPr>
        <p:spPr>
          <a:xfrm>
            <a:off x="119578" y="131967"/>
            <a:ext cx="8864207" cy="1134700"/>
          </a:xfrm>
          <a:prstGeom prst="roundRect">
            <a:avLst>
              <a:gd name="adj" fmla="val 7248"/>
            </a:avLst>
          </a:prstGeom>
          <a:solidFill>
            <a:schemeClr val="tx1">
              <a:alpha val="50000"/>
            </a:schemeClr>
          </a:solidFill>
          <a:ln w="38100" cap="flat" cmpd="sng">
            <a:noFill/>
            <a:prstDash val="solid"/>
            <a:round/>
            <a:headEnd type="none" w="med" len="med"/>
            <a:tailEnd type="none" w="med" len="med"/>
          </a:ln>
        </p:spPr>
        <p:txBody>
          <a:bodyPr lIns="91425" tIns="45700" rIns="91425" bIns="45700" anchor="ctr" anchorCtr="0">
            <a:noAutofit/>
          </a:bodyPr>
          <a:lstStyle/>
          <a:p>
            <a:pPr lvl="0">
              <a:buSzPct val="25000"/>
            </a:pPr>
            <a:endParaRPr lang="en-GB" sz="3600">
              <a:solidFill>
                <a:srgbClr val="FFFF00"/>
              </a:solidFill>
              <a:latin typeface="Ubuntu"/>
              <a:ea typeface="Calibri"/>
              <a:cs typeface="Calibri"/>
              <a:sym typeface="Calibri"/>
            </a:endParaRPr>
          </a:p>
          <a:p>
            <a:pPr lvl="0">
              <a:buSzPct val="25000"/>
            </a:pPr>
            <a:endParaRPr lang="en-GB" sz="3600" b="1" dirty="0">
              <a:solidFill>
                <a:srgbClr val="31859B"/>
              </a:solidFill>
              <a:latin typeface="Calibri"/>
              <a:ea typeface="Calibri"/>
              <a:cs typeface="Calibri"/>
              <a:sym typeface="Calibri"/>
            </a:endParaRPr>
          </a:p>
        </p:txBody>
      </p:sp>
      <p:pic>
        <p:nvPicPr>
          <p:cNvPr id="49" name="Picture 48" descr="Untitled-1.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29659" y="6163937"/>
            <a:ext cx="3962197" cy="543413"/>
          </a:xfrm>
          <a:prstGeom prst="rect">
            <a:avLst/>
          </a:prstGeom>
        </p:spPr>
      </p:pic>
      <p:sp>
        <p:nvSpPr>
          <p:cNvPr id="42" name="Rectangle 41"/>
          <p:cNvSpPr/>
          <p:nvPr/>
        </p:nvSpPr>
        <p:spPr>
          <a:xfrm>
            <a:off x="72542" y="1490284"/>
            <a:ext cx="8129855" cy="646331"/>
          </a:xfrm>
          <a:prstGeom prst="rect">
            <a:avLst/>
          </a:prstGeom>
        </p:spPr>
        <p:txBody>
          <a:bodyPr wrap="square">
            <a:spAutoFit/>
          </a:bodyPr>
          <a:lstStyle/>
          <a:p>
            <a:r>
              <a:rPr lang="en-US" sz="3600" spc="300" dirty="0">
                <a:solidFill>
                  <a:srgbClr val="002060"/>
                </a:solidFill>
              </a:rPr>
              <a:t>Stage 2 </a:t>
            </a:r>
            <a:r>
              <a:rPr lang="mr-IN" sz="3600" spc="300" dirty="0">
                <a:solidFill>
                  <a:srgbClr val="002060"/>
                </a:solidFill>
              </a:rPr>
              <a:t>–</a:t>
            </a:r>
            <a:r>
              <a:rPr lang="en-US" sz="3600" spc="300" dirty="0">
                <a:solidFill>
                  <a:srgbClr val="002060"/>
                </a:solidFill>
              </a:rPr>
              <a:t> The Q Statements</a:t>
            </a:r>
            <a:endParaRPr lang="en-GB" sz="3600" dirty="0">
              <a:solidFill>
                <a:srgbClr val="002060"/>
              </a:solidFill>
              <a:cs typeface="Ubuntu"/>
            </a:endParaRPr>
          </a:p>
        </p:txBody>
      </p:sp>
      <p:pic>
        <p:nvPicPr>
          <p:cNvPr id="8" name="Picture 7" descr="OU_Logo.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824827" y="189449"/>
            <a:ext cx="1069374" cy="731397"/>
          </a:xfrm>
          <a:prstGeom prst="rect">
            <a:avLst/>
          </a:prstGeom>
        </p:spPr>
      </p:pic>
      <p:sp>
        <p:nvSpPr>
          <p:cNvPr id="12" name="Rectangle 11"/>
          <p:cNvSpPr/>
          <p:nvPr/>
        </p:nvSpPr>
        <p:spPr>
          <a:xfrm>
            <a:off x="507072" y="189449"/>
            <a:ext cx="8129855" cy="1015663"/>
          </a:xfrm>
          <a:prstGeom prst="rect">
            <a:avLst/>
          </a:prstGeom>
        </p:spPr>
        <p:txBody>
          <a:bodyPr wrap="square">
            <a:spAutoFit/>
          </a:bodyPr>
          <a:lstStyle/>
          <a:p>
            <a:r>
              <a:rPr lang="en-GB" sz="3000" dirty="0">
                <a:solidFill>
                  <a:srgbClr val="FFFFFF"/>
                </a:solidFill>
                <a:cs typeface="Ubuntu"/>
              </a:rPr>
              <a:t>Centre for Policing Research </a:t>
            </a:r>
          </a:p>
          <a:p>
            <a:r>
              <a:rPr lang="en-GB" sz="3000" dirty="0">
                <a:solidFill>
                  <a:srgbClr val="FFFFFF"/>
                </a:solidFill>
                <a:cs typeface="Ubuntu"/>
              </a:rPr>
              <a:t>and Learning</a:t>
            </a:r>
          </a:p>
        </p:txBody>
      </p:sp>
      <p:sp>
        <p:nvSpPr>
          <p:cNvPr id="10" name="Rectangle 3"/>
          <p:cNvSpPr txBox="1">
            <a:spLocks noChangeArrowheads="1"/>
          </p:cNvSpPr>
          <p:nvPr/>
        </p:nvSpPr>
        <p:spPr bwMode="auto">
          <a:xfrm>
            <a:off x="119578" y="2696243"/>
            <a:ext cx="8833501" cy="38124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Autofit/>
          </a:bodyPr>
          <a:lstStyle>
            <a:lvl1pPr algn="l" rtl="0" eaLnBrk="1" fontAlgn="base" hangingPunct="1">
              <a:spcBef>
                <a:spcPct val="0"/>
              </a:spcBef>
              <a:spcAft>
                <a:spcPct val="0"/>
              </a:spcAft>
              <a:defRPr sz="3400" b="1">
                <a:solidFill>
                  <a:srgbClr val="002596"/>
                </a:solidFill>
                <a:latin typeface="+mj-lt"/>
                <a:ea typeface="ヒラギノ角ゴ Pro W3" charset="0"/>
                <a:cs typeface="ヒラギノ角ゴ Pro W3" charset="0"/>
              </a:defRPr>
            </a:lvl1pPr>
            <a:lvl2pPr algn="l" rtl="0" eaLnBrk="1" fontAlgn="base" hangingPunct="1">
              <a:spcBef>
                <a:spcPct val="0"/>
              </a:spcBef>
              <a:spcAft>
                <a:spcPct val="0"/>
              </a:spcAft>
              <a:defRPr sz="3400" b="1">
                <a:solidFill>
                  <a:srgbClr val="002596"/>
                </a:solidFill>
                <a:latin typeface="Arial" charset="0"/>
                <a:ea typeface="ヒラギノ角ゴ Pro W3" charset="0"/>
                <a:cs typeface="ヒラギノ角ゴ Pro W3" charset="0"/>
              </a:defRPr>
            </a:lvl2pPr>
            <a:lvl3pPr algn="l" rtl="0" eaLnBrk="1" fontAlgn="base" hangingPunct="1">
              <a:spcBef>
                <a:spcPct val="0"/>
              </a:spcBef>
              <a:spcAft>
                <a:spcPct val="0"/>
              </a:spcAft>
              <a:defRPr sz="3400" b="1">
                <a:solidFill>
                  <a:srgbClr val="002596"/>
                </a:solidFill>
                <a:latin typeface="Arial" charset="0"/>
                <a:ea typeface="ヒラギノ角ゴ Pro W3" charset="0"/>
                <a:cs typeface="ヒラギノ角ゴ Pro W3" charset="0"/>
              </a:defRPr>
            </a:lvl3pPr>
            <a:lvl4pPr algn="l" rtl="0" eaLnBrk="1" fontAlgn="base" hangingPunct="1">
              <a:spcBef>
                <a:spcPct val="0"/>
              </a:spcBef>
              <a:spcAft>
                <a:spcPct val="0"/>
              </a:spcAft>
              <a:defRPr sz="3400" b="1">
                <a:solidFill>
                  <a:srgbClr val="002596"/>
                </a:solidFill>
                <a:latin typeface="Arial" charset="0"/>
                <a:ea typeface="ヒラギノ角ゴ Pro W3" charset="0"/>
                <a:cs typeface="ヒラギノ角ゴ Pro W3" charset="0"/>
              </a:defRPr>
            </a:lvl4pPr>
            <a:lvl5pPr algn="l" rtl="0" eaLnBrk="1" fontAlgn="base" hangingPunct="1">
              <a:spcBef>
                <a:spcPct val="0"/>
              </a:spcBef>
              <a:spcAft>
                <a:spcPct val="0"/>
              </a:spcAft>
              <a:defRPr sz="3400" b="1">
                <a:solidFill>
                  <a:srgbClr val="002596"/>
                </a:solidFill>
                <a:latin typeface="Arial" charset="0"/>
                <a:ea typeface="ヒラギノ角ゴ Pro W3" charset="0"/>
                <a:cs typeface="ヒラギノ角ゴ Pro W3" charset="0"/>
              </a:defRPr>
            </a:lvl5pPr>
            <a:lvl6pPr marL="457200" algn="l" rtl="0" eaLnBrk="1" fontAlgn="base" hangingPunct="1">
              <a:spcBef>
                <a:spcPct val="0"/>
              </a:spcBef>
              <a:spcAft>
                <a:spcPct val="0"/>
              </a:spcAft>
              <a:defRPr sz="3400" b="1">
                <a:solidFill>
                  <a:srgbClr val="002596"/>
                </a:solidFill>
                <a:latin typeface="Arial" charset="0"/>
              </a:defRPr>
            </a:lvl6pPr>
            <a:lvl7pPr marL="914400" algn="l" rtl="0" eaLnBrk="1" fontAlgn="base" hangingPunct="1">
              <a:spcBef>
                <a:spcPct val="0"/>
              </a:spcBef>
              <a:spcAft>
                <a:spcPct val="0"/>
              </a:spcAft>
              <a:defRPr sz="3400" b="1">
                <a:solidFill>
                  <a:srgbClr val="002596"/>
                </a:solidFill>
                <a:latin typeface="Arial" charset="0"/>
              </a:defRPr>
            </a:lvl7pPr>
            <a:lvl8pPr marL="1371600" algn="l" rtl="0" eaLnBrk="1" fontAlgn="base" hangingPunct="1">
              <a:spcBef>
                <a:spcPct val="0"/>
              </a:spcBef>
              <a:spcAft>
                <a:spcPct val="0"/>
              </a:spcAft>
              <a:defRPr sz="3400" b="1">
                <a:solidFill>
                  <a:srgbClr val="002596"/>
                </a:solidFill>
                <a:latin typeface="Arial" charset="0"/>
              </a:defRPr>
            </a:lvl8pPr>
            <a:lvl9pPr marL="1828800" algn="l" rtl="0" eaLnBrk="1" fontAlgn="base" hangingPunct="1">
              <a:spcBef>
                <a:spcPct val="0"/>
              </a:spcBef>
              <a:spcAft>
                <a:spcPct val="0"/>
              </a:spcAft>
              <a:defRPr sz="3400" b="1">
                <a:solidFill>
                  <a:srgbClr val="002596"/>
                </a:solidFill>
                <a:latin typeface="Arial" charset="0"/>
              </a:defRPr>
            </a:lvl9pPr>
          </a:lstStyle>
          <a:p>
            <a:pPr marL="342900" indent="-342900">
              <a:lnSpc>
                <a:spcPct val="150000"/>
              </a:lnSpc>
              <a:buFont typeface="Arial"/>
              <a:buChar char="•"/>
              <a:defRPr/>
            </a:pPr>
            <a:r>
              <a:rPr lang="en-US" sz="1800" b="0" dirty="0">
                <a:solidFill>
                  <a:srgbClr val="000000"/>
                </a:solidFill>
              </a:rPr>
              <a:t>A methodical and systematic process of statements reduction resulting in 62 statements.</a:t>
            </a:r>
          </a:p>
          <a:p>
            <a:pPr marL="342900" indent="-342900">
              <a:lnSpc>
                <a:spcPct val="150000"/>
              </a:lnSpc>
              <a:buFont typeface="Arial"/>
              <a:buChar char="•"/>
              <a:defRPr/>
            </a:pPr>
            <a:r>
              <a:rPr lang="en-GB" sz="1800" b="0" dirty="0">
                <a:solidFill>
                  <a:srgbClr val="000000"/>
                </a:solidFill>
              </a:rPr>
              <a:t>The final set of statements (the Q sample) is much smaller than the initial collection - limit to how many statements a participant could be expected or willing to sort through (</a:t>
            </a:r>
            <a:r>
              <a:rPr lang="en-GB" sz="1800" b="0" dirty="0" err="1">
                <a:solidFill>
                  <a:srgbClr val="000000"/>
                </a:solidFill>
              </a:rPr>
              <a:t>Durose</a:t>
            </a:r>
            <a:r>
              <a:rPr lang="en-GB" sz="1800" b="0" dirty="0">
                <a:solidFill>
                  <a:srgbClr val="000000"/>
                </a:solidFill>
              </a:rPr>
              <a:t> et al. 2015). </a:t>
            </a:r>
          </a:p>
          <a:p>
            <a:pPr marL="342900" indent="-342900">
              <a:lnSpc>
                <a:spcPct val="150000"/>
              </a:lnSpc>
              <a:buFont typeface="Arial"/>
              <a:buChar char="•"/>
              <a:defRPr/>
            </a:pPr>
            <a:r>
              <a:rPr lang="en-GB" sz="1800" b="0" dirty="0">
                <a:solidFill>
                  <a:srgbClr val="000000"/>
                </a:solidFill>
              </a:rPr>
              <a:t>Final set of statements to be manageable and need to preserve the diversity of the sample (Fisher, 1960). </a:t>
            </a:r>
          </a:p>
          <a:p>
            <a:pPr marL="342900" indent="-342900">
              <a:lnSpc>
                <a:spcPct val="150000"/>
              </a:lnSpc>
              <a:buFont typeface="Arial"/>
              <a:buChar char="•"/>
              <a:defRPr/>
            </a:pPr>
            <a:r>
              <a:rPr lang="en-GB" sz="1800" b="0" dirty="0">
                <a:solidFill>
                  <a:srgbClr val="000000"/>
                </a:solidFill>
              </a:rPr>
              <a:t>Vital that a deliberate and conscious attempt is made not to control the meaning of a statement (</a:t>
            </a:r>
            <a:r>
              <a:rPr lang="en-GB" sz="1800" b="0" dirty="0" err="1">
                <a:solidFill>
                  <a:srgbClr val="000000"/>
                </a:solidFill>
              </a:rPr>
              <a:t>Jeffares</a:t>
            </a:r>
            <a:r>
              <a:rPr lang="en-GB" sz="1800" b="0" dirty="0">
                <a:solidFill>
                  <a:srgbClr val="000000"/>
                </a:solidFill>
              </a:rPr>
              <a:t> &amp; Dickinson, 2016) otherwise researcher bias will be inadvertently introduced into the final Q sample (</a:t>
            </a:r>
            <a:r>
              <a:rPr lang="en-GB" sz="1800" b="0" dirty="0" err="1">
                <a:solidFill>
                  <a:srgbClr val="000000"/>
                </a:solidFill>
              </a:rPr>
              <a:t>McKeown</a:t>
            </a:r>
            <a:r>
              <a:rPr lang="en-GB" sz="1800" b="0" dirty="0">
                <a:solidFill>
                  <a:srgbClr val="000000"/>
                </a:solidFill>
              </a:rPr>
              <a:t> &amp; Thomas, 1988). </a:t>
            </a:r>
            <a:endParaRPr lang="en-US" sz="1800" b="0" dirty="0">
              <a:solidFill>
                <a:srgbClr val="000000"/>
              </a:solidFill>
            </a:endParaRPr>
          </a:p>
          <a:p>
            <a:pPr marL="342900" indent="-342900">
              <a:lnSpc>
                <a:spcPct val="150000"/>
              </a:lnSpc>
              <a:buFont typeface="Arial"/>
              <a:buChar char="•"/>
              <a:defRPr/>
            </a:pPr>
            <a:endParaRPr lang="en-US" sz="1600" b="0" spc="300" dirty="0"/>
          </a:p>
        </p:txBody>
      </p:sp>
    </p:spTree>
    <p:extLst>
      <p:ext uri="{BB962C8B-B14F-4D97-AF65-F5344CB8AC3E}">
        <p14:creationId xmlns:p14="http://schemas.microsoft.com/office/powerpoint/2010/main" val="35663334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descr="Poster_Horizontal.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1919" y="70376"/>
            <a:ext cx="9000000" cy="1262466"/>
          </a:xfrm>
          <a:prstGeom prst="rect">
            <a:avLst/>
          </a:prstGeom>
        </p:spPr>
      </p:pic>
      <p:sp>
        <p:nvSpPr>
          <p:cNvPr id="11" name="Shape 92"/>
          <p:cNvSpPr/>
          <p:nvPr/>
        </p:nvSpPr>
        <p:spPr>
          <a:xfrm>
            <a:off x="119578" y="131967"/>
            <a:ext cx="8864207" cy="1134700"/>
          </a:xfrm>
          <a:prstGeom prst="roundRect">
            <a:avLst>
              <a:gd name="adj" fmla="val 7248"/>
            </a:avLst>
          </a:prstGeom>
          <a:solidFill>
            <a:schemeClr val="tx1">
              <a:alpha val="50000"/>
            </a:schemeClr>
          </a:solidFill>
          <a:ln w="38100" cap="flat" cmpd="sng">
            <a:noFill/>
            <a:prstDash val="solid"/>
            <a:round/>
            <a:headEnd type="none" w="med" len="med"/>
            <a:tailEnd type="none" w="med" len="med"/>
          </a:ln>
        </p:spPr>
        <p:txBody>
          <a:bodyPr lIns="91425" tIns="45700" rIns="91425" bIns="45700" anchor="ctr" anchorCtr="0">
            <a:noAutofit/>
          </a:bodyPr>
          <a:lstStyle/>
          <a:p>
            <a:pPr lvl="0">
              <a:buSzPct val="25000"/>
            </a:pPr>
            <a:endParaRPr lang="en-GB" sz="3600">
              <a:solidFill>
                <a:srgbClr val="FFFF00"/>
              </a:solidFill>
              <a:latin typeface="Ubuntu"/>
              <a:ea typeface="Calibri"/>
              <a:cs typeface="Calibri"/>
              <a:sym typeface="Calibri"/>
            </a:endParaRPr>
          </a:p>
          <a:p>
            <a:pPr lvl="0">
              <a:buSzPct val="25000"/>
            </a:pPr>
            <a:endParaRPr lang="en-GB" sz="3600" b="1" dirty="0">
              <a:solidFill>
                <a:srgbClr val="31859B"/>
              </a:solidFill>
              <a:latin typeface="Calibri"/>
              <a:ea typeface="Calibri"/>
              <a:cs typeface="Calibri"/>
              <a:sym typeface="Calibri"/>
            </a:endParaRPr>
          </a:p>
        </p:txBody>
      </p:sp>
      <p:sp>
        <p:nvSpPr>
          <p:cNvPr id="42" name="Rectangle 41"/>
          <p:cNvSpPr/>
          <p:nvPr/>
        </p:nvSpPr>
        <p:spPr>
          <a:xfrm>
            <a:off x="72542" y="1490284"/>
            <a:ext cx="8129855" cy="646331"/>
          </a:xfrm>
          <a:prstGeom prst="rect">
            <a:avLst/>
          </a:prstGeom>
        </p:spPr>
        <p:txBody>
          <a:bodyPr wrap="square">
            <a:spAutoFit/>
          </a:bodyPr>
          <a:lstStyle/>
          <a:p>
            <a:r>
              <a:rPr lang="en-US" sz="3600" spc="300" dirty="0">
                <a:solidFill>
                  <a:srgbClr val="000000"/>
                </a:solidFill>
              </a:rPr>
              <a:t>Stage 3 </a:t>
            </a:r>
            <a:r>
              <a:rPr lang="mr-IN" sz="3600" spc="300" dirty="0">
                <a:solidFill>
                  <a:srgbClr val="000000"/>
                </a:solidFill>
              </a:rPr>
              <a:t>–</a:t>
            </a:r>
            <a:r>
              <a:rPr lang="en-US" sz="3600" spc="300" dirty="0">
                <a:solidFill>
                  <a:srgbClr val="000000"/>
                </a:solidFill>
              </a:rPr>
              <a:t> Sorting Design</a:t>
            </a:r>
            <a:endParaRPr lang="en-GB" sz="3600" dirty="0">
              <a:solidFill>
                <a:srgbClr val="000000"/>
              </a:solidFill>
              <a:cs typeface="Ubuntu"/>
            </a:endParaRPr>
          </a:p>
        </p:txBody>
      </p:sp>
      <p:pic>
        <p:nvPicPr>
          <p:cNvPr id="8" name="Picture 7" descr="OU_Logo.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824827" y="189449"/>
            <a:ext cx="1069374" cy="731397"/>
          </a:xfrm>
          <a:prstGeom prst="rect">
            <a:avLst/>
          </a:prstGeom>
        </p:spPr>
      </p:pic>
      <p:sp>
        <p:nvSpPr>
          <p:cNvPr id="12" name="Rectangle 11"/>
          <p:cNvSpPr/>
          <p:nvPr/>
        </p:nvSpPr>
        <p:spPr>
          <a:xfrm>
            <a:off x="507072" y="189449"/>
            <a:ext cx="8129855" cy="1015663"/>
          </a:xfrm>
          <a:prstGeom prst="rect">
            <a:avLst/>
          </a:prstGeom>
        </p:spPr>
        <p:txBody>
          <a:bodyPr wrap="square">
            <a:spAutoFit/>
          </a:bodyPr>
          <a:lstStyle/>
          <a:p>
            <a:r>
              <a:rPr lang="en-GB" sz="3000" dirty="0">
                <a:solidFill>
                  <a:srgbClr val="FFFFFF"/>
                </a:solidFill>
                <a:cs typeface="Ubuntu"/>
              </a:rPr>
              <a:t>Centre for Policing Research </a:t>
            </a:r>
          </a:p>
          <a:p>
            <a:r>
              <a:rPr lang="en-GB" sz="3000" dirty="0">
                <a:solidFill>
                  <a:srgbClr val="FFFFFF"/>
                </a:solidFill>
                <a:cs typeface="Ubuntu"/>
              </a:rPr>
              <a:t>and Learning</a:t>
            </a:r>
          </a:p>
        </p:txBody>
      </p:sp>
      <p:sp>
        <p:nvSpPr>
          <p:cNvPr id="10" name="Rectangle 3"/>
          <p:cNvSpPr txBox="1">
            <a:spLocks noChangeArrowheads="1"/>
          </p:cNvSpPr>
          <p:nvPr/>
        </p:nvSpPr>
        <p:spPr bwMode="auto">
          <a:xfrm>
            <a:off x="150284" y="2507471"/>
            <a:ext cx="8833501" cy="38124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Autofit/>
          </a:bodyPr>
          <a:lstStyle>
            <a:lvl1pPr algn="l" rtl="0" eaLnBrk="1" fontAlgn="base" hangingPunct="1">
              <a:spcBef>
                <a:spcPct val="0"/>
              </a:spcBef>
              <a:spcAft>
                <a:spcPct val="0"/>
              </a:spcAft>
              <a:defRPr sz="3400" b="1">
                <a:solidFill>
                  <a:srgbClr val="002596"/>
                </a:solidFill>
                <a:latin typeface="+mj-lt"/>
                <a:ea typeface="ヒラギノ角ゴ Pro W3" charset="0"/>
                <a:cs typeface="ヒラギノ角ゴ Pro W3" charset="0"/>
              </a:defRPr>
            </a:lvl1pPr>
            <a:lvl2pPr algn="l" rtl="0" eaLnBrk="1" fontAlgn="base" hangingPunct="1">
              <a:spcBef>
                <a:spcPct val="0"/>
              </a:spcBef>
              <a:spcAft>
                <a:spcPct val="0"/>
              </a:spcAft>
              <a:defRPr sz="3400" b="1">
                <a:solidFill>
                  <a:srgbClr val="002596"/>
                </a:solidFill>
                <a:latin typeface="Arial" charset="0"/>
                <a:ea typeface="ヒラギノ角ゴ Pro W3" charset="0"/>
                <a:cs typeface="ヒラギノ角ゴ Pro W3" charset="0"/>
              </a:defRPr>
            </a:lvl2pPr>
            <a:lvl3pPr algn="l" rtl="0" eaLnBrk="1" fontAlgn="base" hangingPunct="1">
              <a:spcBef>
                <a:spcPct val="0"/>
              </a:spcBef>
              <a:spcAft>
                <a:spcPct val="0"/>
              </a:spcAft>
              <a:defRPr sz="3400" b="1">
                <a:solidFill>
                  <a:srgbClr val="002596"/>
                </a:solidFill>
                <a:latin typeface="Arial" charset="0"/>
                <a:ea typeface="ヒラギノ角ゴ Pro W3" charset="0"/>
                <a:cs typeface="ヒラギノ角ゴ Pro W3" charset="0"/>
              </a:defRPr>
            </a:lvl3pPr>
            <a:lvl4pPr algn="l" rtl="0" eaLnBrk="1" fontAlgn="base" hangingPunct="1">
              <a:spcBef>
                <a:spcPct val="0"/>
              </a:spcBef>
              <a:spcAft>
                <a:spcPct val="0"/>
              </a:spcAft>
              <a:defRPr sz="3400" b="1">
                <a:solidFill>
                  <a:srgbClr val="002596"/>
                </a:solidFill>
                <a:latin typeface="Arial" charset="0"/>
                <a:ea typeface="ヒラギノ角ゴ Pro W3" charset="0"/>
                <a:cs typeface="ヒラギノ角ゴ Pro W3" charset="0"/>
              </a:defRPr>
            </a:lvl4pPr>
            <a:lvl5pPr algn="l" rtl="0" eaLnBrk="1" fontAlgn="base" hangingPunct="1">
              <a:spcBef>
                <a:spcPct val="0"/>
              </a:spcBef>
              <a:spcAft>
                <a:spcPct val="0"/>
              </a:spcAft>
              <a:defRPr sz="3400" b="1">
                <a:solidFill>
                  <a:srgbClr val="002596"/>
                </a:solidFill>
                <a:latin typeface="Arial" charset="0"/>
                <a:ea typeface="ヒラギノ角ゴ Pro W3" charset="0"/>
                <a:cs typeface="ヒラギノ角ゴ Pro W3" charset="0"/>
              </a:defRPr>
            </a:lvl5pPr>
            <a:lvl6pPr marL="457200" algn="l" rtl="0" eaLnBrk="1" fontAlgn="base" hangingPunct="1">
              <a:spcBef>
                <a:spcPct val="0"/>
              </a:spcBef>
              <a:spcAft>
                <a:spcPct val="0"/>
              </a:spcAft>
              <a:defRPr sz="3400" b="1">
                <a:solidFill>
                  <a:srgbClr val="002596"/>
                </a:solidFill>
                <a:latin typeface="Arial" charset="0"/>
              </a:defRPr>
            </a:lvl6pPr>
            <a:lvl7pPr marL="914400" algn="l" rtl="0" eaLnBrk="1" fontAlgn="base" hangingPunct="1">
              <a:spcBef>
                <a:spcPct val="0"/>
              </a:spcBef>
              <a:spcAft>
                <a:spcPct val="0"/>
              </a:spcAft>
              <a:defRPr sz="3400" b="1">
                <a:solidFill>
                  <a:srgbClr val="002596"/>
                </a:solidFill>
                <a:latin typeface="Arial" charset="0"/>
              </a:defRPr>
            </a:lvl7pPr>
            <a:lvl8pPr marL="1371600" algn="l" rtl="0" eaLnBrk="1" fontAlgn="base" hangingPunct="1">
              <a:spcBef>
                <a:spcPct val="0"/>
              </a:spcBef>
              <a:spcAft>
                <a:spcPct val="0"/>
              </a:spcAft>
              <a:defRPr sz="3400" b="1">
                <a:solidFill>
                  <a:srgbClr val="002596"/>
                </a:solidFill>
                <a:latin typeface="Arial" charset="0"/>
              </a:defRPr>
            </a:lvl8pPr>
            <a:lvl9pPr marL="1828800" algn="l" rtl="0" eaLnBrk="1" fontAlgn="base" hangingPunct="1">
              <a:spcBef>
                <a:spcPct val="0"/>
              </a:spcBef>
              <a:spcAft>
                <a:spcPct val="0"/>
              </a:spcAft>
              <a:defRPr sz="3400" b="1">
                <a:solidFill>
                  <a:srgbClr val="002596"/>
                </a:solidFill>
                <a:latin typeface="Arial" charset="0"/>
              </a:defRPr>
            </a:lvl9pPr>
          </a:lstStyle>
          <a:p>
            <a:pPr marL="342900" lvl="1" indent="-342900">
              <a:lnSpc>
                <a:spcPct val="150000"/>
              </a:lnSpc>
              <a:buFont typeface="Arial"/>
              <a:buChar char="•"/>
              <a:defRPr/>
            </a:pPr>
            <a:endParaRPr lang="en-GB" sz="1600" b="0" i="1" dirty="0">
              <a:solidFill>
                <a:schemeClr val="tx1"/>
              </a:solidFill>
            </a:endParaRPr>
          </a:p>
        </p:txBody>
      </p:sp>
      <p:sp>
        <p:nvSpPr>
          <p:cNvPr id="13" name="Rectangle 3"/>
          <p:cNvSpPr txBox="1">
            <a:spLocks noChangeArrowheads="1"/>
          </p:cNvSpPr>
          <p:nvPr/>
        </p:nvSpPr>
        <p:spPr bwMode="auto">
          <a:xfrm>
            <a:off x="188094" y="2542219"/>
            <a:ext cx="8833501" cy="38124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Autofit/>
          </a:bodyPr>
          <a:lstStyle>
            <a:lvl1pPr algn="l" rtl="0" eaLnBrk="1" fontAlgn="base" hangingPunct="1">
              <a:spcBef>
                <a:spcPct val="0"/>
              </a:spcBef>
              <a:spcAft>
                <a:spcPct val="0"/>
              </a:spcAft>
              <a:defRPr sz="3400" b="1">
                <a:solidFill>
                  <a:srgbClr val="002596"/>
                </a:solidFill>
                <a:latin typeface="+mj-lt"/>
                <a:ea typeface="ヒラギノ角ゴ Pro W3" charset="0"/>
                <a:cs typeface="ヒラギノ角ゴ Pro W3" charset="0"/>
              </a:defRPr>
            </a:lvl1pPr>
            <a:lvl2pPr algn="l" rtl="0" eaLnBrk="1" fontAlgn="base" hangingPunct="1">
              <a:spcBef>
                <a:spcPct val="0"/>
              </a:spcBef>
              <a:spcAft>
                <a:spcPct val="0"/>
              </a:spcAft>
              <a:defRPr sz="3400" b="1">
                <a:solidFill>
                  <a:srgbClr val="002596"/>
                </a:solidFill>
                <a:latin typeface="Arial" charset="0"/>
                <a:ea typeface="ヒラギノ角ゴ Pro W3" charset="0"/>
                <a:cs typeface="ヒラギノ角ゴ Pro W3" charset="0"/>
              </a:defRPr>
            </a:lvl2pPr>
            <a:lvl3pPr algn="l" rtl="0" eaLnBrk="1" fontAlgn="base" hangingPunct="1">
              <a:spcBef>
                <a:spcPct val="0"/>
              </a:spcBef>
              <a:spcAft>
                <a:spcPct val="0"/>
              </a:spcAft>
              <a:defRPr sz="3400" b="1">
                <a:solidFill>
                  <a:srgbClr val="002596"/>
                </a:solidFill>
                <a:latin typeface="Arial" charset="0"/>
                <a:ea typeface="ヒラギノ角ゴ Pro W3" charset="0"/>
                <a:cs typeface="ヒラギノ角ゴ Pro W3" charset="0"/>
              </a:defRPr>
            </a:lvl3pPr>
            <a:lvl4pPr algn="l" rtl="0" eaLnBrk="1" fontAlgn="base" hangingPunct="1">
              <a:spcBef>
                <a:spcPct val="0"/>
              </a:spcBef>
              <a:spcAft>
                <a:spcPct val="0"/>
              </a:spcAft>
              <a:defRPr sz="3400" b="1">
                <a:solidFill>
                  <a:srgbClr val="002596"/>
                </a:solidFill>
                <a:latin typeface="Arial" charset="0"/>
                <a:ea typeface="ヒラギノ角ゴ Pro W3" charset="0"/>
                <a:cs typeface="ヒラギノ角ゴ Pro W3" charset="0"/>
              </a:defRPr>
            </a:lvl4pPr>
            <a:lvl5pPr algn="l" rtl="0" eaLnBrk="1" fontAlgn="base" hangingPunct="1">
              <a:spcBef>
                <a:spcPct val="0"/>
              </a:spcBef>
              <a:spcAft>
                <a:spcPct val="0"/>
              </a:spcAft>
              <a:defRPr sz="3400" b="1">
                <a:solidFill>
                  <a:srgbClr val="002596"/>
                </a:solidFill>
                <a:latin typeface="Arial" charset="0"/>
                <a:ea typeface="ヒラギノ角ゴ Pro W3" charset="0"/>
                <a:cs typeface="ヒラギノ角ゴ Pro W3" charset="0"/>
              </a:defRPr>
            </a:lvl5pPr>
            <a:lvl6pPr marL="457200" algn="l" rtl="0" eaLnBrk="1" fontAlgn="base" hangingPunct="1">
              <a:spcBef>
                <a:spcPct val="0"/>
              </a:spcBef>
              <a:spcAft>
                <a:spcPct val="0"/>
              </a:spcAft>
              <a:defRPr sz="3400" b="1">
                <a:solidFill>
                  <a:srgbClr val="002596"/>
                </a:solidFill>
                <a:latin typeface="Arial" charset="0"/>
              </a:defRPr>
            </a:lvl6pPr>
            <a:lvl7pPr marL="914400" algn="l" rtl="0" eaLnBrk="1" fontAlgn="base" hangingPunct="1">
              <a:spcBef>
                <a:spcPct val="0"/>
              </a:spcBef>
              <a:spcAft>
                <a:spcPct val="0"/>
              </a:spcAft>
              <a:defRPr sz="3400" b="1">
                <a:solidFill>
                  <a:srgbClr val="002596"/>
                </a:solidFill>
                <a:latin typeface="Arial" charset="0"/>
              </a:defRPr>
            </a:lvl7pPr>
            <a:lvl8pPr marL="1371600" algn="l" rtl="0" eaLnBrk="1" fontAlgn="base" hangingPunct="1">
              <a:spcBef>
                <a:spcPct val="0"/>
              </a:spcBef>
              <a:spcAft>
                <a:spcPct val="0"/>
              </a:spcAft>
              <a:defRPr sz="3400" b="1">
                <a:solidFill>
                  <a:srgbClr val="002596"/>
                </a:solidFill>
                <a:latin typeface="Arial" charset="0"/>
              </a:defRPr>
            </a:lvl8pPr>
            <a:lvl9pPr marL="1828800" algn="l" rtl="0" eaLnBrk="1" fontAlgn="base" hangingPunct="1">
              <a:spcBef>
                <a:spcPct val="0"/>
              </a:spcBef>
              <a:spcAft>
                <a:spcPct val="0"/>
              </a:spcAft>
              <a:defRPr sz="3400" b="1">
                <a:solidFill>
                  <a:srgbClr val="002596"/>
                </a:solidFill>
                <a:latin typeface="Arial" charset="0"/>
              </a:defRPr>
            </a:lvl9pPr>
          </a:lstStyle>
          <a:p>
            <a:pPr marL="342900" indent="-342900">
              <a:lnSpc>
                <a:spcPct val="150000"/>
              </a:lnSpc>
              <a:buFont typeface="Arial"/>
              <a:buChar char="•"/>
              <a:defRPr/>
            </a:pPr>
            <a:r>
              <a:rPr lang="en-GB" sz="1800" b="0" dirty="0">
                <a:solidFill>
                  <a:srgbClr val="000000"/>
                </a:solidFill>
              </a:rPr>
              <a:t>Design the grid - used by the participants to sort the statements.</a:t>
            </a:r>
          </a:p>
          <a:p>
            <a:pPr marL="342900" indent="-342900">
              <a:lnSpc>
                <a:spcPct val="150000"/>
              </a:lnSpc>
              <a:buFont typeface="Arial"/>
              <a:buChar char="•"/>
              <a:defRPr/>
            </a:pPr>
            <a:r>
              <a:rPr lang="en-GB" sz="1800" b="0" dirty="0">
                <a:solidFill>
                  <a:srgbClr val="000000"/>
                </a:solidFill>
              </a:rPr>
              <a:t>Advantage of a Q sort over a survey with </a:t>
            </a:r>
            <a:r>
              <a:rPr lang="en-GB" sz="1800" b="0" dirty="0" err="1">
                <a:solidFill>
                  <a:srgbClr val="000000"/>
                </a:solidFill>
              </a:rPr>
              <a:t>Likert</a:t>
            </a:r>
            <a:r>
              <a:rPr lang="en-GB" sz="1800" b="0" dirty="0">
                <a:solidFill>
                  <a:srgbClr val="000000"/>
                </a:solidFill>
              </a:rPr>
              <a:t> scales = participant forced to prioritise some statements over others.</a:t>
            </a:r>
          </a:p>
          <a:p>
            <a:pPr marL="342900" indent="-342900">
              <a:lnSpc>
                <a:spcPct val="150000"/>
              </a:lnSpc>
              <a:buFont typeface="Arial"/>
              <a:buChar char="•"/>
              <a:defRPr/>
            </a:pPr>
            <a:r>
              <a:rPr lang="en-GB" sz="1800" b="0" dirty="0">
                <a:solidFill>
                  <a:srgbClr val="000000"/>
                </a:solidFill>
              </a:rPr>
              <a:t>Forced-choice frequency distribution - participants must rank the statements within the grid in terms of ranking across columns = Allows for beliefs to emerge which may otherwise be lost if it were a free distribution where participants are not forced to make choices (</a:t>
            </a:r>
            <a:r>
              <a:rPr lang="en-GB" sz="1800" b="0" dirty="0" err="1">
                <a:solidFill>
                  <a:srgbClr val="000000"/>
                </a:solidFill>
              </a:rPr>
              <a:t>McKeown</a:t>
            </a:r>
            <a:r>
              <a:rPr lang="en-GB" sz="1800" b="0" dirty="0">
                <a:solidFill>
                  <a:srgbClr val="000000"/>
                </a:solidFill>
              </a:rPr>
              <a:t> &amp; Thomas, 2014). </a:t>
            </a:r>
          </a:p>
          <a:p>
            <a:pPr marL="342900" indent="-342900">
              <a:lnSpc>
                <a:spcPct val="150000"/>
              </a:lnSpc>
              <a:buFont typeface="Arial"/>
              <a:buChar char="•"/>
              <a:defRPr/>
            </a:pPr>
            <a:r>
              <a:rPr lang="en-GB" sz="1800" b="0" dirty="0">
                <a:solidFill>
                  <a:srgbClr val="000000"/>
                </a:solidFill>
              </a:rPr>
              <a:t>A quasi-normal distribution shape of the grid is used.  for subjects where participants are expected to be uninformed or interested </a:t>
            </a:r>
            <a:r>
              <a:rPr lang="mr-IN" sz="1800" b="0" dirty="0">
                <a:solidFill>
                  <a:srgbClr val="000000"/>
                </a:solidFill>
              </a:rPr>
              <a:t>–</a:t>
            </a:r>
            <a:r>
              <a:rPr lang="en-GB" sz="1800" b="0" dirty="0">
                <a:solidFill>
                  <a:srgbClr val="000000"/>
                </a:solidFill>
              </a:rPr>
              <a:t> smaller sale, whereas, for highly controversial subjects, a flatter distribution may be used </a:t>
            </a:r>
            <a:r>
              <a:rPr lang="mr-IN" sz="1800" b="0" dirty="0">
                <a:solidFill>
                  <a:srgbClr val="000000"/>
                </a:solidFill>
              </a:rPr>
              <a:t>–</a:t>
            </a:r>
            <a:r>
              <a:rPr lang="en-GB" sz="1800" b="0" dirty="0">
                <a:solidFill>
                  <a:srgbClr val="000000"/>
                </a:solidFill>
              </a:rPr>
              <a:t> larger scale (Brown 1980, p. 200)</a:t>
            </a:r>
            <a:endParaRPr lang="en-US" sz="1800" b="0" spc="300" dirty="0">
              <a:solidFill>
                <a:srgbClr val="000000"/>
              </a:solidFill>
            </a:endParaRPr>
          </a:p>
        </p:txBody>
      </p:sp>
    </p:spTree>
    <p:extLst>
      <p:ext uri="{BB962C8B-B14F-4D97-AF65-F5344CB8AC3E}">
        <p14:creationId xmlns:p14="http://schemas.microsoft.com/office/powerpoint/2010/main" val="36639232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descr="Poster_Horizontal.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1919" y="70376"/>
            <a:ext cx="9000000" cy="1262466"/>
          </a:xfrm>
          <a:prstGeom prst="rect">
            <a:avLst/>
          </a:prstGeom>
        </p:spPr>
      </p:pic>
      <p:sp>
        <p:nvSpPr>
          <p:cNvPr id="11" name="Shape 92"/>
          <p:cNvSpPr/>
          <p:nvPr/>
        </p:nvSpPr>
        <p:spPr>
          <a:xfrm>
            <a:off x="119578" y="131967"/>
            <a:ext cx="8864207" cy="1134700"/>
          </a:xfrm>
          <a:prstGeom prst="roundRect">
            <a:avLst>
              <a:gd name="adj" fmla="val 7248"/>
            </a:avLst>
          </a:prstGeom>
          <a:solidFill>
            <a:schemeClr val="tx1">
              <a:alpha val="50000"/>
            </a:schemeClr>
          </a:solidFill>
          <a:ln w="38100" cap="flat" cmpd="sng">
            <a:noFill/>
            <a:prstDash val="solid"/>
            <a:round/>
            <a:headEnd type="none" w="med" len="med"/>
            <a:tailEnd type="none" w="med" len="med"/>
          </a:ln>
        </p:spPr>
        <p:txBody>
          <a:bodyPr lIns="91425" tIns="45700" rIns="91425" bIns="45700" anchor="ctr" anchorCtr="0">
            <a:noAutofit/>
          </a:bodyPr>
          <a:lstStyle/>
          <a:p>
            <a:pPr lvl="0">
              <a:buSzPct val="25000"/>
            </a:pPr>
            <a:endParaRPr lang="en-GB" sz="3600">
              <a:solidFill>
                <a:srgbClr val="FFFF00"/>
              </a:solidFill>
              <a:latin typeface="Ubuntu"/>
              <a:ea typeface="Calibri"/>
              <a:cs typeface="Calibri"/>
              <a:sym typeface="Calibri"/>
            </a:endParaRPr>
          </a:p>
          <a:p>
            <a:pPr lvl="0">
              <a:buSzPct val="25000"/>
            </a:pPr>
            <a:endParaRPr lang="en-GB" sz="3600" b="1" dirty="0">
              <a:solidFill>
                <a:srgbClr val="31859B"/>
              </a:solidFill>
              <a:latin typeface="Calibri"/>
              <a:ea typeface="Calibri"/>
              <a:cs typeface="Calibri"/>
              <a:sym typeface="Calibri"/>
            </a:endParaRPr>
          </a:p>
        </p:txBody>
      </p:sp>
      <p:pic>
        <p:nvPicPr>
          <p:cNvPr id="49" name="Picture 48" descr="Untitled-1.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29659" y="6163937"/>
            <a:ext cx="3962197" cy="543413"/>
          </a:xfrm>
          <a:prstGeom prst="rect">
            <a:avLst/>
          </a:prstGeom>
        </p:spPr>
      </p:pic>
      <p:sp>
        <p:nvSpPr>
          <p:cNvPr id="42" name="Rectangle 41"/>
          <p:cNvSpPr/>
          <p:nvPr/>
        </p:nvSpPr>
        <p:spPr>
          <a:xfrm>
            <a:off x="72542" y="1490284"/>
            <a:ext cx="8129855" cy="646331"/>
          </a:xfrm>
          <a:prstGeom prst="rect">
            <a:avLst/>
          </a:prstGeom>
        </p:spPr>
        <p:txBody>
          <a:bodyPr wrap="square">
            <a:spAutoFit/>
          </a:bodyPr>
          <a:lstStyle/>
          <a:p>
            <a:r>
              <a:rPr lang="en-US" sz="3600" spc="300" dirty="0">
                <a:solidFill>
                  <a:srgbClr val="000000"/>
                </a:solidFill>
              </a:rPr>
              <a:t>Stage 4 </a:t>
            </a:r>
            <a:r>
              <a:rPr lang="mr-IN" sz="3600" spc="300" dirty="0">
                <a:solidFill>
                  <a:srgbClr val="000000"/>
                </a:solidFill>
              </a:rPr>
              <a:t>–</a:t>
            </a:r>
            <a:r>
              <a:rPr lang="en-US" sz="3600" spc="300" dirty="0">
                <a:solidFill>
                  <a:srgbClr val="000000"/>
                </a:solidFill>
              </a:rPr>
              <a:t> The Q Board</a:t>
            </a:r>
            <a:endParaRPr lang="en-GB" sz="3600" dirty="0">
              <a:solidFill>
                <a:srgbClr val="000000"/>
              </a:solidFill>
              <a:cs typeface="Ubuntu"/>
            </a:endParaRPr>
          </a:p>
        </p:txBody>
      </p:sp>
      <p:pic>
        <p:nvPicPr>
          <p:cNvPr id="8" name="Picture 7" descr="OU_Logo.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824827" y="189449"/>
            <a:ext cx="1069374" cy="731397"/>
          </a:xfrm>
          <a:prstGeom prst="rect">
            <a:avLst/>
          </a:prstGeom>
        </p:spPr>
      </p:pic>
      <p:sp>
        <p:nvSpPr>
          <p:cNvPr id="12" name="Rectangle 11"/>
          <p:cNvSpPr/>
          <p:nvPr/>
        </p:nvSpPr>
        <p:spPr>
          <a:xfrm>
            <a:off x="507072" y="189449"/>
            <a:ext cx="8129855" cy="1015663"/>
          </a:xfrm>
          <a:prstGeom prst="rect">
            <a:avLst/>
          </a:prstGeom>
        </p:spPr>
        <p:txBody>
          <a:bodyPr wrap="square">
            <a:spAutoFit/>
          </a:bodyPr>
          <a:lstStyle/>
          <a:p>
            <a:r>
              <a:rPr lang="en-GB" sz="3000" dirty="0">
                <a:solidFill>
                  <a:srgbClr val="FFFFFF"/>
                </a:solidFill>
                <a:cs typeface="Ubuntu"/>
              </a:rPr>
              <a:t>Centre for Policing Research </a:t>
            </a:r>
          </a:p>
          <a:p>
            <a:r>
              <a:rPr lang="en-GB" sz="3000" dirty="0">
                <a:solidFill>
                  <a:srgbClr val="FFFFFF"/>
                </a:solidFill>
                <a:cs typeface="Ubuntu"/>
              </a:rPr>
              <a:t>and Learning</a:t>
            </a:r>
          </a:p>
        </p:txBody>
      </p:sp>
      <p:sp>
        <p:nvSpPr>
          <p:cNvPr id="10" name="Rectangle 3"/>
          <p:cNvSpPr txBox="1">
            <a:spLocks noChangeArrowheads="1"/>
          </p:cNvSpPr>
          <p:nvPr/>
        </p:nvSpPr>
        <p:spPr bwMode="auto">
          <a:xfrm>
            <a:off x="150284" y="2507471"/>
            <a:ext cx="8833501" cy="38124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Autofit/>
          </a:bodyPr>
          <a:lstStyle>
            <a:lvl1pPr algn="l" rtl="0" eaLnBrk="1" fontAlgn="base" hangingPunct="1">
              <a:spcBef>
                <a:spcPct val="0"/>
              </a:spcBef>
              <a:spcAft>
                <a:spcPct val="0"/>
              </a:spcAft>
              <a:defRPr sz="3400" b="1">
                <a:solidFill>
                  <a:srgbClr val="002596"/>
                </a:solidFill>
                <a:latin typeface="+mj-lt"/>
                <a:ea typeface="ヒラギノ角ゴ Pro W3" charset="0"/>
                <a:cs typeface="ヒラギノ角ゴ Pro W3" charset="0"/>
              </a:defRPr>
            </a:lvl1pPr>
            <a:lvl2pPr algn="l" rtl="0" eaLnBrk="1" fontAlgn="base" hangingPunct="1">
              <a:spcBef>
                <a:spcPct val="0"/>
              </a:spcBef>
              <a:spcAft>
                <a:spcPct val="0"/>
              </a:spcAft>
              <a:defRPr sz="3400" b="1">
                <a:solidFill>
                  <a:srgbClr val="002596"/>
                </a:solidFill>
                <a:latin typeface="Arial" charset="0"/>
                <a:ea typeface="ヒラギノ角ゴ Pro W3" charset="0"/>
                <a:cs typeface="ヒラギノ角ゴ Pro W3" charset="0"/>
              </a:defRPr>
            </a:lvl2pPr>
            <a:lvl3pPr algn="l" rtl="0" eaLnBrk="1" fontAlgn="base" hangingPunct="1">
              <a:spcBef>
                <a:spcPct val="0"/>
              </a:spcBef>
              <a:spcAft>
                <a:spcPct val="0"/>
              </a:spcAft>
              <a:defRPr sz="3400" b="1">
                <a:solidFill>
                  <a:srgbClr val="002596"/>
                </a:solidFill>
                <a:latin typeface="Arial" charset="0"/>
                <a:ea typeface="ヒラギノ角ゴ Pro W3" charset="0"/>
                <a:cs typeface="ヒラギノ角ゴ Pro W3" charset="0"/>
              </a:defRPr>
            </a:lvl3pPr>
            <a:lvl4pPr algn="l" rtl="0" eaLnBrk="1" fontAlgn="base" hangingPunct="1">
              <a:spcBef>
                <a:spcPct val="0"/>
              </a:spcBef>
              <a:spcAft>
                <a:spcPct val="0"/>
              </a:spcAft>
              <a:defRPr sz="3400" b="1">
                <a:solidFill>
                  <a:srgbClr val="002596"/>
                </a:solidFill>
                <a:latin typeface="Arial" charset="0"/>
                <a:ea typeface="ヒラギノ角ゴ Pro W3" charset="0"/>
                <a:cs typeface="ヒラギノ角ゴ Pro W3" charset="0"/>
              </a:defRPr>
            </a:lvl4pPr>
            <a:lvl5pPr algn="l" rtl="0" eaLnBrk="1" fontAlgn="base" hangingPunct="1">
              <a:spcBef>
                <a:spcPct val="0"/>
              </a:spcBef>
              <a:spcAft>
                <a:spcPct val="0"/>
              </a:spcAft>
              <a:defRPr sz="3400" b="1">
                <a:solidFill>
                  <a:srgbClr val="002596"/>
                </a:solidFill>
                <a:latin typeface="Arial" charset="0"/>
                <a:ea typeface="ヒラギノ角ゴ Pro W3" charset="0"/>
                <a:cs typeface="ヒラギノ角ゴ Pro W3" charset="0"/>
              </a:defRPr>
            </a:lvl5pPr>
            <a:lvl6pPr marL="457200" algn="l" rtl="0" eaLnBrk="1" fontAlgn="base" hangingPunct="1">
              <a:spcBef>
                <a:spcPct val="0"/>
              </a:spcBef>
              <a:spcAft>
                <a:spcPct val="0"/>
              </a:spcAft>
              <a:defRPr sz="3400" b="1">
                <a:solidFill>
                  <a:srgbClr val="002596"/>
                </a:solidFill>
                <a:latin typeface="Arial" charset="0"/>
              </a:defRPr>
            </a:lvl6pPr>
            <a:lvl7pPr marL="914400" algn="l" rtl="0" eaLnBrk="1" fontAlgn="base" hangingPunct="1">
              <a:spcBef>
                <a:spcPct val="0"/>
              </a:spcBef>
              <a:spcAft>
                <a:spcPct val="0"/>
              </a:spcAft>
              <a:defRPr sz="3400" b="1">
                <a:solidFill>
                  <a:srgbClr val="002596"/>
                </a:solidFill>
                <a:latin typeface="Arial" charset="0"/>
              </a:defRPr>
            </a:lvl7pPr>
            <a:lvl8pPr marL="1371600" algn="l" rtl="0" eaLnBrk="1" fontAlgn="base" hangingPunct="1">
              <a:spcBef>
                <a:spcPct val="0"/>
              </a:spcBef>
              <a:spcAft>
                <a:spcPct val="0"/>
              </a:spcAft>
              <a:defRPr sz="3400" b="1">
                <a:solidFill>
                  <a:srgbClr val="002596"/>
                </a:solidFill>
                <a:latin typeface="Arial" charset="0"/>
              </a:defRPr>
            </a:lvl8pPr>
            <a:lvl9pPr marL="1828800" algn="l" rtl="0" eaLnBrk="1" fontAlgn="base" hangingPunct="1">
              <a:spcBef>
                <a:spcPct val="0"/>
              </a:spcBef>
              <a:spcAft>
                <a:spcPct val="0"/>
              </a:spcAft>
              <a:defRPr sz="3400" b="1">
                <a:solidFill>
                  <a:srgbClr val="002596"/>
                </a:solidFill>
                <a:latin typeface="Arial" charset="0"/>
              </a:defRPr>
            </a:lvl9pPr>
          </a:lstStyle>
          <a:p>
            <a:pPr marL="342900" lvl="1" indent="-342900">
              <a:lnSpc>
                <a:spcPct val="150000"/>
              </a:lnSpc>
              <a:buFont typeface="Arial"/>
              <a:buChar char="•"/>
              <a:defRPr/>
            </a:pPr>
            <a:endParaRPr lang="en-GB" sz="1600" b="0" i="1" dirty="0">
              <a:solidFill>
                <a:schemeClr val="tx1"/>
              </a:solidFill>
            </a:endParaRPr>
          </a:p>
        </p:txBody>
      </p:sp>
      <p:pic>
        <p:nvPicPr>
          <p:cNvPr id="2" name="Picture 1" descr="Q Board (FINAL).pdf"/>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271522" y="1965970"/>
            <a:ext cx="6712263" cy="4741380"/>
          </a:xfrm>
          <a:prstGeom prst="rect">
            <a:avLst/>
          </a:prstGeom>
        </p:spPr>
      </p:pic>
      <p:sp>
        <p:nvSpPr>
          <p:cNvPr id="3" name="Rectangle 2"/>
          <p:cNvSpPr/>
          <p:nvPr/>
        </p:nvSpPr>
        <p:spPr>
          <a:xfrm>
            <a:off x="150284" y="4010652"/>
            <a:ext cx="3195901" cy="1569660"/>
          </a:xfrm>
          <a:prstGeom prst="rect">
            <a:avLst/>
          </a:prstGeom>
        </p:spPr>
        <p:txBody>
          <a:bodyPr wrap="square">
            <a:spAutoFit/>
          </a:bodyPr>
          <a:lstStyle/>
          <a:p>
            <a:r>
              <a:rPr lang="en-GB" sz="1600" dirty="0"/>
              <a:t>Scale of +1 to +9 for the columns - a balance between giving participants enough to think about but at the same time not to make it onerous as to make the sorting exercise to</a:t>
            </a:r>
            <a:r>
              <a:rPr lang="en-US" sz="1600" dirty="0"/>
              <a:t>o</a:t>
            </a:r>
            <a:r>
              <a:rPr lang="en-GB" sz="1600" dirty="0"/>
              <a:t> long. </a:t>
            </a:r>
          </a:p>
        </p:txBody>
      </p:sp>
    </p:spTree>
    <p:extLst>
      <p:ext uri="{BB962C8B-B14F-4D97-AF65-F5344CB8AC3E}">
        <p14:creationId xmlns:p14="http://schemas.microsoft.com/office/powerpoint/2010/main" val="32278634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descr="Poster_Horizontal.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1919" y="70376"/>
            <a:ext cx="9000000" cy="1262466"/>
          </a:xfrm>
          <a:prstGeom prst="rect">
            <a:avLst/>
          </a:prstGeom>
        </p:spPr>
      </p:pic>
      <p:sp>
        <p:nvSpPr>
          <p:cNvPr id="11" name="Shape 92"/>
          <p:cNvSpPr/>
          <p:nvPr/>
        </p:nvSpPr>
        <p:spPr>
          <a:xfrm>
            <a:off x="119578" y="131967"/>
            <a:ext cx="8864207" cy="1134700"/>
          </a:xfrm>
          <a:prstGeom prst="roundRect">
            <a:avLst>
              <a:gd name="adj" fmla="val 7248"/>
            </a:avLst>
          </a:prstGeom>
          <a:solidFill>
            <a:schemeClr val="tx1">
              <a:alpha val="50000"/>
            </a:schemeClr>
          </a:solidFill>
          <a:ln w="38100" cap="flat" cmpd="sng">
            <a:noFill/>
            <a:prstDash val="solid"/>
            <a:round/>
            <a:headEnd type="none" w="med" len="med"/>
            <a:tailEnd type="none" w="med" len="med"/>
          </a:ln>
        </p:spPr>
        <p:txBody>
          <a:bodyPr lIns="91425" tIns="45700" rIns="91425" bIns="45700" anchor="ctr" anchorCtr="0">
            <a:noAutofit/>
          </a:bodyPr>
          <a:lstStyle/>
          <a:p>
            <a:pPr lvl="0">
              <a:buSzPct val="25000"/>
            </a:pPr>
            <a:endParaRPr lang="en-GB" sz="3600">
              <a:solidFill>
                <a:srgbClr val="FFFF00"/>
              </a:solidFill>
              <a:latin typeface="Ubuntu"/>
              <a:ea typeface="Calibri"/>
              <a:cs typeface="Calibri"/>
              <a:sym typeface="Calibri"/>
            </a:endParaRPr>
          </a:p>
          <a:p>
            <a:pPr lvl="0">
              <a:buSzPct val="25000"/>
            </a:pPr>
            <a:endParaRPr lang="en-GB" sz="3600" b="1" dirty="0">
              <a:solidFill>
                <a:srgbClr val="31859B"/>
              </a:solidFill>
              <a:latin typeface="Calibri"/>
              <a:ea typeface="Calibri"/>
              <a:cs typeface="Calibri"/>
              <a:sym typeface="Calibri"/>
            </a:endParaRPr>
          </a:p>
        </p:txBody>
      </p:sp>
      <p:pic>
        <p:nvPicPr>
          <p:cNvPr id="49" name="Picture 48" descr="Untitled-1.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29659" y="6163937"/>
            <a:ext cx="3962197" cy="543413"/>
          </a:xfrm>
          <a:prstGeom prst="rect">
            <a:avLst/>
          </a:prstGeom>
        </p:spPr>
      </p:pic>
      <p:sp>
        <p:nvSpPr>
          <p:cNvPr id="42" name="Rectangle 41"/>
          <p:cNvSpPr/>
          <p:nvPr/>
        </p:nvSpPr>
        <p:spPr>
          <a:xfrm>
            <a:off x="72542" y="1490284"/>
            <a:ext cx="8129855" cy="646331"/>
          </a:xfrm>
          <a:prstGeom prst="rect">
            <a:avLst/>
          </a:prstGeom>
        </p:spPr>
        <p:txBody>
          <a:bodyPr wrap="square">
            <a:spAutoFit/>
          </a:bodyPr>
          <a:lstStyle/>
          <a:p>
            <a:r>
              <a:rPr lang="en-US" sz="3600" spc="300" dirty="0">
                <a:solidFill>
                  <a:srgbClr val="000000"/>
                </a:solidFill>
              </a:rPr>
              <a:t>Stage 4 </a:t>
            </a:r>
            <a:r>
              <a:rPr lang="mr-IN" sz="3600" spc="300" dirty="0">
                <a:solidFill>
                  <a:srgbClr val="000000"/>
                </a:solidFill>
              </a:rPr>
              <a:t>–</a:t>
            </a:r>
            <a:r>
              <a:rPr lang="en-US" sz="3600" spc="300" dirty="0">
                <a:solidFill>
                  <a:srgbClr val="000000"/>
                </a:solidFill>
              </a:rPr>
              <a:t> The Participants</a:t>
            </a:r>
            <a:endParaRPr lang="en-GB" sz="3600" dirty="0">
              <a:solidFill>
                <a:srgbClr val="000000"/>
              </a:solidFill>
              <a:cs typeface="Ubuntu"/>
            </a:endParaRPr>
          </a:p>
        </p:txBody>
      </p:sp>
      <p:pic>
        <p:nvPicPr>
          <p:cNvPr id="8" name="Picture 7" descr="OU_Logo.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824827" y="189449"/>
            <a:ext cx="1069374" cy="731397"/>
          </a:xfrm>
          <a:prstGeom prst="rect">
            <a:avLst/>
          </a:prstGeom>
        </p:spPr>
      </p:pic>
      <p:sp>
        <p:nvSpPr>
          <p:cNvPr id="12" name="Rectangle 11"/>
          <p:cNvSpPr/>
          <p:nvPr/>
        </p:nvSpPr>
        <p:spPr>
          <a:xfrm>
            <a:off x="507072" y="189449"/>
            <a:ext cx="8129855" cy="1015663"/>
          </a:xfrm>
          <a:prstGeom prst="rect">
            <a:avLst/>
          </a:prstGeom>
        </p:spPr>
        <p:txBody>
          <a:bodyPr wrap="square">
            <a:spAutoFit/>
          </a:bodyPr>
          <a:lstStyle/>
          <a:p>
            <a:r>
              <a:rPr lang="en-GB" sz="3000" dirty="0">
                <a:solidFill>
                  <a:srgbClr val="FFFFFF"/>
                </a:solidFill>
                <a:cs typeface="Ubuntu"/>
              </a:rPr>
              <a:t>Centre for Policing Research </a:t>
            </a:r>
          </a:p>
          <a:p>
            <a:r>
              <a:rPr lang="en-GB" sz="3000" dirty="0">
                <a:solidFill>
                  <a:srgbClr val="FFFFFF"/>
                </a:solidFill>
                <a:cs typeface="Ubuntu"/>
              </a:rPr>
              <a:t>and Learning</a:t>
            </a:r>
          </a:p>
        </p:txBody>
      </p:sp>
      <p:sp>
        <p:nvSpPr>
          <p:cNvPr id="10" name="Rectangle 3"/>
          <p:cNvSpPr txBox="1">
            <a:spLocks noChangeArrowheads="1"/>
          </p:cNvSpPr>
          <p:nvPr/>
        </p:nvSpPr>
        <p:spPr bwMode="auto">
          <a:xfrm>
            <a:off x="150284" y="2507471"/>
            <a:ext cx="8833501" cy="38124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Autofit/>
          </a:bodyPr>
          <a:lstStyle>
            <a:lvl1pPr algn="l" rtl="0" eaLnBrk="1" fontAlgn="base" hangingPunct="1">
              <a:spcBef>
                <a:spcPct val="0"/>
              </a:spcBef>
              <a:spcAft>
                <a:spcPct val="0"/>
              </a:spcAft>
              <a:defRPr sz="3400" b="1">
                <a:solidFill>
                  <a:srgbClr val="002596"/>
                </a:solidFill>
                <a:latin typeface="+mj-lt"/>
                <a:ea typeface="ヒラギノ角ゴ Pro W3" charset="0"/>
                <a:cs typeface="ヒラギノ角ゴ Pro W3" charset="0"/>
              </a:defRPr>
            </a:lvl1pPr>
            <a:lvl2pPr algn="l" rtl="0" eaLnBrk="1" fontAlgn="base" hangingPunct="1">
              <a:spcBef>
                <a:spcPct val="0"/>
              </a:spcBef>
              <a:spcAft>
                <a:spcPct val="0"/>
              </a:spcAft>
              <a:defRPr sz="3400" b="1">
                <a:solidFill>
                  <a:srgbClr val="002596"/>
                </a:solidFill>
                <a:latin typeface="Arial" charset="0"/>
                <a:ea typeface="ヒラギノ角ゴ Pro W3" charset="0"/>
                <a:cs typeface="ヒラギノ角ゴ Pro W3" charset="0"/>
              </a:defRPr>
            </a:lvl2pPr>
            <a:lvl3pPr algn="l" rtl="0" eaLnBrk="1" fontAlgn="base" hangingPunct="1">
              <a:spcBef>
                <a:spcPct val="0"/>
              </a:spcBef>
              <a:spcAft>
                <a:spcPct val="0"/>
              </a:spcAft>
              <a:defRPr sz="3400" b="1">
                <a:solidFill>
                  <a:srgbClr val="002596"/>
                </a:solidFill>
                <a:latin typeface="Arial" charset="0"/>
                <a:ea typeface="ヒラギノ角ゴ Pro W3" charset="0"/>
                <a:cs typeface="ヒラギノ角ゴ Pro W3" charset="0"/>
              </a:defRPr>
            </a:lvl3pPr>
            <a:lvl4pPr algn="l" rtl="0" eaLnBrk="1" fontAlgn="base" hangingPunct="1">
              <a:spcBef>
                <a:spcPct val="0"/>
              </a:spcBef>
              <a:spcAft>
                <a:spcPct val="0"/>
              </a:spcAft>
              <a:defRPr sz="3400" b="1">
                <a:solidFill>
                  <a:srgbClr val="002596"/>
                </a:solidFill>
                <a:latin typeface="Arial" charset="0"/>
                <a:ea typeface="ヒラギノ角ゴ Pro W3" charset="0"/>
                <a:cs typeface="ヒラギノ角ゴ Pro W3" charset="0"/>
              </a:defRPr>
            </a:lvl4pPr>
            <a:lvl5pPr algn="l" rtl="0" eaLnBrk="1" fontAlgn="base" hangingPunct="1">
              <a:spcBef>
                <a:spcPct val="0"/>
              </a:spcBef>
              <a:spcAft>
                <a:spcPct val="0"/>
              </a:spcAft>
              <a:defRPr sz="3400" b="1">
                <a:solidFill>
                  <a:srgbClr val="002596"/>
                </a:solidFill>
                <a:latin typeface="Arial" charset="0"/>
                <a:ea typeface="ヒラギノ角ゴ Pro W3" charset="0"/>
                <a:cs typeface="ヒラギノ角ゴ Pro W3" charset="0"/>
              </a:defRPr>
            </a:lvl5pPr>
            <a:lvl6pPr marL="457200" algn="l" rtl="0" eaLnBrk="1" fontAlgn="base" hangingPunct="1">
              <a:spcBef>
                <a:spcPct val="0"/>
              </a:spcBef>
              <a:spcAft>
                <a:spcPct val="0"/>
              </a:spcAft>
              <a:defRPr sz="3400" b="1">
                <a:solidFill>
                  <a:srgbClr val="002596"/>
                </a:solidFill>
                <a:latin typeface="Arial" charset="0"/>
              </a:defRPr>
            </a:lvl6pPr>
            <a:lvl7pPr marL="914400" algn="l" rtl="0" eaLnBrk="1" fontAlgn="base" hangingPunct="1">
              <a:spcBef>
                <a:spcPct val="0"/>
              </a:spcBef>
              <a:spcAft>
                <a:spcPct val="0"/>
              </a:spcAft>
              <a:defRPr sz="3400" b="1">
                <a:solidFill>
                  <a:srgbClr val="002596"/>
                </a:solidFill>
                <a:latin typeface="Arial" charset="0"/>
              </a:defRPr>
            </a:lvl7pPr>
            <a:lvl8pPr marL="1371600" algn="l" rtl="0" eaLnBrk="1" fontAlgn="base" hangingPunct="1">
              <a:spcBef>
                <a:spcPct val="0"/>
              </a:spcBef>
              <a:spcAft>
                <a:spcPct val="0"/>
              </a:spcAft>
              <a:defRPr sz="3400" b="1">
                <a:solidFill>
                  <a:srgbClr val="002596"/>
                </a:solidFill>
                <a:latin typeface="Arial" charset="0"/>
              </a:defRPr>
            </a:lvl8pPr>
            <a:lvl9pPr marL="1828800" algn="l" rtl="0" eaLnBrk="1" fontAlgn="base" hangingPunct="1">
              <a:spcBef>
                <a:spcPct val="0"/>
              </a:spcBef>
              <a:spcAft>
                <a:spcPct val="0"/>
              </a:spcAft>
              <a:defRPr sz="3400" b="1">
                <a:solidFill>
                  <a:srgbClr val="002596"/>
                </a:solidFill>
                <a:latin typeface="Arial" charset="0"/>
              </a:defRPr>
            </a:lvl9pPr>
          </a:lstStyle>
          <a:p>
            <a:pPr marL="342900" lvl="1" indent="-342900">
              <a:lnSpc>
                <a:spcPct val="150000"/>
              </a:lnSpc>
              <a:buFont typeface="Arial"/>
              <a:buChar char="•"/>
              <a:defRPr/>
            </a:pPr>
            <a:endParaRPr lang="en-GB" sz="1600" b="0" i="1" dirty="0">
              <a:solidFill>
                <a:schemeClr val="tx1"/>
              </a:solidFill>
            </a:endParaRPr>
          </a:p>
        </p:txBody>
      </p:sp>
      <p:sp>
        <p:nvSpPr>
          <p:cNvPr id="9" name="Rectangle 3"/>
          <p:cNvSpPr txBox="1">
            <a:spLocks noChangeArrowheads="1"/>
          </p:cNvSpPr>
          <p:nvPr/>
        </p:nvSpPr>
        <p:spPr bwMode="auto">
          <a:xfrm>
            <a:off x="238418" y="2373791"/>
            <a:ext cx="8833501" cy="38124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Autofit/>
          </a:bodyPr>
          <a:lstStyle>
            <a:lvl1pPr algn="l" rtl="0" eaLnBrk="1" fontAlgn="base" hangingPunct="1">
              <a:spcBef>
                <a:spcPct val="0"/>
              </a:spcBef>
              <a:spcAft>
                <a:spcPct val="0"/>
              </a:spcAft>
              <a:defRPr sz="3400" b="1">
                <a:solidFill>
                  <a:srgbClr val="002596"/>
                </a:solidFill>
                <a:latin typeface="+mj-lt"/>
                <a:ea typeface="ヒラギノ角ゴ Pro W3" charset="0"/>
                <a:cs typeface="ヒラギノ角ゴ Pro W3" charset="0"/>
              </a:defRPr>
            </a:lvl1pPr>
            <a:lvl2pPr algn="l" rtl="0" eaLnBrk="1" fontAlgn="base" hangingPunct="1">
              <a:spcBef>
                <a:spcPct val="0"/>
              </a:spcBef>
              <a:spcAft>
                <a:spcPct val="0"/>
              </a:spcAft>
              <a:defRPr sz="3400" b="1">
                <a:solidFill>
                  <a:srgbClr val="002596"/>
                </a:solidFill>
                <a:latin typeface="Arial" charset="0"/>
                <a:ea typeface="ヒラギノ角ゴ Pro W3" charset="0"/>
                <a:cs typeface="ヒラギノ角ゴ Pro W3" charset="0"/>
              </a:defRPr>
            </a:lvl2pPr>
            <a:lvl3pPr algn="l" rtl="0" eaLnBrk="1" fontAlgn="base" hangingPunct="1">
              <a:spcBef>
                <a:spcPct val="0"/>
              </a:spcBef>
              <a:spcAft>
                <a:spcPct val="0"/>
              </a:spcAft>
              <a:defRPr sz="3400" b="1">
                <a:solidFill>
                  <a:srgbClr val="002596"/>
                </a:solidFill>
                <a:latin typeface="Arial" charset="0"/>
                <a:ea typeface="ヒラギノ角ゴ Pro W3" charset="0"/>
                <a:cs typeface="ヒラギノ角ゴ Pro W3" charset="0"/>
              </a:defRPr>
            </a:lvl3pPr>
            <a:lvl4pPr algn="l" rtl="0" eaLnBrk="1" fontAlgn="base" hangingPunct="1">
              <a:spcBef>
                <a:spcPct val="0"/>
              </a:spcBef>
              <a:spcAft>
                <a:spcPct val="0"/>
              </a:spcAft>
              <a:defRPr sz="3400" b="1">
                <a:solidFill>
                  <a:srgbClr val="002596"/>
                </a:solidFill>
                <a:latin typeface="Arial" charset="0"/>
                <a:ea typeface="ヒラギノ角ゴ Pro W3" charset="0"/>
                <a:cs typeface="ヒラギノ角ゴ Pro W3" charset="0"/>
              </a:defRPr>
            </a:lvl4pPr>
            <a:lvl5pPr algn="l" rtl="0" eaLnBrk="1" fontAlgn="base" hangingPunct="1">
              <a:spcBef>
                <a:spcPct val="0"/>
              </a:spcBef>
              <a:spcAft>
                <a:spcPct val="0"/>
              </a:spcAft>
              <a:defRPr sz="3400" b="1">
                <a:solidFill>
                  <a:srgbClr val="002596"/>
                </a:solidFill>
                <a:latin typeface="Arial" charset="0"/>
                <a:ea typeface="ヒラギノ角ゴ Pro W3" charset="0"/>
                <a:cs typeface="ヒラギノ角ゴ Pro W3" charset="0"/>
              </a:defRPr>
            </a:lvl5pPr>
            <a:lvl6pPr marL="457200" algn="l" rtl="0" eaLnBrk="1" fontAlgn="base" hangingPunct="1">
              <a:spcBef>
                <a:spcPct val="0"/>
              </a:spcBef>
              <a:spcAft>
                <a:spcPct val="0"/>
              </a:spcAft>
              <a:defRPr sz="3400" b="1">
                <a:solidFill>
                  <a:srgbClr val="002596"/>
                </a:solidFill>
                <a:latin typeface="Arial" charset="0"/>
              </a:defRPr>
            </a:lvl6pPr>
            <a:lvl7pPr marL="914400" algn="l" rtl="0" eaLnBrk="1" fontAlgn="base" hangingPunct="1">
              <a:spcBef>
                <a:spcPct val="0"/>
              </a:spcBef>
              <a:spcAft>
                <a:spcPct val="0"/>
              </a:spcAft>
              <a:defRPr sz="3400" b="1">
                <a:solidFill>
                  <a:srgbClr val="002596"/>
                </a:solidFill>
                <a:latin typeface="Arial" charset="0"/>
              </a:defRPr>
            </a:lvl7pPr>
            <a:lvl8pPr marL="1371600" algn="l" rtl="0" eaLnBrk="1" fontAlgn="base" hangingPunct="1">
              <a:spcBef>
                <a:spcPct val="0"/>
              </a:spcBef>
              <a:spcAft>
                <a:spcPct val="0"/>
              </a:spcAft>
              <a:defRPr sz="3400" b="1">
                <a:solidFill>
                  <a:srgbClr val="002596"/>
                </a:solidFill>
                <a:latin typeface="Arial" charset="0"/>
              </a:defRPr>
            </a:lvl8pPr>
            <a:lvl9pPr marL="1828800" algn="l" rtl="0" eaLnBrk="1" fontAlgn="base" hangingPunct="1">
              <a:spcBef>
                <a:spcPct val="0"/>
              </a:spcBef>
              <a:spcAft>
                <a:spcPct val="0"/>
              </a:spcAft>
              <a:defRPr sz="3400" b="1">
                <a:solidFill>
                  <a:srgbClr val="002596"/>
                </a:solidFill>
                <a:latin typeface="Arial" charset="0"/>
              </a:defRPr>
            </a:lvl9pPr>
          </a:lstStyle>
          <a:p>
            <a:pPr marL="342900" indent="-342900">
              <a:lnSpc>
                <a:spcPct val="150000"/>
              </a:lnSpc>
              <a:buFont typeface="Arial"/>
              <a:buChar char="•"/>
              <a:defRPr/>
            </a:pPr>
            <a:r>
              <a:rPr lang="en-GB" sz="1800" b="0" dirty="0">
                <a:solidFill>
                  <a:srgbClr val="000000"/>
                </a:solidFill>
              </a:rPr>
              <a:t>A large number of participants is not required in Q:</a:t>
            </a:r>
          </a:p>
          <a:p>
            <a:pPr marL="342900" indent="-342900">
              <a:lnSpc>
                <a:spcPct val="150000"/>
              </a:lnSpc>
              <a:buFont typeface="Arial"/>
              <a:buChar char="•"/>
              <a:defRPr/>
            </a:pPr>
            <a:endParaRPr lang="en-GB" sz="1800" b="0" dirty="0">
              <a:solidFill>
                <a:srgbClr val="000000"/>
              </a:solidFill>
            </a:endParaRPr>
          </a:p>
          <a:p>
            <a:pPr marL="342900" indent="-342900">
              <a:lnSpc>
                <a:spcPct val="150000"/>
              </a:lnSpc>
              <a:buFont typeface="Arial"/>
              <a:buChar char="•"/>
              <a:defRPr/>
            </a:pPr>
            <a:r>
              <a:rPr lang="en-GB" sz="1800" b="0" i="1" dirty="0">
                <a:solidFill>
                  <a:srgbClr val="000000"/>
                </a:solidFill>
              </a:rPr>
              <a:t>“It is rather like dipping into an aquarium known to contain only, say, seven kinds of fish. One does need more than the odd specimen to know that there are goldfish in the tank or that an angel-fish is differently </a:t>
            </a:r>
            <a:r>
              <a:rPr lang="en-GB" sz="1800" b="0" i="1" dirty="0" err="1">
                <a:solidFill>
                  <a:srgbClr val="000000"/>
                </a:solidFill>
              </a:rPr>
              <a:t>configurated</a:t>
            </a:r>
            <a:r>
              <a:rPr lang="en-GB" sz="1800" b="0" i="1" dirty="0">
                <a:solidFill>
                  <a:srgbClr val="000000"/>
                </a:solidFill>
              </a:rPr>
              <a:t> from an angler fish.  Around 40 to 50 'dips' should give a good picture of the speciation present. So it is with a Q study. Similarly, just as no particular 'dip' matters in exploring the tank contents, neither does the having of (or failure to have) any particular individual participant in a Q study.” - </a:t>
            </a:r>
            <a:r>
              <a:rPr lang="en-GB" sz="1800" b="0" dirty="0">
                <a:solidFill>
                  <a:srgbClr val="000000"/>
                </a:solidFill>
              </a:rPr>
              <a:t>Rogers (1995:182)</a:t>
            </a:r>
          </a:p>
        </p:txBody>
      </p:sp>
    </p:spTree>
    <p:extLst>
      <p:ext uri="{BB962C8B-B14F-4D97-AF65-F5344CB8AC3E}">
        <p14:creationId xmlns:p14="http://schemas.microsoft.com/office/powerpoint/2010/main" val="3493851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descr="Poster_Horizontal.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1919" y="70376"/>
            <a:ext cx="9000000" cy="1262466"/>
          </a:xfrm>
          <a:prstGeom prst="rect">
            <a:avLst/>
          </a:prstGeom>
        </p:spPr>
      </p:pic>
      <p:sp>
        <p:nvSpPr>
          <p:cNvPr id="11" name="Shape 92"/>
          <p:cNvSpPr/>
          <p:nvPr/>
        </p:nvSpPr>
        <p:spPr>
          <a:xfrm>
            <a:off x="119578" y="131967"/>
            <a:ext cx="8864207" cy="1134700"/>
          </a:xfrm>
          <a:prstGeom prst="roundRect">
            <a:avLst>
              <a:gd name="adj" fmla="val 7248"/>
            </a:avLst>
          </a:prstGeom>
          <a:solidFill>
            <a:schemeClr val="tx1">
              <a:alpha val="50000"/>
            </a:schemeClr>
          </a:solidFill>
          <a:ln w="38100" cap="flat" cmpd="sng">
            <a:noFill/>
            <a:prstDash val="solid"/>
            <a:round/>
            <a:headEnd type="none" w="med" len="med"/>
            <a:tailEnd type="none" w="med" len="med"/>
          </a:ln>
        </p:spPr>
        <p:txBody>
          <a:bodyPr lIns="91425" tIns="45700" rIns="91425" bIns="45700" anchor="ctr" anchorCtr="0">
            <a:noAutofit/>
          </a:bodyPr>
          <a:lstStyle/>
          <a:p>
            <a:pPr lvl="0">
              <a:buSzPct val="25000"/>
            </a:pPr>
            <a:endParaRPr lang="en-GB" sz="3600">
              <a:solidFill>
                <a:srgbClr val="FFFF00"/>
              </a:solidFill>
              <a:latin typeface="Ubuntu"/>
              <a:ea typeface="Calibri"/>
              <a:cs typeface="Calibri"/>
              <a:sym typeface="Calibri"/>
            </a:endParaRPr>
          </a:p>
          <a:p>
            <a:pPr lvl="0">
              <a:buSzPct val="25000"/>
            </a:pPr>
            <a:endParaRPr lang="en-GB" sz="3600" b="1" dirty="0">
              <a:solidFill>
                <a:srgbClr val="31859B"/>
              </a:solidFill>
              <a:latin typeface="Calibri"/>
              <a:ea typeface="Calibri"/>
              <a:cs typeface="Calibri"/>
              <a:sym typeface="Calibri"/>
            </a:endParaRPr>
          </a:p>
        </p:txBody>
      </p:sp>
      <p:pic>
        <p:nvPicPr>
          <p:cNvPr id="49" name="Picture 48" descr="Untitled-1.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29659" y="6163937"/>
            <a:ext cx="3962197" cy="543413"/>
          </a:xfrm>
          <a:prstGeom prst="rect">
            <a:avLst/>
          </a:prstGeom>
        </p:spPr>
      </p:pic>
      <p:sp>
        <p:nvSpPr>
          <p:cNvPr id="42" name="Rectangle 41"/>
          <p:cNvSpPr/>
          <p:nvPr/>
        </p:nvSpPr>
        <p:spPr>
          <a:xfrm>
            <a:off x="72542" y="1490284"/>
            <a:ext cx="8129855" cy="707886"/>
          </a:xfrm>
          <a:prstGeom prst="rect">
            <a:avLst/>
          </a:prstGeom>
        </p:spPr>
        <p:txBody>
          <a:bodyPr wrap="square">
            <a:spAutoFit/>
          </a:bodyPr>
          <a:lstStyle/>
          <a:p>
            <a:r>
              <a:rPr lang="en-GB" sz="4000" dirty="0">
                <a:solidFill>
                  <a:srgbClr val="E6F55C"/>
                </a:solidFill>
                <a:cs typeface="Ubuntu"/>
              </a:rPr>
              <a:t> </a:t>
            </a:r>
            <a:r>
              <a:rPr lang="en-US" sz="4000" spc="300" dirty="0">
                <a:solidFill>
                  <a:srgbClr val="000000"/>
                </a:solidFill>
              </a:rPr>
              <a:t>Aims of this session</a:t>
            </a:r>
            <a:endParaRPr lang="en-GB" sz="4000" dirty="0">
              <a:solidFill>
                <a:srgbClr val="000000"/>
              </a:solidFill>
              <a:cs typeface="Ubuntu"/>
            </a:endParaRPr>
          </a:p>
        </p:txBody>
      </p:sp>
      <p:sp>
        <p:nvSpPr>
          <p:cNvPr id="9" name="Rectangle 8"/>
          <p:cNvSpPr/>
          <p:nvPr/>
        </p:nvSpPr>
        <p:spPr>
          <a:xfrm>
            <a:off x="0" y="2351028"/>
            <a:ext cx="9144000" cy="3970318"/>
          </a:xfrm>
          <a:prstGeom prst="rect">
            <a:avLst/>
          </a:prstGeom>
        </p:spPr>
        <p:txBody>
          <a:bodyPr wrap="square">
            <a:spAutoFit/>
          </a:bodyPr>
          <a:lstStyle/>
          <a:p>
            <a:pPr marL="342900" indent="-342900">
              <a:lnSpc>
                <a:spcPct val="150000"/>
              </a:lnSpc>
              <a:buFont typeface="+mj-lt"/>
              <a:buAutoNum type="arabicPeriod"/>
              <a:defRPr/>
            </a:pPr>
            <a:r>
              <a:rPr lang="en-US" sz="2400" spc="300" dirty="0"/>
              <a:t>Introduction to the team and research</a:t>
            </a:r>
          </a:p>
          <a:p>
            <a:pPr marL="342900" indent="-342900">
              <a:lnSpc>
                <a:spcPct val="150000"/>
              </a:lnSpc>
              <a:buFont typeface="+mj-lt"/>
              <a:buAutoNum type="arabicPeriod"/>
              <a:defRPr/>
            </a:pPr>
            <a:r>
              <a:rPr lang="en-US" sz="2400" spc="300" dirty="0"/>
              <a:t>What is Q-methodology?  How can it be useful to police research? </a:t>
            </a:r>
          </a:p>
          <a:p>
            <a:pPr marL="342900" indent="-342900">
              <a:lnSpc>
                <a:spcPct val="150000"/>
              </a:lnSpc>
              <a:buFont typeface="+mj-lt"/>
              <a:buAutoNum type="arabicPeriod"/>
              <a:defRPr/>
            </a:pPr>
            <a:r>
              <a:rPr lang="en-US" sz="2400" spc="300" dirty="0"/>
              <a:t>Our research into public value and policing priorities to illustrate the usefulness of Q-methodology. </a:t>
            </a:r>
          </a:p>
          <a:p>
            <a:pPr marL="342900" indent="-342900">
              <a:lnSpc>
                <a:spcPct val="150000"/>
              </a:lnSpc>
              <a:buFont typeface="+mj-lt"/>
              <a:buAutoNum type="arabicPeriod"/>
              <a:defRPr/>
            </a:pPr>
            <a:r>
              <a:rPr lang="en-US" sz="2400" spc="300" dirty="0"/>
              <a:t> Steps in developing a Q study </a:t>
            </a:r>
          </a:p>
          <a:p>
            <a:pPr marL="342900" indent="-342900">
              <a:lnSpc>
                <a:spcPct val="150000"/>
              </a:lnSpc>
              <a:buFont typeface="+mj-lt"/>
              <a:buAutoNum type="arabicPeriod"/>
              <a:defRPr/>
            </a:pPr>
            <a:r>
              <a:rPr lang="en-US" sz="2400" spc="300" dirty="0"/>
              <a:t>Q board potential in research and beyond</a:t>
            </a:r>
          </a:p>
        </p:txBody>
      </p:sp>
      <p:pic>
        <p:nvPicPr>
          <p:cNvPr id="8" name="Picture 7" descr="OU_Logo.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824827" y="189449"/>
            <a:ext cx="1069374" cy="731397"/>
          </a:xfrm>
          <a:prstGeom prst="rect">
            <a:avLst/>
          </a:prstGeom>
        </p:spPr>
      </p:pic>
      <p:sp>
        <p:nvSpPr>
          <p:cNvPr id="12" name="Rectangle 11"/>
          <p:cNvSpPr/>
          <p:nvPr/>
        </p:nvSpPr>
        <p:spPr>
          <a:xfrm>
            <a:off x="507072" y="189449"/>
            <a:ext cx="8129855" cy="1015663"/>
          </a:xfrm>
          <a:prstGeom prst="rect">
            <a:avLst/>
          </a:prstGeom>
        </p:spPr>
        <p:txBody>
          <a:bodyPr wrap="square">
            <a:spAutoFit/>
          </a:bodyPr>
          <a:lstStyle/>
          <a:p>
            <a:r>
              <a:rPr lang="en-GB" sz="3000" dirty="0">
                <a:solidFill>
                  <a:srgbClr val="FFFFFF"/>
                </a:solidFill>
                <a:cs typeface="Ubuntu"/>
              </a:rPr>
              <a:t>Centre for Policing Research </a:t>
            </a:r>
          </a:p>
          <a:p>
            <a:r>
              <a:rPr lang="en-GB" sz="3000" dirty="0">
                <a:solidFill>
                  <a:srgbClr val="FFFFFF"/>
                </a:solidFill>
                <a:cs typeface="Ubuntu"/>
              </a:rPr>
              <a:t>and Learning</a:t>
            </a:r>
          </a:p>
        </p:txBody>
      </p:sp>
    </p:spTree>
    <p:extLst>
      <p:ext uri="{BB962C8B-B14F-4D97-AF65-F5344CB8AC3E}">
        <p14:creationId xmlns:p14="http://schemas.microsoft.com/office/powerpoint/2010/main" val="67241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descr="Poster_Horizontal.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1919" y="70376"/>
            <a:ext cx="9000000" cy="1262466"/>
          </a:xfrm>
          <a:prstGeom prst="rect">
            <a:avLst/>
          </a:prstGeom>
        </p:spPr>
      </p:pic>
      <p:sp>
        <p:nvSpPr>
          <p:cNvPr id="11" name="Shape 92"/>
          <p:cNvSpPr/>
          <p:nvPr/>
        </p:nvSpPr>
        <p:spPr>
          <a:xfrm>
            <a:off x="119578" y="131967"/>
            <a:ext cx="8864207" cy="1134700"/>
          </a:xfrm>
          <a:prstGeom prst="roundRect">
            <a:avLst>
              <a:gd name="adj" fmla="val 7248"/>
            </a:avLst>
          </a:prstGeom>
          <a:solidFill>
            <a:schemeClr val="tx1">
              <a:alpha val="50000"/>
            </a:schemeClr>
          </a:solidFill>
          <a:ln w="38100" cap="flat" cmpd="sng">
            <a:noFill/>
            <a:prstDash val="solid"/>
            <a:round/>
            <a:headEnd type="none" w="med" len="med"/>
            <a:tailEnd type="none" w="med" len="med"/>
          </a:ln>
        </p:spPr>
        <p:txBody>
          <a:bodyPr lIns="91425" tIns="45700" rIns="91425" bIns="45700" anchor="ctr" anchorCtr="0">
            <a:noAutofit/>
          </a:bodyPr>
          <a:lstStyle/>
          <a:p>
            <a:pPr lvl="0">
              <a:buSzPct val="25000"/>
            </a:pPr>
            <a:endParaRPr lang="en-GB" sz="3600">
              <a:solidFill>
                <a:srgbClr val="FFFF00"/>
              </a:solidFill>
              <a:latin typeface="Ubuntu"/>
              <a:ea typeface="Calibri"/>
              <a:cs typeface="Calibri"/>
              <a:sym typeface="Calibri"/>
            </a:endParaRPr>
          </a:p>
          <a:p>
            <a:pPr lvl="0">
              <a:buSzPct val="25000"/>
            </a:pPr>
            <a:endParaRPr lang="en-GB" sz="3600" b="1" dirty="0">
              <a:solidFill>
                <a:srgbClr val="31859B"/>
              </a:solidFill>
              <a:latin typeface="Calibri"/>
              <a:ea typeface="Calibri"/>
              <a:cs typeface="Calibri"/>
              <a:sym typeface="Calibri"/>
            </a:endParaRPr>
          </a:p>
        </p:txBody>
      </p:sp>
      <p:pic>
        <p:nvPicPr>
          <p:cNvPr id="49" name="Picture 48" descr="Untitled-1.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29659" y="6163937"/>
            <a:ext cx="3962197" cy="543413"/>
          </a:xfrm>
          <a:prstGeom prst="rect">
            <a:avLst/>
          </a:prstGeom>
        </p:spPr>
      </p:pic>
      <p:sp>
        <p:nvSpPr>
          <p:cNvPr id="42" name="Rectangle 41"/>
          <p:cNvSpPr/>
          <p:nvPr/>
        </p:nvSpPr>
        <p:spPr>
          <a:xfrm>
            <a:off x="72542" y="1490284"/>
            <a:ext cx="8129855" cy="646331"/>
          </a:xfrm>
          <a:prstGeom prst="rect">
            <a:avLst/>
          </a:prstGeom>
        </p:spPr>
        <p:txBody>
          <a:bodyPr wrap="square">
            <a:spAutoFit/>
          </a:bodyPr>
          <a:lstStyle/>
          <a:p>
            <a:r>
              <a:rPr lang="en-US" sz="3600" spc="300" dirty="0">
                <a:solidFill>
                  <a:srgbClr val="000000"/>
                </a:solidFill>
              </a:rPr>
              <a:t>Stage 4:The participants in study</a:t>
            </a:r>
            <a:endParaRPr lang="en-GB" sz="3600" dirty="0">
              <a:solidFill>
                <a:srgbClr val="000000"/>
              </a:solidFill>
              <a:cs typeface="Ubuntu"/>
            </a:endParaRPr>
          </a:p>
        </p:txBody>
      </p:sp>
      <p:pic>
        <p:nvPicPr>
          <p:cNvPr id="8" name="Picture 7" descr="OU_Logo.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824827" y="189449"/>
            <a:ext cx="1069374" cy="731397"/>
          </a:xfrm>
          <a:prstGeom prst="rect">
            <a:avLst/>
          </a:prstGeom>
        </p:spPr>
      </p:pic>
      <p:sp>
        <p:nvSpPr>
          <p:cNvPr id="12" name="Rectangle 11"/>
          <p:cNvSpPr/>
          <p:nvPr/>
        </p:nvSpPr>
        <p:spPr>
          <a:xfrm>
            <a:off x="507072" y="189449"/>
            <a:ext cx="8129855" cy="1015663"/>
          </a:xfrm>
          <a:prstGeom prst="rect">
            <a:avLst/>
          </a:prstGeom>
        </p:spPr>
        <p:txBody>
          <a:bodyPr wrap="square">
            <a:spAutoFit/>
          </a:bodyPr>
          <a:lstStyle/>
          <a:p>
            <a:r>
              <a:rPr lang="en-GB" sz="3000" dirty="0">
                <a:solidFill>
                  <a:srgbClr val="FFFFFF"/>
                </a:solidFill>
                <a:cs typeface="Ubuntu"/>
              </a:rPr>
              <a:t>Centre for Policing Research </a:t>
            </a:r>
          </a:p>
          <a:p>
            <a:r>
              <a:rPr lang="en-GB" sz="3000" dirty="0">
                <a:solidFill>
                  <a:srgbClr val="FFFFFF"/>
                </a:solidFill>
                <a:cs typeface="Ubuntu"/>
              </a:rPr>
              <a:t>and Learning</a:t>
            </a:r>
          </a:p>
        </p:txBody>
      </p:sp>
      <p:sp>
        <p:nvSpPr>
          <p:cNvPr id="10" name="Rectangle 3"/>
          <p:cNvSpPr txBox="1">
            <a:spLocks noChangeArrowheads="1"/>
          </p:cNvSpPr>
          <p:nvPr/>
        </p:nvSpPr>
        <p:spPr bwMode="auto">
          <a:xfrm>
            <a:off x="150284" y="2507471"/>
            <a:ext cx="8833501" cy="38124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Autofit/>
          </a:bodyPr>
          <a:lstStyle>
            <a:lvl1pPr algn="l" rtl="0" eaLnBrk="1" fontAlgn="base" hangingPunct="1">
              <a:spcBef>
                <a:spcPct val="0"/>
              </a:spcBef>
              <a:spcAft>
                <a:spcPct val="0"/>
              </a:spcAft>
              <a:defRPr sz="3400" b="1">
                <a:solidFill>
                  <a:srgbClr val="002596"/>
                </a:solidFill>
                <a:latin typeface="+mj-lt"/>
                <a:ea typeface="ヒラギノ角ゴ Pro W3" charset="0"/>
                <a:cs typeface="ヒラギノ角ゴ Pro W3" charset="0"/>
              </a:defRPr>
            </a:lvl1pPr>
            <a:lvl2pPr algn="l" rtl="0" eaLnBrk="1" fontAlgn="base" hangingPunct="1">
              <a:spcBef>
                <a:spcPct val="0"/>
              </a:spcBef>
              <a:spcAft>
                <a:spcPct val="0"/>
              </a:spcAft>
              <a:defRPr sz="3400" b="1">
                <a:solidFill>
                  <a:srgbClr val="002596"/>
                </a:solidFill>
                <a:latin typeface="Arial" charset="0"/>
                <a:ea typeface="ヒラギノ角ゴ Pro W3" charset="0"/>
                <a:cs typeface="ヒラギノ角ゴ Pro W3" charset="0"/>
              </a:defRPr>
            </a:lvl2pPr>
            <a:lvl3pPr algn="l" rtl="0" eaLnBrk="1" fontAlgn="base" hangingPunct="1">
              <a:spcBef>
                <a:spcPct val="0"/>
              </a:spcBef>
              <a:spcAft>
                <a:spcPct val="0"/>
              </a:spcAft>
              <a:defRPr sz="3400" b="1">
                <a:solidFill>
                  <a:srgbClr val="002596"/>
                </a:solidFill>
                <a:latin typeface="Arial" charset="0"/>
                <a:ea typeface="ヒラギノ角ゴ Pro W3" charset="0"/>
                <a:cs typeface="ヒラギノ角ゴ Pro W3" charset="0"/>
              </a:defRPr>
            </a:lvl3pPr>
            <a:lvl4pPr algn="l" rtl="0" eaLnBrk="1" fontAlgn="base" hangingPunct="1">
              <a:spcBef>
                <a:spcPct val="0"/>
              </a:spcBef>
              <a:spcAft>
                <a:spcPct val="0"/>
              </a:spcAft>
              <a:defRPr sz="3400" b="1">
                <a:solidFill>
                  <a:srgbClr val="002596"/>
                </a:solidFill>
                <a:latin typeface="Arial" charset="0"/>
                <a:ea typeface="ヒラギノ角ゴ Pro W3" charset="0"/>
                <a:cs typeface="ヒラギノ角ゴ Pro W3" charset="0"/>
              </a:defRPr>
            </a:lvl4pPr>
            <a:lvl5pPr algn="l" rtl="0" eaLnBrk="1" fontAlgn="base" hangingPunct="1">
              <a:spcBef>
                <a:spcPct val="0"/>
              </a:spcBef>
              <a:spcAft>
                <a:spcPct val="0"/>
              </a:spcAft>
              <a:defRPr sz="3400" b="1">
                <a:solidFill>
                  <a:srgbClr val="002596"/>
                </a:solidFill>
                <a:latin typeface="Arial" charset="0"/>
                <a:ea typeface="ヒラギノ角ゴ Pro W3" charset="0"/>
                <a:cs typeface="ヒラギノ角ゴ Pro W3" charset="0"/>
              </a:defRPr>
            </a:lvl5pPr>
            <a:lvl6pPr marL="457200" algn="l" rtl="0" eaLnBrk="1" fontAlgn="base" hangingPunct="1">
              <a:spcBef>
                <a:spcPct val="0"/>
              </a:spcBef>
              <a:spcAft>
                <a:spcPct val="0"/>
              </a:spcAft>
              <a:defRPr sz="3400" b="1">
                <a:solidFill>
                  <a:srgbClr val="002596"/>
                </a:solidFill>
                <a:latin typeface="Arial" charset="0"/>
              </a:defRPr>
            </a:lvl6pPr>
            <a:lvl7pPr marL="914400" algn="l" rtl="0" eaLnBrk="1" fontAlgn="base" hangingPunct="1">
              <a:spcBef>
                <a:spcPct val="0"/>
              </a:spcBef>
              <a:spcAft>
                <a:spcPct val="0"/>
              </a:spcAft>
              <a:defRPr sz="3400" b="1">
                <a:solidFill>
                  <a:srgbClr val="002596"/>
                </a:solidFill>
                <a:latin typeface="Arial" charset="0"/>
              </a:defRPr>
            </a:lvl7pPr>
            <a:lvl8pPr marL="1371600" algn="l" rtl="0" eaLnBrk="1" fontAlgn="base" hangingPunct="1">
              <a:spcBef>
                <a:spcPct val="0"/>
              </a:spcBef>
              <a:spcAft>
                <a:spcPct val="0"/>
              </a:spcAft>
              <a:defRPr sz="3400" b="1">
                <a:solidFill>
                  <a:srgbClr val="002596"/>
                </a:solidFill>
                <a:latin typeface="Arial" charset="0"/>
              </a:defRPr>
            </a:lvl8pPr>
            <a:lvl9pPr marL="1828800" algn="l" rtl="0" eaLnBrk="1" fontAlgn="base" hangingPunct="1">
              <a:spcBef>
                <a:spcPct val="0"/>
              </a:spcBef>
              <a:spcAft>
                <a:spcPct val="0"/>
              </a:spcAft>
              <a:defRPr sz="3400" b="1">
                <a:solidFill>
                  <a:srgbClr val="002596"/>
                </a:solidFill>
                <a:latin typeface="Arial" charset="0"/>
              </a:defRPr>
            </a:lvl9pPr>
          </a:lstStyle>
          <a:p>
            <a:pPr marL="342900" lvl="1" indent="-342900">
              <a:lnSpc>
                <a:spcPct val="150000"/>
              </a:lnSpc>
              <a:buFont typeface="Arial"/>
              <a:buChar char="•"/>
              <a:defRPr/>
            </a:pPr>
            <a:endParaRPr lang="en-GB" sz="1600" b="0" i="1" dirty="0">
              <a:solidFill>
                <a:schemeClr val="tx1"/>
              </a:solidFill>
            </a:endParaRPr>
          </a:p>
        </p:txBody>
      </p:sp>
      <p:sp>
        <p:nvSpPr>
          <p:cNvPr id="9" name="Rectangle 3"/>
          <p:cNvSpPr txBox="1">
            <a:spLocks noChangeArrowheads="1"/>
          </p:cNvSpPr>
          <p:nvPr/>
        </p:nvSpPr>
        <p:spPr bwMode="auto">
          <a:xfrm>
            <a:off x="238418" y="2373791"/>
            <a:ext cx="8833501" cy="38124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Autofit/>
          </a:bodyPr>
          <a:lstStyle>
            <a:lvl1pPr algn="l" rtl="0" eaLnBrk="1" fontAlgn="base" hangingPunct="1">
              <a:spcBef>
                <a:spcPct val="0"/>
              </a:spcBef>
              <a:spcAft>
                <a:spcPct val="0"/>
              </a:spcAft>
              <a:defRPr sz="3400" b="1">
                <a:solidFill>
                  <a:srgbClr val="002596"/>
                </a:solidFill>
                <a:latin typeface="+mj-lt"/>
                <a:ea typeface="ヒラギノ角ゴ Pro W3" charset="0"/>
                <a:cs typeface="ヒラギノ角ゴ Pro W3" charset="0"/>
              </a:defRPr>
            </a:lvl1pPr>
            <a:lvl2pPr algn="l" rtl="0" eaLnBrk="1" fontAlgn="base" hangingPunct="1">
              <a:spcBef>
                <a:spcPct val="0"/>
              </a:spcBef>
              <a:spcAft>
                <a:spcPct val="0"/>
              </a:spcAft>
              <a:defRPr sz="3400" b="1">
                <a:solidFill>
                  <a:srgbClr val="002596"/>
                </a:solidFill>
                <a:latin typeface="Arial" charset="0"/>
                <a:ea typeface="ヒラギノ角ゴ Pro W3" charset="0"/>
                <a:cs typeface="ヒラギノ角ゴ Pro W3" charset="0"/>
              </a:defRPr>
            </a:lvl2pPr>
            <a:lvl3pPr algn="l" rtl="0" eaLnBrk="1" fontAlgn="base" hangingPunct="1">
              <a:spcBef>
                <a:spcPct val="0"/>
              </a:spcBef>
              <a:spcAft>
                <a:spcPct val="0"/>
              </a:spcAft>
              <a:defRPr sz="3400" b="1">
                <a:solidFill>
                  <a:srgbClr val="002596"/>
                </a:solidFill>
                <a:latin typeface="Arial" charset="0"/>
                <a:ea typeface="ヒラギノ角ゴ Pro W3" charset="0"/>
                <a:cs typeface="ヒラギノ角ゴ Pro W3" charset="0"/>
              </a:defRPr>
            </a:lvl3pPr>
            <a:lvl4pPr algn="l" rtl="0" eaLnBrk="1" fontAlgn="base" hangingPunct="1">
              <a:spcBef>
                <a:spcPct val="0"/>
              </a:spcBef>
              <a:spcAft>
                <a:spcPct val="0"/>
              </a:spcAft>
              <a:defRPr sz="3400" b="1">
                <a:solidFill>
                  <a:srgbClr val="002596"/>
                </a:solidFill>
                <a:latin typeface="Arial" charset="0"/>
                <a:ea typeface="ヒラギノ角ゴ Pro W3" charset="0"/>
                <a:cs typeface="ヒラギノ角ゴ Pro W3" charset="0"/>
              </a:defRPr>
            </a:lvl4pPr>
            <a:lvl5pPr algn="l" rtl="0" eaLnBrk="1" fontAlgn="base" hangingPunct="1">
              <a:spcBef>
                <a:spcPct val="0"/>
              </a:spcBef>
              <a:spcAft>
                <a:spcPct val="0"/>
              </a:spcAft>
              <a:defRPr sz="3400" b="1">
                <a:solidFill>
                  <a:srgbClr val="002596"/>
                </a:solidFill>
                <a:latin typeface="Arial" charset="0"/>
                <a:ea typeface="ヒラギノ角ゴ Pro W3" charset="0"/>
                <a:cs typeface="ヒラギノ角ゴ Pro W3" charset="0"/>
              </a:defRPr>
            </a:lvl5pPr>
            <a:lvl6pPr marL="457200" algn="l" rtl="0" eaLnBrk="1" fontAlgn="base" hangingPunct="1">
              <a:spcBef>
                <a:spcPct val="0"/>
              </a:spcBef>
              <a:spcAft>
                <a:spcPct val="0"/>
              </a:spcAft>
              <a:defRPr sz="3400" b="1">
                <a:solidFill>
                  <a:srgbClr val="002596"/>
                </a:solidFill>
                <a:latin typeface="Arial" charset="0"/>
              </a:defRPr>
            </a:lvl6pPr>
            <a:lvl7pPr marL="914400" algn="l" rtl="0" eaLnBrk="1" fontAlgn="base" hangingPunct="1">
              <a:spcBef>
                <a:spcPct val="0"/>
              </a:spcBef>
              <a:spcAft>
                <a:spcPct val="0"/>
              </a:spcAft>
              <a:defRPr sz="3400" b="1">
                <a:solidFill>
                  <a:srgbClr val="002596"/>
                </a:solidFill>
                <a:latin typeface="Arial" charset="0"/>
              </a:defRPr>
            </a:lvl7pPr>
            <a:lvl8pPr marL="1371600" algn="l" rtl="0" eaLnBrk="1" fontAlgn="base" hangingPunct="1">
              <a:spcBef>
                <a:spcPct val="0"/>
              </a:spcBef>
              <a:spcAft>
                <a:spcPct val="0"/>
              </a:spcAft>
              <a:defRPr sz="3400" b="1">
                <a:solidFill>
                  <a:srgbClr val="002596"/>
                </a:solidFill>
                <a:latin typeface="Arial" charset="0"/>
              </a:defRPr>
            </a:lvl8pPr>
            <a:lvl9pPr marL="1828800" algn="l" rtl="0" eaLnBrk="1" fontAlgn="base" hangingPunct="1">
              <a:spcBef>
                <a:spcPct val="0"/>
              </a:spcBef>
              <a:spcAft>
                <a:spcPct val="0"/>
              </a:spcAft>
              <a:defRPr sz="3400" b="1">
                <a:solidFill>
                  <a:srgbClr val="002596"/>
                </a:solidFill>
                <a:latin typeface="Arial" charset="0"/>
              </a:defRPr>
            </a:lvl9pPr>
          </a:lstStyle>
          <a:p>
            <a:pPr marL="342900" indent="-342900">
              <a:lnSpc>
                <a:spcPct val="150000"/>
              </a:lnSpc>
              <a:buFont typeface="Arial"/>
              <a:buChar char="•"/>
              <a:defRPr/>
            </a:pPr>
            <a:r>
              <a:rPr lang="en-GB" sz="1800" b="0" dirty="0">
                <a:solidFill>
                  <a:srgbClr val="000000"/>
                </a:solidFill>
                <a:latin typeface="+mn-lt"/>
              </a:rPr>
              <a:t>The participants:</a:t>
            </a:r>
          </a:p>
          <a:p>
            <a:pPr marL="800100" lvl="1" indent="-342900">
              <a:lnSpc>
                <a:spcPct val="150000"/>
              </a:lnSpc>
              <a:buFont typeface="+mj-lt"/>
              <a:buAutoNum type="arabicPeriod"/>
              <a:defRPr/>
            </a:pPr>
            <a:r>
              <a:rPr lang="en-GB" sz="1800" b="0" dirty="0">
                <a:solidFill>
                  <a:srgbClr val="000000"/>
                </a:solidFill>
                <a:latin typeface="+mn-lt"/>
              </a:rPr>
              <a:t>Police officers and staff (from 3 forces; n= 76 of which 36/40)</a:t>
            </a:r>
          </a:p>
          <a:p>
            <a:pPr marL="800100" lvl="1" indent="-342900">
              <a:lnSpc>
                <a:spcPct val="150000"/>
              </a:lnSpc>
              <a:buFont typeface="+mj-lt"/>
              <a:buAutoNum type="arabicPeriod"/>
              <a:defRPr/>
            </a:pPr>
            <a:r>
              <a:rPr lang="en-GB" sz="1800" b="0" dirty="0">
                <a:solidFill>
                  <a:srgbClr val="000000"/>
                </a:solidFill>
                <a:latin typeface="+mn-lt"/>
              </a:rPr>
              <a:t>Partners; (2 organisations, n= 31)</a:t>
            </a:r>
          </a:p>
          <a:p>
            <a:pPr marL="800100" lvl="1" indent="-342900">
              <a:lnSpc>
                <a:spcPct val="150000"/>
              </a:lnSpc>
              <a:buFont typeface="+mj-lt"/>
              <a:buAutoNum type="arabicPeriod"/>
              <a:defRPr/>
            </a:pPr>
            <a:r>
              <a:rPr lang="en-GB" sz="1800" b="0" dirty="0">
                <a:solidFill>
                  <a:srgbClr val="000000"/>
                </a:solidFill>
                <a:latin typeface="+mn-lt"/>
              </a:rPr>
              <a:t>Members of the public (2 localities, n= 18).</a:t>
            </a:r>
          </a:p>
          <a:p>
            <a:pPr marL="342900" indent="-342900">
              <a:lnSpc>
                <a:spcPct val="150000"/>
              </a:lnSpc>
              <a:buFont typeface="Arial"/>
              <a:buChar char="•"/>
              <a:defRPr/>
            </a:pPr>
            <a:r>
              <a:rPr lang="en-GB" sz="1800" b="0" dirty="0">
                <a:solidFill>
                  <a:srgbClr val="000000"/>
                </a:solidFill>
                <a:latin typeface="+mn-lt"/>
              </a:rPr>
              <a:t>Such a ‘multiplex’ of individuals consisting of those familiar with policing as well as ordinary members of the public increases the possibility of exposing unexpected views (Rogers, 1995).  </a:t>
            </a:r>
          </a:p>
          <a:p>
            <a:pPr marL="342900" indent="-342900">
              <a:lnSpc>
                <a:spcPct val="150000"/>
              </a:lnSpc>
              <a:buFont typeface="Arial"/>
              <a:buChar char="•"/>
              <a:defRPr/>
            </a:pPr>
            <a:r>
              <a:rPr lang="en-GB" sz="1800" b="0" dirty="0">
                <a:solidFill>
                  <a:srgbClr val="000000"/>
                </a:solidFill>
                <a:latin typeface="+mn-lt"/>
              </a:rPr>
              <a:t>Q seeks to reveal patterns in these views, rather than exploring in the individuals who hold the views. </a:t>
            </a:r>
            <a:endParaRPr lang="en-US" sz="1800" b="0" spc="300" dirty="0">
              <a:solidFill>
                <a:srgbClr val="000000"/>
              </a:solidFill>
              <a:latin typeface="+mn-lt"/>
            </a:endParaRPr>
          </a:p>
        </p:txBody>
      </p:sp>
    </p:spTree>
    <p:extLst>
      <p:ext uri="{BB962C8B-B14F-4D97-AF65-F5344CB8AC3E}">
        <p14:creationId xmlns:p14="http://schemas.microsoft.com/office/powerpoint/2010/main" val="9490994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descr="Poster_Horizontal.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1919" y="70376"/>
            <a:ext cx="9000000" cy="1262466"/>
          </a:xfrm>
          <a:prstGeom prst="rect">
            <a:avLst/>
          </a:prstGeom>
        </p:spPr>
      </p:pic>
      <p:sp>
        <p:nvSpPr>
          <p:cNvPr id="11" name="Shape 92"/>
          <p:cNvSpPr/>
          <p:nvPr/>
        </p:nvSpPr>
        <p:spPr>
          <a:xfrm>
            <a:off x="119578" y="131967"/>
            <a:ext cx="8864207" cy="1134700"/>
          </a:xfrm>
          <a:prstGeom prst="roundRect">
            <a:avLst>
              <a:gd name="adj" fmla="val 7248"/>
            </a:avLst>
          </a:prstGeom>
          <a:solidFill>
            <a:schemeClr val="tx1">
              <a:alpha val="50000"/>
            </a:schemeClr>
          </a:solidFill>
          <a:ln w="38100" cap="flat" cmpd="sng">
            <a:noFill/>
            <a:prstDash val="solid"/>
            <a:round/>
            <a:headEnd type="none" w="med" len="med"/>
            <a:tailEnd type="none" w="med" len="med"/>
          </a:ln>
        </p:spPr>
        <p:txBody>
          <a:bodyPr lIns="91425" tIns="45700" rIns="91425" bIns="45700" anchor="ctr" anchorCtr="0">
            <a:noAutofit/>
          </a:bodyPr>
          <a:lstStyle/>
          <a:p>
            <a:pPr lvl="0">
              <a:buSzPct val="25000"/>
            </a:pPr>
            <a:endParaRPr lang="en-GB" sz="3600">
              <a:solidFill>
                <a:srgbClr val="FFFF00"/>
              </a:solidFill>
              <a:latin typeface="Ubuntu"/>
              <a:ea typeface="Calibri"/>
              <a:cs typeface="Calibri"/>
              <a:sym typeface="Calibri"/>
            </a:endParaRPr>
          </a:p>
          <a:p>
            <a:pPr lvl="0">
              <a:buSzPct val="25000"/>
            </a:pPr>
            <a:endParaRPr lang="en-GB" sz="3600" b="1" dirty="0">
              <a:solidFill>
                <a:srgbClr val="31859B"/>
              </a:solidFill>
              <a:latin typeface="Calibri"/>
              <a:ea typeface="Calibri"/>
              <a:cs typeface="Calibri"/>
              <a:sym typeface="Calibri"/>
            </a:endParaRPr>
          </a:p>
        </p:txBody>
      </p:sp>
      <p:pic>
        <p:nvPicPr>
          <p:cNvPr id="49" name="Picture 48" descr="Untitled-1.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29659" y="6163937"/>
            <a:ext cx="3962197" cy="543413"/>
          </a:xfrm>
          <a:prstGeom prst="rect">
            <a:avLst/>
          </a:prstGeom>
        </p:spPr>
      </p:pic>
      <p:sp>
        <p:nvSpPr>
          <p:cNvPr id="42" name="Rectangle 41"/>
          <p:cNvSpPr/>
          <p:nvPr/>
        </p:nvSpPr>
        <p:spPr>
          <a:xfrm>
            <a:off x="72542" y="1490284"/>
            <a:ext cx="8129855" cy="646331"/>
          </a:xfrm>
          <a:prstGeom prst="rect">
            <a:avLst/>
          </a:prstGeom>
        </p:spPr>
        <p:txBody>
          <a:bodyPr wrap="square">
            <a:spAutoFit/>
          </a:bodyPr>
          <a:lstStyle/>
          <a:p>
            <a:r>
              <a:rPr lang="en-US" sz="3600" spc="300" dirty="0">
                <a:solidFill>
                  <a:srgbClr val="000000"/>
                </a:solidFill>
              </a:rPr>
              <a:t>Stage 5 </a:t>
            </a:r>
            <a:r>
              <a:rPr lang="mr-IN" sz="3600" spc="300" dirty="0">
                <a:solidFill>
                  <a:srgbClr val="000000"/>
                </a:solidFill>
              </a:rPr>
              <a:t>–</a:t>
            </a:r>
            <a:r>
              <a:rPr lang="en-US" sz="3600" spc="300" dirty="0">
                <a:solidFill>
                  <a:srgbClr val="000000"/>
                </a:solidFill>
              </a:rPr>
              <a:t> Sorting Administration</a:t>
            </a:r>
            <a:endParaRPr lang="en-GB" sz="3600" dirty="0">
              <a:solidFill>
                <a:srgbClr val="000000"/>
              </a:solidFill>
              <a:cs typeface="Ubuntu"/>
            </a:endParaRPr>
          </a:p>
        </p:txBody>
      </p:sp>
      <p:pic>
        <p:nvPicPr>
          <p:cNvPr id="8" name="Picture 7" descr="OU_Logo.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824827" y="189449"/>
            <a:ext cx="1069374" cy="731397"/>
          </a:xfrm>
          <a:prstGeom prst="rect">
            <a:avLst/>
          </a:prstGeom>
        </p:spPr>
      </p:pic>
      <p:sp>
        <p:nvSpPr>
          <p:cNvPr id="12" name="Rectangle 11"/>
          <p:cNvSpPr/>
          <p:nvPr/>
        </p:nvSpPr>
        <p:spPr>
          <a:xfrm>
            <a:off x="507072" y="189449"/>
            <a:ext cx="8129855" cy="1015663"/>
          </a:xfrm>
          <a:prstGeom prst="rect">
            <a:avLst/>
          </a:prstGeom>
        </p:spPr>
        <p:txBody>
          <a:bodyPr wrap="square">
            <a:spAutoFit/>
          </a:bodyPr>
          <a:lstStyle/>
          <a:p>
            <a:r>
              <a:rPr lang="en-GB" sz="3000" dirty="0">
                <a:solidFill>
                  <a:srgbClr val="FFFFFF"/>
                </a:solidFill>
                <a:cs typeface="Ubuntu"/>
              </a:rPr>
              <a:t>Centre for Policing Research </a:t>
            </a:r>
          </a:p>
          <a:p>
            <a:r>
              <a:rPr lang="en-GB" sz="3000" dirty="0">
                <a:solidFill>
                  <a:srgbClr val="FFFFFF"/>
                </a:solidFill>
                <a:cs typeface="Ubuntu"/>
              </a:rPr>
              <a:t>and Learning</a:t>
            </a:r>
          </a:p>
        </p:txBody>
      </p:sp>
      <p:sp>
        <p:nvSpPr>
          <p:cNvPr id="10" name="Rectangle 3"/>
          <p:cNvSpPr txBox="1">
            <a:spLocks noChangeArrowheads="1"/>
          </p:cNvSpPr>
          <p:nvPr/>
        </p:nvSpPr>
        <p:spPr bwMode="auto">
          <a:xfrm>
            <a:off x="150284" y="2507471"/>
            <a:ext cx="8833501" cy="38124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Autofit/>
          </a:bodyPr>
          <a:lstStyle>
            <a:lvl1pPr algn="l" rtl="0" eaLnBrk="1" fontAlgn="base" hangingPunct="1">
              <a:spcBef>
                <a:spcPct val="0"/>
              </a:spcBef>
              <a:spcAft>
                <a:spcPct val="0"/>
              </a:spcAft>
              <a:defRPr sz="3400" b="1">
                <a:solidFill>
                  <a:srgbClr val="002596"/>
                </a:solidFill>
                <a:latin typeface="+mj-lt"/>
                <a:ea typeface="ヒラギノ角ゴ Pro W3" charset="0"/>
                <a:cs typeface="ヒラギノ角ゴ Pro W3" charset="0"/>
              </a:defRPr>
            </a:lvl1pPr>
            <a:lvl2pPr algn="l" rtl="0" eaLnBrk="1" fontAlgn="base" hangingPunct="1">
              <a:spcBef>
                <a:spcPct val="0"/>
              </a:spcBef>
              <a:spcAft>
                <a:spcPct val="0"/>
              </a:spcAft>
              <a:defRPr sz="3400" b="1">
                <a:solidFill>
                  <a:srgbClr val="002596"/>
                </a:solidFill>
                <a:latin typeface="Arial" charset="0"/>
                <a:ea typeface="ヒラギノ角ゴ Pro W3" charset="0"/>
                <a:cs typeface="ヒラギノ角ゴ Pro W3" charset="0"/>
              </a:defRPr>
            </a:lvl2pPr>
            <a:lvl3pPr algn="l" rtl="0" eaLnBrk="1" fontAlgn="base" hangingPunct="1">
              <a:spcBef>
                <a:spcPct val="0"/>
              </a:spcBef>
              <a:spcAft>
                <a:spcPct val="0"/>
              </a:spcAft>
              <a:defRPr sz="3400" b="1">
                <a:solidFill>
                  <a:srgbClr val="002596"/>
                </a:solidFill>
                <a:latin typeface="Arial" charset="0"/>
                <a:ea typeface="ヒラギノ角ゴ Pro W3" charset="0"/>
                <a:cs typeface="ヒラギノ角ゴ Pro W3" charset="0"/>
              </a:defRPr>
            </a:lvl3pPr>
            <a:lvl4pPr algn="l" rtl="0" eaLnBrk="1" fontAlgn="base" hangingPunct="1">
              <a:spcBef>
                <a:spcPct val="0"/>
              </a:spcBef>
              <a:spcAft>
                <a:spcPct val="0"/>
              </a:spcAft>
              <a:defRPr sz="3400" b="1">
                <a:solidFill>
                  <a:srgbClr val="002596"/>
                </a:solidFill>
                <a:latin typeface="Arial" charset="0"/>
                <a:ea typeface="ヒラギノ角ゴ Pro W3" charset="0"/>
                <a:cs typeface="ヒラギノ角ゴ Pro W3" charset="0"/>
              </a:defRPr>
            </a:lvl4pPr>
            <a:lvl5pPr algn="l" rtl="0" eaLnBrk="1" fontAlgn="base" hangingPunct="1">
              <a:spcBef>
                <a:spcPct val="0"/>
              </a:spcBef>
              <a:spcAft>
                <a:spcPct val="0"/>
              </a:spcAft>
              <a:defRPr sz="3400" b="1">
                <a:solidFill>
                  <a:srgbClr val="002596"/>
                </a:solidFill>
                <a:latin typeface="Arial" charset="0"/>
                <a:ea typeface="ヒラギノ角ゴ Pro W3" charset="0"/>
                <a:cs typeface="ヒラギノ角ゴ Pro W3" charset="0"/>
              </a:defRPr>
            </a:lvl5pPr>
            <a:lvl6pPr marL="457200" algn="l" rtl="0" eaLnBrk="1" fontAlgn="base" hangingPunct="1">
              <a:spcBef>
                <a:spcPct val="0"/>
              </a:spcBef>
              <a:spcAft>
                <a:spcPct val="0"/>
              </a:spcAft>
              <a:defRPr sz="3400" b="1">
                <a:solidFill>
                  <a:srgbClr val="002596"/>
                </a:solidFill>
                <a:latin typeface="Arial" charset="0"/>
              </a:defRPr>
            </a:lvl6pPr>
            <a:lvl7pPr marL="914400" algn="l" rtl="0" eaLnBrk="1" fontAlgn="base" hangingPunct="1">
              <a:spcBef>
                <a:spcPct val="0"/>
              </a:spcBef>
              <a:spcAft>
                <a:spcPct val="0"/>
              </a:spcAft>
              <a:defRPr sz="3400" b="1">
                <a:solidFill>
                  <a:srgbClr val="002596"/>
                </a:solidFill>
                <a:latin typeface="Arial" charset="0"/>
              </a:defRPr>
            </a:lvl7pPr>
            <a:lvl8pPr marL="1371600" algn="l" rtl="0" eaLnBrk="1" fontAlgn="base" hangingPunct="1">
              <a:spcBef>
                <a:spcPct val="0"/>
              </a:spcBef>
              <a:spcAft>
                <a:spcPct val="0"/>
              </a:spcAft>
              <a:defRPr sz="3400" b="1">
                <a:solidFill>
                  <a:srgbClr val="002596"/>
                </a:solidFill>
                <a:latin typeface="Arial" charset="0"/>
              </a:defRPr>
            </a:lvl8pPr>
            <a:lvl9pPr marL="1828800" algn="l" rtl="0" eaLnBrk="1" fontAlgn="base" hangingPunct="1">
              <a:spcBef>
                <a:spcPct val="0"/>
              </a:spcBef>
              <a:spcAft>
                <a:spcPct val="0"/>
              </a:spcAft>
              <a:defRPr sz="3400" b="1">
                <a:solidFill>
                  <a:srgbClr val="002596"/>
                </a:solidFill>
                <a:latin typeface="Arial" charset="0"/>
              </a:defRPr>
            </a:lvl9pPr>
          </a:lstStyle>
          <a:p>
            <a:pPr marL="342900" lvl="1" indent="-342900">
              <a:lnSpc>
                <a:spcPct val="150000"/>
              </a:lnSpc>
              <a:buFont typeface="Arial"/>
              <a:buChar char="•"/>
              <a:defRPr/>
            </a:pPr>
            <a:endParaRPr lang="en-GB" sz="1600" b="0" i="1" dirty="0">
              <a:solidFill>
                <a:schemeClr val="tx1"/>
              </a:solidFill>
            </a:endParaRPr>
          </a:p>
        </p:txBody>
      </p:sp>
      <p:sp>
        <p:nvSpPr>
          <p:cNvPr id="9" name="Rectangle 3"/>
          <p:cNvSpPr txBox="1">
            <a:spLocks noChangeArrowheads="1"/>
          </p:cNvSpPr>
          <p:nvPr/>
        </p:nvSpPr>
        <p:spPr bwMode="auto">
          <a:xfrm>
            <a:off x="302684" y="2659871"/>
            <a:ext cx="8833501" cy="38124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Autofit/>
          </a:bodyPr>
          <a:lstStyle>
            <a:lvl1pPr algn="l" rtl="0" eaLnBrk="1" fontAlgn="base" hangingPunct="1">
              <a:spcBef>
                <a:spcPct val="0"/>
              </a:spcBef>
              <a:spcAft>
                <a:spcPct val="0"/>
              </a:spcAft>
              <a:defRPr sz="3400" b="1">
                <a:solidFill>
                  <a:srgbClr val="002596"/>
                </a:solidFill>
                <a:latin typeface="+mj-lt"/>
                <a:ea typeface="ヒラギノ角ゴ Pro W3" charset="0"/>
                <a:cs typeface="ヒラギノ角ゴ Pro W3" charset="0"/>
              </a:defRPr>
            </a:lvl1pPr>
            <a:lvl2pPr algn="l" rtl="0" eaLnBrk="1" fontAlgn="base" hangingPunct="1">
              <a:spcBef>
                <a:spcPct val="0"/>
              </a:spcBef>
              <a:spcAft>
                <a:spcPct val="0"/>
              </a:spcAft>
              <a:defRPr sz="3400" b="1">
                <a:solidFill>
                  <a:srgbClr val="002596"/>
                </a:solidFill>
                <a:latin typeface="Arial" charset="0"/>
                <a:ea typeface="ヒラギノ角ゴ Pro W3" charset="0"/>
                <a:cs typeface="ヒラギノ角ゴ Pro W3" charset="0"/>
              </a:defRPr>
            </a:lvl2pPr>
            <a:lvl3pPr algn="l" rtl="0" eaLnBrk="1" fontAlgn="base" hangingPunct="1">
              <a:spcBef>
                <a:spcPct val="0"/>
              </a:spcBef>
              <a:spcAft>
                <a:spcPct val="0"/>
              </a:spcAft>
              <a:defRPr sz="3400" b="1">
                <a:solidFill>
                  <a:srgbClr val="002596"/>
                </a:solidFill>
                <a:latin typeface="Arial" charset="0"/>
                <a:ea typeface="ヒラギノ角ゴ Pro W3" charset="0"/>
                <a:cs typeface="ヒラギノ角ゴ Pro W3" charset="0"/>
              </a:defRPr>
            </a:lvl3pPr>
            <a:lvl4pPr algn="l" rtl="0" eaLnBrk="1" fontAlgn="base" hangingPunct="1">
              <a:spcBef>
                <a:spcPct val="0"/>
              </a:spcBef>
              <a:spcAft>
                <a:spcPct val="0"/>
              </a:spcAft>
              <a:defRPr sz="3400" b="1">
                <a:solidFill>
                  <a:srgbClr val="002596"/>
                </a:solidFill>
                <a:latin typeface="Arial" charset="0"/>
                <a:ea typeface="ヒラギノ角ゴ Pro W3" charset="0"/>
                <a:cs typeface="ヒラギノ角ゴ Pro W3" charset="0"/>
              </a:defRPr>
            </a:lvl4pPr>
            <a:lvl5pPr algn="l" rtl="0" eaLnBrk="1" fontAlgn="base" hangingPunct="1">
              <a:spcBef>
                <a:spcPct val="0"/>
              </a:spcBef>
              <a:spcAft>
                <a:spcPct val="0"/>
              </a:spcAft>
              <a:defRPr sz="3400" b="1">
                <a:solidFill>
                  <a:srgbClr val="002596"/>
                </a:solidFill>
                <a:latin typeface="Arial" charset="0"/>
                <a:ea typeface="ヒラギノ角ゴ Pro W3" charset="0"/>
                <a:cs typeface="ヒラギノ角ゴ Pro W3" charset="0"/>
              </a:defRPr>
            </a:lvl5pPr>
            <a:lvl6pPr marL="457200" algn="l" rtl="0" eaLnBrk="1" fontAlgn="base" hangingPunct="1">
              <a:spcBef>
                <a:spcPct val="0"/>
              </a:spcBef>
              <a:spcAft>
                <a:spcPct val="0"/>
              </a:spcAft>
              <a:defRPr sz="3400" b="1">
                <a:solidFill>
                  <a:srgbClr val="002596"/>
                </a:solidFill>
                <a:latin typeface="Arial" charset="0"/>
              </a:defRPr>
            </a:lvl6pPr>
            <a:lvl7pPr marL="914400" algn="l" rtl="0" eaLnBrk="1" fontAlgn="base" hangingPunct="1">
              <a:spcBef>
                <a:spcPct val="0"/>
              </a:spcBef>
              <a:spcAft>
                <a:spcPct val="0"/>
              </a:spcAft>
              <a:defRPr sz="3400" b="1">
                <a:solidFill>
                  <a:srgbClr val="002596"/>
                </a:solidFill>
                <a:latin typeface="Arial" charset="0"/>
              </a:defRPr>
            </a:lvl7pPr>
            <a:lvl8pPr marL="1371600" algn="l" rtl="0" eaLnBrk="1" fontAlgn="base" hangingPunct="1">
              <a:spcBef>
                <a:spcPct val="0"/>
              </a:spcBef>
              <a:spcAft>
                <a:spcPct val="0"/>
              </a:spcAft>
              <a:defRPr sz="3400" b="1">
                <a:solidFill>
                  <a:srgbClr val="002596"/>
                </a:solidFill>
                <a:latin typeface="Arial" charset="0"/>
              </a:defRPr>
            </a:lvl8pPr>
            <a:lvl9pPr marL="1828800" algn="l" rtl="0" eaLnBrk="1" fontAlgn="base" hangingPunct="1">
              <a:spcBef>
                <a:spcPct val="0"/>
              </a:spcBef>
              <a:spcAft>
                <a:spcPct val="0"/>
              </a:spcAft>
              <a:defRPr sz="3400" b="1">
                <a:solidFill>
                  <a:srgbClr val="002596"/>
                </a:solidFill>
                <a:latin typeface="Arial" charset="0"/>
              </a:defRPr>
            </a:lvl9pPr>
          </a:lstStyle>
          <a:p>
            <a:pPr marL="342900" indent="-342900">
              <a:lnSpc>
                <a:spcPct val="150000"/>
              </a:lnSpc>
              <a:buFont typeface="Arial"/>
              <a:buChar char="•"/>
              <a:defRPr/>
            </a:pPr>
            <a:r>
              <a:rPr lang="en-GB" sz="2000" b="0" dirty="0">
                <a:solidFill>
                  <a:srgbClr val="000000"/>
                </a:solidFill>
              </a:rPr>
              <a:t>Online </a:t>
            </a:r>
            <a:r>
              <a:rPr lang="en-GB" sz="2000" b="0" dirty="0" err="1">
                <a:solidFill>
                  <a:srgbClr val="000000"/>
                </a:solidFill>
              </a:rPr>
              <a:t>vs</a:t>
            </a:r>
            <a:r>
              <a:rPr lang="en-GB" sz="2000" b="0" dirty="0">
                <a:solidFill>
                  <a:srgbClr val="000000"/>
                </a:solidFill>
              </a:rPr>
              <a:t> Offline</a:t>
            </a:r>
          </a:p>
          <a:p>
            <a:pPr marL="342900" indent="-342900">
              <a:lnSpc>
                <a:spcPct val="150000"/>
              </a:lnSpc>
              <a:buFont typeface="Arial"/>
              <a:buChar char="•"/>
              <a:defRPr/>
            </a:pPr>
            <a:r>
              <a:rPr lang="en-GB" sz="2000" b="0" dirty="0">
                <a:solidFill>
                  <a:srgbClr val="000000"/>
                </a:solidFill>
              </a:rPr>
              <a:t>Benefits of face-to-face, but time consuming and costly.</a:t>
            </a:r>
          </a:p>
          <a:p>
            <a:pPr marL="342900" indent="-342900">
              <a:lnSpc>
                <a:spcPct val="150000"/>
              </a:lnSpc>
              <a:buFont typeface="Arial"/>
              <a:buChar char="•"/>
              <a:defRPr/>
            </a:pPr>
            <a:r>
              <a:rPr lang="en-GB" sz="2000" b="0" dirty="0">
                <a:solidFill>
                  <a:srgbClr val="000000"/>
                </a:solidFill>
              </a:rPr>
              <a:t>Our solution: Two physical Q-Board with magnetic tiles </a:t>
            </a:r>
            <a:r>
              <a:rPr lang="mr-IN" sz="2000" b="0" dirty="0">
                <a:solidFill>
                  <a:srgbClr val="000000"/>
                </a:solidFill>
              </a:rPr>
              <a:t>–</a:t>
            </a:r>
            <a:r>
              <a:rPr lang="en-GB" sz="2000" b="0" dirty="0">
                <a:solidFill>
                  <a:srgbClr val="000000"/>
                </a:solidFill>
              </a:rPr>
              <a:t> tactile and colourful.</a:t>
            </a:r>
          </a:p>
          <a:p>
            <a:pPr marL="342900" indent="-342900">
              <a:lnSpc>
                <a:spcPct val="150000"/>
              </a:lnSpc>
              <a:buFont typeface="Arial"/>
              <a:buChar char="•"/>
              <a:defRPr/>
            </a:pPr>
            <a:r>
              <a:rPr lang="en-GB" sz="2000" b="0" dirty="0">
                <a:solidFill>
                  <a:srgbClr val="000000"/>
                </a:solidFill>
              </a:rPr>
              <a:t>List of instructions</a:t>
            </a:r>
          </a:p>
          <a:p>
            <a:pPr marL="342900" indent="-342900">
              <a:lnSpc>
                <a:spcPct val="150000"/>
              </a:lnSpc>
              <a:buFont typeface="Arial"/>
              <a:buChar char="•"/>
              <a:defRPr/>
            </a:pPr>
            <a:r>
              <a:rPr lang="en-GB" sz="2000" b="0" dirty="0">
                <a:solidFill>
                  <a:srgbClr val="000000"/>
                </a:solidFill>
              </a:rPr>
              <a:t>125 sorts completed over 15 days (average of 8 sorts per day).</a:t>
            </a:r>
          </a:p>
          <a:p>
            <a:pPr marL="342900" indent="-342900">
              <a:lnSpc>
                <a:spcPct val="150000"/>
              </a:lnSpc>
              <a:buFont typeface="Arial"/>
              <a:buChar char="•"/>
              <a:defRPr/>
            </a:pPr>
            <a:r>
              <a:rPr lang="en-GB" sz="2000" b="0" dirty="0">
                <a:solidFill>
                  <a:srgbClr val="000000"/>
                </a:solidFill>
              </a:rPr>
              <a:t>Collecting and recording</a:t>
            </a:r>
          </a:p>
          <a:p>
            <a:pPr marL="800100" lvl="1" indent="-342900">
              <a:lnSpc>
                <a:spcPct val="150000"/>
              </a:lnSpc>
              <a:buFont typeface="Arial"/>
              <a:buChar char="•"/>
              <a:defRPr/>
            </a:pPr>
            <a:r>
              <a:rPr lang="en-GB" sz="2000" b="0" dirty="0">
                <a:solidFill>
                  <a:srgbClr val="000000"/>
                </a:solidFill>
                <a:latin typeface="+mj-lt"/>
              </a:rPr>
              <a:t>Photograph, handwritten notes and excel spreadsheets.</a:t>
            </a:r>
          </a:p>
          <a:p>
            <a:pPr marL="800100" lvl="1" indent="-342900">
              <a:lnSpc>
                <a:spcPct val="150000"/>
              </a:lnSpc>
              <a:buFont typeface="Arial"/>
              <a:buChar char="•"/>
              <a:defRPr/>
            </a:pPr>
            <a:r>
              <a:rPr lang="en-GB" sz="2000" b="0" dirty="0">
                <a:solidFill>
                  <a:srgbClr val="000000"/>
                </a:solidFill>
                <a:latin typeface="+mj-lt"/>
              </a:rPr>
              <a:t>Zero loss of sorts; i.e. all sorts could be used.</a:t>
            </a:r>
            <a:endParaRPr lang="en-US" sz="1600" b="0" dirty="0">
              <a:solidFill>
                <a:srgbClr val="000000"/>
              </a:solidFill>
              <a:latin typeface="+mj-lt"/>
            </a:endParaRPr>
          </a:p>
          <a:p>
            <a:pPr marL="342900" indent="-342900">
              <a:lnSpc>
                <a:spcPct val="150000"/>
              </a:lnSpc>
              <a:buFont typeface="Arial"/>
              <a:buChar char="•"/>
              <a:defRPr/>
            </a:pPr>
            <a:endParaRPr lang="en-US" sz="1600" b="0" spc="300" dirty="0"/>
          </a:p>
        </p:txBody>
      </p:sp>
    </p:spTree>
    <p:extLst>
      <p:ext uri="{BB962C8B-B14F-4D97-AF65-F5344CB8AC3E}">
        <p14:creationId xmlns:p14="http://schemas.microsoft.com/office/powerpoint/2010/main" val="10005309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descr="Poster_Horizontal.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1919" y="70376"/>
            <a:ext cx="9000000" cy="1262466"/>
          </a:xfrm>
          <a:prstGeom prst="rect">
            <a:avLst/>
          </a:prstGeom>
        </p:spPr>
      </p:pic>
      <p:sp>
        <p:nvSpPr>
          <p:cNvPr id="11" name="Shape 92"/>
          <p:cNvSpPr/>
          <p:nvPr/>
        </p:nvSpPr>
        <p:spPr>
          <a:xfrm>
            <a:off x="119578" y="131967"/>
            <a:ext cx="8864207" cy="1134700"/>
          </a:xfrm>
          <a:prstGeom prst="roundRect">
            <a:avLst>
              <a:gd name="adj" fmla="val 7248"/>
            </a:avLst>
          </a:prstGeom>
          <a:solidFill>
            <a:schemeClr val="tx1">
              <a:alpha val="50000"/>
            </a:schemeClr>
          </a:solidFill>
          <a:ln w="38100" cap="flat" cmpd="sng">
            <a:noFill/>
            <a:prstDash val="solid"/>
            <a:round/>
            <a:headEnd type="none" w="med" len="med"/>
            <a:tailEnd type="none" w="med" len="med"/>
          </a:ln>
        </p:spPr>
        <p:txBody>
          <a:bodyPr lIns="91425" tIns="45700" rIns="91425" bIns="45700" anchor="ctr" anchorCtr="0">
            <a:noAutofit/>
          </a:bodyPr>
          <a:lstStyle/>
          <a:p>
            <a:pPr lvl="0">
              <a:buSzPct val="25000"/>
            </a:pPr>
            <a:endParaRPr lang="en-GB" sz="3600">
              <a:solidFill>
                <a:srgbClr val="FFFF00"/>
              </a:solidFill>
              <a:latin typeface="Ubuntu"/>
              <a:ea typeface="Calibri"/>
              <a:cs typeface="Calibri"/>
              <a:sym typeface="Calibri"/>
            </a:endParaRPr>
          </a:p>
          <a:p>
            <a:pPr lvl="0">
              <a:buSzPct val="25000"/>
            </a:pPr>
            <a:endParaRPr lang="en-GB" sz="3600" b="1" dirty="0">
              <a:solidFill>
                <a:srgbClr val="31859B"/>
              </a:solidFill>
              <a:latin typeface="Calibri"/>
              <a:ea typeface="Calibri"/>
              <a:cs typeface="Calibri"/>
              <a:sym typeface="Calibri"/>
            </a:endParaRPr>
          </a:p>
        </p:txBody>
      </p:sp>
      <p:pic>
        <p:nvPicPr>
          <p:cNvPr id="49" name="Picture 48" descr="Untitled-1.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29659" y="6163937"/>
            <a:ext cx="3962197" cy="543413"/>
          </a:xfrm>
          <a:prstGeom prst="rect">
            <a:avLst/>
          </a:prstGeom>
        </p:spPr>
      </p:pic>
      <p:sp>
        <p:nvSpPr>
          <p:cNvPr id="42" name="Rectangle 41"/>
          <p:cNvSpPr/>
          <p:nvPr/>
        </p:nvSpPr>
        <p:spPr>
          <a:xfrm>
            <a:off x="72542" y="1490284"/>
            <a:ext cx="8129855" cy="646331"/>
          </a:xfrm>
          <a:prstGeom prst="rect">
            <a:avLst/>
          </a:prstGeom>
        </p:spPr>
        <p:txBody>
          <a:bodyPr wrap="square">
            <a:spAutoFit/>
          </a:bodyPr>
          <a:lstStyle/>
          <a:p>
            <a:r>
              <a:rPr lang="en-US" sz="3600" spc="300" dirty="0">
                <a:solidFill>
                  <a:srgbClr val="002060"/>
                </a:solidFill>
              </a:rPr>
              <a:t>Stage 5 </a:t>
            </a:r>
            <a:r>
              <a:rPr lang="mr-IN" sz="3600" spc="300" dirty="0">
                <a:solidFill>
                  <a:srgbClr val="002060"/>
                </a:solidFill>
              </a:rPr>
              <a:t>–</a:t>
            </a:r>
            <a:r>
              <a:rPr lang="en-US" sz="3600" spc="300" dirty="0">
                <a:solidFill>
                  <a:srgbClr val="002060"/>
                </a:solidFill>
              </a:rPr>
              <a:t> Sorting Administration</a:t>
            </a:r>
            <a:endParaRPr lang="en-GB" sz="3600" dirty="0">
              <a:solidFill>
                <a:srgbClr val="002060"/>
              </a:solidFill>
              <a:cs typeface="Ubuntu"/>
            </a:endParaRPr>
          </a:p>
        </p:txBody>
      </p:sp>
      <p:pic>
        <p:nvPicPr>
          <p:cNvPr id="8" name="Picture 7" descr="OU_Logo.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824827" y="189449"/>
            <a:ext cx="1069374" cy="731397"/>
          </a:xfrm>
          <a:prstGeom prst="rect">
            <a:avLst/>
          </a:prstGeom>
        </p:spPr>
      </p:pic>
      <p:sp>
        <p:nvSpPr>
          <p:cNvPr id="12" name="Rectangle 11"/>
          <p:cNvSpPr/>
          <p:nvPr/>
        </p:nvSpPr>
        <p:spPr>
          <a:xfrm>
            <a:off x="507072" y="189449"/>
            <a:ext cx="8129855" cy="1015663"/>
          </a:xfrm>
          <a:prstGeom prst="rect">
            <a:avLst/>
          </a:prstGeom>
        </p:spPr>
        <p:txBody>
          <a:bodyPr wrap="square">
            <a:spAutoFit/>
          </a:bodyPr>
          <a:lstStyle/>
          <a:p>
            <a:r>
              <a:rPr lang="en-GB" sz="3000" dirty="0">
                <a:solidFill>
                  <a:srgbClr val="FFFFFF"/>
                </a:solidFill>
                <a:cs typeface="Ubuntu"/>
              </a:rPr>
              <a:t>Centre for Policing Research </a:t>
            </a:r>
          </a:p>
          <a:p>
            <a:r>
              <a:rPr lang="en-GB" sz="3000" dirty="0">
                <a:solidFill>
                  <a:srgbClr val="FFFFFF"/>
                </a:solidFill>
                <a:cs typeface="Ubuntu"/>
              </a:rPr>
              <a:t>and Learning</a:t>
            </a:r>
          </a:p>
        </p:txBody>
      </p:sp>
      <p:sp>
        <p:nvSpPr>
          <p:cNvPr id="10" name="Rectangle 3"/>
          <p:cNvSpPr txBox="1">
            <a:spLocks noChangeArrowheads="1"/>
          </p:cNvSpPr>
          <p:nvPr/>
        </p:nvSpPr>
        <p:spPr bwMode="auto">
          <a:xfrm>
            <a:off x="150284" y="2507471"/>
            <a:ext cx="8833501" cy="38124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Autofit/>
          </a:bodyPr>
          <a:lstStyle>
            <a:lvl1pPr algn="l" rtl="0" eaLnBrk="1" fontAlgn="base" hangingPunct="1">
              <a:spcBef>
                <a:spcPct val="0"/>
              </a:spcBef>
              <a:spcAft>
                <a:spcPct val="0"/>
              </a:spcAft>
              <a:defRPr sz="3400" b="1">
                <a:solidFill>
                  <a:srgbClr val="002596"/>
                </a:solidFill>
                <a:latin typeface="+mj-lt"/>
                <a:ea typeface="ヒラギノ角ゴ Pro W3" charset="0"/>
                <a:cs typeface="ヒラギノ角ゴ Pro W3" charset="0"/>
              </a:defRPr>
            </a:lvl1pPr>
            <a:lvl2pPr algn="l" rtl="0" eaLnBrk="1" fontAlgn="base" hangingPunct="1">
              <a:spcBef>
                <a:spcPct val="0"/>
              </a:spcBef>
              <a:spcAft>
                <a:spcPct val="0"/>
              </a:spcAft>
              <a:defRPr sz="3400" b="1">
                <a:solidFill>
                  <a:srgbClr val="002596"/>
                </a:solidFill>
                <a:latin typeface="Arial" charset="0"/>
                <a:ea typeface="ヒラギノ角ゴ Pro W3" charset="0"/>
                <a:cs typeface="ヒラギノ角ゴ Pro W3" charset="0"/>
              </a:defRPr>
            </a:lvl2pPr>
            <a:lvl3pPr algn="l" rtl="0" eaLnBrk="1" fontAlgn="base" hangingPunct="1">
              <a:spcBef>
                <a:spcPct val="0"/>
              </a:spcBef>
              <a:spcAft>
                <a:spcPct val="0"/>
              </a:spcAft>
              <a:defRPr sz="3400" b="1">
                <a:solidFill>
                  <a:srgbClr val="002596"/>
                </a:solidFill>
                <a:latin typeface="Arial" charset="0"/>
                <a:ea typeface="ヒラギノ角ゴ Pro W3" charset="0"/>
                <a:cs typeface="ヒラギノ角ゴ Pro W3" charset="0"/>
              </a:defRPr>
            </a:lvl3pPr>
            <a:lvl4pPr algn="l" rtl="0" eaLnBrk="1" fontAlgn="base" hangingPunct="1">
              <a:spcBef>
                <a:spcPct val="0"/>
              </a:spcBef>
              <a:spcAft>
                <a:spcPct val="0"/>
              </a:spcAft>
              <a:defRPr sz="3400" b="1">
                <a:solidFill>
                  <a:srgbClr val="002596"/>
                </a:solidFill>
                <a:latin typeface="Arial" charset="0"/>
                <a:ea typeface="ヒラギノ角ゴ Pro W3" charset="0"/>
                <a:cs typeface="ヒラギノ角ゴ Pro W3" charset="0"/>
              </a:defRPr>
            </a:lvl4pPr>
            <a:lvl5pPr algn="l" rtl="0" eaLnBrk="1" fontAlgn="base" hangingPunct="1">
              <a:spcBef>
                <a:spcPct val="0"/>
              </a:spcBef>
              <a:spcAft>
                <a:spcPct val="0"/>
              </a:spcAft>
              <a:defRPr sz="3400" b="1">
                <a:solidFill>
                  <a:srgbClr val="002596"/>
                </a:solidFill>
                <a:latin typeface="Arial" charset="0"/>
                <a:ea typeface="ヒラギノ角ゴ Pro W3" charset="0"/>
                <a:cs typeface="ヒラギノ角ゴ Pro W3" charset="0"/>
              </a:defRPr>
            </a:lvl5pPr>
            <a:lvl6pPr marL="457200" algn="l" rtl="0" eaLnBrk="1" fontAlgn="base" hangingPunct="1">
              <a:spcBef>
                <a:spcPct val="0"/>
              </a:spcBef>
              <a:spcAft>
                <a:spcPct val="0"/>
              </a:spcAft>
              <a:defRPr sz="3400" b="1">
                <a:solidFill>
                  <a:srgbClr val="002596"/>
                </a:solidFill>
                <a:latin typeface="Arial" charset="0"/>
              </a:defRPr>
            </a:lvl6pPr>
            <a:lvl7pPr marL="914400" algn="l" rtl="0" eaLnBrk="1" fontAlgn="base" hangingPunct="1">
              <a:spcBef>
                <a:spcPct val="0"/>
              </a:spcBef>
              <a:spcAft>
                <a:spcPct val="0"/>
              </a:spcAft>
              <a:defRPr sz="3400" b="1">
                <a:solidFill>
                  <a:srgbClr val="002596"/>
                </a:solidFill>
                <a:latin typeface="Arial" charset="0"/>
              </a:defRPr>
            </a:lvl7pPr>
            <a:lvl8pPr marL="1371600" algn="l" rtl="0" eaLnBrk="1" fontAlgn="base" hangingPunct="1">
              <a:spcBef>
                <a:spcPct val="0"/>
              </a:spcBef>
              <a:spcAft>
                <a:spcPct val="0"/>
              </a:spcAft>
              <a:defRPr sz="3400" b="1">
                <a:solidFill>
                  <a:srgbClr val="002596"/>
                </a:solidFill>
                <a:latin typeface="Arial" charset="0"/>
              </a:defRPr>
            </a:lvl8pPr>
            <a:lvl9pPr marL="1828800" algn="l" rtl="0" eaLnBrk="1" fontAlgn="base" hangingPunct="1">
              <a:spcBef>
                <a:spcPct val="0"/>
              </a:spcBef>
              <a:spcAft>
                <a:spcPct val="0"/>
              </a:spcAft>
              <a:defRPr sz="3400" b="1">
                <a:solidFill>
                  <a:srgbClr val="002596"/>
                </a:solidFill>
                <a:latin typeface="Arial" charset="0"/>
              </a:defRPr>
            </a:lvl9pPr>
          </a:lstStyle>
          <a:p>
            <a:pPr marL="342900" lvl="1" indent="-342900">
              <a:lnSpc>
                <a:spcPct val="150000"/>
              </a:lnSpc>
              <a:buFont typeface="Arial"/>
              <a:buChar char="•"/>
              <a:defRPr/>
            </a:pPr>
            <a:endParaRPr lang="en-GB" sz="1600" b="0" i="1" dirty="0">
              <a:solidFill>
                <a:schemeClr val="tx1"/>
              </a:solidFill>
            </a:endParaRPr>
          </a:p>
        </p:txBody>
      </p:sp>
      <p:pic>
        <p:nvPicPr>
          <p:cNvPr id="2" name="Picture 1" descr="IMG_8324.JP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338922" y="3223702"/>
            <a:ext cx="4644863" cy="3483647"/>
          </a:xfrm>
          <a:prstGeom prst="rect">
            <a:avLst/>
          </a:prstGeom>
        </p:spPr>
      </p:pic>
      <p:pic>
        <p:nvPicPr>
          <p:cNvPr id="3" name="Picture 2" descr="IMG_8323.JP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50284" y="2136616"/>
            <a:ext cx="4783507" cy="3587630"/>
          </a:xfrm>
          <a:prstGeom prst="rect">
            <a:avLst/>
          </a:prstGeom>
        </p:spPr>
      </p:pic>
    </p:spTree>
    <p:extLst>
      <p:ext uri="{BB962C8B-B14F-4D97-AF65-F5344CB8AC3E}">
        <p14:creationId xmlns:p14="http://schemas.microsoft.com/office/powerpoint/2010/main" val="843278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descr="Poster_Horizontal.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1919" y="70376"/>
            <a:ext cx="9000000" cy="1262466"/>
          </a:xfrm>
          <a:prstGeom prst="rect">
            <a:avLst/>
          </a:prstGeom>
        </p:spPr>
      </p:pic>
      <p:sp>
        <p:nvSpPr>
          <p:cNvPr id="11" name="Shape 92"/>
          <p:cNvSpPr/>
          <p:nvPr/>
        </p:nvSpPr>
        <p:spPr>
          <a:xfrm>
            <a:off x="119578" y="131967"/>
            <a:ext cx="8864207" cy="1134700"/>
          </a:xfrm>
          <a:prstGeom prst="roundRect">
            <a:avLst>
              <a:gd name="adj" fmla="val 7248"/>
            </a:avLst>
          </a:prstGeom>
          <a:solidFill>
            <a:schemeClr val="tx1">
              <a:alpha val="50000"/>
            </a:schemeClr>
          </a:solidFill>
          <a:ln w="38100" cap="flat" cmpd="sng">
            <a:noFill/>
            <a:prstDash val="solid"/>
            <a:round/>
            <a:headEnd type="none" w="med" len="med"/>
            <a:tailEnd type="none" w="med" len="med"/>
          </a:ln>
        </p:spPr>
        <p:txBody>
          <a:bodyPr lIns="91425" tIns="45700" rIns="91425" bIns="45700" anchor="ctr" anchorCtr="0">
            <a:noAutofit/>
          </a:bodyPr>
          <a:lstStyle/>
          <a:p>
            <a:pPr lvl="0">
              <a:buSzPct val="25000"/>
            </a:pPr>
            <a:endParaRPr lang="en-GB" sz="3600">
              <a:solidFill>
                <a:srgbClr val="FFFF00"/>
              </a:solidFill>
              <a:latin typeface="Ubuntu"/>
              <a:ea typeface="Calibri"/>
              <a:cs typeface="Calibri"/>
              <a:sym typeface="Calibri"/>
            </a:endParaRPr>
          </a:p>
          <a:p>
            <a:pPr lvl="0">
              <a:buSzPct val="25000"/>
            </a:pPr>
            <a:endParaRPr lang="en-GB" sz="3600" b="1" dirty="0">
              <a:solidFill>
                <a:srgbClr val="31859B"/>
              </a:solidFill>
              <a:latin typeface="Calibri"/>
              <a:ea typeface="Calibri"/>
              <a:cs typeface="Calibri"/>
              <a:sym typeface="Calibri"/>
            </a:endParaRPr>
          </a:p>
        </p:txBody>
      </p:sp>
      <p:pic>
        <p:nvPicPr>
          <p:cNvPr id="49" name="Picture 48" descr="Untitled-1.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29659" y="6163937"/>
            <a:ext cx="3962197" cy="543413"/>
          </a:xfrm>
          <a:prstGeom prst="rect">
            <a:avLst/>
          </a:prstGeom>
        </p:spPr>
      </p:pic>
      <p:sp>
        <p:nvSpPr>
          <p:cNvPr id="42" name="Rectangle 41"/>
          <p:cNvSpPr/>
          <p:nvPr/>
        </p:nvSpPr>
        <p:spPr>
          <a:xfrm>
            <a:off x="72542" y="1490284"/>
            <a:ext cx="8129855" cy="707886"/>
          </a:xfrm>
          <a:prstGeom prst="rect">
            <a:avLst/>
          </a:prstGeom>
        </p:spPr>
        <p:txBody>
          <a:bodyPr wrap="square">
            <a:spAutoFit/>
          </a:bodyPr>
          <a:lstStyle/>
          <a:p>
            <a:r>
              <a:rPr lang="en-US" sz="4000" spc="300" dirty="0"/>
              <a:t>Stage 6 - Research Analysis</a:t>
            </a:r>
            <a:r>
              <a:rPr lang="en-US" sz="4000" spc="300" dirty="0">
                <a:solidFill>
                  <a:srgbClr val="002060"/>
                </a:solidFill>
              </a:rPr>
              <a:t> </a:t>
            </a:r>
            <a:endParaRPr lang="en-GB" sz="4000" dirty="0">
              <a:solidFill>
                <a:srgbClr val="002060"/>
              </a:solidFill>
              <a:cs typeface="Ubuntu"/>
            </a:endParaRPr>
          </a:p>
        </p:txBody>
      </p:sp>
      <p:sp>
        <p:nvSpPr>
          <p:cNvPr id="9" name="Rectangle 8"/>
          <p:cNvSpPr/>
          <p:nvPr/>
        </p:nvSpPr>
        <p:spPr>
          <a:xfrm>
            <a:off x="0" y="2162257"/>
            <a:ext cx="9144000" cy="4976747"/>
          </a:xfrm>
          <a:prstGeom prst="rect">
            <a:avLst/>
          </a:prstGeom>
        </p:spPr>
        <p:txBody>
          <a:bodyPr wrap="square">
            <a:spAutoFit/>
          </a:bodyPr>
          <a:lstStyle/>
          <a:p>
            <a:pPr marL="457200" indent="-457200">
              <a:lnSpc>
                <a:spcPct val="150000"/>
              </a:lnSpc>
              <a:buFont typeface="Arial"/>
              <a:buChar char="•"/>
            </a:pPr>
            <a:r>
              <a:rPr lang="en-GB" sz="1700" dirty="0"/>
              <a:t>Examine the priorities of the participants in two main ways.</a:t>
            </a:r>
          </a:p>
          <a:p>
            <a:pPr marL="914400" lvl="1" indent="-457200">
              <a:lnSpc>
                <a:spcPct val="150000"/>
              </a:lnSpc>
              <a:buFont typeface="+mj-lt"/>
              <a:buAutoNum type="arabicPeriod"/>
            </a:pPr>
            <a:r>
              <a:rPr lang="en-GB" sz="1700" dirty="0"/>
              <a:t>Most likely and least likely to be seen as priorities</a:t>
            </a:r>
          </a:p>
          <a:p>
            <a:pPr marL="914400" lvl="1" indent="-457200">
              <a:lnSpc>
                <a:spcPct val="150000"/>
              </a:lnSpc>
              <a:buFont typeface="+mj-lt"/>
              <a:buAutoNum type="arabicPeriod"/>
            </a:pPr>
            <a:r>
              <a:rPr lang="en-GB" sz="1700" dirty="0"/>
              <a:t>Apply multivariate analysis to the whole Q sorts - factor analysis adapted to the Q methodology (Watts and Stenner, 2005).   </a:t>
            </a:r>
          </a:p>
          <a:p>
            <a:pPr marL="457200" indent="-457200">
              <a:lnSpc>
                <a:spcPct val="150000"/>
              </a:lnSpc>
              <a:buFont typeface="Arial"/>
              <a:buChar char="•"/>
            </a:pPr>
            <a:r>
              <a:rPr lang="en-GB" sz="1700" dirty="0"/>
              <a:t>Factor analytic procedures, by-person correlation and factor analytic procedure (Watts &amp; Stenner, 2005) i.e. it is the person who becomes the variable (Watts &amp; Stenner, 2012).</a:t>
            </a:r>
          </a:p>
          <a:p>
            <a:pPr marL="457200" indent="-457200">
              <a:lnSpc>
                <a:spcPct val="150000"/>
              </a:lnSpc>
              <a:buFont typeface="Arial"/>
              <a:buChar char="•"/>
            </a:pPr>
            <a:r>
              <a:rPr lang="en-GB" sz="1700" dirty="0"/>
              <a:t>We understand the </a:t>
            </a:r>
            <a:r>
              <a:rPr lang="en-GB" sz="1700" i="1" dirty="0"/>
              <a:t>“</a:t>
            </a:r>
            <a:r>
              <a:rPr lang="en-US" sz="1700" i="1" dirty="0"/>
              <a:t>life lived from the standpoint of the person living it” </a:t>
            </a:r>
            <a:r>
              <a:rPr lang="en-US" sz="1700" dirty="0"/>
              <a:t>(Brown, 1996:561). </a:t>
            </a:r>
          </a:p>
          <a:p>
            <a:pPr marL="457200" indent="-457200">
              <a:lnSpc>
                <a:spcPct val="150000"/>
              </a:lnSpc>
              <a:buFont typeface="Arial"/>
              <a:buChar char="•"/>
            </a:pPr>
            <a:r>
              <a:rPr lang="en-GB" sz="1700" dirty="0"/>
              <a:t>Reveal patterns and connections in opinions, potentially uncovering insights (</a:t>
            </a:r>
            <a:r>
              <a:rPr lang="en-GB" sz="1700" dirty="0" err="1"/>
              <a:t>Raje</a:t>
            </a:r>
            <a:r>
              <a:rPr lang="en-GB" sz="1700" dirty="0"/>
              <a:t>, 2007:468).  </a:t>
            </a:r>
          </a:p>
          <a:p>
            <a:pPr marL="457200" indent="-457200">
              <a:lnSpc>
                <a:spcPct val="150000"/>
              </a:lnSpc>
              <a:buFont typeface="Arial"/>
              <a:buChar char="•"/>
            </a:pPr>
            <a:r>
              <a:rPr lang="en-GB" sz="1700" dirty="0"/>
              <a:t>A ‘</a:t>
            </a:r>
            <a:r>
              <a:rPr lang="en-US" sz="1700" dirty="0"/>
              <a:t>factor’ indicates a cluster of </a:t>
            </a:r>
            <a:r>
              <a:rPr lang="en-US" sz="1700" b="1" u="sng" dirty="0"/>
              <a:t>persons</a:t>
            </a:r>
            <a:r>
              <a:rPr lang="en-US" sz="1700" dirty="0"/>
              <a:t> who have similar Q-sorts and therefore share a viewpoint (Brown, 1980). </a:t>
            </a:r>
            <a:endParaRPr lang="en-GB" sz="1700" dirty="0"/>
          </a:p>
          <a:p>
            <a:pPr marL="342900" indent="-342900">
              <a:buFont typeface="Arial"/>
              <a:buChar char="•"/>
              <a:defRPr/>
            </a:pPr>
            <a:endParaRPr lang="en-GB" sz="2400" i="1" dirty="0">
              <a:latin typeface="Arial" panose="020B0604020202020204" pitchFamily="34" charset="0"/>
              <a:ea typeface="Calibri" panose="020F0502020204030204" pitchFamily="34" charset="0"/>
            </a:endParaRPr>
          </a:p>
          <a:p>
            <a:pPr marL="342900" indent="-342900">
              <a:lnSpc>
                <a:spcPct val="160000"/>
              </a:lnSpc>
              <a:buFont typeface="Arial"/>
              <a:buChar char="•"/>
              <a:defRPr/>
            </a:pPr>
            <a:endParaRPr lang="en-GB" sz="2400" dirty="0">
              <a:solidFill>
                <a:srgbClr val="0D158A"/>
              </a:solidFill>
              <a:ea typeface="Ubuntu" charset="0"/>
              <a:cs typeface="Ubuntu" charset="0"/>
            </a:endParaRPr>
          </a:p>
        </p:txBody>
      </p:sp>
      <p:pic>
        <p:nvPicPr>
          <p:cNvPr id="8" name="Picture 7" descr="OU_Logo.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824827" y="189449"/>
            <a:ext cx="1069374" cy="731397"/>
          </a:xfrm>
          <a:prstGeom prst="rect">
            <a:avLst/>
          </a:prstGeom>
        </p:spPr>
      </p:pic>
      <p:sp>
        <p:nvSpPr>
          <p:cNvPr id="12" name="Rectangle 11"/>
          <p:cNvSpPr/>
          <p:nvPr/>
        </p:nvSpPr>
        <p:spPr>
          <a:xfrm>
            <a:off x="507072" y="189449"/>
            <a:ext cx="8129855" cy="1015663"/>
          </a:xfrm>
          <a:prstGeom prst="rect">
            <a:avLst/>
          </a:prstGeom>
        </p:spPr>
        <p:txBody>
          <a:bodyPr wrap="square">
            <a:spAutoFit/>
          </a:bodyPr>
          <a:lstStyle/>
          <a:p>
            <a:r>
              <a:rPr lang="en-GB" sz="3000" dirty="0">
                <a:solidFill>
                  <a:srgbClr val="FFFFFF"/>
                </a:solidFill>
                <a:cs typeface="Ubuntu"/>
              </a:rPr>
              <a:t>Centre for Policing Research </a:t>
            </a:r>
          </a:p>
          <a:p>
            <a:r>
              <a:rPr lang="en-GB" sz="3000" dirty="0">
                <a:solidFill>
                  <a:srgbClr val="FFFFFF"/>
                </a:solidFill>
                <a:cs typeface="Ubuntu"/>
              </a:rPr>
              <a:t>and Learning</a:t>
            </a:r>
          </a:p>
        </p:txBody>
      </p:sp>
    </p:spTree>
    <p:extLst>
      <p:ext uri="{BB962C8B-B14F-4D97-AF65-F5344CB8AC3E}">
        <p14:creationId xmlns:p14="http://schemas.microsoft.com/office/powerpoint/2010/main" val="3141872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riorities Diagram (most).pdf"/>
          <p:cNvPicPr>
            <a:picLocks noChangeAspect="1"/>
          </p:cNvPicPr>
          <p:nvPr/>
        </p:nvPicPr>
        <p:blipFill rotWithShape="1">
          <a:blip r:embed="rId3" cstate="print">
            <a:extLst>
              <a:ext uri="{28A0092B-C50C-407E-A947-70E740481C1C}">
                <a14:useLocalDpi xmlns:a14="http://schemas.microsoft.com/office/drawing/2010/main"/>
              </a:ext>
            </a:extLst>
          </a:blip>
          <a:srcRect t="6232" b="48009"/>
          <a:stretch/>
        </p:blipFill>
        <p:spPr>
          <a:xfrm>
            <a:off x="669386" y="1566485"/>
            <a:ext cx="8277433" cy="5360159"/>
          </a:xfrm>
          <a:prstGeom prst="rect">
            <a:avLst/>
          </a:prstGeom>
        </p:spPr>
      </p:pic>
      <p:pic>
        <p:nvPicPr>
          <p:cNvPr id="41" name="Picture 40" descr="Poster_Horizontal.jp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1919" y="70376"/>
            <a:ext cx="9000000" cy="1262466"/>
          </a:xfrm>
          <a:prstGeom prst="rect">
            <a:avLst/>
          </a:prstGeom>
        </p:spPr>
      </p:pic>
      <p:sp>
        <p:nvSpPr>
          <p:cNvPr id="11" name="Shape 92"/>
          <p:cNvSpPr/>
          <p:nvPr/>
        </p:nvSpPr>
        <p:spPr>
          <a:xfrm>
            <a:off x="119578" y="131967"/>
            <a:ext cx="8864207" cy="1134700"/>
          </a:xfrm>
          <a:prstGeom prst="roundRect">
            <a:avLst>
              <a:gd name="adj" fmla="val 7248"/>
            </a:avLst>
          </a:prstGeom>
          <a:solidFill>
            <a:schemeClr val="tx1">
              <a:alpha val="50000"/>
            </a:schemeClr>
          </a:solidFill>
          <a:ln w="38100" cap="flat" cmpd="sng">
            <a:noFill/>
            <a:prstDash val="solid"/>
            <a:round/>
            <a:headEnd type="none" w="med" len="med"/>
            <a:tailEnd type="none" w="med" len="med"/>
          </a:ln>
        </p:spPr>
        <p:txBody>
          <a:bodyPr lIns="91425" tIns="45700" rIns="91425" bIns="45700" anchor="ctr" anchorCtr="0">
            <a:noAutofit/>
          </a:bodyPr>
          <a:lstStyle/>
          <a:p>
            <a:pPr lvl="0">
              <a:buSzPct val="25000"/>
            </a:pPr>
            <a:endParaRPr lang="en-GB" sz="3600">
              <a:solidFill>
                <a:srgbClr val="FFFF00"/>
              </a:solidFill>
              <a:latin typeface="Ubuntu"/>
              <a:ea typeface="Calibri"/>
              <a:cs typeface="Calibri"/>
              <a:sym typeface="Calibri"/>
            </a:endParaRPr>
          </a:p>
          <a:p>
            <a:pPr lvl="0">
              <a:buSzPct val="25000"/>
            </a:pPr>
            <a:endParaRPr lang="en-GB" sz="3600" b="1" dirty="0">
              <a:solidFill>
                <a:srgbClr val="31859B"/>
              </a:solidFill>
              <a:latin typeface="Calibri"/>
              <a:ea typeface="Calibri"/>
              <a:cs typeface="Calibri"/>
              <a:sym typeface="Calibri"/>
            </a:endParaRPr>
          </a:p>
        </p:txBody>
      </p:sp>
      <p:pic>
        <p:nvPicPr>
          <p:cNvPr id="49" name="Picture 48" descr="Untitled-1.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29659" y="6163937"/>
            <a:ext cx="3962197" cy="543413"/>
          </a:xfrm>
          <a:prstGeom prst="rect">
            <a:avLst/>
          </a:prstGeom>
        </p:spPr>
      </p:pic>
      <p:sp>
        <p:nvSpPr>
          <p:cNvPr id="42" name="Rectangle 41"/>
          <p:cNvSpPr/>
          <p:nvPr/>
        </p:nvSpPr>
        <p:spPr>
          <a:xfrm>
            <a:off x="72542" y="1364433"/>
            <a:ext cx="8129855" cy="584776"/>
          </a:xfrm>
          <a:prstGeom prst="rect">
            <a:avLst/>
          </a:prstGeom>
        </p:spPr>
        <p:txBody>
          <a:bodyPr wrap="square">
            <a:spAutoFit/>
          </a:bodyPr>
          <a:lstStyle/>
          <a:p>
            <a:r>
              <a:rPr lang="en-US" sz="3200" spc="300" dirty="0"/>
              <a:t>Stage 6 </a:t>
            </a:r>
            <a:r>
              <a:rPr lang="mr-IN" sz="3200" spc="300" dirty="0"/>
              <a:t>–</a:t>
            </a:r>
            <a:r>
              <a:rPr lang="en-US" sz="3200" spc="300" dirty="0"/>
              <a:t> Research Findings</a:t>
            </a:r>
            <a:r>
              <a:rPr lang="en-US" sz="3200" spc="300" dirty="0">
                <a:solidFill>
                  <a:srgbClr val="002060"/>
                </a:solidFill>
              </a:rPr>
              <a:t> </a:t>
            </a:r>
            <a:endParaRPr lang="en-GB" sz="3200" dirty="0">
              <a:solidFill>
                <a:srgbClr val="002060"/>
              </a:solidFill>
              <a:cs typeface="Ubuntu"/>
            </a:endParaRPr>
          </a:p>
        </p:txBody>
      </p:sp>
      <p:pic>
        <p:nvPicPr>
          <p:cNvPr id="8" name="Picture 7" descr="OU_Logo.pn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824827" y="189449"/>
            <a:ext cx="1069374" cy="731397"/>
          </a:xfrm>
          <a:prstGeom prst="rect">
            <a:avLst/>
          </a:prstGeom>
        </p:spPr>
      </p:pic>
      <p:sp>
        <p:nvSpPr>
          <p:cNvPr id="12" name="Rectangle 11"/>
          <p:cNvSpPr/>
          <p:nvPr/>
        </p:nvSpPr>
        <p:spPr>
          <a:xfrm>
            <a:off x="507072" y="189449"/>
            <a:ext cx="8129855" cy="1015663"/>
          </a:xfrm>
          <a:prstGeom prst="rect">
            <a:avLst/>
          </a:prstGeom>
        </p:spPr>
        <p:txBody>
          <a:bodyPr wrap="square">
            <a:spAutoFit/>
          </a:bodyPr>
          <a:lstStyle/>
          <a:p>
            <a:r>
              <a:rPr lang="en-GB" sz="3000" dirty="0">
                <a:solidFill>
                  <a:srgbClr val="FFFFFF"/>
                </a:solidFill>
                <a:cs typeface="Ubuntu"/>
              </a:rPr>
              <a:t>Centre for Policing Research </a:t>
            </a:r>
          </a:p>
          <a:p>
            <a:r>
              <a:rPr lang="en-GB" sz="3000" dirty="0">
                <a:solidFill>
                  <a:srgbClr val="FFFFFF"/>
                </a:solidFill>
                <a:cs typeface="Ubuntu"/>
              </a:rPr>
              <a:t>and Learning</a:t>
            </a:r>
          </a:p>
        </p:txBody>
      </p:sp>
    </p:spTree>
    <p:extLst>
      <p:ext uri="{BB962C8B-B14F-4D97-AF65-F5344CB8AC3E}">
        <p14:creationId xmlns:p14="http://schemas.microsoft.com/office/powerpoint/2010/main" val="31962622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riorities Diagram (least).pdf"/>
          <p:cNvPicPr>
            <a:picLocks noChangeAspect="1"/>
          </p:cNvPicPr>
          <p:nvPr/>
        </p:nvPicPr>
        <p:blipFill rotWithShape="1">
          <a:blip r:embed="rId3" cstate="print">
            <a:extLst>
              <a:ext uri="{28A0092B-C50C-407E-A947-70E740481C1C}">
                <a14:useLocalDpi xmlns:a14="http://schemas.microsoft.com/office/drawing/2010/main"/>
              </a:ext>
            </a:extLst>
          </a:blip>
          <a:srcRect t="4629" b="54775"/>
          <a:stretch/>
        </p:blipFill>
        <p:spPr>
          <a:xfrm>
            <a:off x="229659" y="1713377"/>
            <a:ext cx="9139171" cy="5250376"/>
          </a:xfrm>
          <a:prstGeom prst="rect">
            <a:avLst/>
          </a:prstGeom>
        </p:spPr>
      </p:pic>
      <p:pic>
        <p:nvPicPr>
          <p:cNvPr id="41" name="Picture 40" descr="Poster_Horizontal.jp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1919" y="70376"/>
            <a:ext cx="9000000" cy="1262466"/>
          </a:xfrm>
          <a:prstGeom prst="rect">
            <a:avLst/>
          </a:prstGeom>
        </p:spPr>
      </p:pic>
      <p:sp>
        <p:nvSpPr>
          <p:cNvPr id="11" name="Shape 92"/>
          <p:cNvSpPr/>
          <p:nvPr/>
        </p:nvSpPr>
        <p:spPr>
          <a:xfrm>
            <a:off x="119578" y="131967"/>
            <a:ext cx="8864207" cy="1134700"/>
          </a:xfrm>
          <a:prstGeom prst="roundRect">
            <a:avLst>
              <a:gd name="adj" fmla="val 7248"/>
            </a:avLst>
          </a:prstGeom>
          <a:solidFill>
            <a:schemeClr val="tx1">
              <a:alpha val="50000"/>
            </a:schemeClr>
          </a:solidFill>
          <a:ln w="38100" cap="flat" cmpd="sng">
            <a:noFill/>
            <a:prstDash val="solid"/>
            <a:round/>
            <a:headEnd type="none" w="med" len="med"/>
            <a:tailEnd type="none" w="med" len="med"/>
          </a:ln>
        </p:spPr>
        <p:txBody>
          <a:bodyPr lIns="91425" tIns="45700" rIns="91425" bIns="45700" anchor="ctr" anchorCtr="0">
            <a:noAutofit/>
          </a:bodyPr>
          <a:lstStyle/>
          <a:p>
            <a:pPr lvl="0">
              <a:buSzPct val="25000"/>
            </a:pPr>
            <a:endParaRPr lang="en-GB" sz="3600">
              <a:solidFill>
                <a:srgbClr val="FFFF00"/>
              </a:solidFill>
              <a:latin typeface="Ubuntu"/>
              <a:ea typeface="Calibri"/>
              <a:cs typeface="Calibri"/>
              <a:sym typeface="Calibri"/>
            </a:endParaRPr>
          </a:p>
          <a:p>
            <a:pPr lvl="0">
              <a:buSzPct val="25000"/>
            </a:pPr>
            <a:endParaRPr lang="en-GB" sz="3600" b="1" dirty="0">
              <a:solidFill>
                <a:srgbClr val="31859B"/>
              </a:solidFill>
              <a:latin typeface="Calibri"/>
              <a:ea typeface="Calibri"/>
              <a:cs typeface="Calibri"/>
              <a:sym typeface="Calibri"/>
            </a:endParaRPr>
          </a:p>
        </p:txBody>
      </p:sp>
      <p:pic>
        <p:nvPicPr>
          <p:cNvPr id="49" name="Picture 48" descr="Untitled-1.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29659" y="6163937"/>
            <a:ext cx="3962197" cy="543413"/>
          </a:xfrm>
          <a:prstGeom prst="rect">
            <a:avLst/>
          </a:prstGeom>
        </p:spPr>
      </p:pic>
      <p:sp>
        <p:nvSpPr>
          <p:cNvPr id="42" name="Rectangle 41"/>
          <p:cNvSpPr/>
          <p:nvPr/>
        </p:nvSpPr>
        <p:spPr>
          <a:xfrm>
            <a:off x="72542" y="1332842"/>
            <a:ext cx="8129855" cy="584776"/>
          </a:xfrm>
          <a:prstGeom prst="rect">
            <a:avLst/>
          </a:prstGeom>
        </p:spPr>
        <p:txBody>
          <a:bodyPr wrap="square">
            <a:spAutoFit/>
          </a:bodyPr>
          <a:lstStyle/>
          <a:p>
            <a:r>
              <a:rPr lang="en-US" sz="3200" spc="300" dirty="0"/>
              <a:t>Stage 6 </a:t>
            </a:r>
            <a:r>
              <a:rPr lang="mr-IN" sz="3200" spc="300" dirty="0"/>
              <a:t>–</a:t>
            </a:r>
            <a:r>
              <a:rPr lang="en-US" sz="3200" spc="300" dirty="0"/>
              <a:t> Research Findings</a:t>
            </a:r>
            <a:r>
              <a:rPr lang="en-US" sz="3200" spc="300" dirty="0">
                <a:solidFill>
                  <a:srgbClr val="002060"/>
                </a:solidFill>
              </a:rPr>
              <a:t> </a:t>
            </a:r>
            <a:endParaRPr lang="en-GB" sz="3200" dirty="0">
              <a:solidFill>
                <a:srgbClr val="002060"/>
              </a:solidFill>
              <a:cs typeface="Ubuntu"/>
            </a:endParaRPr>
          </a:p>
        </p:txBody>
      </p:sp>
      <p:pic>
        <p:nvPicPr>
          <p:cNvPr id="8" name="Picture 7" descr="OU_Logo.pn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824827" y="189449"/>
            <a:ext cx="1069374" cy="731397"/>
          </a:xfrm>
          <a:prstGeom prst="rect">
            <a:avLst/>
          </a:prstGeom>
        </p:spPr>
      </p:pic>
      <p:sp>
        <p:nvSpPr>
          <p:cNvPr id="12" name="Rectangle 11"/>
          <p:cNvSpPr/>
          <p:nvPr/>
        </p:nvSpPr>
        <p:spPr>
          <a:xfrm>
            <a:off x="507072" y="189449"/>
            <a:ext cx="8129855" cy="1015663"/>
          </a:xfrm>
          <a:prstGeom prst="rect">
            <a:avLst/>
          </a:prstGeom>
        </p:spPr>
        <p:txBody>
          <a:bodyPr wrap="square">
            <a:spAutoFit/>
          </a:bodyPr>
          <a:lstStyle/>
          <a:p>
            <a:r>
              <a:rPr lang="en-GB" sz="3000" dirty="0">
                <a:solidFill>
                  <a:srgbClr val="FFFFFF"/>
                </a:solidFill>
                <a:cs typeface="Ubuntu"/>
              </a:rPr>
              <a:t>Centre for Policing Research </a:t>
            </a:r>
          </a:p>
          <a:p>
            <a:r>
              <a:rPr lang="en-GB" sz="3000" dirty="0">
                <a:solidFill>
                  <a:srgbClr val="FFFFFF"/>
                </a:solidFill>
                <a:cs typeface="Ubuntu"/>
              </a:rPr>
              <a:t>and Learning</a:t>
            </a:r>
          </a:p>
        </p:txBody>
      </p:sp>
    </p:spTree>
    <p:extLst>
      <p:ext uri="{BB962C8B-B14F-4D97-AF65-F5344CB8AC3E}">
        <p14:creationId xmlns:p14="http://schemas.microsoft.com/office/powerpoint/2010/main" val="33544006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descr="Poster_Horizontal.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1919" y="70376"/>
            <a:ext cx="9000000" cy="1262466"/>
          </a:xfrm>
          <a:prstGeom prst="rect">
            <a:avLst/>
          </a:prstGeom>
        </p:spPr>
      </p:pic>
      <p:sp>
        <p:nvSpPr>
          <p:cNvPr id="11" name="Shape 92"/>
          <p:cNvSpPr/>
          <p:nvPr/>
        </p:nvSpPr>
        <p:spPr>
          <a:xfrm>
            <a:off x="119578" y="131967"/>
            <a:ext cx="8864207" cy="1134700"/>
          </a:xfrm>
          <a:prstGeom prst="roundRect">
            <a:avLst>
              <a:gd name="adj" fmla="val 7248"/>
            </a:avLst>
          </a:prstGeom>
          <a:solidFill>
            <a:schemeClr val="tx1">
              <a:alpha val="50000"/>
            </a:schemeClr>
          </a:solidFill>
          <a:ln w="38100" cap="flat" cmpd="sng">
            <a:noFill/>
            <a:prstDash val="solid"/>
            <a:round/>
            <a:headEnd type="none" w="med" len="med"/>
            <a:tailEnd type="none" w="med" len="med"/>
          </a:ln>
        </p:spPr>
        <p:txBody>
          <a:bodyPr lIns="91425" tIns="45700" rIns="91425" bIns="45700" anchor="ctr" anchorCtr="0">
            <a:noAutofit/>
          </a:bodyPr>
          <a:lstStyle/>
          <a:p>
            <a:pPr lvl="0">
              <a:buSzPct val="25000"/>
            </a:pPr>
            <a:endParaRPr lang="en-GB" sz="3600">
              <a:solidFill>
                <a:srgbClr val="FFFF00"/>
              </a:solidFill>
              <a:latin typeface="Ubuntu"/>
              <a:ea typeface="Calibri"/>
              <a:cs typeface="Calibri"/>
              <a:sym typeface="Calibri"/>
            </a:endParaRPr>
          </a:p>
          <a:p>
            <a:pPr lvl="0">
              <a:buSzPct val="25000"/>
            </a:pPr>
            <a:endParaRPr lang="en-GB" sz="3600" b="1" dirty="0">
              <a:solidFill>
                <a:srgbClr val="31859B"/>
              </a:solidFill>
              <a:latin typeface="Calibri"/>
              <a:ea typeface="Calibri"/>
              <a:cs typeface="Calibri"/>
              <a:sym typeface="Calibri"/>
            </a:endParaRPr>
          </a:p>
        </p:txBody>
      </p:sp>
      <p:pic>
        <p:nvPicPr>
          <p:cNvPr id="49" name="Picture 48" descr="Untitled-1.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29659" y="6163937"/>
            <a:ext cx="3962197" cy="543413"/>
          </a:xfrm>
          <a:prstGeom prst="rect">
            <a:avLst/>
          </a:prstGeom>
        </p:spPr>
      </p:pic>
      <p:sp>
        <p:nvSpPr>
          <p:cNvPr id="42" name="Rectangle 41"/>
          <p:cNvSpPr/>
          <p:nvPr/>
        </p:nvSpPr>
        <p:spPr>
          <a:xfrm>
            <a:off x="72542" y="1490284"/>
            <a:ext cx="8129855" cy="707886"/>
          </a:xfrm>
          <a:prstGeom prst="rect">
            <a:avLst/>
          </a:prstGeom>
        </p:spPr>
        <p:txBody>
          <a:bodyPr wrap="square">
            <a:spAutoFit/>
          </a:bodyPr>
          <a:lstStyle/>
          <a:p>
            <a:r>
              <a:rPr lang="en-US" sz="4000" spc="300" dirty="0"/>
              <a:t>Stage 6 </a:t>
            </a:r>
            <a:r>
              <a:rPr lang="mr-IN" sz="4000" spc="300" dirty="0"/>
              <a:t>–</a:t>
            </a:r>
            <a:r>
              <a:rPr lang="en-US" sz="4000" spc="300" dirty="0"/>
              <a:t> Research Findings</a:t>
            </a:r>
            <a:r>
              <a:rPr lang="en-US" sz="4000" spc="300" dirty="0">
                <a:solidFill>
                  <a:srgbClr val="002060"/>
                </a:solidFill>
              </a:rPr>
              <a:t> </a:t>
            </a:r>
            <a:endParaRPr lang="en-GB" sz="4000" dirty="0">
              <a:solidFill>
                <a:srgbClr val="002060"/>
              </a:solidFill>
              <a:cs typeface="Ubuntu"/>
            </a:endParaRPr>
          </a:p>
        </p:txBody>
      </p:sp>
      <p:sp>
        <p:nvSpPr>
          <p:cNvPr id="9" name="Rectangle 8"/>
          <p:cNvSpPr/>
          <p:nvPr/>
        </p:nvSpPr>
        <p:spPr>
          <a:xfrm>
            <a:off x="0" y="2351028"/>
            <a:ext cx="9144000" cy="5115246"/>
          </a:xfrm>
          <a:prstGeom prst="rect">
            <a:avLst/>
          </a:prstGeom>
        </p:spPr>
        <p:txBody>
          <a:bodyPr wrap="square">
            <a:spAutoFit/>
          </a:bodyPr>
          <a:lstStyle/>
          <a:p>
            <a:pPr marL="0" lvl="1">
              <a:lnSpc>
                <a:spcPct val="150000"/>
              </a:lnSpc>
              <a:defRPr/>
            </a:pPr>
            <a:r>
              <a:rPr lang="en-GB" sz="1600" dirty="0"/>
              <a:t>From the factor analysis, four major patterns or viewpoints revealed:</a:t>
            </a:r>
          </a:p>
          <a:p>
            <a:pPr marL="800100" lvl="2" indent="-342900">
              <a:lnSpc>
                <a:spcPct val="150000"/>
              </a:lnSpc>
              <a:buFont typeface="+mj-lt"/>
              <a:buAutoNum type="arabicPeriod"/>
              <a:defRPr/>
            </a:pPr>
            <a:r>
              <a:rPr lang="en-GB" sz="1600" dirty="0"/>
              <a:t>Personal Harm</a:t>
            </a:r>
          </a:p>
          <a:p>
            <a:pPr marL="800100" lvl="2" indent="-342900">
              <a:lnSpc>
                <a:spcPct val="150000"/>
              </a:lnSpc>
              <a:buFont typeface="+mj-lt"/>
              <a:buAutoNum type="arabicPeriod"/>
              <a:defRPr/>
            </a:pPr>
            <a:r>
              <a:rPr lang="en-GB" sz="1600" dirty="0"/>
              <a:t>Engagement</a:t>
            </a:r>
          </a:p>
          <a:p>
            <a:pPr marL="800100" lvl="2" indent="-342900">
              <a:lnSpc>
                <a:spcPct val="150000"/>
              </a:lnSpc>
              <a:buFont typeface="+mj-lt"/>
              <a:buAutoNum type="arabicPeriod"/>
              <a:defRPr/>
            </a:pPr>
            <a:r>
              <a:rPr lang="en-GB" sz="1600" dirty="0"/>
              <a:t>Crime-Fighter</a:t>
            </a:r>
          </a:p>
          <a:p>
            <a:pPr marL="800100" lvl="2" indent="-342900">
              <a:lnSpc>
                <a:spcPct val="150000"/>
              </a:lnSpc>
              <a:buFont typeface="+mj-lt"/>
              <a:buAutoNum type="arabicPeriod"/>
              <a:defRPr/>
            </a:pPr>
            <a:r>
              <a:rPr lang="en-GB" sz="1600" dirty="0"/>
              <a:t>Good Cop</a:t>
            </a:r>
          </a:p>
          <a:p>
            <a:pPr marL="800100" lvl="2" indent="-342900">
              <a:lnSpc>
                <a:spcPct val="150000"/>
              </a:lnSpc>
              <a:buFont typeface="+mj-lt"/>
              <a:buAutoNum type="arabicPeriod"/>
              <a:defRPr/>
            </a:pPr>
            <a:endParaRPr lang="en-GB" sz="1600" dirty="0"/>
          </a:p>
          <a:p>
            <a:pPr marL="800100" lvl="2" indent="-342900">
              <a:lnSpc>
                <a:spcPct val="150000"/>
              </a:lnSpc>
              <a:buFont typeface="+mj-lt"/>
              <a:buAutoNum type="arabicPeriod"/>
              <a:defRPr/>
            </a:pPr>
            <a:endParaRPr lang="en-GB" sz="1600" dirty="0"/>
          </a:p>
          <a:p>
            <a:pPr marL="0" lvl="1">
              <a:lnSpc>
                <a:spcPct val="150000"/>
              </a:lnSpc>
              <a:defRPr/>
            </a:pPr>
            <a:r>
              <a:rPr lang="en-GB" sz="1600" dirty="0"/>
              <a:t>Public view of Q sorting:</a:t>
            </a:r>
          </a:p>
          <a:p>
            <a:pPr marL="800100" lvl="2" indent="-342900">
              <a:lnSpc>
                <a:spcPct val="150000"/>
              </a:lnSpc>
              <a:buFont typeface="Arial"/>
              <a:buChar char="•"/>
              <a:defRPr/>
            </a:pPr>
            <a:r>
              <a:rPr lang="en-GB" sz="1600" dirty="0"/>
              <a:t>Found it really interesting and absorbing to complete the Q board. </a:t>
            </a:r>
          </a:p>
          <a:p>
            <a:pPr marL="800100" lvl="2" indent="-342900">
              <a:lnSpc>
                <a:spcPct val="150000"/>
              </a:lnSpc>
              <a:buFont typeface="Arial"/>
              <a:buChar char="•"/>
              <a:defRPr/>
            </a:pPr>
            <a:r>
              <a:rPr lang="en-GB" sz="1600" dirty="0"/>
              <a:t>Some said if they had known everything  police do, they would not dream of complaining</a:t>
            </a:r>
          </a:p>
          <a:p>
            <a:pPr marL="800100" lvl="2" indent="-342900">
              <a:lnSpc>
                <a:spcPct val="150000"/>
              </a:lnSpc>
              <a:buFont typeface="Arial"/>
              <a:buChar char="•"/>
              <a:defRPr/>
            </a:pPr>
            <a:r>
              <a:rPr lang="en-GB" sz="1600" dirty="0"/>
              <a:t>Some questioned whether our partners were sharing the workload</a:t>
            </a:r>
            <a:endParaRPr lang="en-GB" sz="2400" dirty="0"/>
          </a:p>
          <a:p>
            <a:r>
              <a:rPr lang="en-GB" sz="2400" dirty="0"/>
              <a:t> </a:t>
            </a:r>
            <a:endParaRPr lang="en-GB" sz="2400" i="1" dirty="0">
              <a:latin typeface="Arial" panose="020B0604020202020204" pitchFamily="34" charset="0"/>
              <a:ea typeface="Calibri" panose="020F0502020204030204" pitchFamily="34" charset="0"/>
            </a:endParaRPr>
          </a:p>
          <a:p>
            <a:pPr marL="342900" indent="-342900">
              <a:lnSpc>
                <a:spcPct val="160000"/>
              </a:lnSpc>
              <a:buFont typeface="Arial"/>
              <a:buChar char="•"/>
              <a:defRPr/>
            </a:pPr>
            <a:endParaRPr lang="en-GB" sz="2400" dirty="0">
              <a:solidFill>
                <a:srgbClr val="0D158A"/>
              </a:solidFill>
              <a:ea typeface="Ubuntu" charset="0"/>
              <a:cs typeface="Ubuntu" charset="0"/>
            </a:endParaRPr>
          </a:p>
        </p:txBody>
      </p:sp>
      <p:pic>
        <p:nvPicPr>
          <p:cNvPr id="8" name="Picture 7" descr="OU_Logo.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824827" y="189449"/>
            <a:ext cx="1069374" cy="731397"/>
          </a:xfrm>
          <a:prstGeom prst="rect">
            <a:avLst/>
          </a:prstGeom>
        </p:spPr>
      </p:pic>
      <p:sp>
        <p:nvSpPr>
          <p:cNvPr id="12" name="Rectangle 11"/>
          <p:cNvSpPr/>
          <p:nvPr/>
        </p:nvSpPr>
        <p:spPr>
          <a:xfrm>
            <a:off x="507072" y="189449"/>
            <a:ext cx="8129855" cy="1015663"/>
          </a:xfrm>
          <a:prstGeom prst="rect">
            <a:avLst/>
          </a:prstGeom>
        </p:spPr>
        <p:txBody>
          <a:bodyPr wrap="square">
            <a:spAutoFit/>
          </a:bodyPr>
          <a:lstStyle/>
          <a:p>
            <a:r>
              <a:rPr lang="en-GB" sz="3000" dirty="0">
                <a:solidFill>
                  <a:srgbClr val="FFFFFF"/>
                </a:solidFill>
                <a:cs typeface="Ubuntu"/>
              </a:rPr>
              <a:t>Centre for Policing Research </a:t>
            </a:r>
          </a:p>
          <a:p>
            <a:r>
              <a:rPr lang="en-GB" sz="3000" dirty="0">
                <a:solidFill>
                  <a:srgbClr val="FFFFFF"/>
                </a:solidFill>
                <a:cs typeface="Ubuntu"/>
              </a:rPr>
              <a:t>and Learning</a:t>
            </a:r>
          </a:p>
        </p:txBody>
      </p:sp>
    </p:spTree>
    <p:extLst>
      <p:ext uri="{BB962C8B-B14F-4D97-AF65-F5344CB8AC3E}">
        <p14:creationId xmlns:p14="http://schemas.microsoft.com/office/powerpoint/2010/main" val="1987492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descr="Poster_Horizontal.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1919" y="70376"/>
            <a:ext cx="9000000" cy="1262466"/>
          </a:xfrm>
          <a:prstGeom prst="rect">
            <a:avLst/>
          </a:prstGeom>
        </p:spPr>
      </p:pic>
      <p:sp>
        <p:nvSpPr>
          <p:cNvPr id="11" name="Shape 92"/>
          <p:cNvSpPr/>
          <p:nvPr/>
        </p:nvSpPr>
        <p:spPr>
          <a:xfrm>
            <a:off x="119578" y="131967"/>
            <a:ext cx="8864207" cy="1134700"/>
          </a:xfrm>
          <a:prstGeom prst="roundRect">
            <a:avLst>
              <a:gd name="adj" fmla="val 7248"/>
            </a:avLst>
          </a:prstGeom>
          <a:solidFill>
            <a:schemeClr val="tx1">
              <a:alpha val="50000"/>
            </a:schemeClr>
          </a:solidFill>
          <a:ln w="38100" cap="flat" cmpd="sng">
            <a:noFill/>
            <a:prstDash val="solid"/>
            <a:round/>
            <a:headEnd type="none" w="med" len="med"/>
            <a:tailEnd type="none" w="med" len="med"/>
          </a:ln>
        </p:spPr>
        <p:txBody>
          <a:bodyPr lIns="91425" tIns="45700" rIns="91425" bIns="45700" anchor="ctr" anchorCtr="0">
            <a:noAutofit/>
          </a:bodyPr>
          <a:lstStyle/>
          <a:p>
            <a:pPr lvl="0">
              <a:buSzPct val="25000"/>
            </a:pPr>
            <a:endParaRPr lang="en-GB" sz="3600">
              <a:solidFill>
                <a:srgbClr val="FFFF00"/>
              </a:solidFill>
              <a:latin typeface="Ubuntu"/>
              <a:ea typeface="Calibri"/>
              <a:cs typeface="Calibri"/>
              <a:sym typeface="Calibri"/>
            </a:endParaRPr>
          </a:p>
          <a:p>
            <a:pPr lvl="0">
              <a:buSzPct val="25000"/>
            </a:pPr>
            <a:endParaRPr lang="en-GB" sz="3600" b="1" dirty="0">
              <a:solidFill>
                <a:srgbClr val="31859B"/>
              </a:solidFill>
              <a:latin typeface="Calibri"/>
              <a:ea typeface="Calibri"/>
              <a:cs typeface="Calibri"/>
              <a:sym typeface="Calibri"/>
            </a:endParaRPr>
          </a:p>
        </p:txBody>
      </p:sp>
      <p:pic>
        <p:nvPicPr>
          <p:cNvPr id="49" name="Picture 48" descr="Untitled-1.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29659" y="6163937"/>
            <a:ext cx="3962197" cy="543413"/>
          </a:xfrm>
          <a:prstGeom prst="rect">
            <a:avLst/>
          </a:prstGeom>
        </p:spPr>
      </p:pic>
      <p:sp>
        <p:nvSpPr>
          <p:cNvPr id="42" name="Rectangle 41"/>
          <p:cNvSpPr/>
          <p:nvPr/>
        </p:nvSpPr>
        <p:spPr>
          <a:xfrm>
            <a:off x="72542" y="1490284"/>
            <a:ext cx="8129855" cy="1323439"/>
          </a:xfrm>
          <a:prstGeom prst="rect">
            <a:avLst/>
          </a:prstGeom>
        </p:spPr>
        <p:txBody>
          <a:bodyPr wrap="square">
            <a:spAutoFit/>
          </a:bodyPr>
          <a:lstStyle/>
          <a:p>
            <a:r>
              <a:rPr lang="en-GB" sz="4000" dirty="0">
                <a:solidFill>
                  <a:srgbClr val="002060"/>
                </a:solidFill>
                <a:cs typeface="Ubuntu"/>
              </a:rPr>
              <a:t>Using Q methodology in policing research </a:t>
            </a:r>
          </a:p>
        </p:txBody>
      </p:sp>
      <p:sp>
        <p:nvSpPr>
          <p:cNvPr id="9" name="Rectangle 8"/>
          <p:cNvSpPr/>
          <p:nvPr/>
        </p:nvSpPr>
        <p:spPr>
          <a:xfrm>
            <a:off x="0" y="2351028"/>
            <a:ext cx="9144000" cy="5189113"/>
          </a:xfrm>
          <a:prstGeom prst="rect">
            <a:avLst/>
          </a:prstGeom>
        </p:spPr>
        <p:txBody>
          <a:bodyPr wrap="square">
            <a:spAutoFit/>
          </a:bodyPr>
          <a:lstStyle/>
          <a:p>
            <a:pPr marL="342900" indent="-342900">
              <a:buFont typeface="Arial"/>
              <a:buChar char="•"/>
              <a:defRPr/>
            </a:pPr>
            <a:endParaRPr lang="en-GB" sz="2400" i="1" dirty="0">
              <a:latin typeface="Arial" panose="020B0604020202020204" pitchFamily="34" charset="0"/>
              <a:ea typeface="Calibri" panose="020F0502020204030204" pitchFamily="34" charset="0"/>
            </a:endParaRPr>
          </a:p>
          <a:p>
            <a:pPr marL="342900" indent="-342900">
              <a:lnSpc>
                <a:spcPct val="160000"/>
              </a:lnSpc>
              <a:buFont typeface="Arial"/>
              <a:buChar char="•"/>
              <a:defRPr/>
            </a:pPr>
            <a:r>
              <a:rPr lang="en-GB" sz="2000" dirty="0">
                <a:solidFill>
                  <a:srgbClr val="0D158A"/>
                </a:solidFill>
                <a:ea typeface="Ubuntu" charset="0"/>
                <a:cs typeface="Ubuntu" charset="0"/>
              </a:rPr>
              <a:t>A method which combines some of the richness of qualitative research with some of the rigour of quantitative research</a:t>
            </a:r>
          </a:p>
          <a:p>
            <a:pPr marL="342900" indent="-342900">
              <a:lnSpc>
                <a:spcPct val="160000"/>
              </a:lnSpc>
              <a:buFont typeface="Arial"/>
              <a:buChar char="•"/>
              <a:defRPr/>
            </a:pPr>
            <a:r>
              <a:rPr lang="en-GB" sz="2000" dirty="0">
                <a:solidFill>
                  <a:srgbClr val="0D158A"/>
                </a:solidFill>
                <a:ea typeface="Ubuntu" charset="0"/>
                <a:cs typeface="Ubuntu" charset="0"/>
              </a:rPr>
              <a:t>Increasingly being used in public admin research</a:t>
            </a:r>
          </a:p>
          <a:p>
            <a:pPr marL="342900" indent="-342900">
              <a:lnSpc>
                <a:spcPct val="160000"/>
              </a:lnSpc>
              <a:buFont typeface="Arial"/>
              <a:buChar char="•"/>
              <a:defRPr/>
            </a:pPr>
            <a:r>
              <a:rPr lang="en-GB" sz="2000" dirty="0">
                <a:solidFill>
                  <a:srgbClr val="0D158A"/>
                </a:solidFill>
                <a:ea typeface="Ubuntu" charset="0"/>
                <a:cs typeface="Ubuntu" charset="0"/>
              </a:rPr>
              <a:t>Time consuming – but intellectually valuable – to define the concourse</a:t>
            </a:r>
          </a:p>
          <a:p>
            <a:pPr marL="342900" indent="-342900">
              <a:lnSpc>
                <a:spcPct val="160000"/>
              </a:lnSpc>
              <a:buFont typeface="Arial"/>
              <a:buChar char="•"/>
              <a:defRPr/>
            </a:pPr>
            <a:r>
              <a:rPr lang="en-GB" sz="2000" dirty="0">
                <a:solidFill>
                  <a:srgbClr val="0D158A"/>
                </a:solidFill>
                <a:ea typeface="Ubuntu" charset="0"/>
                <a:cs typeface="Ubuntu" charset="0"/>
              </a:rPr>
              <a:t>Participants find Q sorting interesting and engaging.  </a:t>
            </a:r>
          </a:p>
          <a:p>
            <a:pPr marL="342900" indent="-342900">
              <a:lnSpc>
                <a:spcPct val="160000"/>
              </a:lnSpc>
              <a:buFont typeface="Arial"/>
              <a:buChar char="•"/>
              <a:defRPr/>
            </a:pPr>
            <a:r>
              <a:rPr lang="en-GB" sz="2000" dirty="0">
                <a:solidFill>
                  <a:srgbClr val="0D158A"/>
                </a:solidFill>
                <a:ea typeface="Ubuntu" charset="0"/>
                <a:cs typeface="Ubuntu" charset="0"/>
              </a:rPr>
              <a:t>A guide to Q methodology as a method in policing is being finalised (Vo and Hartley)</a:t>
            </a:r>
            <a:r>
              <a:rPr lang="en-GB" sz="2400" dirty="0">
                <a:solidFill>
                  <a:srgbClr val="0D158A"/>
                </a:solidFill>
                <a:ea typeface="Ubuntu" charset="0"/>
                <a:cs typeface="Ubuntu" charset="0"/>
              </a:rPr>
              <a:t>. </a:t>
            </a:r>
          </a:p>
          <a:p>
            <a:pPr>
              <a:lnSpc>
                <a:spcPct val="160000"/>
              </a:lnSpc>
              <a:defRPr/>
            </a:pPr>
            <a:endParaRPr lang="en-GB" sz="2400" dirty="0">
              <a:solidFill>
                <a:srgbClr val="0D158A"/>
              </a:solidFill>
              <a:ea typeface="Ubuntu" charset="0"/>
              <a:cs typeface="Ubuntu" charset="0"/>
            </a:endParaRPr>
          </a:p>
          <a:p>
            <a:pPr>
              <a:lnSpc>
                <a:spcPct val="160000"/>
              </a:lnSpc>
              <a:defRPr/>
            </a:pPr>
            <a:endParaRPr lang="en-GB" sz="2400" dirty="0">
              <a:solidFill>
                <a:srgbClr val="0D158A"/>
              </a:solidFill>
              <a:ea typeface="Ubuntu" charset="0"/>
              <a:cs typeface="Ubuntu" charset="0"/>
            </a:endParaRPr>
          </a:p>
        </p:txBody>
      </p:sp>
      <p:pic>
        <p:nvPicPr>
          <p:cNvPr id="8" name="Picture 7" descr="OU_Logo.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824827" y="189449"/>
            <a:ext cx="1069374" cy="731397"/>
          </a:xfrm>
          <a:prstGeom prst="rect">
            <a:avLst/>
          </a:prstGeom>
        </p:spPr>
      </p:pic>
      <p:sp>
        <p:nvSpPr>
          <p:cNvPr id="12" name="Rectangle 11"/>
          <p:cNvSpPr/>
          <p:nvPr/>
        </p:nvSpPr>
        <p:spPr>
          <a:xfrm>
            <a:off x="507072" y="189449"/>
            <a:ext cx="8129855" cy="1015663"/>
          </a:xfrm>
          <a:prstGeom prst="rect">
            <a:avLst/>
          </a:prstGeom>
        </p:spPr>
        <p:txBody>
          <a:bodyPr wrap="square">
            <a:spAutoFit/>
          </a:bodyPr>
          <a:lstStyle/>
          <a:p>
            <a:r>
              <a:rPr lang="en-GB" sz="3000" dirty="0">
                <a:solidFill>
                  <a:srgbClr val="FFFFFF"/>
                </a:solidFill>
                <a:cs typeface="Ubuntu"/>
              </a:rPr>
              <a:t>Centre for Policing Research </a:t>
            </a:r>
          </a:p>
          <a:p>
            <a:r>
              <a:rPr lang="en-GB" sz="3000" dirty="0">
                <a:solidFill>
                  <a:srgbClr val="FFFFFF"/>
                </a:solidFill>
                <a:cs typeface="Ubuntu"/>
              </a:rPr>
              <a:t>and Learning</a:t>
            </a:r>
          </a:p>
        </p:txBody>
      </p:sp>
    </p:spTree>
    <p:extLst>
      <p:ext uri="{BB962C8B-B14F-4D97-AF65-F5344CB8AC3E}">
        <p14:creationId xmlns:p14="http://schemas.microsoft.com/office/powerpoint/2010/main" val="954164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descr="Poster_Horizontal.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1919" y="70376"/>
            <a:ext cx="9000000" cy="1262466"/>
          </a:xfrm>
          <a:prstGeom prst="rect">
            <a:avLst/>
          </a:prstGeom>
        </p:spPr>
      </p:pic>
      <p:sp>
        <p:nvSpPr>
          <p:cNvPr id="11" name="Shape 92"/>
          <p:cNvSpPr/>
          <p:nvPr/>
        </p:nvSpPr>
        <p:spPr>
          <a:xfrm>
            <a:off x="119578" y="131967"/>
            <a:ext cx="8864207" cy="1134700"/>
          </a:xfrm>
          <a:prstGeom prst="roundRect">
            <a:avLst>
              <a:gd name="adj" fmla="val 7248"/>
            </a:avLst>
          </a:prstGeom>
          <a:solidFill>
            <a:schemeClr val="tx1">
              <a:alpha val="50000"/>
            </a:schemeClr>
          </a:solidFill>
          <a:ln w="38100" cap="flat" cmpd="sng">
            <a:noFill/>
            <a:prstDash val="solid"/>
            <a:round/>
            <a:headEnd type="none" w="med" len="med"/>
            <a:tailEnd type="none" w="med" len="med"/>
          </a:ln>
        </p:spPr>
        <p:txBody>
          <a:bodyPr lIns="91425" tIns="45700" rIns="91425" bIns="45700" anchor="ctr" anchorCtr="0">
            <a:noAutofit/>
          </a:bodyPr>
          <a:lstStyle/>
          <a:p>
            <a:pPr lvl="0">
              <a:buSzPct val="25000"/>
            </a:pPr>
            <a:endParaRPr lang="en-GB" sz="3600">
              <a:solidFill>
                <a:srgbClr val="FFFF00"/>
              </a:solidFill>
              <a:latin typeface="Ubuntu"/>
              <a:ea typeface="Calibri"/>
              <a:cs typeface="Calibri"/>
              <a:sym typeface="Calibri"/>
            </a:endParaRPr>
          </a:p>
          <a:p>
            <a:pPr lvl="0">
              <a:buSzPct val="25000"/>
            </a:pPr>
            <a:endParaRPr lang="en-GB" sz="3600" b="1" dirty="0">
              <a:solidFill>
                <a:srgbClr val="31859B"/>
              </a:solidFill>
              <a:latin typeface="Calibri"/>
              <a:ea typeface="Calibri"/>
              <a:cs typeface="Calibri"/>
              <a:sym typeface="Calibri"/>
            </a:endParaRPr>
          </a:p>
        </p:txBody>
      </p:sp>
      <p:pic>
        <p:nvPicPr>
          <p:cNvPr id="49" name="Picture 48" descr="Untitled-1.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29659" y="6163937"/>
            <a:ext cx="3962197" cy="543413"/>
          </a:xfrm>
          <a:prstGeom prst="rect">
            <a:avLst/>
          </a:prstGeom>
        </p:spPr>
      </p:pic>
      <p:sp>
        <p:nvSpPr>
          <p:cNvPr id="9" name="Rectangle 8"/>
          <p:cNvSpPr/>
          <p:nvPr/>
        </p:nvSpPr>
        <p:spPr>
          <a:xfrm>
            <a:off x="0" y="2351028"/>
            <a:ext cx="9144000" cy="986104"/>
          </a:xfrm>
          <a:prstGeom prst="rect">
            <a:avLst/>
          </a:prstGeom>
        </p:spPr>
        <p:txBody>
          <a:bodyPr wrap="square">
            <a:spAutoFit/>
          </a:bodyPr>
          <a:lstStyle/>
          <a:p>
            <a:pPr marL="342900" indent="-342900">
              <a:buFont typeface="Arial"/>
              <a:buChar char="•"/>
              <a:defRPr/>
            </a:pPr>
            <a:endParaRPr lang="en-GB" sz="2400" i="1" dirty="0">
              <a:latin typeface="Arial" panose="020B0604020202020204" pitchFamily="34" charset="0"/>
              <a:ea typeface="Calibri" panose="020F0502020204030204" pitchFamily="34" charset="0"/>
            </a:endParaRPr>
          </a:p>
          <a:p>
            <a:pPr>
              <a:lnSpc>
                <a:spcPct val="160000"/>
              </a:lnSpc>
              <a:defRPr/>
            </a:pPr>
            <a:r>
              <a:rPr lang="en-GB" sz="2400" dirty="0">
                <a:solidFill>
                  <a:srgbClr val="0D158A"/>
                </a:solidFill>
                <a:ea typeface="Ubuntu" charset="0"/>
                <a:cs typeface="Ubuntu" charset="0"/>
              </a:rPr>
              <a:t> </a:t>
            </a:r>
          </a:p>
        </p:txBody>
      </p:sp>
      <p:pic>
        <p:nvPicPr>
          <p:cNvPr id="8" name="Picture 7" descr="OU_Logo.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824827" y="189449"/>
            <a:ext cx="1069374" cy="731397"/>
          </a:xfrm>
          <a:prstGeom prst="rect">
            <a:avLst/>
          </a:prstGeom>
        </p:spPr>
      </p:pic>
      <p:sp>
        <p:nvSpPr>
          <p:cNvPr id="12" name="Rectangle 11"/>
          <p:cNvSpPr/>
          <p:nvPr/>
        </p:nvSpPr>
        <p:spPr>
          <a:xfrm>
            <a:off x="507072" y="189449"/>
            <a:ext cx="8129855" cy="1015663"/>
          </a:xfrm>
          <a:prstGeom prst="rect">
            <a:avLst/>
          </a:prstGeom>
        </p:spPr>
        <p:txBody>
          <a:bodyPr wrap="square">
            <a:spAutoFit/>
          </a:bodyPr>
          <a:lstStyle/>
          <a:p>
            <a:r>
              <a:rPr lang="en-GB" sz="3000" dirty="0">
                <a:solidFill>
                  <a:srgbClr val="FFFFFF"/>
                </a:solidFill>
                <a:cs typeface="Ubuntu"/>
              </a:rPr>
              <a:t>Centre for Policing Research </a:t>
            </a:r>
          </a:p>
          <a:p>
            <a:r>
              <a:rPr lang="en-GB" sz="3000" dirty="0">
                <a:solidFill>
                  <a:srgbClr val="FFFFFF"/>
                </a:solidFill>
                <a:cs typeface="Ubuntu"/>
              </a:rPr>
              <a:t>and Learning</a:t>
            </a:r>
          </a:p>
        </p:txBody>
      </p:sp>
      <p:pic>
        <p:nvPicPr>
          <p:cNvPr id="10" name="Picture 9" descr="\\userdata\documents8\jfh248\Downloads\IMG_8445.JPG" title="Humberside Police Evidence Cafe"/>
          <p:cNvPicPr/>
          <p:nvPr/>
        </p:nvPicPr>
        <p:blipFill>
          <a:blip r:embed="rId6" cstate="print">
            <a:extLst>
              <a:ext uri="{28A0092B-C50C-407E-A947-70E740481C1C}">
                <a14:useLocalDpi xmlns:a14="http://schemas.microsoft.com/office/drawing/2010/main"/>
              </a:ext>
            </a:extLst>
          </a:blip>
          <a:srcRect/>
          <a:stretch>
            <a:fillRect/>
          </a:stretch>
        </p:blipFill>
        <p:spPr bwMode="auto">
          <a:xfrm>
            <a:off x="5469060" y="1893037"/>
            <a:ext cx="3314700" cy="2486025"/>
          </a:xfrm>
          <a:prstGeom prst="rect">
            <a:avLst/>
          </a:prstGeom>
          <a:noFill/>
          <a:ln>
            <a:noFill/>
          </a:ln>
        </p:spPr>
      </p:pic>
      <p:pic>
        <p:nvPicPr>
          <p:cNvPr id="13" name="Picture 12"/>
          <p:cNvPicPr/>
          <p:nvPr/>
        </p:nvPicPr>
        <p:blipFill>
          <a:blip r:embed="rId7" cstate="print">
            <a:extLst>
              <a:ext uri="{28A0092B-C50C-407E-A947-70E740481C1C}">
                <a14:useLocalDpi xmlns:a14="http://schemas.microsoft.com/office/drawing/2010/main"/>
              </a:ext>
            </a:extLst>
          </a:blip>
          <a:stretch>
            <a:fillRect/>
          </a:stretch>
        </p:blipFill>
        <p:spPr>
          <a:xfrm>
            <a:off x="5469060" y="4726150"/>
            <a:ext cx="3514725" cy="1981200"/>
          </a:xfrm>
          <a:prstGeom prst="rect">
            <a:avLst/>
          </a:prstGeom>
        </p:spPr>
      </p:pic>
      <p:sp>
        <p:nvSpPr>
          <p:cNvPr id="15" name="TextBox 14"/>
          <p:cNvSpPr txBox="1"/>
          <p:nvPr/>
        </p:nvSpPr>
        <p:spPr>
          <a:xfrm>
            <a:off x="6240995" y="4379062"/>
            <a:ext cx="2241218" cy="338554"/>
          </a:xfrm>
          <a:prstGeom prst="rect">
            <a:avLst/>
          </a:prstGeom>
          <a:noFill/>
        </p:spPr>
        <p:txBody>
          <a:bodyPr wrap="none" rtlCol="0">
            <a:spAutoFit/>
          </a:bodyPr>
          <a:lstStyle/>
          <a:p>
            <a:r>
              <a:rPr lang="en-GB" sz="1600" dirty="0"/>
              <a:t>TVP World Café Event</a:t>
            </a:r>
          </a:p>
        </p:txBody>
      </p:sp>
      <p:sp>
        <p:nvSpPr>
          <p:cNvPr id="16" name="TextBox 15"/>
          <p:cNvSpPr txBox="1"/>
          <p:nvPr/>
        </p:nvSpPr>
        <p:spPr>
          <a:xfrm>
            <a:off x="5485562" y="1551084"/>
            <a:ext cx="3298198" cy="338554"/>
          </a:xfrm>
          <a:prstGeom prst="rect">
            <a:avLst/>
          </a:prstGeom>
          <a:noFill/>
        </p:spPr>
        <p:txBody>
          <a:bodyPr wrap="none" rtlCol="0">
            <a:spAutoFit/>
          </a:bodyPr>
          <a:lstStyle/>
          <a:p>
            <a:r>
              <a:rPr lang="en-GB" sz="1600" dirty="0"/>
              <a:t>Humberside Police Evidence Cafe</a:t>
            </a:r>
          </a:p>
        </p:txBody>
      </p:sp>
      <p:sp>
        <p:nvSpPr>
          <p:cNvPr id="17" name="Rectangle 16"/>
          <p:cNvSpPr/>
          <p:nvPr/>
        </p:nvSpPr>
        <p:spPr>
          <a:xfrm>
            <a:off x="72542" y="1490284"/>
            <a:ext cx="8129855" cy="5170646"/>
          </a:xfrm>
          <a:prstGeom prst="rect">
            <a:avLst/>
          </a:prstGeom>
        </p:spPr>
        <p:txBody>
          <a:bodyPr wrap="square">
            <a:spAutoFit/>
          </a:bodyPr>
          <a:lstStyle/>
          <a:p>
            <a:pPr>
              <a:lnSpc>
                <a:spcPct val="150000"/>
              </a:lnSpc>
            </a:pPr>
            <a:r>
              <a:rPr lang="en-GB" sz="2400" dirty="0">
                <a:solidFill>
                  <a:srgbClr val="000000"/>
                </a:solidFill>
              </a:rPr>
              <a:t>The Potential of the Q-Board </a:t>
            </a:r>
          </a:p>
          <a:p>
            <a:pPr>
              <a:lnSpc>
                <a:spcPct val="150000"/>
              </a:lnSpc>
            </a:pPr>
            <a:r>
              <a:rPr lang="en-GB" sz="2400" dirty="0">
                <a:solidFill>
                  <a:srgbClr val="000000"/>
                </a:solidFill>
              </a:rPr>
              <a:t>for discussion about policing priorities</a:t>
            </a:r>
          </a:p>
          <a:p>
            <a:pPr>
              <a:lnSpc>
                <a:spcPct val="150000"/>
              </a:lnSpc>
            </a:pPr>
            <a:r>
              <a:rPr lang="en-GB" sz="2400" dirty="0">
                <a:solidFill>
                  <a:srgbClr val="000000"/>
                </a:solidFill>
              </a:rPr>
              <a:t>with police and education/engagement</a:t>
            </a:r>
          </a:p>
          <a:p>
            <a:pPr>
              <a:lnSpc>
                <a:spcPct val="150000"/>
              </a:lnSpc>
            </a:pPr>
            <a:r>
              <a:rPr lang="en-GB" sz="2400" dirty="0">
                <a:solidFill>
                  <a:srgbClr val="000000"/>
                </a:solidFill>
              </a:rPr>
              <a:t>with public </a:t>
            </a:r>
          </a:p>
          <a:p>
            <a:pPr>
              <a:lnSpc>
                <a:spcPct val="150000"/>
              </a:lnSpc>
            </a:pPr>
            <a:r>
              <a:rPr lang="en-GB" sz="2400" dirty="0">
                <a:solidFill>
                  <a:srgbClr val="000000"/>
                </a:solidFill>
              </a:rPr>
              <a:t>Perhaps other topics longer term</a:t>
            </a:r>
          </a:p>
          <a:p>
            <a:pPr marL="571500" indent="-571500">
              <a:lnSpc>
                <a:spcPct val="150000"/>
              </a:lnSpc>
              <a:buFont typeface="Arial"/>
              <a:buChar char="•"/>
            </a:pPr>
            <a:r>
              <a:rPr lang="en-GB" sz="2000" dirty="0">
                <a:solidFill>
                  <a:srgbClr val="000000"/>
                </a:solidFill>
                <a:cs typeface="Ubuntu"/>
              </a:rPr>
              <a:t>Interest as far away as Australia</a:t>
            </a:r>
          </a:p>
          <a:p>
            <a:pPr marL="571500" indent="-571500">
              <a:lnSpc>
                <a:spcPct val="150000"/>
              </a:lnSpc>
              <a:buFont typeface="Arial"/>
              <a:buChar char="•"/>
            </a:pPr>
            <a:r>
              <a:rPr lang="en-GB" sz="2000" dirty="0">
                <a:solidFill>
                  <a:srgbClr val="000000"/>
                </a:solidFill>
                <a:cs typeface="Ubuntu"/>
              </a:rPr>
              <a:t>Evidence Café</a:t>
            </a:r>
          </a:p>
          <a:p>
            <a:pPr marL="571500" indent="-571500">
              <a:lnSpc>
                <a:spcPct val="150000"/>
              </a:lnSpc>
              <a:buFont typeface="Arial"/>
              <a:buChar char="•"/>
            </a:pPr>
            <a:r>
              <a:rPr lang="en-GB" sz="2000" dirty="0">
                <a:solidFill>
                  <a:srgbClr val="000000"/>
                </a:solidFill>
                <a:cs typeface="Ubuntu"/>
              </a:rPr>
              <a:t>World Cafe</a:t>
            </a:r>
          </a:p>
          <a:p>
            <a:pPr marL="571500" indent="-571500">
              <a:lnSpc>
                <a:spcPct val="150000"/>
              </a:lnSpc>
              <a:buFont typeface="Arial"/>
              <a:buChar char="•"/>
            </a:pPr>
            <a:r>
              <a:rPr lang="en-GB" sz="2000" dirty="0">
                <a:solidFill>
                  <a:srgbClr val="000000"/>
                </a:solidFill>
                <a:cs typeface="Ubuntu"/>
              </a:rPr>
              <a:t>Use at TVP Force Strategy Day</a:t>
            </a:r>
          </a:p>
          <a:p>
            <a:pPr marL="571500" indent="-571500">
              <a:lnSpc>
                <a:spcPct val="150000"/>
              </a:lnSpc>
              <a:buFont typeface="Arial"/>
              <a:buChar char="•"/>
            </a:pPr>
            <a:r>
              <a:rPr lang="en-GB" sz="2000" dirty="0">
                <a:solidFill>
                  <a:srgbClr val="000000"/>
                </a:solidFill>
                <a:cs typeface="Ubuntu"/>
              </a:rPr>
              <a:t>Use in Inspectors’ Conference</a:t>
            </a:r>
          </a:p>
        </p:txBody>
      </p:sp>
    </p:spTree>
    <p:extLst>
      <p:ext uri="{BB962C8B-B14F-4D97-AF65-F5344CB8AC3E}">
        <p14:creationId xmlns:p14="http://schemas.microsoft.com/office/powerpoint/2010/main" val="3065788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descr="Poster_Horizontal.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1919" y="70376"/>
            <a:ext cx="9000000" cy="1262466"/>
          </a:xfrm>
          <a:prstGeom prst="rect">
            <a:avLst/>
          </a:prstGeom>
        </p:spPr>
      </p:pic>
      <p:sp>
        <p:nvSpPr>
          <p:cNvPr id="11" name="Shape 92"/>
          <p:cNvSpPr/>
          <p:nvPr/>
        </p:nvSpPr>
        <p:spPr>
          <a:xfrm>
            <a:off x="119578" y="131967"/>
            <a:ext cx="8864207" cy="1134700"/>
          </a:xfrm>
          <a:prstGeom prst="roundRect">
            <a:avLst>
              <a:gd name="adj" fmla="val 7248"/>
            </a:avLst>
          </a:prstGeom>
          <a:solidFill>
            <a:schemeClr val="tx1">
              <a:alpha val="50000"/>
            </a:schemeClr>
          </a:solidFill>
          <a:ln w="38100" cap="flat" cmpd="sng">
            <a:noFill/>
            <a:prstDash val="solid"/>
            <a:round/>
            <a:headEnd type="none" w="med" len="med"/>
            <a:tailEnd type="none" w="med" len="med"/>
          </a:ln>
        </p:spPr>
        <p:txBody>
          <a:bodyPr lIns="91425" tIns="45700" rIns="91425" bIns="45700" anchor="ctr" anchorCtr="0">
            <a:noAutofit/>
          </a:bodyPr>
          <a:lstStyle/>
          <a:p>
            <a:pPr lvl="0">
              <a:buSzPct val="25000"/>
            </a:pPr>
            <a:endParaRPr lang="en-GB" sz="3600">
              <a:solidFill>
                <a:srgbClr val="FFFF00"/>
              </a:solidFill>
              <a:latin typeface="Ubuntu"/>
              <a:ea typeface="Calibri"/>
              <a:cs typeface="Calibri"/>
              <a:sym typeface="Calibri"/>
            </a:endParaRPr>
          </a:p>
          <a:p>
            <a:pPr lvl="0">
              <a:buSzPct val="25000"/>
            </a:pPr>
            <a:endParaRPr lang="en-GB" sz="3600" b="1" dirty="0">
              <a:solidFill>
                <a:srgbClr val="31859B"/>
              </a:solidFill>
              <a:latin typeface="Calibri"/>
              <a:ea typeface="Calibri"/>
              <a:cs typeface="Calibri"/>
              <a:sym typeface="Calibri"/>
            </a:endParaRPr>
          </a:p>
        </p:txBody>
      </p:sp>
      <p:pic>
        <p:nvPicPr>
          <p:cNvPr id="49" name="Picture 48" descr="Untitled-1.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29659" y="6163937"/>
            <a:ext cx="3962197" cy="543413"/>
          </a:xfrm>
          <a:prstGeom prst="rect">
            <a:avLst/>
          </a:prstGeom>
        </p:spPr>
      </p:pic>
      <p:sp>
        <p:nvSpPr>
          <p:cNvPr id="42" name="Rectangle 41"/>
          <p:cNvSpPr/>
          <p:nvPr/>
        </p:nvSpPr>
        <p:spPr>
          <a:xfrm>
            <a:off x="72542" y="1490284"/>
            <a:ext cx="8129855" cy="707886"/>
          </a:xfrm>
          <a:prstGeom prst="rect">
            <a:avLst/>
          </a:prstGeom>
        </p:spPr>
        <p:txBody>
          <a:bodyPr wrap="square">
            <a:spAutoFit/>
          </a:bodyPr>
          <a:lstStyle/>
          <a:p>
            <a:r>
              <a:rPr lang="en-GB" sz="4000" dirty="0">
                <a:solidFill>
                  <a:srgbClr val="002060"/>
                </a:solidFill>
                <a:cs typeface="Ubuntu"/>
              </a:rPr>
              <a:t>Further information and papers </a:t>
            </a:r>
          </a:p>
        </p:txBody>
      </p:sp>
      <p:sp>
        <p:nvSpPr>
          <p:cNvPr id="9" name="Rectangle 8"/>
          <p:cNvSpPr/>
          <p:nvPr/>
        </p:nvSpPr>
        <p:spPr>
          <a:xfrm>
            <a:off x="0" y="2351028"/>
            <a:ext cx="9144000" cy="1643527"/>
          </a:xfrm>
          <a:prstGeom prst="rect">
            <a:avLst/>
          </a:prstGeom>
        </p:spPr>
        <p:txBody>
          <a:bodyPr wrap="square">
            <a:spAutoFit/>
          </a:bodyPr>
          <a:lstStyle/>
          <a:p>
            <a:pPr marL="342900" indent="-342900">
              <a:buFont typeface="Arial"/>
              <a:buChar char="•"/>
              <a:defRPr/>
            </a:pPr>
            <a:endParaRPr lang="en-GB" sz="2400" i="1" dirty="0">
              <a:latin typeface="Arial" panose="020B0604020202020204" pitchFamily="34" charset="0"/>
              <a:ea typeface="Calibri" panose="020F0502020204030204" pitchFamily="34" charset="0"/>
            </a:endParaRPr>
          </a:p>
          <a:p>
            <a:pPr>
              <a:lnSpc>
                <a:spcPct val="160000"/>
              </a:lnSpc>
              <a:defRPr/>
            </a:pPr>
            <a:endParaRPr lang="en-GB" sz="2400" dirty="0">
              <a:solidFill>
                <a:srgbClr val="0D158A"/>
              </a:solidFill>
              <a:ea typeface="Ubuntu" charset="0"/>
              <a:cs typeface="Ubuntu" charset="0"/>
            </a:endParaRPr>
          </a:p>
          <a:p>
            <a:pPr>
              <a:lnSpc>
                <a:spcPct val="160000"/>
              </a:lnSpc>
              <a:defRPr/>
            </a:pPr>
            <a:endParaRPr lang="en-GB" sz="2400" dirty="0">
              <a:solidFill>
                <a:srgbClr val="0D158A"/>
              </a:solidFill>
              <a:ea typeface="Ubuntu" charset="0"/>
              <a:cs typeface="Ubuntu" charset="0"/>
            </a:endParaRPr>
          </a:p>
        </p:txBody>
      </p:sp>
      <p:pic>
        <p:nvPicPr>
          <p:cNvPr id="8" name="Picture 7" descr="OU_Logo.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824827" y="189449"/>
            <a:ext cx="1069374" cy="731397"/>
          </a:xfrm>
          <a:prstGeom prst="rect">
            <a:avLst/>
          </a:prstGeom>
        </p:spPr>
      </p:pic>
      <p:sp>
        <p:nvSpPr>
          <p:cNvPr id="12" name="Rectangle 11"/>
          <p:cNvSpPr/>
          <p:nvPr/>
        </p:nvSpPr>
        <p:spPr>
          <a:xfrm>
            <a:off x="507072" y="189449"/>
            <a:ext cx="8129855" cy="1015663"/>
          </a:xfrm>
          <a:prstGeom prst="rect">
            <a:avLst/>
          </a:prstGeom>
        </p:spPr>
        <p:txBody>
          <a:bodyPr wrap="square">
            <a:spAutoFit/>
          </a:bodyPr>
          <a:lstStyle/>
          <a:p>
            <a:r>
              <a:rPr lang="en-GB" sz="3000" dirty="0">
                <a:solidFill>
                  <a:srgbClr val="FFFFFF"/>
                </a:solidFill>
                <a:cs typeface="Ubuntu"/>
              </a:rPr>
              <a:t>Centre for Policing Research </a:t>
            </a:r>
          </a:p>
          <a:p>
            <a:r>
              <a:rPr lang="en-GB" sz="3000" dirty="0">
                <a:solidFill>
                  <a:srgbClr val="FFFFFF"/>
                </a:solidFill>
                <a:cs typeface="Ubuntu"/>
              </a:rPr>
              <a:t>and Learning</a:t>
            </a:r>
          </a:p>
        </p:txBody>
      </p:sp>
      <p:sp>
        <p:nvSpPr>
          <p:cNvPr id="2" name="Rectangle 1"/>
          <p:cNvSpPr/>
          <p:nvPr/>
        </p:nvSpPr>
        <p:spPr>
          <a:xfrm>
            <a:off x="229659" y="2828836"/>
            <a:ext cx="6628341" cy="3416320"/>
          </a:xfrm>
          <a:prstGeom prst="rect">
            <a:avLst/>
          </a:prstGeom>
        </p:spPr>
        <p:txBody>
          <a:bodyPr wrap="square">
            <a:spAutoFit/>
          </a:bodyPr>
          <a:lstStyle/>
          <a:p>
            <a:r>
              <a:rPr lang="en-GB" spc="-15" dirty="0">
                <a:latin typeface="Arial" panose="020B0604020202020204" pitchFamily="34" charset="0"/>
                <a:ea typeface="Times New Roman" panose="02020603050405020304" pitchFamily="18" charset="0"/>
                <a:hlinkClick r:id="rId6"/>
              </a:rPr>
              <a:t>Quoc.vo@thamesvalley.pnn.police.uk</a:t>
            </a:r>
            <a:r>
              <a:rPr lang="en-GB" spc="-15" dirty="0">
                <a:latin typeface="Arial" panose="020B0604020202020204" pitchFamily="34" charset="0"/>
                <a:ea typeface="Times New Roman" panose="02020603050405020304" pitchFamily="18" charset="0"/>
              </a:rPr>
              <a:t> </a:t>
            </a:r>
          </a:p>
          <a:p>
            <a:r>
              <a:rPr lang="en-GB" spc="-15" dirty="0">
                <a:latin typeface="Arial" panose="020B0604020202020204" pitchFamily="34" charset="0"/>
                <a:ea typeface="Times New Roman" panose="02020603050405020304" pitchFamily="18" charset="0"/>
                <a:hlinkClick r:id="rId7"/>
              </a:rPr>
              <a:t>Jean.Hartley@open.ac.uk</a:t>
            </a:r>
            <a:r>
              <a:rPr lang="en-GB" spc="-15" dirty="0">
                <a:latin typeface="Arial" panose="020B0604020202020204" pitchFamily="34" charset="0"/>
                <a:ea typeface="Times New Roman" panose="02020603050405020304" pitchFamily="18" charset="0"/>
              </a:rPr>
              <a:t> </a:t>
            </a:r>
          </a:p>
          <a:p>
            <a:endParaRPr lang="en-GB" spc="-15" dirty="0">
              <a:latin typeface="Arial" panose="020B0604020202020204" pitchFamily="34" charset="0"/>
              <a:ea typeface="Times New Roman" panose="02020603050405020304" pitchFamily="18" charset="0"/>
            </a:endParaRPr>
          </a:p>
          <a:p>
            <a:endParaRPr lang="en-GB" spc="-15" dirty="0">
              <a:latin typeface="Arial" panose="020B0604020202020204" pitchFamily="34" charset="0"/>
              <a:ea typeface="Times New Roman" panose="02020603050405020304" pitchFamily="18" charset="0"/>
            </a:endParaRPr>
          </a:p>
          <a:p>
            <a:r>
              <a:rPr lang="en-GB" spc="-15" dirty="0">
                <a:latin typeface="Arial" panose="020B0604020202020204" pitchFamily="34" charset="0"/>
                <a:ea typeface="Times New Roman" panose="02020603050405020304" pitchFamily="18" charset="0"/>
              </a:rPr>
              <a:t>Papers: </a:t>
            </a:r>
          </a:p>
          <a:p>
            <a:r>
              <a:rPr lang="en-GB" spc="-15" dirty="0">
                <a:latin typeface="Arial" panose="020B0604020202020204" pitchFamily="34" charset="0"/>
                <a:ea typeface="Times New Roman" panose="02020603050405020304" pitchFamily="18" charset="0"/>
              </a:rPr>
              <a:t>Vo, Q., Hartley J, Khalil, L., Beashel, J. and Parker, S. (2017) Understanding public value through policing priorities.  Report to CPRL.  (Executive summary and full report)</a:t>
            </a:r>
          </a:p>
          <a:p>
            <a:endParaRPr lang="en-GB" spc="-15" dirty="0">
              <a:latin typeface="Arial" panose="020B0604020202020204" pitchFamily="34" charset="0"/>
              <a:ea typeface="Times New Roman" panose="02020603050405020304" pitchFamily="18" charset="0"/>
            </a:endParaRPr>
          </a:p>
          <a:p>
            <a:r>
              <a:rPr lang="en-GB" spc="-15" dirty="0">
                <a:latin typeface="Arial" panose="020B0604020202020204" pitchFamily="34" charset="0"/>
                <a:ea typeface="Times New Roman" panose="02020603050405020304" pitchFamily="18" charset="0"/>
              </a:rPr>
              <a:t>Vo Q and Hartley J (in draft) Q methodology:  A how-to guide to conducting research using Q for police and other public services.  </a:t>
            </a:r>
          </a:p>
          <a:p>
            <a:endParaRPr lang="en-GB" dirty="0"/>
          </a:p>
        </p:txBody>
      </p:sp>
    </p:spTree>
    <p:extLst>
      <p:ext uri="{BB962C8B-B14F-4D97-AF65-F5344CB8AC3E}">
        <p14:creationId xmlns:p14="http://schemas.microsoft.com/office/powerpoint/2010/main" val="3889827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6-09-28 at 09.47.3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128" y="1603501"/>
            <a:ext cx="7931481" cy="4164066"/>
          </a:xfrm>
          <a:prstGeom prst="rect">
            <a:avLst/>
          </a:prstGeom>
        </p:spPr>
      </p:pic>
      <p:sp>
        <p:nvSpPr>
          <p:cNvPr id="4" name="Rectangle 3"/>
          <p:cNvSpPr/>
          <p:nvPr/>
        </p:nvSpPr>
        <p:spPr>
          <a:xfrm>
            <a:off x="291518" y="659277"/>
            <a:ext cx="8623912" cy="537391"/>
          </a:xfrm>
          <a:prstGeom prst="rect">
            <a:avLst/>
          </a:prstGeom>
        </p:spPr>
        <p:txBody>
          <a:bodyPr wrap="square">
            <a:spAutoFit/>
          </a:bodyPr>
          <a:lstStyle/>
          <a:p>
            <a:r>
              <a:rPr lang="en-GB" sz="2892" dirty="0">
                <a:solidFill>
                  <a:srgbClr val="FF0000"/>
                </a:solidFill>
                <a:latin typeface="Ubuntu"/>
                <a:cs typeface="Ubuntu"/>
              </a:rPr>
              <a:t>Centre for Policing Research and Learning</a:t>
            </a:r>
          </a:p>
        </p:txBody>
      </p:sp>
      <p:sp>
        <p:nvSpPr>
          <p:cNvPr id="5" name="Rectangle 4"/>
          <p:cNvSpPr/>
          <p:nvPr/>
        </p:nvSpPr>
        <p:spPr>
          <a:xfrm>
            <a:off x="490128" y="5767566"/>
            <a:ext cx="8623912" cy="361317"/>
          </a:xfrm>
          <a:prstGeom prst="rect">
            <a:avLst/>
          </a:prstGeom>
        </p:spPr>
        <p:txBody>
          <a:bodyPr wrap="square">
            <a:spAutoFit/>
          </a:bodyPr>
          <a:lstStyle/>
          <a:p>
            <a:r>
              <a:rPr lang="en-GB" sz="1748" dirty="0">
                <a:solidFill>
                  <a:srgbClr val="2D3C82"/>
                </a:solidFill>
                <a:latin typeface="Ubuntu"/>
                <a:cs typeface="Ubuntu"/>
                <a:hlinkClick r:id="rId4"/>
              </a:rPr>
              <a:t>http://centre-for-policing.open.ac.uk/http://centre-for-policing.open.ac.uk/</a:t>
            </a:r>
            <a:r>
              <a:rPr lang="en-GB" sz="1748" dirty="0">
                <a:solidFill>
                  <a:srgbClr val="2D3C82"/>
                </a:solidFill>
                <a:latin typeface="Ubuntu"/>
                <a:cs typeface="Ubuntu"/>
              </a:rPr>
              <a:t> </a:t>
            </a:r>
          </a:p>
        </p:txBody>
      </p:sp>
    </p:spTree>
    <p:extLst>
      <p:ext uri="{BB962C8B-B14F-4D97-AF65-F5344CB8AC3E}">
        <p14:creationId xmlns:p14="http://schemas.microsoft.com/office/powerpoint/2010/main" val="3203263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1518" y="659277"/>
            <a:ext cx="8623912" cy="537391"/>
          </a:xfrm>
          <a:prstGeom prst="rect">
            <a:avLst/>
          </a:prstGeom>
        </p:spPr>
        <p:txBody>
          <a:bodyPr wrap="square">
            <a:spAutoFit/>
          </a:bodyPr>
          <a:lstStyle/>
          <a:p>
            <a:r>
              <a:rPr lang="en-GB" sz="2892" dirty="0">
                <a:solidFill>
                  <a:srgbClr val="FF0000"/>
                </a:solidFill>
                <a:latin typeface="Ubuntu"/>
                <a:cs typeface="Ubuntu"/>
              </a:rPr>
              <a:t>Centre for Policing Research and Learning</a:t>
            </a:r>
          </a:p>
        </p:txBody>
      </p:sp>
      <p:pic>
        <p:nvPicPr>
          <p:cNvPr id="5" name="Picture 4" descr="Poster_Horizontal.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363" y="1792345"/>
            <a:ext cx="7867490" cy="4406378"/>
          </a:xfrm>
          <a:prstGeom prst="rect">
            <a:avLst/>
          </a:prstGeom>
        </p:spPr>
      </p:pic>
      <p:pic>
        <p:nvPicPr>
          <p:cNvPr id="6" name="Picture 5"/>
          <p:cNvPicPr>
            <a:picLocks noChangeAspect="1"/>
          </p:cNvPicPr>
          <p:nvPr/>
        </p:nvPicPr>
        <p:blipFill>
          <a:blip r:embed="rId4"/>
          <a:stretch>
            <a:fillRect/>
          </a:stretch>
        </p:blipFill>
        <p:spPr>
          <a:xfrm>
            <a:off x="1572792" y="3220453"/>
            <a:ext cx="5943310" cy="504358"/>
          </a:xfrm>
          <a:prstGeom prst="rect">
            <a:avLst/>
          </a:prstGeom>
        </p:spPr>
      </p:pic>
      <p:pic>
        <p:nvPicPr>
          <p:cNvPr id="7" name="Picture 6"/>
          <p:cNvPicPr>
            <a:picLocks noChangeAspect="1"/>
          </p:cNvPicPr>
          <p:nvPr/>
        </p:nvPicPr>
        <p:blipFill>
          <a:blip r:embed="rId5"/>
          <a:stretch>
            <a:fillRect/>
          </a:stretch>
        </p:blipFill>
        <p:spPr>
          <a:xfrm>
            <a:off x="1572791" y="3995148"/>
            <a:ext cx="2997759" cy="504358"/>
          </a:xfrm>
          <a:prstGeom prst="rect">
            <a:avLst/>
          </a:prstGeom>
        </p:spPr>
      </p:pic>
      <p:pic>
        <p:nvPicPr>
          <p:cNvPr id="8" name="Picture 7"/>
          <p:cNvPicPr>
            <a:picLocks noChangeAspect="1"/>
          </p:cNvPicPr>
          <p:nvPr/>
        </p:nvPicPr>
        <p:blipFill>
          <a:blip r:embed="rId6"/>
          <a:stretch>
            <a:fillRect/>
          </a:stretch>
        </p:blipFill>
        <p:spPr>
          <a:xfrm>
            <a:off x="6799382" y="3987825"/>
            <a:ext cx="716720" cy="511681"/>
          </a:xfrm>
          <a:prstGeom prst="rect">
            <a:avLst/>
          </a:prstGeom>
        </p:spPr>
      </p:pic>
      <p:pic>
        <p:nvPicPr>
          <p:cNvPr id="9" name="Picture 8"/>
          <p:cNvPicPr>
            <a:picLocks noChangeAspect="1"/>
          </p:cNvPicPr>
          <p:nvPr/>
        </p:nvPicPr>
        <p:blipFill>
          <a:blip r:embed="rId7"/>
          <a:stretch>
            <a:fillRect/>
          </a:stretch>
        </p:blipFill>
        <p:spPr>
          <a:xfrm>
            <a:off x="4553135" y="3988795"/>
            <a:ext cx="1347169" cy="510711"/>
          </a:xfrm>
          <a:prstGeom prst="rect">
            <a:avLst/>
          </a:prstGeom>
        </p:spPr>
      </p:pic>
      <p:pic>
        <p:nvPicPr>
          <p:cNvPr id="10" name="Picture 9"/>
          <p:cNvPicPr/>
          <p:nvPr/>
        </p:nvPicPr>
        <p:blipFill rotWithShape="1">
          <a:blip r:embed="rId8"/>
          <a:srcRect l="86293" t="20950" r="7473" b="63922"/>
          <a:stretch/>
        </p:blipFill>
        <p:spPr bwMode="auto">
          <a:xfrm>
            <a:off x="5892291" y="3988796"/>
            <a:ext cx="420543" cy="504358"/>
          </a:xfrm>
          <a:prstGeom prst="rect">
            <a:avLst/>
          </a:prstGeom>
          <a:ln>
            <a:noFill/>
          </a:ln>
          <a:extLst>
            <a:ext uri="{53640926-AAD7-44d8-BBD7-CCE9431645EC}">
              <a14:shadowObscured xmlns="" xmlns:a14="http://schemas.microsoft.com/office/drawing/2010/main"/>
            </a:ext>
          </a:extLst>
        </p:spPr>
      </p:pic>
      <p:pic>
        <p:nvPicPr>
          <p:cNvPr id="11" name="Picture 10"/>
          <p:cNvPicPr/>
          <p:nvPr/>
        </p:nvPicPr>
        <p:blipFill rotWithShape="1">
          <a:blip r:embed="rId9"/>
          <a:srcRect l="73871" t="43971" r="17957" b="39712"/>
          <a:stretch/>
        </p:blipFill>
        <p:spPr bwMode="auto">
          <a:xfrm>
            <a:off x="6367582" y="3987825"/>
            <a:ext cx="459350" cy="511681"/>
          </a:xfrm>
          <a:prstGeom prst="rect">
            <a:avLst/>
          </a:prstGeom>
          <a:ln>
            <a:noFill/>
          </a:ln>
          <a:extLst>
            <a:ext uri="{53640926-AAD7-44d8-BBD7-CCE9431645EC}">
              <a14:shadowObscured xmlns="" xmlns:a14="http://schemas.microsoft.com/office/drawing/2010/main"/>
            </a:ext>
          </a:extLst>
        </p:spPr>
      </p:pic>
      <p:pic>
        <p:nvPicPr>
          <p:cNvPr id="12" name="Picture 11"/>
          <p:cNvPicPr>
            <a:picLocks noChangeAspect="1"/>
          </p:cNvPicPr>
          <p:nvPr/>
        </p:nvPicPr>
        <p:blipFill rotWithShape="1">
          <a:blip r:embed="rId7"/>
          <a:srcRect l="92874"/>
          <a:stretch/>
        </p:blipFill>
        <p:spPr>
          <a:xfrm>
            <a:off x="6307590" y="3988795"/>
            <a:ext cx="95999" cy="510711"/>
          </a:xfrm>
          <a:prstGeom prst="rect">
            <a:avLst/>
          </a:prstGeom>
        </p:spPr>
      </p:pic>
    </p:spTree>
    <p:extLst>
      <p:ext uri="{BB962C8B-B14F-4D97-AF65-F5344CB8AC3E}">
        <p14:creationId xmlns:p14="http://schemas.microsoft.com/office/powerpoint/2010/main" val="42436204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descr="Poster_Horizontal.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1919" y="70376"/>
            <a:ext cx="9000000" cy="1262466"/>
          </a:xfrm>
          <a:prstGeom prst="rect">
            <a:avLst/>
          </a:prstGeom>
        </p:spPr>
      </p:pic>
      <p:sp>
        <p:nvSpPr>
          <p:cNvPr id="11" name="Shape 92"/>
          <p:cNvSpPr/>
          <p:nvPr/>
        </p:nvSpPr>
        <p:spPr>
          <a:xfrm>
            <a:off x="119578" y="131967"/>
            <a:ext cx="8864207" cy="1134700"/>
          </a:xfrm>
          <a:prstGeom prst="roundRect">
            <a:avLst>
              <a:gd name="adj" fmla="val 7248"/>
            </a:avLst>
          </a:prstGeom>
          <a:solidFill>
            <a:schemeClr val="tx1">
              <a:alpha val="50000"/>
            </a:schemeClr>
          </a:solidFill>
          <a:ln w="38100" cap="flat" cmpd="sng">
            <a:noFill/>
            <a:prstDash val="solid"/>
            <a:round/>
            <a:headEnd type="none" w="med" len="med"/>
            <a:tailEnd type="none" w="med" len="med"/>
          </a:ln>
        </p:spPr>
        <p:txBody>
          <a:bodyPr lIns="91425" tIns="45700" rIns="91425" bIns="45700" anchor="ctr" anchorCtr="0">
            <a:noAutofit/>
          </a:bodyPr>
          <a:lstStyle/>
          <a:p>
            <a:pPr lvl="0">
              <a:buSzPct val="25000"/>
            </a:pPr>
            <a:endParaRPr lang="en-GB" sz="3600">
              <a:solidFill>
                <a:srgbClr val="FFFF00"/>
              </a:solidFill>
              <a:latin typeface="Ubuntu"/>
              <a:ea typeface="Calibri"/>
              <a:cs typeface="Calibri"/>
              <a:sym typeface="Calibri"/>
            </a:endParaRPr>
          </a:p>
          <a:p>
            <a:pPr lvl="0">
              <a:buSzPct val="25000"/>
            </a:pPr>
            <a:endParaRPr lang="en-GB" sz="3600" b="1" dirty="0">
              <a:solidFill>
                <a:srgbClr val="31859B"/>
              </a:solidFill>
              <a:latin typeface="Calibri"/>
              <a:ea typeface="Calibri"/>
              <a:cs typeface="Calibri"/>
              <a:sym typeface="Calibri"/>
            </a:endParaRPr>
          </a:p>
        </p:txBody>
      </p:sp>
      <p:pic>
        <p:nvPicPr>
          <p:cNvPr id="49" name="Picture 48" descr="Untitled-1.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29659" y="6163937"/>
            <a:ext cx="3962197" cy="543413"/>
          </a:xfrm>
          <a:prstGeom prst="rect">
            <a:avLst/>
          </a:prstGeom>
        </p:spPr>
      </p:pic>
      <p:sp>
        <p:nvSpPr>
          <p:cNvPr id="42" name="Rectangle 41"/>
          <p:cNvSpPr/>
          <p:nvPr/>
        </p:nvSpPr>
        <p:spPr>
          <a:xfrm>
            <a:off x="72542" y="1490284"/>
            <a:ext cx="8129855" cy="707886"/>
          </a:xfrm>
          <a:prstGeom prst="rect">
            <a:avLst/>
          </a:prstGeom>
        </p:spPr>
        <p:txBody>
          <a:bodyPr wrap="square">
            <a:spAutoFit/>
          </a:bodyPr>
          <a:lstStyle/>
          <a:p>
            <a:r>
              <a:rPr lang="en-GB" sz="4000" dirty="0">
                <a:solidFill>
                  <a:srgbClr val="E6F55C"/>
                </a:solidFill>
                <a:cs typeface="Ubuntu"/>
              </a:rPr>
              <a:t> </a:t>
            </a:r>
            <a:r>
              <a:rPr lang="en-US" sz="4000" spc="300" dirty="0">
                <a:solidFill>
                  <a:srgbClr val="000000"/>
                </a:solidFill>
              </a:rPr>
              <a:t>The team and the research</a:t>
            </a:r>
            <a:endParaRPr lang="en-GB" sz="4000" dirty="0">
              <a:solidFill>
                <a:srgbClr val="000000"/>
              </a:solidFill>
              <a:cs typeface="Ubuntu"/>
            </a:endParaRPr>
          </a:p>
        </p:txBody>
      </p:sp>
      <p:sp>
        <p:nvSpPr>
          <p:cNvPr id="9" name="Rectangle 8"/>
          <p:cNvSpPr/>
          <p:nvPr/>
        </p:nvSpPr>
        <p:spPr>
          <a:xfrm>
            <a:off x="0" y="2351028"/>
            <a:ext cx="9144000" cy="4191917"/>
          </a:xfrm>
          <a:prstGeom prst="rect">
            <a:avLst/>
          </a:prstGeom>
        </p:spPr>
        <p:txBody>
          <a:bodyPr wrap="square">
            <a:spAutoFit/>
          </a:bodyPr>
          <a:lstStyle/>
          <a:p>
            <a:pPr marL="342900" indent="-342900">
              <a:lnSpc>
                <a:spcPct val="160000"/>
              </a:lnSpc>
              <a:buFont typeface="Arial"/>
              <a:buChar char="•"/>
              <a:defRPr/>
            </a:pPr>
            <a:r>
              <a:rPr lang="en-US" sz="1600" dirty="0"/>
              <a:t>Research team made up of police officers (seconded full time) and academics, led by Prof. Jean Hartley</a:t>
            </a:r>
          </a:p>
          <a:p>
            <a:pPr marL="342900" indent="-342900">
              <a:lnSpc>
                <a:spcPct val="160000"/>
              </a:lnSpc>
              <a:buFont typeface="Arial"/>
              <a:buChar char="•"/>
              <a:defRPr/>
            </a:pPr>
            <a:r>
              <a:rPr lang="en-US" sz="1600" dirty="0"/>
              <a:t>Part of a wider piece of research exploring  the leadership of public value in policing</a:t>
            </a:r>
          </a:p>
          <a:p>
            <a:pPr marL="342900" indent="-342900">
              <a:lnSpc>
                <a:spcPct val="160000"/>
              </a:lnSpc>
              <a:buFont typeface="Arial"/>
              <a:buChar char="•"/>
              <a:defRPr/>
            </a:pPr>
            <a:r>
              <a:rPr lang="en-US" sz="1600" dirty="0"/>
              <a:t>Q methodology used to examine what policing priorities are chosen  (i.e. the value attached to particular policing activities)</a:t>
            </a:r>
          </a:p>
          <a:p>
            <a:pPr marL="342900" indent="-342900">
              <a:lnSpc>
                <a:spcPct val="160000"/>
              </a:lnSpc>
              <a:buFont typeface="Arial"/>
              <a:buChar char="•"/>
              <a:defRPr/>
            </a:pPr>
            <a:r>
              <a:rPr lang="en-US" sz="1600" dirty="0"/>
              <a:t>The research questions were:</a:t>
            </a:r>
          </a:p>
          <a:p>
            <a:pPr marL="800100" lvl="1" indent="-342900">
              <a:lnSpc>
                <a:spcPct val="160000"/>
              </a:lnSpc>
              <a:buFont typeface="+mj-lt"/>
              <a:buAutoNum type="arabicPeriod"/>
            </a:pPr>
            <a:r>
              <a:rPr lang="en-GB" sz="1600" dirty="0"/>
              <a:t>What are the views of police, public service partners and the public on policing priorities</a:t>
            </a:r>
          </a:p>
          <a:p>
            <a:pPr marL="800100" lvl="1" indent="-342900">
              <a:lnSpc>
                <a:spcPct val="160000"/>
              </a:lnSpc>
              <a:buFont typeface="+mj-lt"/>
              <a:buAutoNum type="arabicPeriod"/>
            </a:pPr>
            <a:r>
              <a:rPr lang="en-GB" sz="1600" dirty="0"/>
              <a:t>How far do police, public service partners and public have similar or different views about policing priorities? </a:t>
            </a:r>
          </a:p>
          <a:p>
            <a:pPr marL="800100" lvl="1" indent="-342900">
              <a:lnSpc>
                <a:spcPct val="160000"/>
              </a:lnSpc>
              <a:buFont typeface="+mj-lt"/>
              <a:buAutoNum type="arabicPeriod"/>
            </a:pPr>
            <a:r>
              <a:rPr lang="en-GB" sz="1600" dirty="0"/>
              <a:t>How useful is Q methodology as a tool to assess public value?  </a:t>
            </a:r>
            <a:endParaRPr lang="en-US" sz="1600" dirty="0"/>
          </a:p>
          <a:p>
            <a:pPr lvl="1">
              <a:lnSpc>
                <a:spcPct val="150000"/>
              </a:lnSpc>
              <a:spcAft>
                <a:spcPts val="400"/>
              </a:spcAft>
            </a:pPr>
            <a:r>
              <a:rPr lang="en-GB" sz="2400" dirty="0">
                <a:solidFill>
                  <a:srgbClr val="0D158A"/>
                </a:solidFill>
                <a:ea typeface="Ubuntu" charset="0"/>
                <a:cs typeface="Ubuntu" charset="0"/>
              </a:rPr>
              <a:t> </a:t>
            </a:r>
          </a:p>
        </p:txBody>
      </p:sp>
      <p:pic>
        <p:nvPicPr>
          <p:cNvPr id="8" name="Picture 7" descr="OU_Logo.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824827" y="189449"/>
            <a:ext cx="1069374" cy="731397"/>
          </a:xfrm>
          <a:prstGeom prst="rect">
            <a:avLst/>
          </a:prstGeom>
        </p:spPr>
      </p:pic>
      <p:sp>
        <p:nvSpPr>
          <p:cNvPr id="12" name="Rectangle 11"/>
          <p:cNvSpPr/>
          <p:nvPr/>
        </p:nvSpPr>
        <p:spPr>
          <a:xfrm>
            <a:off x="507072" y="189449"/>
            <a:ext cx="8129855" cy="1015663"/>
          </a:xfrm>
          <a:prstGeom prst="rect">
            <a:avLst/>
          </a:prstGeom>
        </p:spPr>
        <p:txBody>
          <a:bodyPr wrap="square">
            <a:spAutoFit/>
          </a:bodyPr>
          <a:lstStyle/>
          <a:p>
            <a:r>
              <a:rPr lang="en-GB" sz="3000" dirty="0">
                <a:solidFill>
                  <a:srgbClr val="FFFFFF"/>
                </a:solidFill>
                <a:cs typeface="Ubuntu"/>
              </a:rPr>
              <a:t>Centre for Policing Research </a:t>
            </a:r>
          </a:p>
          <a:p>
            <a:r>
              <a:rPr lang="en-GB" sz="3000" dirty="0">
                <a:solidFill>
                  <a:srgbClr val="FFFFFF"/>
                </a:solidFill>
                <a:cs typeface="Ubuntu"/>
              </a:rPr>
              <a:t>and Learning</a:t>
            </a:r>
          </a:p>
        </p:txBody>
      </p:sp>
    </p:spTree>
    <p:extLst>
      <p:ext uri="{BB962C8B-B14F-4D97-AF65-F5344CB8AC3E}">
        <p14:creationId xmlns:p14="http://schemas.microsoft.com/office/powerpoint/2010/main" val="20301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descr="Poster_Horizontal.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1919" y="70376"/>
            <a:ext cx="9000000" cy="1262466"/>
          </a:xfrm>
          <a:prstGeom prst="rect">
            <a:avLst/>
          </a:prstGeom>
        </p:spPr>
      </p:pic>
      <p:sp>
        <p:nvSpPr>
          <p:cNvPr id="11" name="Shape 92"/>
          <p:cNvSpPr/>
          <p:nvPr/>
        </p:nvSpPr>
        <p:spPr>
          <a:xfrm>
            <a:off x="119578" y="131967"/>
            <a:ext cx="8864207" cy="1134700"/>
          </a:xfrm>
          <a:prstGeom prst="roundRect">
            <a:avLst>
              <a:gd name="adj" fmla="val 7248"/>
            </a:avLst>
          </a:prstGeom>
          <a:solidFill>
            <a:schemeClr val="tx1">
              <a:alpha val="50000"/>
            </a:schemeClr>
          </a:solidFill>
          <a:ln w="38100" cap="flat" cmpd="sng">
            <a:noFill/>
            <a:prstDash val="solid"/>
            <a:round/>
            <a:headEnd type="none" w="med" len="med"/>
            <a:tailEnd type="none" w="med" len="med"/>
          </a:ln>
        </p:spPr>
        <p:txBody>
          <a:bodyPr lIns="91425" tIns="45700" rIns="91425" bIns="45700" anchor="ctr" anchorCtr="0">
            <a:noAutofit/>
          </a:bodyPr>
          <a:lstStyle/>
          <a:p>
            <a:pPr lvl="0">
              <a:buSzPct val="25000"/>
            </a:pPr>
            <a:endParaRPr lang="en-GB" sz="3600">
              <a:solidFill>
                <a:srgbClr val="FFFF00"/>
              </a:solidFill>
              <a:latin typeface="Ubuntu"/>
              <a:ea typeface="Calibri"/>
              <a:cs typeface="Calibri"/>
              <a:sym typeface="Calibri"/>
            </a:endParaRPr>
          </a:p>
          <a:p>
            <a:pPr lvl="0">
              <a:buSzPct val="25000"/>
            </a:pPr>
            <a:endParaRPr lang="en-GB" sz="3600" b="1" dirty="0">
              <a:solidFill>
                <a:srgbClr val="31859B"/>
              </a:solidFill>
              <a:latin typeface="Calibri"/>
              <a:ea typeface="Calibri"/>
              <a:cs typeface="Calibri"/>
              <a:sym typeface="Calibri"/>
            </a:endParaRPr>
          </a:p>
        </p:txBody>
      </p:sp>
      <p:pic>
        <p:nvPicPr>
          <p:cNvPr id="49" name="Picture 48" descr="Untitled-1.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29659" y="6163937"/>
            <a:ext cx="3962197" cy="543413"/>
          </a:xfrm>
          <a:prstGeom prst="rect">
            <a:avLst/>
          </a:prstGeom>
        </p:spPr>
      </p:pic>
      <p:sp>
        <p:nvSpPr>
          <p:cNvPr id="42" name="Rectangle 41"/>
          <p:cNvSpPr/>
          <p:nvPr/>
        </p:nvSpPr>
        <p:spPr>
          <a:xfrm>
            <a:off x="72542" y="1490284"/>
            <a:ext cx="8129855" cy="707886"/>
          </a:xfrm>
          <a:prstGeom prst="rect">
            <a:avLst/>
          </a:prstGeom>
        </p:spPr>
        <p:txBody>
          <a:bodyPr wrap="square">
            <a:spAutoFit/>
          </a:bodyPr>
          <a:lstStyle/>
          <a:p>
            <a:r>
              <a:rPr lang="en-US" sz="4000" spc="300" dirty="0">
                <a:solidFill>
                  <a:srgbClr val="000000"/>
                </a:solidFill>
              </a:rPr>
              <a:t>Q methodology </a:t>
            </a:r>
            <a:endParaRPr lang="en-GB" sz="4000" dirty="0">
              <a:solidFill>
                <a:srgbClr val="000000"/>
              </a:solidFill>
              <a:cs typeface="Ubuntu"/>
            </a:endParaRPr>
          </a:p>
        </p:txBody>
      </p:sp>
      <p:pic>
        <p:nvPicPr>
          <p:cNvPr id="8" name="Picture 7" descr="OU_Logo.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824827" y="189449"/>
            <a:ext cx="1069374" cy="731397"/>
          </a:xfrm>
          <a:prstGeom prst="rect">
            <a:avLst/>
          </a:prstGeom>
        </p:spPr>
      </p:pic>
      <p:sp>
        <p:nvSpPr>
          <p:cNvPr id="12" name="Rectangle 11"/>
          <p:cNvSpPr/>
          <p:nvPr/>
        </p:nvSpPr>
        <p:spPr>
          <a:xfrm>
            <a:off x="507072" y="189449"/>
            <a:ext cx="8129855" cy="1015663"/>
          </a:xfrm>
          <a:prstGeom prst="rect">
            <a:avLst/>
          </a:prstGeom>
        </p:spPr>
        <p:txBody>
          <a:bodyPr wrap="square">
            <a:spAutoFit/>
          </a:bodyPr>
          <a:lstStyle/>
          <a:p>
            <a:r>
              <a:rPr lang="en-GB" sz="3000" dirty="0">
                <a:solidFill>
                  <a:srgbClr val="FFFFFF"/>
                </a:solidFill>
                <a:cs typeface="Ubuntu"/>
              </a:rPr>
              <a:t>Centre for Policing Research </a:t>
            </a:r>
          </a:p>
          <a:p>
            <a:r>
              <a:rPr lang="en-GB" sz="3000" dirty="0">
                <a:solidFill>
                  <a:srgbClr val="FFFFFF"/>
                </a:solidFill>
                <a:cs typeface="Ubuntu"/>
              </a:rPr>
              <a:t>and Learning</a:t>
            </a:r>
          </a:p>
        </p:txBody>
      </p:sp>
      <p:sp>
        <p:nvSpPr>
          <p:cNvPr id="10" name="Rectangle 3"/>
          <p:cNvSpPr txBox="1">
            <a:spLocks noChangeArrowheads="1"/>
          </p:cNvSpPr>
          <p:nvPr/>
        </p:nvSpPr>
        <p:spPr bwMode="auto">
          <a:xfrm>
            <a:off x="150284" y="2507471"/>
            <a:ext cx="8833501" cy="38124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Autofit/>
          </a:bodyPr>
          <a:lstStyle>
            <a:lvl1pPr algn="l" rtl="0" eaLnBrk="1" fontAlgn="base" hangingPunct="1">
              <a:spcBef>
                <a:spcPct val="0"/>
              </a:spcBef>
              <a:spcAft>
                <a:spcPct val="0"/>
              </a:spcAft>
              <a:defRPr sz="3400" b="1">
                <a:solidFill>
                  <a:srgbClr val="002596"/>
                </a:solidFill>
                <a:latin typeface="+mj-lt"/>
                <a:ea typeface="ヒラギノ角ゴ Pro W3" charset="0"/>
                <a:cs typeface="ヒラギノ角ゴ Pro W3" charset="0"/>
              </a:defRPr>
            </a:lvl1pPr>
            <a:lvl2pPr algn="l" rtl="0" eaLnBrk="1" fontAlgn="base" hangingPunct="1">
              <a:spcBef>
                <a:spcPct val="0"/>
              </a:spcBef>
              <a:spcAft>
                <a:spcPct val="0"/>
              </a:spcAft>
              <a:defRPr sz="3400" b="1">
                <a:solidFill>
                  <a:srgbClr val="002596"/>
                </a:solidFill>
                <a:latin typeface="Arial" charset="0"/>
                <a:ea typeface="ヒラギノ角ゴ Pro W3" charset="0"/>
                <a:cs typeface="ヒラギノ角ゴ Pro W3" charset="0"/>
              </a:defRPr>
            </a:lvl2pPr>
            <a:lvl3pPr algn="l" rtl="0" eaLnBrk="1" fontAlgn="base" hangingPunct="1">
              <a:spcBef>
                <a:spcPct val="0"/>
              </a:spcBef>
              <a:spcAft>
                <a:spcPct val="0"/>
              </a:spcAft>
              <a:defRPr sz="3400" b="1">
                <a:solidFill>
                  <a:srgbClr val="002596"/>
                </a:solidFill>
                <a:latin typeface="Arial" charset="0"/>
                <a:ea typeface="ヒラギノ角ゴ Pro W3" charset="0"/>
                <a:cs typeface="ヒラギノ角ゴ Pro W3" charset="0"/>
              </a:defRPr>
            </a:lvl3pPr>
            <a:lvl4pPr algn="l" rtl="0" eaLnBrk="1" fontAlgn="base" hangingPunct="1">
              <a:spcBef>
                <a:spcPct val="0"/>
              </a:spcBef>
              <a:spcAft>
                <a:spcPct val="0"/>
              </a:spcAft>
              <a:defRPr sz="3400" b="1">
                <a:solidFill>
                  <a:srgbClr val="002596"/>
                </a:solidFill>
                <a:latin typeface="Arial" charset="0"/>
                <a:ea typeface="ヒラギノ角ゴ Pro W3" charset="0"/>
                <a:cs typeface="ヒラギノ角ゴ Pro W3" charset="0"/>
              </a:defRPr>
            </a:lvl4pPr>
            <a:lvl5pPr algn="l" rtl="0" eaLnBrk="1" fontAlgn="base" hangingPunct="1">
              <a:spcBef>
                <a:spcPct val="0"/>
              </a:spcBef>
              <a:spcAft>
                <a:spcPct val="0"/>
              </a:spcAft>
              <a:defRPr sz="3400" b="1">
                <a:solidFill>
                  <a:srgbClr val="002596"/>
                </a:solidFill>
                <a:latin typeface="Arial" charset="0"/>
                <a:ea typeface="ヒラギノ角ゴ Pro W3" charset="0"/>
                <a:cs typeface="ヒラギノ角ゴ Pro W3" charset="0"/>
              </a:defRPr>
            </a:lvl5pPr>
            <a:lvl6pPr marL="457200" algn="l" rtl="0" eaLnBrk="1" fontAlgn="base" hangingPunct="1">
              <a:spcBef>
                <a:spcPct val="0"/>
              </a:spcBef>
              <a:spcAft>
                <a:spcPct val="0"/>
              </a:spcAft>
              <a:defRPr sz="3400" b="1">
                <a:solidFill>
                  <a:srgbClr val="002596"/>
                </a:solidFill>
                <a:latin typeface="Arial" charset="0"/>
              </a:defRPr>
            </a:lvl6pPr>
            <a:lvl7pPr marL="914400" algn="l" rtl="0" eaLnBrk="1" fontAlgn="base" hangingPunct="1">
              <a:spcBef>
                <a:spcPct val="0"/>
              </a:spcBef>
              <a:spcAft>
                <a:spcPct val="0"/>
              </a:spcAft>
              <a:defRPr sz="3400" b="1">
                <a:solidFill>
                  <a:srgbClr val="002596"/>
                </a:solidFill>
                <a:latin typeface="Arial" charset="0"/>
              </a:defRPr>
            </a:lvl7pPr>
            <a:lvl8pPr marL="1371600" algn="l" rtl="0" eaLnBrk="1" fontAlgn="base" hangingPunct="1">
              <a:spcBef>
                <a:spcPct val="0"/>
              </a:spcBef>
              <a:spcAft>
                <a:spcPct val="0"/>
              </a:spcAft>
              <a:defRPr sz="3400" b="1">
                <a:solidFill>
                  <a:srgbClr val="002596"/>
                </a:solidFill>
                <a:latin typeface="Arial" charset="0"/>
              </a:defRPr>
            </a:lvl8pPr>
            <a:lvl9pPr marL="1828800" algn="l" rtl="0" eaLnBrk="1" fontAlgn="base" hangingPunct="1">
              <a:spcBef>
                <a:spcPct val="0"/>
              </a:spcBef>
              <a:spcAft>
                <a:spcPct val="0"/>
              </a:spcAft>
              <a:defRPr sz="3400" b="1">
                <a:solidFill>
                  <a:srgbClr val="002596"/>
                </a:solidFill>
                <a:latin typeface="Arial" charset="0"/>
              </a:defRPr>
            </a:lvl9pPr>
          </a:lstStyle>
          <a:p>
            <a:pPr marL="342900" lvl="1" indent="-342900">
              <a:lnSpc>
                <a:spcPct val="150000"/>
              </a:lnSpc>
              <a:buFont typeface="Arial"/>
              <a:buChar char="•"/>
              <a:defRPr/>
            </a:pPr>
            <a:r>
              <a:rPr lang="en-US" sz="1600" b="0" dirty="0">
                <a:solidFill>
                  <a:srgbClr val="000000"/>
                </a:solidFill>
                <a:latin typeface="+mn-lt"/>
              </a:rPr>
              <a:t>Q-Method, a mixed research method (quantitative and qualitative).</a:t>
            </a:r>
          </a:p>
          <a:p>
            <a:pPr marL="342900" lvl="1" indent="-342900">
              <a:lnSpc>
                <a:spcPct val="150000"/>
              </a:lnSpc>
              <a:buFont typeface="Arial"/>
              <a:buChar char="•"/>
              <a:defRPr/>
            </a:pPr>
            <a:r>
              <a:rPr lang="en-US" sz="1600" b="0" dirty="0">
                <a:solidFill>
                  <a:srgbClr val="000000"/>
                </a:solidFill>
                <a:latin typeface="+mn-lt"/>
              </a:rPr>
              <a:t>Developed by William Stephenson in 1930s.  Greater interest since 2000s, especially in public admin.</a:t>
            </a:r>
          </a:p>
          <a:p>
            <a:pPr marL="342900" lvl="1" indent="-342900">
              <a:lnSpc>
                <a:spcPct val="150000"/>
              </a:lnSpc>
              <a:buFont typeface="Arial"/>
              <a:buChar char="•"/>
              <a:defRPr/>
            </a:pPr>
            <a:r>
              <a:rPr lang="en-GB" sz="1600" b="0" dirty="0">
                <a:solidFill>
                  <a:srgbClr val="000000"/>
                </a:solidFill>
                <a:latin typeface="+mn-lt"/>
              </a:rPr>
              <a:t>Capturing subjectivity in an analytical and systematic way  (Stephenson, 1953)</a:t>
            </a:r>
            <a:endParaRPr lang="en-US" sz="1600" b="0" dirty="0">
              <a:solidFill>
                <a:srgbClr val="000000"/>
              </a:solidFill>
              <a:latin typeface="+mn-lt"/>
            </a:endParaRPr>
          </a:p>
          <a:p>
            <a:pPr marL="342900" lvl="1" indent="-342900">
              <a:lnSpc>
                <a:spcPct val="150000"/>
              </a:lnSpc>
              <a:buFont typeface="Arial"/>
              <a:buChar char="•"/>
              <a:defRPr/>
            </a:pPr>
            <a:r>
              <a:rPr lang="en-US" sz="1600" b="0" dirty="0">
                <a:solidFill>
                  <a:srgbClr val="000000"/>
                </a:solidFill>
                <a:latin typeface="+mn-lt"/>
              </a:rPr>
              <a:t>Explorative in nature and helps to understand a complex issue.  </a:t>
            </a:r>
          </a:p>
          <a:p>
            <a:pPr marL="342900" lvl="1" indent="-342900">
              <a:lnSpc>
                <a:spcPct val="150000"/>
              </a:lnSpc>
              <a:buFont typeface="Arial"/>
              <a:buChar char="•"/>
              <a:defRPr/>
            </a:pPr>
            <a:r>
              <a:rPr lang="en-GB" sz="1600" b="0" dirty="0">
                <a:solidFill>
                  <a:srgbClr val="000000"/>
                </a:solidFill>
                <a:latin typeface="+mn-lt"/>
              </a:rPr>
              <a:t>Less about ‘who said what about X?’ and more about ‘what is currently being said about X?’ (Watts and Stenner, 2005)</a:t>
            </a:r>
          </a:p>
          <a:p>
            <a:pPr marL="342900" lvl="1" indent="-342900">
              <a:lnSpc>
                <a:spcPct val="150000"/>
              </a:lnSpc>
              <a:buFont typeface="Arial"/>
              <a:buChar char="•"/>
              <a:defRPr/>
            </a:pPr>
            <a:r>
              <a:rPr lang="en-US" sz="1600" b="0" dirty="0">
                <a:solidFill>
                  <a:srgbClr val="000000"/>
                </a:solidFill>
                <a:latin typeface="+mn-lt"/>
              </a:rPr>
              <a:t>Q seems ideally suited to explore a highly subjective topic such as what should the police be </a:t>
            </a:r>
            <a:r>
              <a:rPr lang="en-US" sz="1600" b="0" dirty="0" err="1">
                <a:solidFill>
                  <a:srgbClr val="000000"/>
                </a:solidFill>
                <a:latin typeface="+mn-lt"/>
              </a:rPr>
              <a:t>prioritising</a:t>
            </a:r>
            <a:r>
              <a:rPr lang="en-US" sz="1600" b="0" dirty="0">
                <a:solidFill>
                  <a:srgbClr val="000000"/>
                </a:solidFill>
                <a:latin typeface="+mn-lt"/>
              </a:rPr>
              <a:t>?</a:t>
            </a:r>
          </a:p>
          <a:p>
            <a:pPr lvl="8" algn="r">
              <a:lnSpc>
                <a:spcPct val="150000"/>
              </a:lnSpc>
            </a:pPr>
            <a:r>
              <a:rPr lang="en-GB" sz="1600" b="0" i="1" dirty="0">
                <a:solidFill>
                  <a:schemeClr val="tx1"/>
                </a:solidFill>
              </a:rPr>
              <a:t>“a science for all that is subjective, </a:t>
            </a:r>
          </a:p>
          <a:p>
            <a:pPr lvl="8" algn="r">
              <a:lnSpc>
                <a:spcPct val="150000"/>
              </a:lnSpc>
            </a:pPr>
            <a:r>
              <a:rPr lang="en-GB" sz="1600" b="0" i="1" dirty="0">
                <a:solidFill>
                  <a:schemeClr val="tx1"/>
                </a:solidFill>
              </a:rPr>
              <a:t>for what is behind the eyes, </a:t>
            </a:r>
          </a:p>
          <a:p>
            <a:pPr lvl="8" algn="r">
              <a:lnSpc>
                <a:spcPct val="150000"/>
              </a:lnSpc>
            </a:pPr>
            <a:r>
              <a:rPr lang="en-GB" sz="1600" b="0" i="1" dirty="0">
                <a:solidFill>
                  <a:schemeClr val="tx1"/>
                </a:solidFill>
              </a:rPr>
              <a:t>as well as before them” </a:t>
            </a:r>
          </a:p>
          <a:p>
            <a:pPr lvl="8" algn="r">
              <a:lnSpc>
                <a:spcPct val="150000"/>
              </a:lnSpc>
            </a:pPr>
            <a:r>
              <a:rPr lang="en-GB" sz="1600" b="0" i="1" dirty="0">
                <a:solidFill>
                  <a:schemeClr val="tx1"/>
                </a:solidFill>
              </a:rPr>
              <a:t>(Stephenson, 1993/1994)</a:t>
            </a:r>
          </a:p>
        </p:txBody>
      </p:sp>
      <p:pic>
        <p:nvPicPr>
          <p:cNvPr id="13" name="Picture 12"/>
          <p:cNvPicPr>
            <a:picLocks noChangeAspect="1"/>
          </p:cNvPicPr>
          <p:nvPr/>
        </p:nvPicPr>
        <p:blipFill>
          <a:blip r:embed="rId6"/>
          <a:stretch>
            <a:fillRect/>
          </a:stretch>
        </p:blipFill>
        <p:spPr>
          <a:xfrm>
            <a:off x="3912102" y="5177907"/>
            <a:ext cx="1483116" cy="1529443"/>
          </a:xfrm>
          <a:prstGeom prst="rect">
            <a:avLst/>
          </a:prstGeom>
        </p:spPr>
      </p:pic>
    </p:spTree>
    <p:extLst>
      <p:ext uri="{BB962C8B-B14F-4D97-AF65-F5344CB8AC3E}">
        <p14:creationId xmlns:p14="http://schemas.microsoft.com/office/powerpoint/2010/main" val="14393447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descr="Poster_Horizontal.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1919" y="70376"/>
            <a:ext cx="9000000" cy="1262466"/>
          </a:xfrm>
          <a:prstGeom prst="rect">
            <a:avLst/>
          </a:prstGeom>
        </p:spPr>
      </p:pic>
      <p:sp>
        <p:nvSpPr>
          <p:cNvPr id="11" name="Shape 92"/>
          <p:cNvSpPr/>
          <p:nvPr/>
        </p:nvSpPr>
        <p:spPr>
          <a:xfrm>
            <a:off x="119578" y="131967"/>
            <a:ext cx="8864207" cy="1134700"/>
          </a:xfrm>
          <a:prstGeom prst="roundRect">
            <a:avLst>
              <a:gd name="adj" fmla="val 7248"/>
            </a:avLst>
          </a:prstGeom>
          <a:solidFill>
            <a:schemeClr val="tx1">
              <a:alpha val="50000"/>
            </a:schemeClr>
          </a:solidFill>
          <a:ln w="38100" cap="flat" cmpd="sng">
            <a:noFill/>
            <a:prstDash val="solid"/>
            <a:round/>
            <a:headEnd type="none" w="med" len="med"/>
            <a:tailEnd type="none" w="med" len="med"/>
          </a:ln>
        </p:spPr>
        <p:txBody>
          <a:bodyPr lIns="91425" tIns="45700" rIns="91425" bIns="45700" anchor="ctr" anchorCtr="0">
            <a:noAutofit/>
          </a:bodyPr>
          <a:lstStyle/>
          <a:p>
            <a:pPr lvl="0">
              <a:buSzPct val="25000"/>
            </a:pPr>
            <a:endParaRPr lang="en-GB" sz="3600">
              <a:solidFill>
                <a:srgbClr val="FFFF00"/>
              </a:solidFill>
              <a:latin typeface="Ubuntu"/>
              <a:ea typeface="Calibri"/>
              <a:cs typeface="Calibri"/>
              <a:sym typeface="Calibri"/>
            </a:endParaRPr>
          </a:p>
          <a:p>
            <a:pPr lvl="0">
              <a:buSzPct val="25000"/>
            </a:pPr>
            <a:endParaRPr lang="en-GB" sz="3600" b="1" dirty="0">
              <a:solidFill>
                <a:srgbClr val="31859B"/>
              </a:solidFill>
              <a:latin typeface="Calibri"/>
              <a:ea typeface="Calibri"/>
              <a:cs typeface="Calibri"/>
              <a:sym typeface="Calibri"/>
            </a:endParaRPr>
          </a:p>
        </p:txBody>
      </p:sp>
      <p:pic>
        <p:nvPicPr>
          <p:cNvPr id="49" name="Picture 48" descr="Untitled-1.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29659" y="6163937"/>
            <a:ext cx="3962197" cy="543413"/>
          </a:xfrm>
          <a:prstGeom prst="rect">
            <a:avLst/>
          </a:prstGeom>
        </p:spPr>
      </p:pic>
      <p:sp>
        <p:nvSpPr>
          <p:cNvPr id="42" name="Rectangle 41"/>
          <p:cNvSpPr/>
          <p:nvPr/>
        </p:nvSpPr>
        <p:spPr>
          <a:xfrm>
            <a:off x="72542" y="1490284"/>
            <a:ext cx="8129855" cy="707886"/>
          </a:xfrm>
          <a:prstGeom prst="rect">
            <a:avLst/>
          </a:prstGeom>
        </p:spPr>
        <p:txBody>
          <a:bodyPr wrap="square">
            <a:spAutoFit/>
          </a:bodyPr>
          <a:lstStyle/>
          <a:p>
            <a:r>
              <a:rPr lang="en-US" sz="4000" spc="300" dirty="0">
                <a:solidFill>
                  <a:srgbClr val="000000"/>
                </a:solidFill>
              </a:rPr>
              <a:t>Q </a:t>
            </a:r>
            <a:r>
              <a:rPr lang="mr-IN" sz="4000" spc="300" dirty="0">
                <a:solidFill>
                  <a:srgbClr val="000000"/>
                </a:solidFill>
              </a:rPr>
              <a:t>–</a:t>
            </a:r>
            <a:r>
              <a:rPr lang="en-US" sz="4000" spc="300" dirty="0">
                <a:solidFill>
                  <a:srgbClr val="000000"/>
                </a:solidFill>
              </a:rPr>
              <a:t> some past applications </a:t>
            </a:r>
            <a:endParaRPr lang="en-GB" sz="4000" dirty="0">
              <a:solidFill>
                <a:srgbClr val="000000"/>
              </a:solidFill>
              <a:cs typeface="Ubuntu"/>
            </a:endParaRPr>
          </a:p>
        </p:txBody>
      </p:sp>
      <p:pic>
        <p:nvPicPr>
          <p:cNvPr id="8" name="Picture 7" descr="OU_Logo.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824827" y="189449"/>
            <a:ext cx="1069374" cy="731397"/>
          </a:xfrm>
          <a:prstGeom prst="rect">
            <a:avLst/>
          </a:prstGeom>
        </p:spPr>
      </p:pic>
      <p:sp>
        <p:nvSpPr>
          <p:cNvPr id="12" name="Rectangle 11"/>
          <p:cNvSpPr/>
          <p:nvPr/>
        </p:nvSpPr>
        <p:spPr>
          <a:xfrm>
            <a:off x="507072" y="189449"/>
            <a:ext cx="8129855" cy="1015663"/>
          </a:xfrm>
          <a:prstGeom prst="rect">
            <a:avLst/>
          </a:prstGeom>
        </p:spPr>
        <p:txBody>
          <a:bodyPr wrap="square">
            <a:spAutoFit/>
          </a:bodyPr>
          <a:lstStyle/>
          <a:p>
            <a:r>
              <a:rPr lang="en-GB" sz="3000" dirty="0">
                <a:solidFill>
                  <a:srgbClr val="FFFFFF"/>
                </a:solidFill>
                <a:cs typeface="Ubuntu"/>
              </a:rPr>
              <a:t>Centre for Policing Research </a:t>
            </a:r>
          </a:p>
          <a:p>
            <a:r>
              <a:rPr lang="en-GB" sz="3000" dirty="0">
                <a:solidFill>
                  <a:srgbClr val="FFFFFF"/>
                </a:solidFill>
                <a:cs typeface="Ubuntu"/>
              </a:rPr>
              <a:t>and Learning</a:t>
            </a:r>
          </a:p>
        </p:txBody>
      </p:sp>
      <p:sp>
        <p:nvSpPr>
          <p:cNvPr id="10" name="Rectangle 3"/>
          <p:cNvSpPr txBox="1">
            <a:spLocks noChangeArrowheads="1"/>
          </p:cNvSpPr>
          <p:nvPr/>
        </p:nvSpPr>
        <p:spPr bwMode="auto">
          <a:xfrm>
            <a:off x="150284" y="2507471"/>
            <a:ext cx="8833501" cy="38124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Autofit/>
          </a:bodyPr>
          <a:lstStyle>
            <a:lvl1pPr algn="l" rtl="0" eaLnBrk="1" fontAlgn="base" hangingPunct="1">
              <a:spcBef>
                <a:spcPct val="0"/>
              </a:spcBef>
              <a:spcAft>
                <a:spcPct val="0"/>
              </a:spcAft>
              <a:defRPr sz="3400" b="1">
                <a:solidFill>
                  <a:srgbClr val="002596"/>
                </a:solidFill>
                <a:latin typeface="+mj-lt"/>
                <a:ea typeface="ヒラギノ角ゴ Pro W3" charset="0"/>
                <a:cs typeface="ヒラギノ角ゴ Pro W3" charset="0"/>
              </a:defRPr>
            </a:lvl1pPr>
            <a:lvl2pPr algn="l" rtl="0" eaLnBrk="1" fontAlgn="base" hangingPunct="1">
              <a:spcBef>
                <a:spcPct val="0"/>
              </a:spcBef>
              <a:spcAft>
                <a:spcPct val="0"/>
              </a:spcAft>
              <a:defRPr sz="3400" b="1">
                <a:solidFill>
                  <a:srgbClr val="002596"/>
                </a:solidFill>
                <a:latin typeface="Arial" charset="0"/>
                <a:ea typeface="ヒラギノ角ゴ Pro W3" charset="0"/>
                <a:cs typeface="ヒラギノ角ゴ Pro W3" charset="0"/>
              </a:defRPr>
            </a:lvl2pPr>
            <a:lvl3pPr algn="l" rtl="0" eaLnBrk="1" fontAlgn="base" hangingPunct="1">
              <a:spcBef>
                <a:spcPct val="0"/>
              </a:spcBef>
              <a:spcAft>
                <a:spcPct val="0"/>
              </a:spcAft>
              <a:defRPr sz="3400" b="1">
                <a:solidFill>
                  <a:srgbClr val="002596"/>
                </a:solidFill>
                <a:latin typeface="Arial" charset="0"/>
                <a:ea typeface="ヒラギノ角ゴ Pro W3" charset="0"/>
                <a:cs typeface="ヒラギノ角ゴ Pro W3" charset="0"/>
              </a:defRPr>
            </a:lvl3pPr>
            <a:lvl4pPr algn="l" rtl="0" eaLnBrk="1" fontAlgn="base" hangingPunct="1">
              <a:spcBef>
                <a:spcPct val="0"/>
              </a:spcBef>
              <a:spcAft>
                <a:spcPct val="0"/>
              </a:spcAft>
              <a:defRPr sz="3400" b="1">
                <a:solidFill>
                  <a:srgbClr val="002596"/>
                </a:solidFill>
                <a:latin typeface="Arial" charset="0"/>
                <a:ea typeface="ヒラギノ角ゴ Pro W3" charset="0"/>
                <a:cs typeface="ヒラギノ角ゴ Pro W3" charset="0"/>
              </a:defRPr>
            </a:lvl4pPr>
            <a:lvl5pPr algn="l" rtl="0" eaLnBrk="1" fontAlgn="base" hangingPunct="1">
              <a:spcBef>
                <a:spcPct val="0"/>
              </a:spcBef>
              <a:spcAft>
                <a:spcPct val="0"/>
              </a:spcAft>
              <a:defRPr sz="3400" b="1">
                <a:solidFill>
                  <a:srgbClr val="002596"/>
                </a:solidFill>
                <a:latin typeface="Arial" charset="0"/>
                <a:ea typeface="ヒラギノ角ゴ Pro W3" charset="0"/>
                <a:cs typeface="ヒラギノ角ゴ Pro W3" charset="0"/>
              </a:defRPr>
            </a:lvl5pPr>
            <a:lvl6pPr marL="457200" algn="l" rtl="0" eaLnBrk="1" fontAlgn="base" hangingPunct="1">
              <a:spcBef>
                <a:spcPct val="0"/>
              </a:spcBef>
              <a:spcAft>
                <a:spcPct val="0"/>
              </a:spcAft>
              <a:defRPr sz="3400" b="1">
                <a:solidFill>
                  <a:srgbClr val="002596"/>
                </a:solidFill>
                <a:latin typeface="Arial" charset="0"/>
              </a:defRPr>
            </a:lvl6pPr>
            <a:lvl7pPr marL="914400" algn="l" rtl="0" eaLnBrk="1" fontAlgn="base" hangingPunct="1">
              <a:spcBef>
                <a:spcPct val="0"/>
              </a:spcBef>
              <a:spcAft>
                <a:spcPct val="0"/>
              </a:spcAft>
              <a:defRPr sz="3400" b="1">
                <a:solidFill>
                  <a:srgbClr val="002596"/>
                </a:solidFill>
                <a:latin typeface="Arial" charset="0"/>
              </a:defRPr>
            </a:lvl7pPr>
            <a:lvl8pPr marL="1371600" algn="l" rtl="0" eaLnBrk="1" fontAlgn="base" hangingPunct="1">
              <a:spcBef>
                <a:spcPct val="0"/>
              </a:spcBef>
              <a:spcAft>
                <a:spcPct val="0"/>
              </a:spcAft>
              <a:defRPr sz="3400" b="1">
                <a:solidFill>
                  <a:srgbClr val="002596"/>
                </a:solidFill>
                <a:latin typeface="Arial" charset="0"/>
              </a:defRPr>
            </a:lvl8pPr>
            <a:lvl9pPr marL="1828800" algn="l" rtl="0" eaLnBrk="1" fontAlgn="base" hangingPunct="1">
              <a:spcBef>
                <a:spcPct val="0"/>
              </a:spcBef>
              <a:spcAft>
                <a:spcPct val="0"/>
              </a:spcAft>
              <a:defRPr sz="3400" b="1">
                <a:solidFill>
                  <a:srgbClr val="002596"/>
                </a:solidFill>
                <a:latin typeface="Arial" charset="0"/>
              </a:defRPr>
            </a:lvl9pPr>
          </a:lstStyle>
          <a:p>
            <a:pPr marL="342900" lvl="1" indent="-342900">
              <a:lnSpc>
                <a:spcPct val="150000"/>
              </a:lnSpc>
              <a:buFont typeface="Arial"/>
              <a:buChar char="•"/>
              <a:defRPr/>
            </a:pPr>
            <a:endParaRPr lang="en-GB" sz="1600" b="0" i="1" dirty="0">
              <a:solidFill>
                <a:schemeClr val="tx1"/>
              </a:solidFill>
            </a:endParaRPr>
          </a:p>
        </p:txBody>
      </p:sp>
      <p:sp>
        <p:nvSpPr>
          <p:cNvPr id="14" name="Rectangle 13"/>
          <p:cNvSpPr/>
          <p:nvPr/>
        </p:nvSpPr>
        <p:spPr>
          <a:xfrm>
            <a:off x="0" y="2218519"/>
            <a:ext cx="9144000" cy="3416320"/>
          </a:xfrm>
          <a:prstGeom prst="rect">
            <a:avLst/>
          </a:prstGeom>
        </p:spPr>
        <p:txBody>
          <a:bodyPr wrap="square">
            <a:spAutoFit/>
          </a:bodyPr>
          <a:lstStyle/>
          <a:p>
            <a:pPr marL="285750" indent="-285750">
              <a:lnSpc>
                <a:spcPct val="150000"/>
              </a:lnSpc>
              <a:buFont typeface="Arial"/>
              <a:buChar char="•"/>
            </a:pPr>
            <a:r>
              <a:rPr lang="en-GB" sz="1600" dirty="0"/>
              <a:t>Limited use in policing research </a:t>
            </a:r>
            <a:r>
              <a:rPr lang="mr-IN" sz="1600" dirty="0"/>
              <a:t>–</a:t>
            </a:r>
            <a:r>
              <a:rPr lang="en-GB" sz="1600" dirty="0"/>
              <a:t> time, expertise, cost?</a:t>
            </a:r>
          </a:p>
          <a:p>
            <a:pPr marL="285750" indent="-285750">
              <a:lnSpc>
                <a:spcPct val="150000"/>
              </a:lnSpc>
              <a:buFont typeface="Arial"/>
              <a:buChar char="•"/>
            </a:pPr>
            <a:r>
              <a:rPr lang="en-GB" sz="1600" dirty="0"/>
              <a:t>Scarborough et al. (1999):  police promotion process in Kentucky, USA - promotion did not foster officer motivation  and found hostile attitudes towards promotion itself.</a:t>
            </a:r>
          </a:p>
          <a:p>
            <a:pPr marL="285750" indent="-285750">
              <a:lnSpc>
                <a:spcPct val="150000"/>
              </a:lnSpc>
              <a:buFont typeface="Arial"/>
              <a:buChar char="•"/>
            </a:pPr>
            <a:r>
              <a:rPr lang="en-GB" sz="1600" dirty="0" err="1"/>
              <a:t>Ratcliffe</a:t>
            </a:r>
            <a:r>
              <a:rPr lang="en-GB" sz="1600" dirty="0"/>
              <a:t> (2016)  South American gang violence -  gangs shared many success traits making it easier for police to try dismantle successful gangs. </a:t>
            </a:r>
          </a:p>
          <a:p>
            <a:pPr marL="285750" indent="-285750">
              <a:lnSpc>
                <a:spcPct val="150000"/>
              </a:lnSpc>
              <a:buFont typeface="Arial"/>
              <a:buChar char="•"/>
            </a:pPr>
            <a:r>
              <a:rPr lang="en-GB" sz="1600" dirty="0"/>
              <a:t>Waddington and Braddock, 1991 - Perceptions of police amongst adolescent UK black, white and Asian boys - black boys almost exclusively viewed police as ‘bullies’ rather than ‘guardians’. </a:t>
            </a:r>
          </a:p>
          <a:p>
            <a:pPr marL="285750" indent="-285750">
              <a:lnSpc>
                <a:spcPct val="150000"/>
              </a:lnSpc>
              <a:buFont typeface="Arial"/>
              <a:buChar char="•"/>
            </a:pPr>
            <a:r>
              <a:rPr lang="en-GB" sz="1600" dirty="0"/>
              <a:t>Young (2007) women’s response after a domestic violence incident </a:t>
            </a:r>
            <a:r>
              <a:rPr lang="mr-IN" sz="1600" dirty="0"/>
              <a:t>–</a:t>
            </a:r>
            <a:r>
              <a:rPr lang="en-GB" sz="1600" dirty="0"/>
              <a:t> enabled tailor-made interventions to help women escape the cycle of abuse.</a:t>
            </a:r>
            <a:endParaRPr lang="en-GB" dirty="0"/>
          </a:p>
        </p:txBody>
      </p:sp>
    </p:spTree>
    <p:extLst>
      <p:ext uri="{BB962C8B-B14F-4D97-AF65-F5344CB8AC3E}">
        <p14:creationId xmlns:p14="http://schemas.microsoft.com/office/powerpoint/2010/main" val="513383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descr="Poster_Horizontal.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1919" y="70376"/>
            <a:ext cx="9000000" cy="1262466"/>
          </a:xfrm>
          <a:prstGeom prst="rect">
            <a:avLst/>
          </a:prstGeom>
        </p:spPr>
      </p:pic>
      <p:sp>
        <p:nvSpPr>
          <p:cNvPr id="11" name="Shape 92"/>
          <p:cNvSpPr/>
          <p:nvPr/>
        </p:nvSpPr>
        <p:spPr>
          <a:xfrm>
            <a:off x="119578" y="131967"/>
            <a:ext cx="8864207" cy="1134700"/>
          </a:xfrm>
          <a:prstGeom prst="roundRect">
            <a:avLst>
              <a:gd name="adj" fmla="val 7248"/>
            </a:avLst>
          </a:prstGeom>
          <a:solidFill>
            <a:schemeClr val="tx1">
              <a:alpha val="50000"/>
            </a:schemeClr>
          </a:solidFill>
          <a:ln w="38100" cap="flat" cmpd="sng">
            <a:noFill/>
            <a:prstDash val="solid"/>
            <a:round/>
            <a:headEnd type="none" w="med" len="med"/>
            <a:tailEnd type="none" w="med" len="med"/>
          </a:ln>
        </p:spPr>
        <p:txBody>
          <a:bodyPr lIns="91425" tIns="45700" rIns="91425" bIns="45700" anchor="ctr" anchorCtr="0">
            <a:noAutofit/>
          </a:bodyPr>
          <a:lstStyle/>
          <a:p>
            <a:pPr lvl="0">
              <a:buSzPct val="25000"/>
            </a:pPr>
            <a:endParaRPr lang="en-GB" sz="3600">
              <a:solidFill>
                <a:srgbClr val="FFFF00"/>
              </a:solidFill>
              <a:latin typeface="Ubuntu"/>
              <a:ea typeface="Calibri"/>
              <a:cs typeface="Calibri"/>
              <a:sym typeface="Calibri"/>
            </a:endParaRPr>
          </a:p>
          <a:p>
            <a:pPr lvl="0">
              <a:buSzPct val="25000"/>
            </a:pPr>
            <a:endParaRPr lang="en-GB" sz="3600" b="1" dirty="0">
              <a:solidFill>
                <a:srgbClr val="31859B"/>
              </a:solidFill>
              <a:latin typeface="Calibri"/>
              <a:ea typeface="Calibri"/>
              <a:cs typeface="Calibri"/>
              <a:sym typeface="Calibri"/>
            </a:endParaRPr>
          </a:p>
        </p:txBody>
      </p:sp>
      <p:pic>
        <p:nvPicPr>
          <p:cNvPr id="49" name="Picture 48" descr="Untitled-1.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29659" y="6163937"/>
            <a:ext cx="3962197" cy="543413"/>
          </a:xfrm>
          <a:prstGeom prst="rect">
            <a:avLst/>
          </a:prstGeom>
        </p:spPr>
      </p:pic>
      <p:sp>
        <p:nvSpPr>
          <p:cNvPr id="42" name="Rectangle 41"/>
          <p:cNvSpPr/>
          <p:nvPr/>
        </p:nvSpPr>
        <p:spPr>
          <a:xfrm>
            <a:off x="72542" y="1490285"/>
            <a:ext cx="8364876" cy="1200329"/>
          </a:xfrm>
          <a:prstGeom prst="rect">
            <a:avLst/>
          </a:prstGeom>
        </p:spPr>
        <p:txBody>
          <a:bodyPr wrap="square">
            <a:spAutoFit/>
          </a:bodyPr>
          <a:lstStyle/>
          <a:p>
            <a:r>
              <a:rPr lang="en-GB" sz="4000" dirty="0">
                <a:solidFill>
                  <a:srgbClr val="E6F55C"/>
                </a:solidFill>
                <a:cs typeface="Ubuntu"/>
              </a:rPr>
              <a:t> </a:t>
            </a:r>
            <a:r>
              <a:rPr lang="en-US" sz="3200" spc="300" dirty="0">
                <a:solidFill>
                  <a:srgbClr val="000000"/>
                </a:solidFill>
              </a:rPr>
              <a:t>Using Q to research policing priorities through the concept of public value </a:t>
            </a:r>
            <a:endParaRPr lang="en-GB" sz="3200" dirty="0">
              <a:solidFill>
                <a:srgbClr val="000000"/>
              </a:solidFill>
              <a:cs typeface="Ubuntu"/>
            </a:endParaRPr>
          </a:p>
        </p:txBody>
      </p:sp>
      <p:sp>
        <p:nvSpPr>
          <p:cNvPr id="9" name="Rectangle 8"/>
          <p:cNvSpPr/>
          <p:nvPr/>
        </p:nvSpPr>
        <p:spPr>
          <a:xfrm>
            <a:off x="0" y="2351028"/>
            <a:ext cx="9144000" cy="4247317"/>
          </a:xfrm>
          <a:prstGeom prst="rect">
            <a:avLst/>
          </a:prstGeom>
        </p:spPr>
        <p:txBody>
          <a:bodyPr wrap="square">
            <a:spAutoFit/>
          </a:bodyPr>
          <a:lstStyle/>
          <a:p>
            <a:pPr marL="285750" indent="-285750">
              <a:lnSpc>
                <a:spcPct val="150000"/>
              </a:lnSpc>
              <a:buFont typeface="Arial"/>
              <a:buChar char="•"/>
            </a:pPr>
            <a:endParaRPr lang="en-GB" dirty="0"/>
          </a:p>
          <a:p>
            <a:pPr marL="285750" indent="-285750">
              <a:lnSpc>
                <a:spcPct val="150000"/>
              </a:lnSpc>
              <a:buFont typeface="Arial"/>
              <a:buChar char="•"/>
            </a:pPr>
            <a:r>
              <a:rPr lang="en-GB" dirty="0"/>
              <a:t>Public value is now part of the discourse about public organizations</a:t>
            </a:r>
          </a:p>
          <a:p>
            <a:pPr marL="285750" indent="-285750">
              <a:lnSpc>
                <a:spcPct val="150000"/>
              </a:lnSpc>
              <a:buFont typeface="Arial"/>
              <a:buChar char="•"/>
            </a:pPr>
            <a:r>
              <a:rPr lang="en-GB" dirty="0"/>
              <a:t>More and more scholars are writing about ‘public value’, drawing on Mark Moore’s seminal (1995) book and on developments since (e.g. Benington, 2011)</a:t>
            </a:r>
          </a:p>
          <a:p>
            <a:pPr>
              <a:lnSpc>
                <a:spcPct val="150000"/>
              </a:lnSpc>
            </a:pPr>
            <a:endParaRPr lang="en-GB" dirty="0"/>
          </a:p>
          <a:p>
            <a:pPr algn="ctr">
              <a:lnSpc>
                <a:spcPct val="150000"/>
              </a:lnSpc>
            </a:pPr>
            <a:r>
              <a:rPr lang="en-GB" u="sng" dirty="0"/>
              <a:t>BUT</a:t>
            </a:r>
            <a:r>
              <a:rPr lang="en-GB" dirty="0"/>
              <a:t> </a:t>
            </a:r>
          </a:p>
          <a:p>
            <a:pPr marL="285750" indent="-285750">
              <a:lnSpc>
                <a:spcPct val="150000"/>
              </a:lnSpc>
              <a:buFont typeface="Arial"/>
              <a:buChar char="•"/>
            </a:pPr>
            <a:r>
              <a:rPr lang="en-GB" dirty="0"/>
              <a:t>Where is the empirical research?  A few case studies, not much else</a:t>
            </a:r>
          </a:p>
          <a:p>
            <a:pPr marL="285750" indent="-285750">
              <a:lnSpc>
                <a:spcPct val="150000"/>
              </a:lnSpc>
              <a:buFont typeface="Arial"/>
              <a:buChar char="•"/>
            </a:pPr>
            <a:r>
              <a:rPr lang="en-GB" dirty="0"/>
              <a:t>“</a:t>
            </a:r>
            <a:r>
              <a:rPr lang="en-GB" i="1" dirty="0"/>
              <a:t>most publications are….theoretical, conceptual, scholarly, synthetic or descriptive” </a:t>
            </a:r>
            <a:r>
              <a:rPr lang="en-GB" dirty="0"/>
              <a:t>(Hartley et al, 2017) </a:t>
            </a:r>
          </a:p>
          <a:p>
            <a:pPr lvl="1">
              <a:lnSpc>
                <a:spcPct val="150000"/>
              </a:lnSpc>
            </a:pPr>
            <a:r>
              <a:rPr lang="en-GB" dirty="0">
                <a:solidFill>
                  <a:srgbClr val="0D158A"/>
                </a:solidFill>
                <a:ea typeface="Ubuntu" charset="0"/>
                <a:cs typeface="Ubuntu" charset="0"/>
              </a:rPr>
              <a:t> </a:t>
            </a:r>
          </a:p>
        </p:txBody>
      </p:sp>
      <p:pic>
        <p:nvPicPr>
          <p:cNvPr id="8" name="Picture 7" descr="OU_Logo.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824827" y="189449"/>
            <a:ext cx="1069374" cy="731397"/>
          </a:xfrm>
          <a:prstGeom prst="rect">
            <a:avLst/>
          </a:prstGeom>
        </p:spPr>
      </p:pic>
      <p:sp>
        <p:nvSpPr>
          <p:cNvPr id="12" name="Rectangle 11"/>
          <p:cNvSpPr/>
          <p:nvPr/>
        </p:nvSpPr>
        <p:spPr>
          <a:xfrm>
            <a:off x="507072" y="189449"/>
            <a:ext cx="8129855" cy="1015663"/>
          </a:xfrm>
          <a:prstGeom prst="rect">
            <a:avLst/>
          </a:prstGeom>
        </p:spPr>
        <p:txBody>
          <a:bodyPr wrap="square">
            <a:spAutoFit/>
          </a:bodyPr>
          <a:lstStyle/>
          <a:p>
            <a:r>
              <a:rPr lang="en-GB" sz="3000" dirty="0">
                <a:solidFill>
                  <a:srgbClr val="FFFFFF"/>
                </a:solidFill>
                <a:cs typeface="Ubuntu"/>
              </a:rPr>
              <a:t>Centre for Policing Research </a:t>
            </a:r>
          </a:p>
          <a:p>
            <a:r>
              <a:rPr lang="en-GB" sz="3000" dirty="0">
                <a:solidFill>
                  <a:srgbClr val="FFFFFF"/>
                </a:solidFill>
                <a:cs typeface="Ubuntu"/>
              </a:rPr>
              <a:t>and Learning</a:t>
            </a:r>
          </a:p>
        </p:txBody>
      </p:sp>
    </p:spTree>
    <p:extLst>
      <p:ext uri="{BB962C8B-B14F-4D97-AF65-F5344CB8AC3E}">
        <p14:creationId xmlns:p14="http://schemas.microsoft.com/office/powerpoint/2010/main" val="646971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descr="Poster_Horizontal.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1919" y="70376"/>
            <a:ext cx="9000000" cy="1262466"/>
          </a:xfrm>
          <a:prstGeom prst="rect">
            <a:avLst/>
          </a:prstGeom>
        </p:spPr>
      </p:pic>
      <p:sp>
        <p:nvSpPr>
          <p:cNvPr id="11" name="Shape 92"/>
          <p:cNvSpPr/>
          <p:nvPr/>
        </p:nvSpPr>
        <p:spPr>
          <a:xfrm>
            <a:off x="119578" y="131967"/>
            <a:ext cx="8864207" cy="1134700"/>
          </a:xfrm>
          <a:prstGeom prst="roundRect">
            <a:avLst>
              <a:gd name="adj" fmla="val 7248"/>
            </a:avLst>
          </a:prstGeom>
          <a:solidFill>
            <a:schemeClr val="tx1">
              <a:alpha val="50000"/>
            </a:schemeClr>
          </a:solidFill>
          <a:ln w="38100" cap="flat" cmpd="sng">
            <a:noFill/>
            <a:prstDash val="solid"/>
            <a:round/>
            <a:headEnd type="none" w="med" len="med"/>
            <a:tailEnd type="none" w="med" len="med"/>
          </a:ln>
        </p:spPr>
        <p:txBody>
          <a:bodyPr lIns="91425" tIns="45700" rIns="91425" bIns="45700" anchor="ctr" anchorCtr="0">
            <a:noAutofit/>
          </a:bodyPr>
          <a:lstStyle/>
          <a:p>
            <a:pPr lvl="0">
              <a:buSzPct val="25000"/>
            </a:pPr>
            <a:endParaRPr lang="en-GB" sz="3600">
              <a:solidFill>
                <a:srgbClr val="FFFF00"/>
              </a:solidFill>
              <a:latin typeface="Ubuntu"/>
              <a:ea typeface="Calibri"/>
              <a:cs typeface="Calibri"/>
              <a:sym typeface="Calibri"/>
            </a:endParaRPr>
          </a:p>
          <a:p>
            <a:pPr lvl="0">
              <a:buSzPct val="25000"/>
            </a:pPr>
            <a:endParaRPr lang="en-GB" sz="3600" b="1" dirty="0">
              <a:solidFill>
                <a:srgbClr val="31859B"/>
              </a:solidFill>
              <a:latin typeface="Calibri"/>
              <a:ea typeface="Calibri"/>
              <a:cs typeface="Calibri"/>
              <a:sym typeface="Calibri"/>
            </a:endParaRPr>
          </a:p>
        </p:txBody>
      </p:sp>
      <p:pic>
        <p:nvPicPr>
          <p:cNvPr id="49" name="Picture 48" descr="Untitled-1.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29659" y="6163937"/>
            <a:ext cx="3962197" cy="543413"/>
          </a:xfrm>
          <a:prstGeom prst="rect">
            <a:avLst/>
          </a:prstGeom>
        </p:spPr>
      </p:pic>
      <p:sp>
        <p:nvSpPr>
          <p:cNvPr id="42" name="Rectangle 41"/>
          <p:cNvSpPr/>
          <p:nvPr/>
        </p:nvSpPr>
        <p:spPr>
          <a:xfrm>
            <a:off x="72542" y="1490284"/>
            <a:ext cx="8129855" cy="707886"/>
          </a:xfrm>
          <a:prstGeom prst="rect">
            <a:avLst/>
          </a:prstGeom>
        </p:spPr>
        <p:txBody>
          <a:bodyPr wrap="square">
            <a:spAutoFit/>
          </a:bodyPr>
          <a:lstStyle/>
          <a:p>
            <a:r>
              <a:rPr lang="en-GB" sz="4000" dirty="0">
                <a:solidFill>
                  <a:srgbClr val="E6F55C"/>
                </a:solidFill>
                <a:cs typeface="Ubuntu"/>
              </a:rPr>
              <a:t> </a:t>
            </a:r>
            <a:r>
              <a:rPr lang="en-US" sz="4000" spc="300" dirty="0">
                <a:solidFill>
                  <a:srgbClr val="000000"/>
                </a:solidFill>
              </a:rPr>
              <a:t>Concept of Public Value</a:t>
            </a:r>
            <a:endParaRPr lang="en-GB" sz="4000" dirty="0">
              <a:solidFill>
                <a:srgbClr val="000000"/>
              </a:solidFill>
              <a:cs typeface="Ubuntu"/>
            </a:endParaRPr>
          </a:p>
        </p:txBody>
      </p:sp>
      <p:sp>
        <p:nvSpPr>
          <p:cNvPr id="9" name="Rectangle 8"/>
          <p:cNvSpPr/>
          <p:nvPr/>
        </p:nvSpPr>
        <p:spPr>
          <a:xfrm>
            <a:off x="0" y="2351028"/>
            <a:ext cx="9144000" cy="3748719"/>
          </a:xfrm>
          <a:prstGeom prst="rect">
            <a:avLst/>
          </a:prstGeom>
        </p:spPr>
        <p:txBody>
          <a:bodyPr wrap="square">
            <a:spAutoFit/>
          </a:bodyPr>
          <a:lstStyle/>
          <a:p>
            <a:pPr marL="342900" lvl="1" indent="-342900">
              <a:lnSpc>
                <a:spcPct val="160000"/>
              </a:lnSpc>
              <a:buFont typeface="Arial"/>
              <a:buChar char="•"/>
              <a:defRPr/>
            </a:pPr>
            <a:r>
              <a:rPr lang="en-GB" dirty="0"/>
              <a:t>There are many and varied definitions of public value.</a:t>
            </a:r>
          </a:p>
          <a:p>
            <a:pPr marL="342900" indent="-342900">
              <a:lnSpc>
                <a:spcPct val="160000"/>
              </a:lnSpc>
              <a:buFont typeface="Arial"/>
              <a:buChar char="•"/>
              <a:defRPr/>
            </a:pPr>
            <a:r>
              <a:rPr lang="en-GB" dirty="0"/>
              <a:t>‘In this study we use: Benington (2011) Public Value concept </a:t>
            </a:r>
            <a:r>
              <a:rPr lang="mr-IN" dirty="0"/>
              <a:t>–</a:t>
            </a:r>
            <a:r>
              <a:rPr lang="en-GB" dirty="0"/>
              <a:t> two dimensions:</a:t>
            </a:r>
          </a:p>
          <a:p>
            <a:pPr marL="800100" lvl="1" indent="-342900">
              <a:lnSpc>
                <a:spcPct val="160000"/>
              </a:lnSpc>
              <a:buFont typeface="+mj-lt"/>
              <a:buAutoNum type="arabicPeriod"/>
              <a:defRPr/>
            </a:pPr>
            <a:r>
              <a:rPr lang="en-GB" dirty="0"/>
              <a:t>‘What the public value’</a:t>
            </a:r>
          </a:p>
          <a:p>
            <a:pPr marL="800100" lvl="1" indent="-342900">
              <a:lnSpc>
                <a:spcPct val="160000"/>
              </a:lnSpc>
              <a:buFont typeface="+mj-lt"/>
              <a:buAutoNum type="arabicPeriod"/>
              <a:defRPr/>
            </a:pPr>
            <a:r>
              <a:rPr lang="en-GB" dirty="0"/>
              <a:t>‘What adds value to the public sphere’</a:t>
            </a:r>
          </a:p>
          <a:p>
            <a:pPr marL="342900" indent="-342900">
              <a:lnSpc>
                <a:spcPct val="160000"/>
              </a:lnSpc>
              <a:buFont typeface="Arial" panose="020B0604020202020204" pitchFamily="34" charset="0"/>
              <a:buChar char="•"/>
              <a:defRPr/>
            </a:pPr>
            <a:r>
              <a:rPr lang="en-US" dirty="0"/>
              <a:t>These two dimensions can be in conflict with each other:</a:t>
            </a:r>
          </a:p>
          <a:p>
            <a:pPr marL="800100" lvl="1" indent="-342900">
              <a:lnSpc>
                <a:spcPct val="160000"/>
              </a:lnSpc>
              <a:buFont typeface="Arial"/>
              <a:buChar char="•"/>
              <a:defRPr/>
            </a:pPr>
            <a:r>
              <a:rPr lang="en-US" dirty="0"/>
              <a:t>A “contested democratic practice”, public value is often assessed through debate, dialogue and exploration of alternative meanings, values and priorities. </a:t>
            </a:r>
            <a:endParaRPr lang="en-GB" dirty="0"/>
          </a:p>
          <a:p>
            <a:pPr lvl="1">
              <a:lnSpc>
                <a:spcPct val="150000"/>
              </a:lnSpc>
              <a:spcAft>
                <a:spcPts val="400"/>
              </a:spcAft>
            </a:pPr>
            <a:r>
              <a:rPr lang="en-GB" sz="2400" dirty="0">
                <a:solidFill>
                  <a:srgbClr val="0D158A"/>
                </a:solidFill>
                <a:ea typeface="Ubuntu" charset="0"/>
                <a:cs typeface="Ubuntu" charset="0"/>
              </a:rPr>
              <a:t> </a:t>
            </a:r>
          </a:p>
        </p:txBody>
      </p:sp>
      <p:pic>
        <p:nvPicPr>
          <p:cNvPr id="8" name="Picture 7" descr="OU_Logo.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824827" y="189449"/>
            <a:ext cx="1069374" cy="731397"/>
          </a:xfrm>
          <a:prstGeom prst="rect">
            <a:avLst/>
          </a:prstGeom>
        </p:spPr>
      </p:pic>
      <p:sp>
        <p:nvSpPr>
          <p:cNvPr id="12" name="Rectangle 11"/>
          <p:cNvSpPr/>
          <p:nvPr/>
        </p:nvSpPr>
        <p:spPr>
          <a:xfrm>
            <a:off x="507072" y="189449"/>
            <a:ext cx="8129855" cy="1015663"/>
          </a:xfrm>
          <a:prstGeom prst="rect">
            <a:avLst/>
          </a:prstGeom>
        </p:spPr>
        <p:txBody>
          <a:bodyPr wrap="square">
            <a:spAutoFit/>
          </a:bodyPr>
          <a:lstStyle/>
          <a:p>
            <a:r>
              <a:rPr lang="en-GB" sz="3000" dirty="0">
                <a:solidFill>
                  <a:srgbClr val="FFFFFF"/>
                </a:solidFill>
                <a:cs typeface="Ubuntu"/>
              </a:rPr>
              <a:t>Centre for Policing Research </a:t>
            </a:r>
          </a:p>
          <a:p>
            <a:r>
              <a:rPr lang="en-GB" sz="3000" dirty="0">
                <a:solidFill>
                  <a:srgbClr val="FFFFFF"/>
                </a:solidFill>
                <a:cs typeface="Ubuntu"/>
              </a:rPr>
              <a:t>and Learning</a:t>
            </a:r>
          </a:p>
        </p:txBody>
      </p:sp>
    </p:spTree>
    <p:extLst>
      <p:ext uri="{BB962C8B-B14F-4D97-AF65-F5344CB8AC3E}">
        <p14:creationId xmlns:p14="http://schemas.microsoft.com/office/powerpoint/2010/main" val="767782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21921</TotalTime>
  <Words>2469</Words>
  <Application>Microsoft Office PowerPoint</Application>
  <PresentationFormat>On-screen Show (4:3)</PresentationFormat>
  <Paragraphs>315</Paragraphs>
  <Slides>29</Slides>
  <Notes>29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29</vt:i4>
      </vt:variant>
    </vt:vector>
  </HeadingPairs>
  <TitlesOfParts>
    <vt:vector size="37" baseType="lpstr">
      <vt:lpstr>Arial</vt:lpstr>
      <vt:lpstr>Calibri</vt:lpstr>
      <vt:lpstr>Mangal</vt:lpstr>
      <vt:lpstr>Times New Roman</vt:lpstr>
      <vt:lpstr>Ubuntu</vt:lpstr>
      <vt:lpstr>ヒラギノ角ゴ Pro W3</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Jennefer Hart</dc:creator>
  <cp:lastModifiedBy>Jackie.Galo</cp:lastModifiedBy>
  <cp:revision>268</cp:revision>
  <cp:lastPrinted>2015-11-12T14:29:15Z</cp:lastPrinted>
  <dcterms:created xsi:type="dcterms:W3CDTF">2015-11-06T15:06:29Z</dcterms:created>
  <dcterms:modified xsi:type="dcterms:W3CDTF">2018-02-27T18:58:31Z</dcterms:modified>
</cp:coreProperties>
</file>