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73" r:id="rId3"/>
  </p:sldMasterIdLst>
  <p:notesMasterIdLst>
    <p:notesMasterId r:id="rId20"/>
  </p:notesMasterIdLst>
  <p:sldIdLst>
    <p:sldId id="258" r:id="rId4"/>
    <p:sldId id="277" r:id="rId5"/>
    <p:sldId id="278" r:id="rId6"/>
    <p:sldId id="279" r:id="rId7"/>
    <p:sldId id="269" r:id="rId8"/>
    <p:sldId id="275" r:id="rId9"/>
    <p:sldId id="281" r:id="rId10"/>
    <p:sldId id="280" r:id="rId11"/>
    <p:sldId id="290" r:id="rId12"/>
    <p:sldId id="284" r:id="rId13"/>
    <p:sldId id="286" r:id="rId14"/>
    <p:sldId id="287" r:id="rId15"/>
    <p:sldId id="288" r:id="rId16"/>
    <p:sldId id="289" r:id="rId17"/>
    <p:sldId id="272" r:id="rId18"/>
    <p:sldId id="257" r:id="rId19"/>
  </p:sldIdLst>
  <p:sldSz cx="10460038" cy="7561263"/>
  <p:notesSz cx="6350000" cy="9474200"/>
  <p:defaultTextStyle>
    <a:defPPr>
      <a:defRPr lang="en-GB"/>
    </a:defPPr>
    <a:lvl1pPr algn="l" rtl="0" fontAlgn="base">
      <a:spcBef>
        <a:spcPct val="0"/>
      </a:spcBef>
      <a:spcAft>
        <a:spcPct val="0"/>
      </a:spcAft>
      <a:defRPr sz="3000" kern="1200">
        <a:solidFill>
          <a:srgbClr val="E3284A"/>
        </a:solidFill>
        <a:latin typeface="Arial" charset="0"/>
        <a:ea typeface="+mn-ea"/>
        <a:cs typeface="+mn-cs"/>
      </a:defRPr>
    </a:lvl1pPr>
    <a:lvl2pPr marL="457200" algn="l" rtl="0" fontAlgn="base">
      <a:spcBef>
        <a:spcPct val="0"/>
      </a:spcBef>
      <a:spcAft>
        <a:spcPct val="0"/>
      </a:spcAft>
      <a:defRPr sz="3000" kern="1200">
        <a:solidFill>
          <a:srgbClr val="E3284A"/>
        </a:solidFill>
        <a:latin typeface="Arial" charset="0"/>
        <a:ea typeface="+mn-ea"/>
        <a:cs typeface="+mn-cs"/>
      </a:defRPr>
    </a:lvl2pPr>
    <a:lvl3pPr marL="914400" algn="l" rtl="0" fontAlgn="base">
      <a:spcBef>
        <a:spcPct val="0"/>
      </a:spcBef>
      <a:spcAft>
        <a:spcPct val="0"/>
      </a:spcAft>
      <a:defRPr sz="3000" kern="1200">
        <a:solidFill>
          <a:srgbClr val="E3284A"/>
        </a:solidFill>
        <a:latin typeface="Arial" charset="0"/>
        <a:ea typeface="+mn-ea"/>
        <a:cs typeface="+mn-cs"/>
      </a:defRPr>
    </a:lvl3pPr>
    <a:lvl4pPr marL="1371600" algn="l" rtl="0" fontAlgn="base">
      <a:spcBef>
        <a:spcPct val="0"/>
      </a:spcBef>
      <a:spcAft>
        <a:spcPct val="0"/>
      </a:spcAft>
      <a:defRPr sz="3000" kern="1200">
        <a:solidFill>
          <a:srgbClr val="E3284A"/>
        </a:solidFill>
        <a:latin typeface="Arial" charset="0"/>
        <a:ea typeface="+mn-ea"/>
        <a:cs typeface="+mn-cs"/>
      </a:defRPr>
    </a:lvl4pPr>
    <a:lvl5pPr marL="1828800" algn="l" rtl="0" fontAlgn="base">
      <a:spcBef>
        <a:spcPct val="0"/>
      </a:spcBef>
      <a:spcAft>
        <a:spcPct val="0"/>
      </a:spcAft>
      <a:defRPr sz="3000" kern="1200">
        <a:solidFill>
          <a:srgbClr val="E3284A"/>
        </a:solidFill>
        <a:latin typeface="Arial" charset="0"/>
        <a:ea typeface="+mn-ea"/>
        <a:cs typeface="+mn-cs"/>
      </a:defRPr>
    </a:lvl5pPr>
    <a:lvl6pPr marL="2286000" algn="l" defTabSz="914400" rtl="0" eaLnBrk="1" latinLnBrk="0" hangingPunct="1">
      <a:defRPr sz="3000" kern="1200">
        <a:solidFill>
          <a:srgbClr val="E3284A"/>
        </a:solidFill>
        <a:latin typeface="Arial" charset="0"/>
        <a:ea typeface="+mn-ea"/>
        <a:cs typeface="+mn-cs"/>
      </a:defRPr>
    </a:lvl6pPr>
    <a:lvl7pPr marL="2743200" algn="l" defTabSz="914400" rtl="0" eaLnBrk="1" latinLnBrk="0" hangingPunct="1">
      <a:defRPr sz="3000" kern="1200">
        <a:solidFill>
          <a:srgbClr val="E3284A"/>
        </a:solidFill>
        <a:latin typeface="Arial" charset="0"/>
        <a:ea typeface="+mn-ea"/>
        <a:cs typeface="+mn-cs"/>
      </a:defRPr>
    </a:lvl7pPr>
    <a:lvl8pPr marL="3200400" algn="l" defTabSz="914400" rtl="0" eaLnBrk="1" latinLnBrk="0" hangingPunct="1">
      <a:defRPr sz="3000" kern="1200">
        <a:solidFill>
          <a:srgbClr val="E3284A"/>
        </a:solidFill>
        <a:latin typeface="Arial" charset="0"/>
        <a:ea typeface="+mn-ea"/>
        <a:cs typeface="+mn-cs"/>
      </a:defRPr>
    </a:lvl8pPr>
    <a:lvl9pPr marL="3657600" algn="l" defTabSz="914400" rtl="0" eaLnBrk="1" latinLnBrk="0" hangingPunct="1">
      <a:defRPr sz="3000" kern="1200">
        <a:solidFill>
          <a:srgbClr val="E3284A"/>
        </a:solidFill>
        <a:latin typeface="Arial"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A00"/>
    <a:srgbClr val="E3284A"/>
    <a:srgbClr val="EF6820"/>
    <a:srgbClr val="5C705E"/>
    <a:srgbClr val="00AFAD"/>
    <a:srgbClr val="00B1EA"/>
    <a:srgbClr val="856FB3"/>
    <a:srgbClr val="D60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68" autoAdjust="0"/>
    <p:restoredTop sz="79810" autoAdjust="0"/>
  </p:normalViewPr>
  <p:slideViewPr>
    <p:cSldViewPr showGuides="1">
      <p:cViewPr varScale="1">
        <p:scale>
          <a:sx n="56" d="100"/>
          <a:sy n="56" d="100"/>
        </p:scale>
        <p:origin x="1020" y="84"/>
      </p:cViewPr>
      <p:guideLst>
        <p:guide orient="horz" pos="2381"/>
        <p:guide pos="3294"/>
      </p:guideLst>
    </p:cSldViewPr>
  </p:slideViewPr>
  <p:outlineViewPr>
    <p:cViewPr>
      <p:scale>
        <a:sx n="33" d="100"/>
        <a:sy n="33" d="100"/>
      </p:scale>
      <p:origin x="0" y="33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51138" cy="4730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597275" y="0"/>
            <a:ext cx="2751138" cy="473075"/>
          </a:xfrm>
          <a:prstGeom prst="rect">
            <a:avLst/>
          </a:prstGeom>
        </p:spPr>
        <p:txBody>
          <a:bodyPr vert="horz" lIns="91440" tIns="45720" rIns="91440" bIns="45720" rtlCol="0"/>
          <a:lstStyle>
            <a:lvl1pPr algn="r">
              <a:defRPr sz="1200"/>
            </a:lvl1pPr>
          </a:lstStyle>
          <a:p>
            <a:fld id="{2C2C9E3A-40C9-4106-90EE-4D64630223FB}" type="datetimeFigureOut">
              <a:rPr lang="en-GB" smtClean="0"/>
              <a:pPr/>
              <a:t>27/02/2018</a:t>
            </a:fld>
            <a:endParaRPr lang="en-GB"/>
          </a:p>
        </p:txBody>
      </p:sp>
      <p:sp>
        <p:nvSpPr>
          <p:cNvPr id="4" name="Slide Image Placeholder 3"/>
          <p:cNvSpPr>
            <a:spLocks noGrp="1" noRot="1" noChangeAspect="1"/>
          </p:cNvSpPr>
          <p:nvPr>
            <p:ph type="sldImg" idx="2"/>
          </p:nvPr>
        </p:nvSpPr>
        <p:spPr>
          <a:xfrm>
            <a:off x="719138" y="711200"/>
            <a:ext cx="4911725" cy="3552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35000" y="4500563"/>
            <a:ext cx="5080000" cy="42624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99538"/>
            <a:ext cx="2751138" cy="4730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597275" y="8999538"/>
            <a:ext cx="2751138" cy="473075"/>
          </a:xfrm>
          <a:prstGeom prst="rect">
            <a:avLst/>
          </a:prstGeom>
        </p:spPr>
        <p:txBody>
          <a:bodyPr vert="horz" lIns="91440" tIns="45720" rIns="91440" bIns="45720" rtlCol="0" anchor="b"/>
          <a:lstStyle>
            <a:lvl1pPr algn="r">
              <a:defRPr sz="1200"/>
            </a:lvl1pPr>
          </a:lstStyle>
          <a:p>
            <a:fld id="{ACAE25AD-8D02-48D4-9708-572069E91D90}" type="slidenum">
              <a:rPr lang="en-GB" smtClean="0"/>
              <a:pPr/>
              <a:t>‹#›</a:t>
            </a:fld>
            <a:endParaRPr lang="en-GB"/>
          </a:p>
        </p:txBody>
      </p:sp>
    </p:spTree>
    <p:extLst>
      <p:ext uri="{BB962C8B-B14F-4D97-AF65-F5344CB8AC3E}">
        <p14:creationId xmlns:p14="http://schemas.microsoft.com/office/powerpoint/2010/main" val="3161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AE25AD-8D02-48D4-9708-572069E91D9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AE25AD-8D02-48D4-9708-572069E91D90}"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One year project started in July 2016 and will end</a:t>
            </a:r>
            <a:r>
              <a:rPr lang="en-GB" baseline="0" dirty="0"/>
              <a:t> this year.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Research team: </a:t>
            </a:r>
            <a:r>
              <a:rPr lang="en-GB" sz="1200" b="1" i="0" kern="1200" dirty="0">
                <a:solidFill>
                  <a:schemeClr val="tx1"/>
                </a:solidFill>
                <a:latin typeface="+mn-lt"/>
                <a:ea typeface="+mn-ea"/>
                <a:cs typeface="+mn-cs"/>
              </a:rPr>
              <a:t>Trace Farrell-Frey</a:t>
            </a:r>
            <a:r>
              <a:rPr lang="en-GB" sz="1200" b="0" i="0" kern="1200" baseline="0" dirty="0">
                <a:solidFill>
                  <a:schemeClr val="tx1"/>
                </a:solidFill>
                <a:latin typeface="+mn-lt"/>
                <a:ea typeface="+mn-ea"/>
                <a:cs typeface="+mn-cs"/>
              </a:rPr>
              <a:t> and myself and several police practitioners and community </a:t>
            </a:r>
            <a:r>
              <a:rPr lang="en-GB" sz="1200" b="0" i="0" kern="1200" baseline="0" dirty="0" err="1">
                <a:solidFill>
                  <a:schemeClr val="tx1"/>
                </a:solidFill>
                <a:latin typeface="+mn-lt"/>
                <a:ea typeface="+mn-ea"/>
                <a:cs typeface="+mn-cs"/>
              </a:rPr>
              <a:t>groupes</a:t>
            </a:r>
            <a:r>
              <a:rPr lang="en-GB" sz="1200" b="0" i="0" kern="1200" baseline="0" dirty="0">
                <a:solidFill>
                  <a:schemeClr val="tx1"/>
                </a:solidFill>
                <a:latin typeface="+mn-lt"/>
                <a:ea typeface="+mn-ea"/>
                <a:cs typeface="+mn-cs"/>
              </a:rPr>
              <a:t> we contacted.</a:t>
            </a:r>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AE25AD-8D02-48D4-9708-572069E91D90}"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Based on crowd sourcing e.g.</a:t>
            </a:r>
            <a:r>
              <a:rPr lang="en-GB" baseline="0" dirty="0"/>
              <a:t> Wikipedia, </a:t>
            </a:r>
            <a:r>
              <a:rPr lang="en-GB" baseline="0" dirty="0" err="1"/>
              <a:t>kickstarter</a:t>
            </a:r>
            <a:r>
              <a:rPr lang="en-GB" baseline="0" dirty="0"/>
              <a:t>, bird </a:t>
            </a:r>
            <a:r>
              <a:rPr lang="en-GB" baseline="0" dirty="0" err="1"/>
              <a:t>watc</a:t>
            </a:r>
            <a:r>
              <a:rPr lang="en-GB" baseline="0" dirty="0"/>
              <a:t> count: the crowd collects data or generates money or contributes content to online projects initiated by scientists of members of the public themselves. </a:t>
            </a:r>
          </a:p>
          <a:p>
            <a:endParaRPr lang="en-GB" baseline="0" dirty="0"/>
          </a:p>
          <a:p>
            <a:r>
              <a:rPr lang="en-GB" baseline="0" dirty="0"/>
              <a:t>In the case of </a:t>
            </a:r>
            <a:r>
              <a:rPr lang="en-GB" baseline="0" dirty="0" err="1"/>
              <a:t>nquire</a:t>
            </a:r>
            <a:r>
              <a:rPr lang="en-GB" baseline="0" dirty="0"/>
              <a:t>-it, it is about projects – we call missions – asking from the </a:t>
            </a:r>
            <a:r>
              <a:rPr lang="en-GB" baseline="0" dirty="0" err="1"/>
              <a:t>bublic</a:t>
            </a:r>
            <a:r>
              <a:rPr lang="en-GB" baseline="0" dirty="0"/>
              <a:t> or specific groups such as police </a:t>
            </a:r>
            <a:r>
              <a:rPr lang="en-GB" baseline="0" dirty="0" err="1"/>
              <a:t>prcatitioners</a:t>
            </a:r>
            <a:r>
              <a:rPr lang="en-GB" baseline="0" dirty="0"/>
              <a:t> to contribute ideas or share experiences etc. 3 types win-it, spot-it, sense-it.</a:t>
            </a:r>
          </a:p>
          <a:p>
            <a:endParaRPr lang="en-GB" dirty="0"/>
          </a:p>
        </p:txBody>
      </p:sp>
      <p:sp>
        <p:nvSpPr>
          <p:cNvPr id="4" name="Slide Number Placeholder 3"/>
          <p:cNvSpPr>
            <a:spLocks noGrp="1"/>
          </p:cNvSpPr>
          <p:nvPr>
            <p:ph type="sldNum" sz="quarter" idx="10"/>
          </p:nvPr>
        </p:nvSpPr>
        <p:spPr/>
        <p:txBody>
          <a:bodyPr/>
          <a:lstStyle/>
          <a:p>
            <a:fld id="{ACAE25AD-8D02-48D4-9708-572069E91D90}"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11200"/>
            <a:ext cx="4911725" cy="3552825"/>
          </a:xfrm>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n-lt"/>
                <a:ea typeface="+mn-ea"/>
                <a:cs typeface="+mn-cs"/>
              </a:rPr>
              <a:t>Example Mission:</a:t>
            </a:r>
          </a:p>
          <a:p>
            <a:r>
              <a:rPr lang="en-GB" sz="1200" b="1" i="0" kern="1200" dirty="0">
                <a:solidFill>
                  <a:schemeClr val="tx1"/>
                </a:solidFill>
                <a:latin typeface="+mn-lt"/>
                <a:ea typeface="+mn-ea"/>
                <a:cs typeface="+mn-cs"/>
              </a:rPr>
              <a:t>Which areas of my town feel unsafe?</a:t>
            </a:r>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This example mission to identify areas that feel unsafe could </a:t>
            </a:r>
            <a:r>
              <a:rPr lang="en-GB" sz="1200" b="0" i="0" kern="1200" dirty="0" err="1">
                <a:solidFill>
                  <a:schemeClr val="tx1"/>
                </a:solidFill>
                <a:latin typeface="+mn-lt"/>
                <a:ea typeface="+mn-ea"/>
                <a:cs typeface="+mn-cs"/>
              </a:rPr>
              <a:t>crowdsource</a:t>
            </a:r>
            <a:r>
              <a:rPr lang="en-GB" sz="1200" b="0" i="0" kern="1200" dirty="0">
                <a:solidFill>
                  <a:schemeClr val="tx1"/>
                </a:solidFill>
                <a:latin typeface="+mn-lt"/>
                <a:ea typeface="+mn-ea"/>
                <a:cs typeface="+mn-cs"/>
              </a:rPr>
              <a:t> photographs of unsafe locations that include time of day and brief description of the characteristics that render it unsafe. An alleyway may feel unsafe at night due to poor lighting. This is something that could be communicated to the council with the mission data as evidence that more lights need to be put in. A street could feel unsafe at a particular time because of repeated suspicious behaviour.  The identification of suspect activity at a particular time could call for increased police presence at that time which could uncover criminal activities and help prevent or solve crime. </a:t>
            </a:r>
          </a:p>
          <a:p>
            <a:endParaRPr lang="en-GB" dirty="0"/>
          </a:p>
        </p:txBody>
      </p:sp>
      <p:sp>
        <p:nvSpPr>
          <p:cNvPr id="4" name="Slide Number Placeholder 3"/>
          <p:cNvSpPr>
            <a:spLocks noGrp="1"/>
          </p:cNvSpPr>
          <p:nvPr>
            <p:ph type="sldNum" sz="quarter" idx="10"/>
          </p:nvPr>
        </p:nvSpPr>
        <p:spPr/>
        <p:txBody>
          <a:bodyPr/>
          <a:lstStyle/>
          <a:p>
            <a:fld id="{E6DC14D4-659C-4A1E-A767-A8C833757405}"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e.g., detect and prevent</a:t>
            </a:r>
            <a:r>
              <a:rPr lang="en-GB" baseline="0" dirty="0"/>
              <a:t> crime</a:t>
            </a:r>
            <a:endParaRPr lang="en-GB" dirty="0"/>
          </a:p>
        </p:txBody>
      </p:sp>
      <p:sp>
        <p:nvSpPr>
          <p:cNvPr id="4" name="Slide Number Placeholder 3"/>
          <p:cNvSpPr>
            <a:spLocks noGrp="1"/>
          </p:cNvSpPr>
          <p:nvPr>
            <p:ph type="sldNum" sz="quarter" idx="10"/>
          </p:nvPr>
        </p:nvSpPr>
        <p:spPr/>
        <p:txBody>
          <a:bodyPr/>
          <a:lstStyle/>
          <a:p>
            <a:fld id="{ACAE25AD-8D02-48D4-9708-572069E91D90}"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One year project started in July 2016 and will end</a:t>
            </a:r>
            <a:r>
              <a:rPr lang="en-GB" baseline="0" dirty="0"/>
              <a:t> this year.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Research team: </a:t>
            </a:r>
            <a:r>
              <a:rPr lang="en-GB" sz="1200" b="1" i="0" kern="1200" dirty="0">
                <a:solidFill>
                  <a:schemeClr val="tx1"/>
                </a:solidFill>
                <a:latin typeface="+mn-lt"/>
                <a:ea typeface="+mn-ea"/>
                <a:cs typeface="+mn-cs"/>
              </a:rPr>
              <a:t>Trace Farrell-Frey</a:t>
            </a:r>
            <a:r>
              <a:rPr lang="en-GB" sz="1200" b="0" i="0" kern="1200" baseline="0" dirty="0">
                <a:solidFill>
                  <a:schemeClr val="tx1"/>
                </a:solidFill>
                <a:latin typeface="+mn-lt"/>
                <a:ea typeface="+mn-ea"/>
                <a:cs typeface="+mn-cs"/>
              </a:rPr>
              <a:t> and myself and several police practitioners and community </a:t>
            </a:r>
            <a:r>
              <a:rPr lang="en-GB" sz="1200" b="0" i="0" kern="1200" baseline="0" dirty="0" err="1">
                <a:solidFill>
                  <a:schemeClr val="tx1"/>
                </a:solidFill>
                <a:latin typeface="+mn-lt"/>
                <a:ea typeface="+mn-ea"/>
                <a:cs typeface="+mn-cs"/>
              </a:rPr>
              <a:t>groupes</a:t>
            </a:r>
            <a:r>
              <a:rPr lang="en-GB" sz="1200" b="0" i="0" kern="1200" baseline="0" dirty="0">
                <a:solidFill>
                  <a:schemeClr val="tx1"/>
                </a:solidFill>
                <a:latin typeface="+mn-lt"/>
                <a:ea typeface="+mn-ea"/>
                <a:cs typeface="+mn-cs"/>
              </a:rPr>
              <a:t> we contacted.</a:t>
            </a:r>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AE25AD-8D02-48D4-9708-572069E91D90}" type="slidenum">
              <a:rPr lang="en-GB" smtClean="0"/>
              <a:pPr/>
              <a:t>9</a:t>
            </a:fld>
            <a:endParaRPr lang="en-GB"/>
          </a:p>
        </p:txBody>
      </p:sp>
    </p:spTree>
    <p:extLst>
      <p:ext uri="{BB962C8B-B14F-4D97-AF65-F5344CB8AC3E}">
        <p14:creationId xmlns:p14="http://schemas.microsoft.com/office/powerpoint/2010/main" val="56418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you some more information – contextual as to how what we are doing at the moment, in particular the survey type missions, fits the broader aim of the BBC-OU collaboration. What Kevin presented is only the first milestone of this joint collaboration. There are more developments taking place till summer in alignment with the aims of this project.  </a:t>
            </a:r>
          </a:p>
          <a:p>
            <a:endParaRPr lang="en-GB" dirty="0"/>
          </a:p>
          <a:p>
            <a:r>
              <a:rPr lang="en-GB" dirty="0"/>
              <a:t>Experiments that explore issues such as attitudes and personality characteristics </a:t>
            </a:r>
          </a:p>
          <a:p>
            <a:r>
              <a:rPr lang="en-GB" dirty="0"/>
              <a:t>Redevelopment means: </a:t>
            </a:r>
            <a:r>
              <a:rPr lang="en-GB" sz="1200" kern="1200" dirty="0">
                <a:solidFill>
                  <a:schemeClr val="tx1"/>
                </a:solidFill>
                <a:effectLst/>
                <a:latin typeface="+mn-lt"/>
                <a:ea typeface="+mn-ea"/>
                <a:cs typeface="+mn-cs"/>
              </a:rPr>
              <a:t>new ways to enter responses, secure handling of personal data, and ways for participants to see overview results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12BEB-C874-A74C-8D0A-39AA16E8DF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38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platform is under development – it is in BETA version. </a:t>
            </a:r>
          </a:p>
          <a:p>
            <a:r>
              <a:rPr lang="en-GB" b="1" dirty="0"/>
              <a:t>2 main functionalities: participate in existing projects set by others, scientists </a:t>
            </a:r>
            <a:r>
              <a:rPr lang="en-GB" b="1" dirty="0" err="1"/>
              <a:t>etc</a:t>
            </a:r>
            <a:endParaRPr lang="en-GB" b="1" dirty="0"/>
          </a:p>
          <a:p>
            <a:r>
              <a:rPr lang="en-GB" b="1" dirty="0"/>
              <a:t>Set up your own projects and have all necessary tools to help you collect and analyse data. Such as setting up questions, collecting images, collecting sensor data, perhaps accessing tools such a virtual microscope and other plug-ins that can visualise data and help you understand relationships in your data.  </a:t>
            </a:r>
          </a:p>
        </p:txBody>
      </p:sp>
      <p:sp>
        <p:nvSpPr>
          <p:cNvPr id="4" name="Slide Number Placeholder 3"/>
          <p:cNvSpPr>
            <a:spLocks noGrp="1"/>
          </p:cNvSpPr>
          <p:nvPr>
            <p:ph type="sldNum" sz="quarter" idx="10"/>
          </p:nvPr>
        </p:nvSpPr>
        <p:spPr/>
        <p:txBody>
          <a:bodyPr/>
          <a:lstStyle/>
          <a:p>
            <a:fld id="{31412BEB-C874-A74C-8D0A-39AA16E8DFB9}" type="slidenum">
              <a:rPr lang="en-US" smtClean="0"/>
              <a:t>11</a:t>
            </a:fld>
            <a:endParaRPr lang="en-US"/>
          </a:p>
        </p:txBody>
      </p:sp>
    </p:spTree>
    <p:extLst>
      <p:ext uri="{BB962C8B-B14F-4D97-AF65-F5344CB8AC3E}">
        <p14:creationId xmlns:p14="http://schemas.microsoft.com/office/powerpoint/2010/main" val="141911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11200"/>
            <a:ext cx="4911725" cy="3552825"/>
          </a:xfrm>
        </p:spPr>
      </p:sp>
      <p:sp>
        <p:nvSpPr>
          <p:cNvPr id="3" name="Notes Placeholder 2"/>
          <p:cNvSpPr>
            <a:spLocks noGrp="1"/>
          </p:cNvSpPr>
          <p:nvPr>
            <p:ph type="body" idx="1"/>
          </p:nvPr>
        </p:nvSpPr>
        <p:spPr/>
        <p:txBody>
          <a:bodyPr/>
          <a:lstStyle/>
          <a:p>
            <a:r>
              <a:rPr lang="en-GB" dirty="0"/>
              <a:t>Aim to take</a:t>
            </a:r>
            <a:r>
              <a:rPr lang="en-GB" baseline="0" dirty="0"/>
              <a:t> forward some of your ideas and implement these – Tracie works on the missions and will try and do this within the next few weeks</a:t>
            </a:r>
            <a:endParaRPr lang="en-GB" dirty="0"/>
          </a:p>
        </p:txBody>
      </p:sp>
      <p:sp>
        <p:nvSpPr>
          <p:cNvPr id="4" name="Slide Number Placeholder 3"/>
          <p:cNvSpPr>
            <a:spLocks noGrp="1"/>
          </p:cNvSpPr>
          <p:nvPr>
            <p:ph type="sldNum" sz="quarter" idx="10"/>
          </p:nvPr>
        </p:nvSpPr>
        <p:spPr/>
        <p:txBody>
          <a:bodyPr/>
          <a:lstStyle/>
          <a:p>
            <a:fld id="{E6DC14D4-659C-4A1E-A767-A8C833757405}" type="slidenum">
              <a:rPr lang="en-GB" smtClean="0"/>
              <a:pPr/>
              <a:t>15</a:t>
            </a:fld>
            <a:endParaRPr lang="en-GB"/>
          </a:p>
        </p:txBody>
      </p:sp>
    </p:spTree>
    <p:extLst>
      <p:ext uri="{BB962C8B-B14F-4D97-AF65-F5344CB8AC3E}">
        <p14:creationId xmlns:p14="http://schemas.microsoft.com/office/powerpoint/2010/main" val="525308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ftr" sz="quarter" idx="3"/>
          </p:nvPr>
        </p:nvSpPr>
        <p:spPr/>
        <p:txBody>
          <a:bodyPr/>
          <a:lstStyle>
            <a:lvl1pPr>
              <a:defRPr/>
            </a:lvl1pPr>
          </a:lstStyle>
          <a:p>
            <a:r>
              <a:rPr lang="en-US" altLang="en-US"/>
              <a:t>SEBP: Society of Evidence Based Policing</a:t>
            </a:r>
            <a:endParaRPr lang="en-GB" altLang="en-US"/>
          </a:p>
        </p:txBody>
      </p:sp>
      <p:sp>
        <p:nvSpPr>
          <p:cNvPr id="5124" name="Rectangle 4"/>
          <p:cNvSpPr>
            <a:spLocks noGrp="1" noChangeArrowheads="1"/>
          </p:cNvSpPr>
          <p:nvPr>
            <p:ph type="sldNum" sz="quarter" idx="4"/>
          </p:nvPr>
        </p:nvSpPr>
        <p:spPr/>
        <p:txBody>
          <a:bodyPr/>
          <a:lstStyle>
            <a:lvl1pPr>
              <a:defRPr/>
            </a:lvl1pPr>
          </a:lstStyle>
          <a:p>
            <a:fld id="{8CD79395-C5AA-48A0-9E0E-4A98B46BD35E}" type="slidenum">
              <a:rPr lang="en-GB" altLang="en-US"/>
              <a:pPr/>
              <a:t>‹#›</a:t>
            </a:fld>
            <a:endParaRPr lang="en-GB" altLang="en-US"/>
          </a:p>
        </p:txBody>
      </p:sp>
      <p:sp>
        <p:nvSpPr>
          <p:cNvPr id="5127" name="Rectangle 7"/>
          <p:cNvSpPr>
            <a:spLocks noGrp="1" noChangeArrowheads="1"/>
          </p:cNvSpPr>
          <p:nvPr>
            <p:ph type="ctrTitle"/>
          </p:nvPr>
        </p:nvSpPr>
        <p:spPr>
          <a:xfrm>
            <a:off x="395288" y="3619500"/>
            <a:ext cx="6923087" cy="688975"/>
          </a:xfrm>
        </p:spPr>
        <p:txBody>
          <a:bodyPr anchor="t"/>
          <a:lstStyle>
            <a:lvl1pPr>
              <a:defRPr sz="4000">
                <a:solidFill>
                  <a:schemeClr val="tx1"/>
                </a:solidFill>
              </a:defRPr>
            </a:lvl1pPr>
          </a:lstStyle>
          <a:p>
            <a:pPr lvl="0"/>
            <a:r>
              <a:rPr lang="en-US" altLang="en-US" noProof="0"/>
              <a:t>Click to edit Master title style</a:t>
            </a:r>
            <a:endParaRPr lang="en-GB" altLang="en-US" noProof="0"/>
          </a:p>
        </p:txBody>
      </p:sp>
      <p:sp>
        <p:nvSpPr>
          <p:cNvPr id="5128" name="Rectangle 8"/>
          <p:cNvSpPr>
            <a:spLocks noGrp="1" noChangeArrowheads="1"/>
          </p:cNvSpPr>
          <p:nvPr>
            <p:ph type="subTitle" idx="1"/>
          </p:nvPr>
        </p:nvSpPr>
        <p:spPr>
          <a:xfrm>
            <a:off x="395288" y="5724525"/>
            <a:ext cx="8362950" cy="536575"/>
          </a:xfrm>
        </p:spPr>
        <p:txBody>
          <a:bodyPr/>
          <a:lstStyle>
            <a:lvl1pPr marL="0" indent="0">
              <a:buFontTx/>
              <a:buNone/>
              <a:defRPr sz="3000">
                <a:solidFill>
                  <a:schemeClr val="bg2"/>
                </a:solidFill>
              </a:defRPr>
            </a:lvl1pPr>
          </a:lstStyle>
          <a:p>
            <a:pPr lvl="0"/>
            <a:r>
              <a:rPr lang="en-US" altLang="en-US" noProof="0"/>
              <a:t>Click to edit Master subtitle style</a:t>
            </a:r>
            <a:endParaRPr lang="en-GB" altLang="en-US" noProof="0"/>
          </a:p>
        </p:txBody>
      </p:sp>
      <p:pic>
        <p:nvPicPr>
          <p:cNvPr id="5140" name="Picture 20" descr="OU_masterlogo_colour_29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3263" y="431800"/>
            <a:ext cx="18097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BF73ADE1-C3DF-46DD-8BDF-6E398F3BA9D1}" type="slidenum">
              <a:rPr lang="en-GB" altLang="en-US"/>
              <a:pPr/>
              <a:t>‹#›</a:t>
            </a:fld>
            <a:endParaRPr lang="en-GB" altLang="en-US"/>
          </a:p>
        </p:txBody>
      </p:sp>
    </p:spTree>
    <p:extLst>
      <p:ext uri="{BB962C8B-B14F-4D97-AF65-F5344CB8AC3E}">
        <p14:creationId xmlns:p14="http://schemas.microsoft.com/office/powerpoint/2010/main" val="25217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1763713"/>
            <a:ext cx="2352675" cy="33797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763713"/>
            <a:ext cx="6905625" cy="3379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459B9BC4-11FD-4DB8-B0C5-E23A2ABF0B7F}" type="slidenum">
              <a:rPr lang="en-GB" altLang="en-US"/>
              <a:pPr/>
              <a:t>‹#›</a:t>
            </a:fld>
            <a:endParaRPr lang="en-GB" altLang="en-US"/>
          </a:p>
        </p:txBody>
      </p:sp>
    </p:spTree>
    <p:extLst>
      <p:ext uri="{BB962C8B-B14F-4D97-AF65-F5344CB8AC3E}">
        <p14:creationId xmlns:p14="http://schemas.microsoft.com/office/powerpoint/2010/main" val="33577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349500"/>
            <a:ext cx="8891588" cy="1620838"/>
          </a:xfrm>
        </p:spPr>
        <p:txBody>
          <a:bodyPr/>
          <a:lstStyle/>
          <a:p>
            <a:r>
              <a:rPr lang="en-US"/>
              <a:t>Click to edit Master title style</a:t>
            </a:r>
            <a:endParaRPr lang="en-GB"/>
          </a:p>
        </p:txBody>
      </p:sp>
      <p:sp>
        <p:nvSpPr>
          <p:cNvPr id="3" name="Subtitle 2"/>
          <p:cNvSpPr>
            <a:spLocks noGrp="1"/>
          </p:cNvSpPr>
          <p:nvPr>
            <p:ph type="subTitle" idx="1"/>
          </p:nvPr>
        </p:nvSpPr>
        <p:spPr>
          <a:xfrm>
            <a:off x="1568450" y="4284663"/>
            <a:ext cx="7323138"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CA1914E9-B97F-48A2-84E5-7B18885F4691}" type="slidenum">
              <a:rPr lang="en-GB" altLang="en-US"/>
              <a:pPr/>
              <a:t>‹#›</a:t>
            </a:fld>
            <a:endParaRPr lang="en-GB" altLang="en-US"/>
          </a:p>
        </p:txBody>
      </p:sp>
    </p:spTree>
    <p:extLst>
      <p:ext uri="{BB962C8B-B14F-4D97-AF65-F5344CB8AC3E}">
        <p14:creationId xmlns:p14="http://schemas.microsoft.com/office/powerpoint/2010/main" val="7476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58710B25-E335-44EB-96BB-6EA50D6F8CD7}" type="slidenum">
              <a:rPr lang="en-GB" altLang="en-US"/>
              <a:pPr/>
              <a:t>‹#›</a:t>
            </a:fld>
            <a:endParaRPr lang="en-GB" altLang="en-US"/>
          </a:p>
        </p:txBody>
      </p:sp>
    </p:spTree>
    <p:extLst>
      <p:ext uri="{BB962C8B-B14F-4D97-AF65-F5344CB8AC3E}">
        <p14:creationId xmlns:p14="http://schemas.microsoft.com/office/powerpoint/2010/main" val="343949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D7E05569-6ECF-46AF-BFA0-BA426A709BA9}" type="slidenum">
              <a:rPr lang="en-GB" altLang="en-US"/>
              <a:pPr/>
              <a:t>‹#›</a:t>
            </a:fld>
            <a:endParaRPr lang="en-GB" altLang="en-US"/>
          </a:p>
        </p:txBody>
      </p:sp>
    </p:spTree>
    <p:extLst>
      <p:ext uri="{BB962C8B-B14F-4D97-AF65-F5344CB8AC3E}">
        <p14:creationId xmlns:p14="http://schemas.microsoft.com/office/powerpoint/2010/main" val="518584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6" name="Slide Number Placeholder 5"/>
          <p:cNvSpPr>
            <a:spLocks noGrp="1"/>
          </p:cNvSpPr>
          <p:nvPr>
            <p:ph type="sldNum" sz="quarter" idx="11"/>
          </p:nvPr>
        </p:nvSpPr>
        <p:spPr/>
        <p:txBody>
          <a:bodyPr/>
          <a:lstStyle>
            <a:lvl1pPr>
              <a:defRPr/>
            </a:lvl1pPr>
          </a:lstStyle>
          <a:p>
            <a:fld id="{59BAF189-88A6-4C67-832C-D1BDB7A28A66}" type="slidenum">
              <a:rPr lang="en-GB" altLang="en-US"/>
              <a:pPr/>
              <a:t>‹#›</a:t>
            </a:fld>
            <a:endParaRPr lang="en-GB" altLang="en-US"/>
          </a:p>
        </p:txBody>
      </p:sp>
    </p:spTree>
    <p:extLst>
      <p:ext uri="{BB962C8B-B14F-4D97-AF65-F5344CB8AC3E}">
        <p14:creationId xmlns:p14="http://schemas.microsoft.com/office/powerpoint/2010/main" val="325459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8" name="Slide Number Placeholder 7"/>
          <p:cNvSpPr>
            <a:spLocks noGrp="1"/>
          </p:cNvSpPr>
          <p:nvPr>
            <p:ph type="sldNum" sz="quarter" idx="11"/>
          </p:nvPr>
        </p:nvSpPr>
        <p:spPr/>
        <p:txBody>
          <a:bodyPr/>
          <a:lstStyle>
            <a:lvl1pPr>
              <a:defRPr/>
            </a:lvl1pPr>
          </a:lstStyle>
          <a:p>
            <a:fld id="{0F7726A9-AA31-4B36-A9D6-2D45A4A531B4}" type="slidenum">
              <a:rPr lang="en-GB" altLang="en-US"/>
              <a:pPr/>
              <a:t>‹#›</a:t>
            </a:fld>
            <a:endParaRPr lang="en-GB" altLang="en-US"/>
          </a:p>
        </p:txBody>
      </p:sp>
    </p:spTree>
    <p:extLst>
      <p:ext uri="{BB962C8B-B14F-4D97-AF65-F5344CB8AC3E}">
        <p14:creationId xmlns:p14="http://schemas.microsoft.com/office/powerpoint/2010/main" val="1610427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4" name="Slide Number Placeholder 3"/>
          <p:cNvSpPr>
            <a:spLocks noGrp="1"/>
          </p:cNvSpPr>
          <p:nvPr>
            <p:ph type="sldNum" sz="quarter" idx="11"/>
          </p:nvPr>
        </p:nvSpPr>
        <p:spPr/>
        <p:txBody>
          <a:bodyPr/>
          <a:lstStyle>
            <a:lvl1pPr>
              <a:defRPr/>
            </a:lvl1pPr>
          </a:lstStyle>
          <a:p>
            <a:fld id="{491720DA-4FB3-4D32-B6FE-381BD5CA920E}" type="slidenum">
              <a:rPr lang="en-GB" altLang="en-US"/>
              <a:pPr/>
              <a:t>‹#›</a:t>
            </a:fld>
            <a:endParaRPr lang="en-GB" altLang="en-US"/>
          </a:p>
        </p:txBody>
      </p:sp>
    </p:spTree>
    <p:extLst>
      <p:ext uri="{BB962C8B-B14F-4D97-AF65-F5344CB8AC3E}">
        <p14:creationId xmlns:p14="http://schemas.microsoft.com/office/powerpoint/2010/main" val="3838432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3" name="Slide Number Placeholder 2"/>
          <p:cNvSpPr>
            <a:spLocks noGrp="1"/>
          </p:cNvSpPr>
          <p:nvPr>
            <p:ph type="sldNum" sz="quarter" idx="11"/>
          </p:nvPr>
        </p:nvSpPr>
        <p:spPr/>
        <p:txBody>
          <a:bodyPr/>
          <a:lstStyle>
            <a:lvl1pPr>
              <a:defRPr/>
            </a:lvl1pPr>
          </a:lstStyle>
          <a:p>
            <a:fld id="{58060820-C92F-4656-87D3-711C748E221C}" type="slidenum">
              <a:rPr lang="en-GB" altLang="en-US"/>
              <a:pPr/>
              <a:t>‹#›</a:t>
            </a:fld>
            <a:endParaRPr lang="en-GB" altLang="en-US"/>
          </a:p>
        </p:txBody>
      </p:sp>
    </p:spTree>
    <p:extLst>
      <p:ext uri="{BB962C8B-B14F-4D97-AF65-F5344CB8AC3E}">
        <p14:creationId xmlns:p14="http://schemas.microsoft.com/office/powerpoint/2010/main" val="211863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6" name="Slide Number Placeholder 5"/>
          <p:cNvSpPr>
            <a:spLocks noGrp="1"/>
          </p:cNvSpPr>
          <p:nvPr>
            <p:ph type="sldNum" sz="quarter" idx="11"/>
          </p:nvPr>
        </p:nvSpPr>
        <p:spPr/>
        <p:txBody>
          <a:bodyPr/>
          <a:lstStyle>
            <a:lvl1pPr>
              <a:defRPr/>
            </a:lvl1pPr>
          </a:lstStyle>
          <a:p>
            <a:fld id="{F21CF01C-3158-431E-874D-F7CE9BDFCE44}" type="slidenum">
              <a:rPr lang="en-GB" altLang="en-US"/>
              <a:pPr/>
              <a:t>‹#›</a:t>
            </a:fld>
            <a:endParaRPr lang="en-GB" altLang="en-US"/>
          </a:p>
        </p:txBody>
      </p:sp>
    </p:spTree>
    <p:extLst>
      <p:ext uri="{BB962C8B-B14F-4D97-AF65-F5344CB8AC3E}">
        <p14:creationId xmlns:p14="http://schemas.microsoft.com/office/powerpoint/2010/main" val="409697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3839D201-90B0-412E-B19C-2434517DB93F}" type="slidenum">
              <a:rPr lang="en-GB" altLang="en-US"/>
              <a:pPr/>
              <a:t>‹#›</a:t>
            </a:fld>
            <a:endParaRPr lang="en-GB" altLang="en-US"/>
          </a:p>
        </p:txBody>
      </p:sp>
    </p:spTree>
    <p:extLst>
      <p:ext uri="{BB962C8B-B14F-4D97-AF65-F5344CB8AC3E}">
        <p14:creationId xmlns:p14="http://schemas.microsoft.com/office/powerpoint/2010/main" val="1894739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6" name="Slide Number Placeholder 5"/>
          <p:cNvSpPr>
            <a:spLocks noGrp="1"/>
          </p:cNvSpPr>
          <p:nvPr>
            <p:ph type="sldNum" sz="quarter" idx="11"/>
          </p:nvPr>
        </p:nvSpPr>
        <p:spPr/>
        <p:txBody>
          <a:bodyPr/>
          <a:lstStyle>
            <a:lvl1pPr>
              <a:defRPr/>
            </a:lvl1pPr>
          </a:lstStyle>
          <a:p>
            <a:fld id="{2524129B-C812-4B9D-B718-32FDB45CC9CF}" type="slidenum">
              <a:rPr lang="en-GB" altLang="en-US"/>
              <a:pPr/>
              <a:t>‹#›</a:t>
            </a:fld>
            <a:endParaRPr lang="en-GB" altLang="en-US"/>
          </a:p>
        </p:txBody>
      </p:sp>
    </p:spTree>
    <p:extLst>
      <p:ext uri="{BB962C8B-B14F-4D97-AF65-F5344CB8AC3E}">
        <p14:creationId xmlns:p14="http://schemas.microsoft.com/office/powerpoint/2010/main" val="262353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43398CB4-E09D-415E-98B3-378711FD098D}" type="slidenum">
              <a:rPr lang="en-GB" altLang="en-US"/>
              <a:pPr/>
              <a:t>‹#›</a:t>
            </a:fld>
            <a:endParaRPr lang="en-GB" altLang="en-US"/>
          </a:p>
        </p:txBody>
      </p:sp>
    </p:spTree>
    <p:extLst>
      <p:ext uri="{BB962C8B-B14F-4D97-AF65-F5344CB8AC3E}">
        <p14:creationId xmlns:p14="http://schemas.microsoft.com/office/powerpoint/2010/main" val="2305494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2719388"/>
            <a:ext cx="2352675" cy="1733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719388"/>
            <a:ext cx="6905625" cy="173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36EA50C6-8F32-4B40-A38A-38305FF88AFF}" type="slidenum">
              <a:rPr lang="en-GB" altLang="en-US"/>
              <a:pPr/>
              <a:t>‹#›</a:t>
            </a:fld>
            <a:endParaRPr lang="en-GB" altLang="en-US"/>
          </a:p>
        </p:txBody>
      </p:sp>
    </p:spTree>
    <p:extLst>
      <p:ext uri="{BB962C8B-B14F-4D97-AF65-F5344CB8AC3E}">
        <p14:creationId xmlns:p14="http://schemas.microsoft.com/office/powerpoint/2010/main" val="1178098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9E6F516-5A93-46CB-BD93-0AA757BC2E46}"/>
              </a:ext>
            </a:extLst>
          </p:cNvPr>
          <p:cNvSpPr>
            <a:spLocks noGrp="1"/>
          </p:cNvSpPr>
          <p:nvPr>
            <p:ph type="body" sz="quarter" idx="17" hasCustomPrompt="1"/>
          </p:nvPr>
        </p:nvSpPr>
        <p:spPr>
          <a:xfrm>
            <a:off x="1677553" y="3881816"/>
            <a:ext cx="6039193" cy="436188"/>
          </a:xfrm>
          <a:prstGeom prst="rect">
            <a:avLst/>
          </a:prstGeom>
        </p:spPr>
        <p:txBody>
          <a:bodyPr anchor="ctr"/>
          <a:lstStyle>
            <a:lvl1pPr marL="0" indent="0">
              <a:buNone/>
              <a:defRPr sz="2205" b="1">
                <a:solidFill>
                  <a:srgbClr val="1E4B9B"/>
                </a:solidFill>
                <a:latin typeface="Arial" panose="020B0604020202020204" pitchFamily="34" charset="0"/>
                <a:cs typeface="Arial" panose="020B0604020202020204" pitchFamily="34" charset="0"/>
              </a:defRPr>
            </a:lvl1pPr>
          </a:lstStyle>
          <a:p>
            <a:pPr marL="378047" marR="0" lvl="0" indent="-378047" algn="l" defTabSz="504063" rtl="0" eaLnBrk="1" fontAlgn="auto" latinLnBrk="0" hangingPunct="1">
              <a:lnSpc>
                <a:spcPct val="100000"/>
              </a:lnSpc>
              <a:spcBef>
                <a:spcPct val="20000"/>
              </a:spcBef>
              <a:spcAft>
                <a:spcPts val="0"/>
              </a:spcAft>
              <a:buClrTx/>
              <a:buSzTx/>
              <a:tabLst/>
              <a:defRPr/>
            </a:pPr>
            <a:r>
              <a:rPr lang="en-US" dirty="0"/>
              <a:t>Subtitle</a:t>
            </a:r>
          </a:p>
        </p:txBody>
      </p:sp>
      <p:sp>
        <p:nvSpPr>
          <p:cNvPr id="9" name="Text Placeholder 9">
            <a:extLst>
              <a:ext uri="{FF2B5EF4-FFF2-40B4-BE49-F238E27FC236}">
                <a16:creationId xmlns:a16="http://schemas.microsoft.com/office/drawing/2014/main" id="{8B4B5340-958A-450C-A8D9-EBE1007D2C86}"/>
              </a:ext>
            </a:extLst>
          </p:cNvPr>
          <p:cNvSpPr>
            <a:spLocks noGrp="1"/>
          </p:cNvSpPr>
          <p:nvPr>
            <p:ph type="body" sz="quarter" idx="18" hasCustomPrompt="1"/>
          </p:nvPr>
        </p:nvSpPr>
        <p:spPr>
          <a:xfrm>
            <a:off x="1677553" y="4318005"/>
            <a:ext cx="6039193" cy="741860"/>
          </a:xfrm>
          <a:prstGeom prst="rect">
            <a:avLst/>
          </a:prstGeom>
        </p:spPr>
        <p:txBody>
          <a:bodyPr anchor="t" anchorCtr="0"/>
          <a:lstStyle>
            <a:lvl1pPr marL="0" indent="0">
              <a:buNone/>
              <a:defRPr sz="1544" b="0">
                <a:solidFill>
                  <a:srgbClr val="1E4B9B"/>
                </a:solidFill>
                <a:latin typeface="Arial" panose="020B0604020202020204" pitchFamily="34" charset="0"/>
                <a:cs typeface="Arial" panose="020B0604020202020204" pitchFamily="34" charset="0"/>
              </a:defRPr>
            </a:lvl1pPr>
          </a:lstStyle>
          <a:p>
            <a:pPr marL="378047" marR="0" lvl="0" indent="-378047" algn="l" defTabSz="504063" rtl="0" eaLnBrk="1" fontAlgn="auto" latinLnBrk="0" hangingPunct="1">
              <a:lnSpc>
                <a:spcPct val="100000"/>
              </a:lnSpc>
              <a:spcBef>
                <a:spcPct val="20000"/>
              </a:spcBef>
              <a:spcAft>
                <a:spcPts val="0"/>
              </a:spcAft>
              <a:buClrTx/>
              <a:buSzTx/>
              <a:tabLst/>
              <a:defRPr/>
            </a:pPr>
            <a:r>
              <a:rPr lang="en-US" dirty="0"/>
              <a:t>01/08/2018</a:t>
            </a:r>
          </a:p>
          <a:p>
            <a:pPr marL="378047" marR="0" lvl="0" indent="-378047" algn="l" defTabSz="504063" rtl="0" eaLnBrk="1" fontAlgn="auto" latinLnBrk="0" hangingPunct="1">
              <a:lnSpc>
                <a:spcPct val="100000"/>
              </a:lnSpc>
              <a:spcBef>
                <a:spcPct val="20000"/>
              </a:spcBef>
              <a:spcAft>
                <a:spcPts val="0"/>
              </a:spcAft>
              <a:buClrTx/>
              <a:buSzTx/>
              <a:tabLst/>
              <a:defRPr/>
            </a:pPr>
            <a:r>
              <a:rPr lang="en-US" dirty="0"/>
              <a:t>V1.2</a:t>
            </a:r>
          </a:p>
        </p:txBody>
      </p:sp>
      <p:sp>
        <p:nvSpPr>
          <p:cNvPr id="10" name="Text Placeholder 9">
            <a:extLst>
              <a:ext uri="{FF2B5EF4-FFF2-40B4-BE49-F238E27FC236}">
                <a16:creationId xmlns:a16="http://schemas.microsoft.com/office/drawing/2014/main" id="{E03EEA31-37FD-4C6A-A5B4-FAEB69A86C18}"/>
              </a:ext>
            </a:extLst>
          </p:cNvPr>
          <p:cNvSpPr>
            <a:spLocks noGrp="1"/>
          </p:cNvSpPr>
          <p:nvPr>
            <p:ph type="body" sz="quarter" idx="19" hasCustomPrompt="1"/>
          </p:nvPr>
        </p:nvSpPr>
        <p:spPr>
          <a:xfrm>
            <a:off x="1677552" y="5227893"/>
            <a:ext cx="6039193" cy="412144"/>
          </a:xfrm>
          <a:prstGeom prst="rect">
            <a:avLst/>
          </a:prstGeom>
        </p:spPr>
        <p:txBody>
          <a:bodyPr anchor="t" anchorCtr="0"/>
          <a:lstStyle>
            <a:lvl1pPr marL="0" indent="0">
              <a:buNone/>
              <a:defRPr sz="1544" b="0">
                <a:solidFill>
                  <a:srgbClr val="1E4B9B"/>
                </a:solidFill>
                <a:latin typeface="Arial" panose="020B0604020202020204" pitchFamily="34" charset="0"/>
                <a:cs typeface="Arial" panose="020B0604020202020204" pitchFamily="34" charset="0"/>
              </a:defRPr>
            </a:lvl1pPr>
          </a:lstStyle>
          <a:p>
            <a:pPr marL="378047" marR="0" lvl="0" indent="-378047" algn="l" defTabSz="504063" rtl="0" eaLnBrk="1" fontAlgn="auto" latinLnBrk="0" hangingPunct="1">
              <a:lnSpc>
                <a:spcPct val="100000"/>
              </a:lnSpc>
              <a:spcBef>
                <a:spcPct val="20000"/>
              </a:spcBef>
              <a:spcAft>
                <a:spcPts val="0"/>
              </a:spcAft>
              <a:buClrTx/>
              <a:buSzTx/>
              <a:tabLst/>
              <a:defRPr/>
            </a:pPr>
            <a:r>
              <a:rPr lang="en-US" dirty="0"/>
              <a:t>1st August 2017</a:t>
            </a:r>
          </a:p>
        </p:txBody>
      </p:sp>
      <p:sp>
        <p:nvSpPr>
          <p:cNvPr id="19" name="Text Placeholder 2">
            <a:extLst>
              <a:ext uri="{FF2B5EF4-FFF2-40B4-BE49-F238E27FC236}">
                <a16:creationId xmlns:a16="http://schemas.microsoft.com/office/drawing/2014/main" id="{1898A98A-E192-4AAF-9C23-E1F9CFFAB16B}"/>
              </a:ext>
            </a:extLst>
          </p:cNvPr>
          <p:cNvSpPr>
            <a:spLocks noGrp="1"/>
          </p:cNvSpPr>
          <p:nvPr>
            <p:ph type="body" sz="quarter" idx="21" hasCustomPrompt="1"/>
          </p:nvPr>
        </p:nvSpPr>
        <p:spPr>
          <a:xfrm>
            <a:off x="1815704" y="2120761"/>
            <a:ext cx="5901039" cy="1242969"/>
          </a:xfrm>
          <a:prstGeom prst="rect">
            <a:avLst/>
          </a:prstGeom>
          <a:noFill/>
        </p:spPr>
        <p:txBody>
          <a:bodyPr lIns="36000" tIns="144000" rIns="18000" bIns="36000" anchor="ctr" anchorCtr="0"/>
          <a:lstStyle>
            <a:lvl1pPr marL="0" indent="0">
              <a:lnSpc>
                <a:spcPct val="85000"/>
              </a:lnSpc>
              <a:buNone/>
              <a:defRPr sz="4851" b="1" baseline="0">
                <a:solidFill>
                  <a:srgbClr val="1E4B9B"/>
                </a:solidFill>
                <a:latin typeface="Arial" panose="020B060402020202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22505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815705" y="3171269"/>
            <a:ext cx="2743294" cy="623631"/>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851"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815706" y="3786314"/>
            <a:ext cx="1884781" cy="623631"/>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851"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69041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Title (Blu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815705" y="3171269"/>
            <a:ext cx="2743294" cy="623631"/>
          </a:xfrm>
          <a:prstGeom prst="rect">
            <a:avLst/>
          </a:prstGeom>
          <a:solidFill>
            <a:srgbClr val="1E4B9B"/>
          </a:solidFill>
        </p:spPr>
        <p:txBody>
          <a:bodyPr lIns="36000" tIns="144000" rIns="18000" bIns="36000" anchor="ctr" anchorCtr="0"/>
          <a:lstStyle>
            <a:lvl1pPr marL="0" indent="0">
              <a:lnSpc>
                <a:spcPct val="85000"/>
              </a:lnSpc>
              <a:buNone/>
              <a:defRPr sz="4851"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815706" y="3786314"/>
            <a:ext cx="1884781" cy="623631"/>
          </a:xfrm>
          <a:prstGeom prst="rect">
            <a:avLst/>
          </a:prstGeom>
          <a:solidFill>
            <a:srgbClr val="1E4B9B"/>
          </a:solidFill>
        </p:spPr>
        <p:txBody>
          <a:bodyPr lIns="36000" tIns="144000" rIns="18000" bIns="36000" anchor="ctr" anchorCtr="0"/>
          <a:lstStyle>
            <a:lvl1pPr marL="0" indent="0">
              <a:lnSpc>
                <a:spcPct val="85000"/>
              </a:lnSpc>
              <a:buNone/>
              <a:defRPr sz="4851"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26784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4582" y="688110"/>
            <a:ext cx="7645717" cy="141224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2221396" y="2352393"/>
            <a:ext cx="7648903" cy="41650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89671" y="6759091"/>
            <a:ext cx="983445" cy="408379"/>
          </a:xfrm>
          <a:prstGeom prst="rect">
            <a:avLst/>
          </a:prstGeom>
        </p:spPr>
        <p:txBody>
          <a:body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11"/>
          </p:nvPr>
        </p:nvSpPr>
        <p:spPr>
          <a:xfrm>
            <a:off x="2221397" y="6765015"/>
            <a:ext cx="6537523" cy="402567"/>
          </a:xfrm>
          <a:prstGeom prst="rect">
            <a:avLst/>
          </a:prstGeom>
        </p:spPr>
        <p:txBody>
          <a:bodyPr/>
          <a:lstStyle/>
          <a:p>
            <a:endParaRPr lang="en-US" dirty="0"/>
          </a:p>
        </p:txBody>
      </p:sp>
      <p:sp>
        <p:nvSpPr>
          <p:cNvPr id="8" name="Freeform 11"/>
          <p:cNvSpPr/>
          <p:nvPr/>
        </p:nvSpPr>
        <p:spPr bwMode="auto">
          <a:xfrm flipV="1">
            <a:off x="-3593" y="787633"/>
            <a:ext cx="1362865" cy="55931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56266" y="868568"/>
            <a:ext cx="668995" cy="40256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840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_Cyan">
    <p:spTree>
      <p:nvGrpSpPr>
        <p:cNvPr id="1" name=""/>
        <p:cNvGrpSpPr/>
        <p:nvPr/>
      </p:nvGrpSpPr>
      <p:grpSpPr>
        <a:xfrm>
          <a:off x="0" y="0"/>
          <a:ext cx="0" cy="0"/>
          <a:chOff x="0" y="0"/>
          <a:chExt cx="0" cy="0"/>
        </a:xfrm>
      </p:grpSpPr>
      <p:sp>
        <p:nvSpPr>
          <p:cNvPr id="2" name="Title 1"/>
          <p:cNvSpPr>
            <a:spLocks noGrp="1"/>
          </p:cNvSpPr>
          <p:nvPr>
            <p:ph type="title"/>
          </p:nvPr>
        </p:nvSpPr>
        <p:spPr>
          <a:xfrm>
            <a:off x="575667" y="323094"/>
            <a:ext cx="7650178" cy="640771"/>
          </a:xfrm>
        </p:spPr>
        <p:txBody>
          <a:bodyPr/>
          <a:lstStyle/>
          <a:p>
            <a:r>
              <a:rPr lang="en-US"/>
              <a:t>Click to edit Master title style</a:t>
            </a:r>
            <a:endParaRPr lang="en-GB" dirty="0"/>
          </a:p>
        </p:txBody>
      </p:sp>
      <p:sp>
        <p:nvSpPr>
          <p:cNvPr id="3" name="Content Placeholder 2"/>
          <p:cNvSpPr>
            <a:spLocks noGrp="1"/>
          </p:cNvSpPr>
          <p:nvPr>
            <p:ph idx="1"/>
          </p:nvPr>
        </p:nvSpPr>
        <p:spPr>
          <a:xfrm>
            <a:off x="579920" y="2111431"/>
            <a:ext cx="9311260" cy="4822430"/>
          </a:xfrm>
        </p:spPr>
        <p:txBody>
          <a:bodyPr/>
          <a:lstStyle/>
          <a:p>
            <a:pPr lvl="0"/>
            <a:r>
              <a:rPr lang="en-US"/>
              <a:t>Click to edit Master text styles</a:t>
            </a:r>
          </a:p>
        </p:txBody>
      </p:sp>
      <p:sp>
        <p:nvSpPr>
          <p:cNvPr id="8" name="Subtitle 2"/>
          <p:cNvSpPr>
            <a:spLocks noGrp="1"/>
          </p:cNvSpPr>
          <p:nvPr>
            <p:ph type="subTitle" idx="13"/>
          </p:nvPr>
        </p:nvSpPr>
        <p:spPr>
          <a:xfrm>
            <a:off x="579922" y="1198531"/>
            <a:ext cx="7647227" cy="278741"/>
          </a:xfrm>
        </p:spPr>
        <p:txBody>
          <a:bodyPr wrap="square">
            <a:spAutoFit/>
          </a:bodyPr>
          <a:lstStyle>
            <a:lvl1pPr marL="0" indent="0" algn="l">
              <a:lnSpc>
                <a:spcPct val="100000"/>
              </a:lnSpc>
              <a:spcBef>
                <a:spcPts val="0"/>
              </a:spcBef>
              <a:spcAft>
                <a:spcPts val="0"/>
              </a:spcAft>
              <a:buNone/>
              <a:defRPr sz="1811">
                <a:solidFill>
                  <a:schemeClr val="tx1"/>
                </a:solidFill>
              </a:defRPr>
            </a:lvl1pPr>
            <a:lvl2pPr marL="423309" indent="0" algn="ctr">
              <a:buNone/>
              <a:defRPr>
                <a:solidFill>
                  <a:schemeClr val="tx1">
                    <a:tint val="75000"/>
                  </a:schemeClr>
                </a:solidFill>
              </a:defRPr>
            </a:lvl2pPr>
            <a:lvl3pPr marL="846619" indent="0" algn="ctr">
              <a:buNone/>
              <a:defRPr>
                <a:solidFill>
                  <a:schemeClr val="tx1">
                    <a:tint val="75000"/>
                  </a:schemeClr>
                </a:solidFill>
              </a:defRPr>
            </a:lvl3pPr>
            <a:lvl4pPr marL="1269928" indent="0" algn="ctr">
              <a:buNone/>
              <a:defRPr>
                <a:solidFill>
                  <a:schemeClr val="tx1">
                    <a:tint val="75000"/>
                  </a:schemeClr>
                </a:solidFill>
              </a:defRPr>
            </a:lvl4pPr>
            <a:lvl5pPr marL="1693236" indent="0" algn="ctr">
              <a:buNone/>
              <a:defRPr>
                <a:solidFill>
                  <a:schemeClr val="tx1">
                    <a:tint val="75000"/>
                  </a:schemeClr>
                </a:solidFill>
              </a:defRPr>
            </a:lvl5pPr>
            <a:lvl6pPr marL="2116545" indent="0" algn="ctr">
              <a:buNone/>
              <a:defRPr>
                <a:solidFill>
                  <a:schemeClr val="tx1">
                    <a:tint val="75000"/>
                  </a:schemeClr>
                </a:solidFill>
              </a:defRPr>
            </a:lvl6pPr>
            <a:lvl7pPr marL="2539855" indent="0" algn="ctr">
              <a:buNone/>
              <a:defRPr>
                <a:solidFill>
                  <a:schemeClr val="tx1">
                    <a:tint val="75000"/>
                  </a:schemeClr>
                </a:solidFill>
              </a:defRPr>
            </a:lvl7pPr>
            <a:lvl8pPr marL="2963164" indent="0" algn="ctr">
              <a:buNone/>
              <a:defRPr>
                <a:solidFill>
                  <a:schemeClr val="tx1">
                    <a:tint val="75000"/>
                  </a:schemeClr>
                </a:solidFill>
              </a:defRPr>
            </a:lvl8pPr>
            <a:lvl9pPr marL="3386472" indent="0" algn="ctr">
              <a:buNone/>
              <a:defRPr>
                <a:solidFill>
                  <a:schemeClr val="tx1">
                    <a:tint val="75000"/>
                  </a:schemeClr>
                </a:solidFill>
              </a:defRPr>
            </a:lvl9pPr>
          </a:lstStyle>
          <a:p>
            <a:r>
              <a:rPr lang="en-US"/>
              <a:t>Click to edit Master subtitle style</a:t>
            </a:r>
            <a:endParaRPr lang="en-GB" dirty="0"/>
          </a:p>
        </p:txBody>
      </p:sp>
      <p:sp>
        <p:nvSpPr>
          <p:cNvPr id="9" name="Slide Number Placeholder 5"/>
          <p:cNvSpPr>
            <a:spLocks noGrp="1"/>
          </p:cNvSpPr>
          <p:nvPr>
            <p:ph type="sldNum" sz="quarter" idx="4"/>
          </p:nvPr>
        </p:nvSpPr>
        <p:spPr>
          <a:xfrm>
            <a:off x="9680597" y="7054650"/>
            <a:ext cx="404856" cy="402567"/>
          </a:xfrm>
          <a:prstGeom prst="rect">
            <a:avLst/>
          </a:prstGeom>
        </p:spPr>
        <p:txBody>
          <a:bodyPr vert="horz" lIns="152945" tIns="76473" rIns="152945" bIns="76473" rtlCol="0" anchor="ctr"/>
          <a:lstStyle>
            <a:lvl1pPr algn="r">
              <a:defRPr sz="630">
                <a:solidFill>
                  <a:srgbClr val="FFFFFF"/>
                </a:solidFill>
              </a:defRPr>
            </a:lvl1pPr>
          </a:lstStyle>
          <a:p>
            <a:pPr algn="ctr"/>
            <a:fld id="{C0BADC3D-1509-2C4E-AB5E-AF0356668A88}" type="slidenum">
              <a:rPr lang="en-GB" smtClean="0"/>
              <a:pPr algn="ctr"/>
              <a:t>‹#›</a:t>
            </a:fld>
            <a:endParaRPr lang="en-GB" dirty="0"/>
          </a:p>
        </p:txBody>
      </p:sp>
      <p:cxnSp>
        <p:nvCxnSpPr>
          <p:cNvPr id="7" name="Straight Connector 6"/>
          <p:cNvCxnSpPr/>
          <p:nvPr userDrawn="1"/>
        </p:nvCxnSpPr>
        <p:spPr>
          <a:xfrm>
            <a:off x="572539" y="984547"/>
            <a:ext cx="7240917" cy="0"/>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43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lvl1pPr>
              <a:defRPr/>
            </a:lvl1pPr>
          </a:lstStyle>
          <a:p>
            <a:fld id="{317C1093-1B27-4F2F-97AF-5BB3BA3AE960}" type="slidenum">
              <a:rPr lang="en-GB" altLang="en-US"/>
              <a:pPr/>
              <a:t>‹#›</a:t>
            </a:fld>
            <a:endParaRPr lang="en-GB" altLang="en-US"/>
          </a:p>
        </p:txBody>
      </p:sp>
    </p:spTree>
    <p:extLst>
      <p:ext uri="{BB962C8B-B14F-4D97-AF65-F5344CB8AC3E}">
        <p14:creationId xmlns:p14="http://schemas.microsoft.com/office/powerpoint/2010/main" val="237313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6" name="Slide Number Placeholder 5"/>
          <p:cNvSpPr>
            <a:spLocks noGrp="1"/>
          </p:cNvSpPr>
          <p:nvPr>
            <p:ph type="sldNum" sz="quarter" idx="11"/>
          </p:nvPr>
        </p:nvSpPr>
        <p:spPr/>
        <p:txBody>
          <a:bodyPr/>
          <a:lstStyle>
            <a:lvl1pPr>
              <a:defRPr/>
            </a:lvl1pPr>
          </a:lstStyle>
          <a:p>
            <a:fld id="{E8290207-8E40-4D3D-A9A5-D7495D242951}" type="slidenum">
              <a:rPr lang="en-GB" altLang="en-US"/>
              <a:pPr/>
              <a:t>‹#›</a:t>
            </a:fld>
            <a:endParaRPr lang="en-GB" altLang="en-US"/>
          </a:p>
        </p:txBody>
      </p:sp>
    </p:spTree>
    <p:extLst>
      <p:ext uri="{BB962C8B-B14F-4D97-AF65-F5344CB8AC3E}">
        <p14:creationId xmlns:p14="http://schemas.microsoft.com/office/powerpoint/2010/main" val="76689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8" name="Slide Number Placeholder 7"/>
          <p:cNvSpPr>
            <a:spLocks noGrp="1"/>
          </p:cNvSpPr>
          <p:nvPr>
            <p:ph type="sldNum" sz="quarter" idx="11"/>
          </p:nvPr>
        </p:nvSpPr>
        <p:spPr/>
        <p:txBody>
          <a:bodyPr/>
          <a:lstStyle>
            <a:lvl1pPr>
              <a:defRPr/>
            </a:lvl1pPr>
          </a:lstStyle>
          <a:p>
            <a:fld id="{F8970A48-DC49-4494-80CB-5BB8C16DDDF7}" type="slidenum">
              <a:rPr lang="en-GB" altLang="en-US"/>
              <a:pPr/>
              <a:t>‹#›</a:t>
            </a:fld>
            <a:endParaRPr lang="en-GB" altLang="en-US"/>
          </a:p>
        </p:txBody>
      </p:sp>
    </p:spTree>
    <p:extLst>
      <p:ext uri="{BB962C8B-B14F-4D97-AF65-F5344CB8AC3E}">
        <p14:creationId xmlns:p14="http://schemas.microsoft.com/office/powerpoint/2010/main" val="344505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4" name="Slide Number Placeholder 3"/>
          <p:cNvSpPr>
            <a:spLocks noGrp="1"/>
          </p:cNvSpPr>
          <p:nvPr>
            <p:ph type="sldNum" sz="quarter" idx="11"/>
          </p:nvPr>
        </p:nvSpPr>
        <p:spPr/>
        <p:txBody>
          <a:bodyPr/>
          <a:lstStyle>
            <a:lvl1pPr>
              <a:defRPr/>
            </a:lvl1pPr>
          </a:lstStyle>
          <a:p>
            <a:fld id="{52716376-CC49-4037-8742-4C692A5DEE83}" type="slidenum">
              <a:rPr lang="en-GB" altLang="en-US"/>
              <a:pPr/>
              <a:t>‹#›</a:t>
            </a:fld>
            <a:endParaRPr lang="en-GB" altLang="en-US"/>
          </a:p>
        </p:txBody>
      </p:sp>
    </p:spTree>
    <p:extLst>
      <p:ext uri="{BB962C8B-B14F-4D97-AF65-F5344CB8AC3E}">
        <p14:creationId xmlns:p14="http://schemas.microsoft.com/office/powerpoint/2010/main" val="23040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3" name="Slide Number Placeholder 2"/>
          <p:cNvSpPr>
            <a:spLocks noGrp="1"/>
          </p:cNvSpPr>
          <p:nvPr>
            <p:ph type="sldNum" sz="quarter" idx="11"/>
          </p:nvPr>
        </p:nvSpPr>
        <p:spPr/>
        <p:txBody>
          <a:bodyPr/>
          <a:lstStyle>
            <a:lvl1pPr>
              <a:defRPr/>
            </a:lvl1pPr>
          </a:lstStyle>
          <a:p>
            <a:fld id="{3D3F1476-FE14-40E1-BC6C-168B4997909F}" type="slidenum">
              <a:rPr lang="en-GB" altLang="en-US"/>
              <a:pPr/>
              <a:t>‹#›</a:t>
            </a:fld>
            <a:endParaRPr lang="en-GB" altLang="en-US"/>
          </a:p>
        </p:txBody>
      </p:sp>
    </p:spTree>
    <p:extLst>
      <p:ext uri="{BB962C8B-B14F-4D97-AF65-F5344CB8AC3E}">
        <p14:creationId xmlns:p14="http://schemas.microsoft.com/office/powerpoint/2010/main" val="165461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6" name="Slide Number Placeholder 5"/>
          <p:cNvSpPr>
            <a:spLocks noGrp="1"/>
          </p:cNvSpPr>
          <p:nvPr>
            <p:ph type="sldNum" sz="quarter" idx="11"/>
          </p:nvPr>
        </p:nvSpPr>
        <p:spPr/>
        <p:txBody>
          <a:bodyPr/>
          <a:lstStyle>
            <a:lvl1pPr>
              <a:defRPr/>
            </a:lvl1pPr>
          </a:lstStyle>
          <a:p>
            <a:fld id="{4B9E028E-CFE9-43DE-97D4-5B5B537405F1}" type="slidenum">
              <a:rPr lang="en-GB" altLang="en-US"/>
              <a:pPr/>
              <a:t>‹#›</a:t>
            </a:fld>
            <a:endParaRPr lang="en-GB" altLang="en-US"/>
          </a:p>
        </p:txBody>
      </p:sp>
    </p:spTree>
    <p:extLst>
      <p:ext uri="{BB962C8B-B14F-4D97-AF65-F5344CB8AC3E}">
        <p14:creationId xmlns:p14="http://schemas.microsoft.com/office/powerpoint/2010/main" val="413513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SEBP: Society of Evidence Based Policing</a:t>
            </a:r>
            <a:endParaRPr lang="en-GB" altLang="en-US"/>
          </a:p>
        </p:txBody>
      </p:sp>
      <p:sp>
        <p:nvSpPr>
          <p:cNvPr id="6" name="Slide Number Placeholder 5"/>
          <p:cNvSpPr>
            <a:spLocks noGrp="1"/>
          </p:cNvSpPr>
          <p:nvPr>
            <p:ph type="sldNum" sz="quarter" idx="11"/>
          </p:nvPr>
        </p:nvSpPr>
        <p:spPr/>
        <p:txBody>
          <a:bodyPr/>
          <a:lstStyle>
            <a:lvl1pPr>
              <a:defRPr/>
            </a:lvl1pPr>
          </a:lstStyle>
          <a:p>
            <a:fld id="{8F755CAC-9C01-40CE-9AFD-3EAC98113A7E}" type="slidenum">
              <a:rPr lang="en-GB" altLang="en-US"/>
              <a:pPr/>
              <a:t>‹#›</a:t>
            </a:fld>
            <a:endParaRPr lang="en-GB" altLang="en-US"/>
          </a:p>
        </p:txBody>
      </p:sp>
    </p:spTree>
    <p:extLst>
      <p:ext uri="{BB962C8B-B14F-4D97-AF65-F5344CB8AC3E}">
        <p14:creationId xmlns:p14="http://schemas.microsoft.com/office/powerpoint/2010/main" val="49116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altLang="en-US"/>
              <a:t>Title in colour - Arial 48pt</a:t>
            </a:r>
          </a:p>
        </p:txBody>
      </p:sp>
      <p:sp>
        <p:nvSpPr>
          <p:cNvPr id="4099" name="Rectangle 3"/>
          <p:cNvSpPr>
            <a:spLocks noGrp="1" noChangeArrowheads="1"/>
          </p:cNvSpPr>
          <p:nvPr>
            <p:ph type="body" idx="1"/>
          </p:nvPr>
        </p:nvSpPr>
        <p:spPr bwMode="auto">
          <a:xfrm>
            <a:off x="395288"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altLang="en-US"/>
              <a:t>Tabbed text information in black with bullet - Arial 28pt</a:t>
            </a:r>
          </a:p>
          <a:p>
            <a:pPr lvl="1"/>
            <a:r>
              <a:rPr lang="en-GB" altLang="en-US"/>
              <a:t>Bullet point should be in the same colour as heading</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r>
              <a:rPr lang="en-US" altLang="en-US"/>
              <a:t>SEBP: Society of Evidence Based Policing</a:t>
            </a:r>
            <a:endParaRPr lang="en-GB" altLang="en-US"/>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C4189B07-B4AA-4ECA-818A-C596C7241605}" type="slidenum">
              <a:rPr lang="en-GB" altLang="en-US"/>
              <a:pPr/>
              <a:t>‹#›</a:t>
            </a:fld>
            <a:endParaRPr lang="en-GB" altLang="en-US"/>
          </a:p>
        </p:txBody>
      </p:sp>
      <p:pic>
        <p:nvPicPr>
          <p:cNvPr id="4110" name="Picture 14" descr="OU_masterlogo_colour_19m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74138" y="395288"/>
            <a:ext cx="1181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l" defTabSz="796925" rtl="0" eaLnBrk="1" fontAlgn="base" hangingPunct="1">
        <a:spcBef>
          <a:spcPct val="0"/>
        </a:spcBef>
        <a:spcAft>
          <a:spcPct val="0"/>
        </a:spcAft>
        <a:defRPr sz="4800">
          <a:solidFill>
            <a:srgbClr val="9FAA00"/>
          </a:solidFill>
          <a:latin typeface="+mj-lt"/>
          <a:ea typeface="+mj-ea"/>
          <a:cs typeface="+mj-cs"/>
        </a:defRPr>
      </a:lvl1pPr>
      <a:lvl2pPr algn="l" defTabSz="796925" rtl="0" eaLnBrk="1" fontAlgn="base" hangingPunct="1">
        <a:spcBef>
          <a:spcPct val="0"/>
        </a:spcBef>
        <a:spcAft>
          <a:spcPct val="0"/>
        </a:spcAft>
        <a:defRPr sz="4800">
          <a:solidFill>
            <a:srgbClr val="9FAA00"/>
          </a:solidFill>
          <a:latin typeface="Arial" charset="0"/>
        </a:defRPr>
      </a:lvl2pPr>
      <a:lvl3pPr algn="l" defTabSz="796925" rtl="0" eaLnBrk="1" fontAlgn="base" hangingPunct="1">
        <a:spcBef>
          <a:spcPct val="0"/>
        </a:spcBef>
        <a:spcAft>
          <a:spcPct val="0"/>
        </a:spcAft>
        <a:defRPr sz="4800">
          <a:solidFill>
            <a:srgbClr val="9FAA00"/>
          </a:solidFill>
          <a:latin typeface="Arial" charset="0"/>
        </a:defRPr>
      </a:lvl3pPr>
      <a:lvl4pPr algn="l" defTabSz="796925" rtl="0" eaLnBrk="1" fontAlgn="base" hangingPunct="1">
        <a:spcBef>
          <a:spcPct val="0"/>
        </a:spcBef>
        <a:spcAft>
          <a:spcPct val="0"/>
        </a:spcAft>
        <a:defRPr sz="4800">
          <a:solidFill>
            <a:srgbClr val="9FAA00"/>
          </a:solidFill>
          <a:latin typeface="Arial" charset="0"/>
        </a:defRPr>
      </a:lvl4pPr>
      <a:lvl5pPr algn="l" defTabSz="796925" rtl="0" eaLnBrk="1" fontAlgn="base" hangingPunct="1">
        <a:spcBef>
          <a:spcPct val="0"/>
        </a:spcBef>
        <a:spcAft>
          <a:spcPct val="0"/>
        </a:spcAft>
        <a:defRPr sz="4800">
          <a:solidFill>
            <a:srgbClr val="9FAA00"/>
          </a:solidFill>
          <a:latin typeface="Arial" charset="0"/>
        </a:defRPr>
      </a:lvl5pPr>
      <a:lvl6pPr marL="457200" algn="l" defTabSz="796925" rtl="0" eaLnBrk="1" fontAlgn="base" hangingPunct="1">
        <a:spcBef>
          <a:spcPct val="0"/>
        </a:spcBef>
        <a:spcAft>
          <a:spcPct val="0"/>
        </a:spcAft>
        <a:defRPr sz="4800">
          <a:solidFill>
            <a:srgbClr val="9FAA00"/>
          </a:solidFill>
          <a:latin typeface="Arial" charset="0"/>
        </a:defRPr>
      </a:lvl6pPr>
      <a:lvl7pPr marL="914400" algn="l" defTabSz="796925" rtl="0" eaLnBrk="1" fontAlgn="base" hangingPunct="1">
        <a:spcBef>
          <a:spcPct val="0"/>
        </a:spcBef>
        <a:spcAft>
          <a:spcPct val="0"/>
        </a:spcAft>
        <a:defRPr sz="4800">
          <a:solidFill>
            <a:srgbClr val="9FAA00"/>
          </a:solidFill>
          <a:latin typeface="Arial" charset="0"/>
        </a:defRPr>
      </a:lvl7pPr>
      <a:lvl8pPr marL="1371600" algn="l" defTabSz="796925" rtl="0" eaLnBrk="1" fontAlgn="base" hangingPunct="1">
        <a:spcBef>
          <a:spcPct val="0"/>
        </a:spcBef>
        <a:spcAft>
          <a:spcPct val="0"/>
        </a:spcAft>
        <a:defRPr sz="4800">
          <a:solidFill>
            <a:srgbClr val="9FAA00"/>
          </a:solidFill>
          <a:latin typeface="Arial" charset="0"/>
        </a:defRPr>
      </a:lvl8pPr>
      <a:lvl9pPr marL="1828800" algn="l" defTabSz="796925" rtl="0" eaLnBrk="1" fontAlgn="base" hangingPunct="1">
        <a:spcBef>
          <a:spcPct val="0"/>
        </a:spcBef>
        <a:spcAft>
          <a:spcPct val="0"/>
        </a:spcAft>
        <a:defRPr sz="4800">
          <a:solidFill>
            <a:srgbClr val="9FAA00"/>
          </a:solidFill>
          <a:latin typeface="Arial" charset="0"/>
        </a:defRPr>
      </a:lvl9pPr>
    </p:titleStyle>
    <p:bodyStyle>
      <a:lvl1pPr marL="298450" indent="-298450" algn="l" defTabSz="796925" rtl="0" eaLnBrk="1" fontAlgn="base" hangingPunct="1">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eaLnBrk="1" fontAlgn="base" hangingPunct="1">
        <a:spcBef>
          <a:spcPct val="20000"/>
        </a:spcBef>
        <a:spcAft>
          <a:spcPct val="0"/>
        </a:spcAft>
        <a:buChar char="–"/>
        <a:defRPr sz="2800">
          <a:solidFill>
            <a:schemeClr val="tx1"/>
          </a:solidFill>
          <a:latin typeface="+mn-lt"/>
        </a:defRPr>
      </a:lvl2pPr>
      <a:lvl3pPr marL="993775" indent="-196850" algn="l" defTabSz="796925" rtl="0" eaLnBrk="1" fontAlgn="base" hangingPunct="1">
        <a:spcBef>
          <a:spcPct val="20000"/>
        </a:spcBef>
        <a:spcAft>
          <a:spcPct val="0"/>
        </a:spcAft>
        <a:buClr>
          <a:srgbClr val="9FAA00"/>
        </a:buClr>
        <a:buChar char="•"/>
        <a:defRPr sz="2800">
          <a:solidFill>
            <a:schemeClr val="tx1"/>
          </a:solidFill>
          <a:latin typeface="+mn-lt"/>
        </a:defRPr>
      </a:lvl3pPr>
      <a:lvl4pPr marL="1392238" indent="-198438" algn="l" defTabSz="796925" rtl="0" eaLnBrk="1" fontAlgn="base" hangingPunct="1">
        <a:spcBef>
          <a:spcPct val="20000"/>
        </a:spcBef>
        <a:spcAft>
          <a:spcPct val="0"/>
        </a:spcAft>
        <a:buChar char="–"/>
        <a:defRPr sz="2800">
          <a:solidFill>
            <a:schemeClr val="tx1"/>
          </a:solidFill>
          <a:latin typeface="+mn-lt"/>
        </a:defRPr>
      </a:lvl4pPr>
      <a:lvl5pPr marL="1787525" indent="-198438" algn="l" defTabSz="796925" rtl="0" eaLnBrk="1" fontAlgn="base" hangingPunct="1">
        <a:spcBef>
          <a:spcPct val="20000"/>
        </a:spcBef>
        <a:spcAft>
          <a:spcPct val="0"/>
        </a:spcAft>
        <a:buChar char="»"/>
        <a:defRPr sz="2000">
          <a:solidFill>
            <a:schemeClr val="tx1"/>
          </a:solidFill>
          <a:latin typeface="+mn-lt"/>
        </a:defRPr>
      </a:lvl5pPr>
      <a:lvl6pPr marL="2244725" indent="-198438" algn="l" defTabSz="796925" rtl="0" eaLnBrk="1" fontAlgn="base" hangingPunct="1">
        <a:spcBef>
          <a:spcPct val="20000"/>
        </a:spcBef>
        <a:spcAft>
          <a:spcPct val="0"/>
        </a:spcAft>
        <a:buChar char="»"/>
        <a:defRPr sz="2000">
          <a:solidFill>
            <a:schemeClr val="tx1"/>
          </a:solidFill>
          <a:latin typeface="+mn-lt"/>
        </a:defRPr>
      </a:lvl6pPr>
      <a:lvl7pPr marL="2701925" indent="-198438" algn="l" defTabSz="796925" rtl="0" eaLnBrk="1" fontAlgn="base" hangingPunct="1">
        <a:spcBef>
          <a:spcPct val="20000"/>
        </a:spcBef>
        <a:spcAft>
          <a:spcPct val="0"/>
        </a:spcAft>
        <a:buChar char="»"/>
        <a:defRPr sz="2000">
          <a:solidFill>
            <a:schemeClr val="tx1"/>
          </a:solidFill>
          <a:latin typeface="+mn-lt"/>
        </a:defRPr>
      </a:lvl7pPr>
      <a:lvl8pPr marL="3159125" indent="-198438" algn="l" defTabSz="796925" rtl="0" eaLnBrk="1" fontAlgn="base" hangingPunct="1">
        <a:spcBef>
          <a:spcPct val="20000"/>
        </a:spcBef>
        <a:spcAft>
          <a:spcPct val="0"/>
        </a:spcAft>
        <a:buChar char="»"/>
        <a:defRPr sz="2000">
          <a:solidFill>
            <a:schemeClr val="tx1"/>
          </a:solidFill>
          <a:latin typeface="+mn-lt"/>
        </a:defRPr>
      </a:lvl8pPr>
      <a:lvl9pPr marL="3616325" indent="-198438" algn="l" defTabSz="79692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395288" y="2719388"/>
            <a:ext cx="94107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altLang="en-US"/>
              <a:t>Divider title in black - Arial 50pt</a:t>
            </a:r>
          </a:p>
        </p:txBody>
      </p:sp>
      <p:sp>
        <p:nvSpPr>
          <p:cNvPr id="51203" name="Rectangle 3"/>
          <p:cNvSpPr>
            <a:spLocks noGrp="1" noChangeArrowheads="1"/>
          </p:cNvSpPr>
          <p:nvPr>
            <p:ph type="body" idx="1"/>
          </p:nvPr>
        </p:nvSpPr>
        <p:spPr bwMode="auto">
          <a:xfrm>
            <a:off x="395288" y="4068763"/>
            <a:ext cx="9410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altLang="en-US"/>
              <a:t>Subheading in black - Arial 20pt</a:t>
            </a:r>
          </a:p>
        </p:txBody>
      </p:sp>
      <p:sp>
        <p:nvSpPr>
          <p:cNvPr id="51204" name="Rectangle 4"/>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96925">
              <a:defRPr sz="1100">
                <a:solidFill>
                  <a:schemeClr val="tx1"/>
                </a:solidFill>
              </a:defRPr>
            </a:lvl1pPr>
          </a:lstStyle>
          <a:p>
            <a:r>
              <a:rPr lang="en-US" altLang="en-US"/>
              <a:t>SEBP: Society of Evidence Based Policing</a:t>
            </a:r>
            <a:endParaRPr lang="en-GB" altLang="en-US"/>
          </a:p>
        </p:txBody>
      </p:sp>
      <p:sp>
        <p:nvSpPr>
          <p:cNvPr id="51205" name="Rectangle 5"/>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96925">
              <a:defRPr sz="1100">
                <a:solidFill>
                  <a:schemeClr val="tx1"/>
                </a:solidFill>
              </a:defRPr>
            </a:lvl1pPr>
          </a:lstStyle>
          <a:p>
            <a:fld id="{EBA3C1D6-2DD1-4FFF-8A12-46E366D7F26C}" type="slidenum">
              <a:rPr lang="en-GB" altLang="en-US"/>
              <a:pPr/>
              <a:t>‹#›</a:t>
            </a:fld>
            <a:endParaRPr lang="en-GB" altLang="en-US"/>
          </a:p>
        </p:txBody>
      </p:sp>
      <p:pic>
        <p:nvPicPr>
          <p:cNvPr id="51207" name="Picture 7" descr="OU_masterlogo_colour_19m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74138" y="395288"/>
            <a:ext cx="1181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796925" rtl="0" fontAlgn="base">
        <a:spcBef>
          <a:spcPct val="0"/>
        </a:spcBef>
        <a:spcAft>
          <a:spcPct val="0"/>
        </a:spcAft>
        <a:defRPr sz="5000">
          <a:solidFill>
            <a:schemeClr val="tx1"/>
          </a:solidFill>
          <a:latin typeface="+mj-lt"/>
          <a:ea typeface="+mj-ea"/>
          <a:cs typeface="+mj-cs"/>
        </a:defRPr>
      </a:lvl1pPr>
      <a:lvl2pPr algn="l" defTabSz="796925" rtl="0" fontAlgn="base">
        <a:spcBef>
          <a:spcPct val="0"/>
        </a:spcBef>
        <a:spcAft>
          <a:spcPct val="0"/>
        </a:spcAft>
        <a:defRPr sz="5000">
          <a:solidFill>
            <a:schemeClr val="tx1"/>
          </a:solidFill>
          <a:latin typeface="Arial" charset="0"/>
        </a:defRPr>
      </a:lvl2pPr>
      <a:lvl3pPr algn="l" defTabSz="796925" rtl="0" fontAlgn="base">
        <a:spcBef>
          <a:spcPct val="0"/>
        </a:spcBef>
        <a:spcAft>
          <a:spcPct val="0"/>
        </a:spcAft>
        <a:defRPr sz="5000">
          <a:solidFill>
            <a:schemeClr val="tx1"/>
          </a:solidFill>
          <a:latin typeface="Arial" charset="0"/>
        </a:defRPr>
      </a:lvl3pPr>
      <a:lvl4pPr algn="l" defTabSz="796925" rtl="0" fontAlgn="base">
        <a:spcBef>
          <a:spcPct val="0"/>
        </a:spcBef>
        <a:spcAft>
          <a:spcPct val="0"/>
        </a:spcAft>
        <a:defRPr sz="5000">
          <a:solidFill>
            <a:schemeClr val="tx1"/>
          </a:solidFill>
          <a:latin typeface="Arial" charset="0"/>
        </a:defRPr>
      </a:lvl4pPr>
      <a:lvl5pPr algn="l" defTabSz="796925" rtl="0" fontAlgn="base">
        <a:spcBef>
          <a:spcPct val="0"/>
        </a:spcBef>
        <a:spcAft>
          <a:spcPct val="0"/>
        </a:spcAft>
        <a:defRPr sz="5000">
          <a:solidFill>
            <a:schemeClr val="tx1"/>
          </a:solidFill>
          <a:latin typeface="Arial" charset="0"/>
        </a:defRPr>
      </a:lvl5pPr>
      <a:lvl6pPr marL="457200" algn="l" defTabSz="796925" rtl="0" fontAlgn="base">
        <a:spcBef>
          <a:spcPct val="0"/>
        </a:spcBef>
        <a:spcAft>
          <a:spcPct val="0"/>
        </a:spcAft>
        <a:defRPr sz="5000">
          <a:solidFill>
            <a:schemeClr val="tx1"/>
          </a:solidFill>
          <a:latin typeface="Arial" charset="0"/>
        </a:defRPr>
      </a:lvl6pPr>
      <a:lvl7pPr marL="914400" algn="l" defTabSz="796925" rtl="0" fontAlgn="base">
        <a:spcBef>
          <a:spcPct val="0"/>
        </a:spcBef>
        <a:spcAft>
          <a:spcPct val="0"/>
        </a:spcAft>
        <a:defRPr sz="5000">
          <a:solidFill>
            <a:schemeClr val="tx1"/>
          </a:solidFill>
          <a:latin typeface="Arial" charset="0"/>
        </a:defRPr>
      </a:lvl7pPr>
      <a:lvl8pPr marL="1371600" algn="l" defTabSz="796925" rtl="0" fontAlgn="base">
        <a:spcBef>
          <a:spcPct val="0"/>
        </a:spcBef>
        <a:spcAft>
          <a:spcPct val="0"/>
        </a:spcAft>
        <a:defRPr sz="5000">
          <a:solidFill>
            <a:schemeClr val="tx1"/>
          </a:solidFill>
          <a:latin typeface="Arial" charset="0"/>
        </a:defRPr>
      </a:lvl8pPr>
      <a:lvl9pPr marL="1828800" algn="l" defTabSz="796925" rtl="0" fontAlgn="base">
        <a:spcBef>
          <a:spcPct val="0"/>
        </a:spcBef>
        <a:spcAft>
          <a:spcPct val="0"/>
        </a:spcAft>
        <a:defRPr sz="5000">
          <a:solidFill>
            <a:schemeClr val="tx1"/>
          </a:solidFill>
          <a:latin typeface="Arial" charset="0"/>
        </a:defRPr>
      </a:lvl9pPr>
    </p:titleStyle>
    <p:bodyStyle>
      <a:lvl1pPr marL="298450" indent="-298450" algn="l" defTabSz="796925" rtl="0" fontAlgn="base">
        <a:spcBef>
          <a:spcPct val="20000"/>
        </a:spcBef>
        <a:spcAft>
          <a:spcPct val="0"/>
        </a:spcAft>
        <a:buClr>
          <a:srgbClr val="9FAA00"/>
        </a:buClr>
        <a:defRPr sz="2000">
          <a:solidFill>
            <a:schemeClr val="tx1"/>
          </a:solidFill>
          <a:latin typeface="+mn-lt"/>
          <a:ea typeface="+mn-ea"/>
          <a:cs typeface="+mn-cs"/>
        </a:defRPr>
      </a:lvl1pPr>
      <a:lvl2pPr marL="647700" indent="-249238" algn="l" defTabSz="796925" rtl="0" fontAlgn="base">
        <a:spcBef>
          <a:spcPct val="20000"/>
        </a:spcBef>
        <a:spcAft>
          <a:spcPct val="0"/>
        </a:spcAft>
        <a:defRPr sz="2800">
          <a:solidFill>
            <a:schemeClr val="tx1"/>
          </a:solidFill>
          <a:latin typeface="+mn-lt"/>
        </a:defRPr>
      </a:lvl2pPr>
      <a:lvl3pPr marL="993775" indent="-196850" algn="l" defTabSz="796925" rtl="0" fontAlgn="base">
        <a:spcBef>
          <a:spcPct val="20000"/>
        </a:spcBef>
        <a:spcAft>
          <a:spcPct val="0"/>
        </a:spcAft>
        <a:buClr>
          <a:srgbClr val="9FAA00"/>
        </a:buClr>
        <a:buChar char="•"/>
        <a:defRPr sz="2800">
          <a:solidFill>
            <a:schemeClr val="tx1"/>
          </a:solidFill>
          <a:latin typeface="+mn-lt"/>
        </a:defRPr>
      </a:lvl3pPr>
      <a:lvl4pPr marL="1392238" indent="-198438" algn="l" defTabSz="796925" rtl="0" fontAlgn="base">
        <a:spcBef>
          <a:spcPct val="20000"/>
        </a:spcBef>
        <a:spcAft>
          <a:spcPct val="0"/>
        </a:spcAft>
        <a:buChar char="–"/>
        <a:defRPr sz="2800">
          <a:solidFill>
            <a:schemeClr val="tx1"/>
          </a:solidFill>
          <a:latin typeface="+mn-lt"/>
        </a:defRPr>
      </a:lvl4pPr>
      <a:lvl5pPr marL="1787525" indent="-198438" algn="l" defTabSz="796925" rtl="0" fontAlgn="base">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7"/>
          <a:stretch>
            <a:fillRect/>
          </a:stretch>
        </p:blipFill>
        <p:spPr>
          <a:xfrm>
            <a:off x="8684215" y="266309"/>
            <a:ext cx="1504315" cy="998657"/>
          </a:xfrm>
          <a:prstGeom prst="rect">
            <a:avLst/>
          </a:prstGeom>
        </p:spPr>
      </p:pic>
    </p:spTree>
    <p:extLst>
      <p:ext uri="{BB962C8B-B14F-4D97-AF65-F5344CB8AC3E}">
        <p14:creationId xmlns:p14="http://schemas.microsoft.com/office/powerpoint/2010/main" val="9703595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1008126"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anose="020B0604020202020204" pitchFamily="34" charset="0"/>
        <a:buChar char="•"/>
        <a:defRPr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cid:9A0A8DE1-9880-45DE-8F0F-AAE4B66B8E93@la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a:xfrm>
            <a:off x="23267" y="2563613"/>
            <a:ext cx="10460038" cy="2203870"/>
          </a:xfrm>
        </p:spPr>
        <p:txBody>
          <a:bodyPr/>
          <a:lstStyle/>
          <a:p>
            <a:pPr algn="ctr"/>
            <a:br>
              <a:rPr lang="en-GB" sz="3000" b="1" dirty="0"/>
            </a:br>
            <a:r>
              <a:rPr lang="en-GB" sz="3600" b="1" dirty="0"/>
              <a:t>Law Enforcement and Citizen Science over the </a:t>
            </a:r>
            <a:r>
              <a:rPr lang="en-GB" sz="3600" b="1" dirty="0" err="1"/>
              <a:t>nQuire</a:t>
            </a:r>
            <a:r>
              <a:rPr lang="en-GB" sz="3600" b="1" dirty="0"/>
              <a:t>-it Platform</a:t>
            </a:r>
            <a:br>
              <a:rPr lang="en-GB" sz="3600" b="1" dirty="0"/>
            </a:br>
            <a:endParaRPr lang="en-GB" sz="3600" b="1" dirty="0"/>
          </a:p>
        </p:txBody>
      </p:sp>
      <p:sp>
        <p:nvSpPr>
          <p:cNvPr id="35845" name="Rectangle 5"/>
          <p:cNvSpPr>
            <a:spLocks noGrp="1" noChangeArrowheads="1"/>
          </p:cNvSpPr>
          <p:nvPr>
            <p:ph type="subTitle" idx="1"/>
          </p:nvPr>
        </p:nvSpPr>
        <p:spPr>
          <a:xfrm>
            <a:off x="351644" y="5292799"/>
            <a:ext cx="9803283" cy="1028164"/>
          </a:xfrm>
        </p:spPr>
        <p:txBody>
          <a:bodyPr/>
          <a:lstStyle/>
          <a:p>
            <a:pPr algn="ctr"/>
            <a:r>
              <a:rPr lang="en-GB" sz="2800" b="1" dirty="0"/>
              <a:t>Tracie Farrell, Christothea Herodotou</a:t>
            </a:r>
          </a:p>
          <a:p>
            <a:pPr algn="ctr"/>
            <a:r>
              <a:rPr lang="en-GB" sz="2800" b="1" dirty="0"/>
              <a:t>Open University.</a:t>
            </a:r>
          </a:p>
        </p:txBody>
      </p:sp>
      <p:sp>
        <p:nvSpPr>
          <p:cNvPr id="25602" name="AutoShape 2" descr="Image result for centre for policing research and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Image result for centre for policing research and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cid:9A0A8DE1-9880-45DE-8F0F-AAE4B66B8E93@lan"/>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04958" y="525094"/>
            <a:ext cx="4219342" cy="914844"/>
          </a:xfrm>
          <a:prstGeom prst="rect">
            <a:avLst/>
          </a:prstGeom>
          <a:noFill/>
          <a:ln>
            <a:noFill/>
          </a:ln>
        </p:spPr>
      </p:pic>
      <p:sp>
        <p:nvSpPr>
          <p:cNvPr id="20482" name="Rectangle 2"/>
          <p:cNvSpPr>
            <a:spLocks noChangeArrowheads="1"/>
          </p:cNvSpPr>
          <p:nvPr/>
        </p:nvSpPr>
        <p:spPr bwMode="auto">
          <a:xfrm>
            <a:off x="0" y="0"/>
            <a:ext cx="1046003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485" name="Picture 5" descr="nQuire-it home page"/>
          <p:cNvPicPr>
            <a:picLocks noChangeAspect="1" noChangeArrowheads="1"/>
          </p:cNvPicPr>
          <p:nvPr/>
        </p:nvPicPr>
        <p:blipFill>
          <a:blip r:embed="rId5" cstate="print"/>
          <a:srcRect/>
          <a:stretch>
            <a:fillRect/>
          </a:stretch>
        </p:blipFill>
        <p:spPr bwMode="auto">
          <a:xfrm>
            <a:off x="4670298" y="831792"/>
            <a:ext cx="3336227" cy="3958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15">
            <a:extLst>
              <a:ext uri="{FF2B5EF4-FFF2-40B4-BE49-F238E27FC236}">
                <a16:creationId xmlns:a16="http://schemas.microsoft.com/office/drawing/2014/main" id="{B9D473B1-934D-4F2D-AC4B-5BFB4BAC5D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58595" cy="7561262"/>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11">
            <a:extLst>
              <a:ext uri="{FF2B5EF4-FFF2-40B4-BE49-F238E27FC236}">
                <a16:creationId xmlns:a16="http://schemas.microsoft.com/office/drawing/2014/main" id="{CDE3C03E-D949-4F50-AAFA-3278B22121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047790" cy="7561262"/>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548E9F49-C3C9-554C-A172-EF52F2437299}"/>
              </a:ext>
            </a:extLst>
          </p:cNvPr>
          <p:cNvPicPr>
            <a:picLocks noChangeAspect="1"/>
          </p:cNvPicPr>
          <p:nvPr/>
        </p:nvPicPr>
        <p:blipFill>
          <a:blip r:embed="rId3"/>
          <a:stretch>
            <a:fillRect/>
          </a:stretch>
        </p:blipFill>
        <p:spPr>
          <a:xfrm>
            <a:off x="8282552" y="4552738"/>
            <a:ext cx="1818576" cy="9657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380" y="2484487"/>
            <a:ext cx="3177658" cy="1787432"/>
          </a:xfrm>
          <a:prstGeom prst="rect">
            <a:avLst/>
          </a:prstGeom>
        </p:spPr>
      </p:pic>
      <p:pic>
        <p:nvPicPr>
          <p:cNvPr id="9" name="Content Placeholder 3">
            <a:extLst>
              <a:ext uri="{FF2B5EF4-FFF2-40B4-BE49-F238E27FC236}">
                <a16:creationId xmlns:a16="http://schemas.microsoft.com/office/drawing/2014/main" id="{D485B952-D460-BF42-89AA-F86923D7FFF0}"/>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547510" y="1473420"/>
            <a:ext cx="3720393" cy="781282"/>
          </a:xfrm>
          <a:prstGeom prst="rect">
            <a:avLst/>
          </a:prstGeom>
        </p:spPr>
      </p:pic>
      <p:sp>
        <p:nvSpPr>
          <p:cNvPr id="2" name="Title 1"/>
          <p:cNvSpPr>
            <a:spLocks noGrp="1"/>
          </p:cNvSpPr>
          <p:nvPr>
            <p:ph type="title"/>
          </p:nvPr>
        </p:nvSpPr>
        <p:spPr>
          <a:xfrm>
            <a:off x="719127" y="402567"/>
            <a:ext cx="4453688" cy="1461494"/>
          </a:xfrm>
        </p:spPr>
        <p:txBody>
          <a:bodyPr vert="horz" lIns="91440" tIns="45720" rIns="91440" bIns="45720" rtlCol="0" anchor="ctr">
            <a:normAutofit/>
          </a:bodyPr>
          <a:lstStyle/>
          <a:p>
            <a:pPr defTabSz="914400"/>
            <a:r>
              <a:rPr lang="en-US" sz="4400" b="1" dirty="0">
                <a:solidFill>
                  <a:schemeClr val="bg1"/>
                </a:solidFill>
              </a:rPr>
              <a:t>Tomorrow’s world </a:t>
            </a:r>
            <a:r>
              <a:rPr lang="en-US" sz="4400" b="1" dirty="0" err="1">
                <a:solidFill>
                  <a:schemeClr val="bg1"/>
                </a:solidFill>
              </a:rPr>
              <a:t>nQuire</a:t>
            </a:r>
            <a:endParaRPr lang="en-US" sz="4400" b="1" dirty="0">
              <a:solidFill>
                <a:schemeClr val="bg1"/>
              </a:solidFill>
            </a:endParaRPr>
          </a:p>
        </p:txBody>
      </p:sp>
      <p:sp>
        <p:nvSpPr>
          <p:cNvPr id="6" name="TextBox 5"/>
          <p:cNvSpPr txBox="1"/>
          <p:nvPr/>
        </p:nvSpPr>
        <p:spPr>
          <a:xfrm>
            <a:off x="266687" y="2192506"/>
            <a:ext cx="5914421" cy="5044509"/>
          </a:xfrm>
          <a:prstGeom prst="rect">
            <a:avLst/>
          </a:prstGeom>
        </p:spPr>
        <p:txBody>
          <a:bodyPr vert="horz" lIns="91440" tIns="45720" rIns="91440" bIns="45720" rtlCol="0">
            <a:normAutofit/>
          </a:bodyPr>
          <a:lstStyle/>
          <a:p>
            <a:pPr marL="236280" indent="-228600" fontAlgn="auto">
              <a:lnSpc>
                <a:spcPct val="90000"/>
              </a:lnSpc>
              <a:spcBef>
                <a:spcPts val="0"/>
              </a:spcBef>
              <a:spcAft>
                <a:spcPts val="662"/>
              </a:spcAft>
              <a:buFont typeface="Arial" panose="020B0604020202020204" pitchFamily="34" charset="0"/>
              <a:buChar char="•"/>
            </a:pPr>
            <a:r>
              <a:rPr lang="en-US" sz="1700" dirty="0">
                <a:solidFill>
                  <a:schemeClr val="bg1"/>
                </a:solidFill>
                <a:latin typeface="+mn-lt"/>
              </a:rPr>
              <a:t>A research collaboration between </a:t>
            </a:r>
            <a:r>
              <a:rPr lang="en-US" sz="1700" b="1" dirty="0">
                <a:solidFill>
                  <a:schemeClr val="bg1"/>
                </a:solidFill>
                <a:latin typeface="+mn-lt"/>
              </a:rPr>
              <a:t>BBC &amp; OU</a:t>
            </a:r>
          </a:p>
          <a:p>
            <a:pPr marL="236280" indent="-228600" fontAlgn="auto">
              <a:lnSpc>
                <a:spcPct val="90000"/>
              </a:lnSpc>
              <a:spcBef>
                <a:spcPts val="0"/>
              </a:spcBef>
              <a:spcAft>
                <a:spcPts val="662"/>
              </a:spcAft>
              <a:buFont typeface="Arial" panose="020B0604020202020204" pitchFamily="34" charset="0"/>
              <a:buChar char="•"/>
            </a:pPr>
            <a:r>
              <a:rPr lang="en-US" sz="1700" dirty="0">
                <a:solidFill>
                  <a:schemeClr val="bg1"/>
                </a:solidFill>
                <a:latin typeface="+mn-lt"/>
              </a:rPr>
              <a:t>Development of a </a:t>
            </a:r>
            <a:r>
              <a:rPr lang="en-US" sz="1700" b="1" dirty="0">
                <a:solidFill>
                  <a:schemeClr val="bg1"/>
                </a:solidFill>
                <a:latin typeface="+mn-lt"/>
              </a:rPr>
              <a:t>web platform </a:t>
            </a:r>
            <a:r>
              <a:rPr lang="en-US" sz="1700" dirty="0">
                <a:solidFill>
                  <a:schemeClr val="bg1"/>
                </a:solidFill>
                <a:latin typeface="+mn-lt"/>
              </a:rPr>
              <a:t>for running large-scale public experiments (e.g., psychology, social science).</a:t>
            </a:r>
          </a:p>
          <a:p>
            <a:pPr marL="740343" lvl="1" indent="-228600" fontAlgn="auto">
              <a:lnSpc>
                <a:spcPct val="90000"/>
              </a:lnSpc>
              <a:spcBef>
                <a:spcPts val="0"/>
              </a:spcBef>
              <a:spcAft>
                <a:spcPts val="662"/>
              </a:spcAft>
              <a:buFont typeface="Arial" panose="020B0604020202020204" pitchFamily="34" charset="0"/>
              <a:buChar char="•"/>
            </a:pPr>
            <a:r>
              <a:rPr lang="en-US" sz="1700" b="1" dirty="0">
                <a:solidFill>
                  <a:schemeClr val="bg1"/>
                </a:solidFill>
                <a:latin typeface="+mn-lt"/>
              </a:rPr>
              <a:t>BBC:</a:t>
            </a:r>
            <a:r>
              <a:rPr lang="en-US" sz="1700" dirty="0">
                <a:solidFill>
                  <a:schemeClr val="bg1"/>
                </a:solidFill>
                <a:latin typeface="+mn-lt"/>
              </a:rPr>
              <a:t>  expertise in running mass-participation experiments (Lab UK, 2009 – 2015)</a:t>
            </a:r>
          </a:p>
          <a:p>
            <a:pPr marL="740343" lvl="1" indent="-228600" fontAlgn="auto">
              <a:lnSpc>
                <a:spcPct val="90000"/>
              </a:lnSpc>
              <a:spcBef>
                <a:spcPts val="0"/>
              </a:spcBef>
              <a:spcAft>
                <a:spcPts val="662"/>
              </a:spcAft>
              <a:buFont typeface="Arial" panose="020B0604020202020204" pitchFamily="34" charset="0"/>
              <a:buChar char="•"/>
            </a:pPr>
            <a:r>
              <a:rPr lang="en-US" sz="1700" b="1" dirty="0">
                <a:solidFill>
                  <a:schemeClr val="bg1"/>
                </a:solidFill>
                <a:latin typeface="+mn-lt"/>
              </a:rPr>
              <a:t>Open University</a:t>
            </a:r>
            <a:r>
              <a:rPr lang="en-US" sz="1700" dirty="0">
                <a:solidFill>
                  <a:schemeClr val="bg1"/>
                </a:solidFill>
                <a:latin typeface="+mn-lt"/>
              </a:rPr>
              <a:t>: </a:t>
            </a:r>
            <a:r>
              <a:rPr lang="en-US" sz="1700" dirty="0" err="1">
                <a:solidFill>
                  <a:schemeClr val="bg1"/>
                </a:solidFill>
                <a:latin typeface="+mn-lt"/>
              </a:rPr>
              <a:t>nQuire</a:t>
            </a:r>
            <a:r>
              <a:rPr lang="en-US" sz="1700" dirty="0">
                <a:solidFill>
                  <a:schemeClr val="bg1"/>
                </a:solidFill>
                <a:latin typeface="+mn-lt"/>
              </a:rPr>
              <a:t>-it project to help people learn by doing  large-scale science</a:t>
            </a:r>
          </a:p>
          <a:p>
            <a:pPr marL="740343" lvl="1" indent="-228600" fontAlgn="auto">
              <a:lnSpc>
                <a:spcPct val="90000"/>
              </a:lnSpc>
              <a:spcBef>
                <a:spcPts val="0"/>
              </a:spcBef>
              <a:spcAft>
                <a:spcPts val="662"/>
              </a:spcAft>
              <a:buFont typeface="Arial" panose="020B0604020202020204" pitchFamily="34" charset="0"/>
              <a:buChar char="•"/>
            </a:pPr>
            <a:r>
              <a:rPr lang="en-US" sz="1700" dirty="0">
                <a:solidFill>
                  <a:schemeClr val="bg1"/>
                </a:solidFill>
                <a:latin typeface="+mn-lt"/>
              </a:rPr>
              <a:t>Aim: Redevelopment and extension of the </a:t>
            </a:r>
            <a:r>
              <a:rPr lang="en-US" sz="1700" dirty="0" err="1">
                <a:solidFill>
                  <a:schemeClr val="bg1"/>
                </a:solidFill>
                <a:latin typeface="+mn-lt"/>
              </a:rPr>
              <a:t>nQuire</a:t>
            </a:r>
            <a:r>
              <a:rPr lang="en-US" sz="1700" dirty="0">
                <a:solidFill>
                  <a:schemeClr val="bg1"/>
                </a:solidFill>
                <a:latin typeface="+mn-lt"/>
              </a:rPr>
              <a:t>-it platform to</a:t>
            </a:r>
          </a:p>
          <a:p>
            <a:pPr marL="1244406" lvl="2" indent="-228600" fontAlgn="auto">
              <a:lnSpc>
                <a:spcPct val="90000"/>
              </a:lnSpc>
              <a:spcBef>
                <a:spcPts val="0"/>
              </a:spcBef>
              <a:spcAft>
                <a:spcPts val="662"/>
              </a:spcAft>
              <a:buFont typeface="Arial" panose="020B0604020202020204" pitchFamily="34" charset="0"/>
              <a:buChar char="•"/>
            </a:pPr>
            <a:r>
              <a:rPr lang="en-US" sz="1700" dirty="0">
                <a:solidFill>
                  <a:schemeClr val="bg1"/>
                </a:solidFill>
                <a:latin typeface="+mn-lt"/>
              </a:rPr>
              <a:t>Support survey-based missions</a:t>
            </a:r>
          </a:p>
          <a:p>
            <a:pPr marL="1244406" lvl="2" indent="-228600" fontAlgn="auto">
              <a:lnSpc>
                <a:spcPct val="90000"/>
              </a:lnSpc>
              <a:spcBef>
                <a:spcPts val="0"/>
              </a:spcBef>
              <a:spcAft>
                <a:spcPts val="662"/>
              </a:spcAft>
              <a:buFont typeface="Arial" panose="020B0604020202020204" pitchFamily="34" charset="0"/>
              <a:buChar char="•"/>
            </a:pPr>
            <a:r>
              <a:rPr lang="en-US" sz="1700" dirty="0">
                <a:solidFill>
                  <a:schemeClr val="bg1"/>
                </a:solidFill>
                <a:latin typeface="+mn-lt"/>
              </a:rPr>
              <a:t>Support spot-it and sense-it missions</a:t>
            </a:r>
          </a:p>
          <a:p>
            <a:pPr marL="1244406" lvl="2" indent="-228600" fontAlgn="auto">
              <a:lnSpc>
                <a:spcPct val="90000"/>
              </a:lnSpc>
              <a:spcBef>
                <a:spcPts val="0"/>
              </a:spcBef>
              <a:spcAft>
                <a:spcPts val="662"/>
              </a:spcAft>
              <a:buFont typeface="Arial" panose="020B0604020202020204" pitchFamily="34" charset="0"/>
              <a:buChar char="•"/>
            </a:pPr>
            <a:r>
              <a:rPr lang="en-US" sz="1700" dirty="0">
                <a:solidFill>
                  <a:schemeClr val="bg1"/>
                </a:solidFill>
                <a:latin typeface="+mn-lt"/>
              </a:rPr>
              <a:t>Reach and engage thousands of people through BBC</a:t>
            </a:r>
          </a:p>
        </p:txBody>
      </p:sp>
    </p:spTree>
    <p:extLst>
      <p:ext uri="{BB962C8B-B14F-4D97-AF65-F5344CB8AC3E}">
        <p14:creationId xmlns:p14="http://schemas.microsoft.com/office/powerpoint/2010/main" val="12632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77" y="0"/>
            <a:ext cx="9993469" cy="7217506"/>
          </a:xfrm>
          <a:prstGeom prst="rect">
            <a:avLst/>
          </a:prstGeom>
        </p:spPr>
      </p:pic>
    </p:spTree>
    <p:extLst>
      <p:ext uri="{BB962C8B-B14F-4D97-AF65-F5344CB8AC3E}">
        <p14:creationId xmlns:p14="http://schemas.microsoft.com/office/powerpoint/2010/main" val="289064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994" y="93292"/>
            <a:ext cx="9665814" cy="7467971"/>
          </a:xfrm>
        </p:spPr>
      </p:pic>
    </p:spTree>
    <p:extLst>
      <p:ext uri="{BB962C8B-B14F-4D97-AF65-F5344CB8AC3E}">
        <p14:creationId xmlns:p14="http://schemas.microsoft.com/office/powerpoint/2010/main" val="191031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77" y="0"/>
            <a:ext cx="9880050" cy="7405521"/>
          </a:xfrm>
          <a:prstGeom prst="rect">
            <a:avLst/>
          </a:prstGeom>
        </p:spPr>
      </p:pic>
    </p:spTree>
    <p:extLst>
      <p:ext uri="{BB962C8B-B14F-4D97-AF65-F5344CB8AC3E}">
        <p14:creationId xmlns:p14="http://schemas.microsoft.com/office/powerpoint/2010/main" val="1063433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712" y="1302462"/>
            <a:ext cx="8410591" cy="1412241"/>
          </a:xfrm>
        </p:spPr>
        <p:txBody>
          <a:bodyPr/>
          <a:lstStyle/>
          <a:p>
            <a:pPr algn="ctr"/>
            <a:r>
              <a:rPr lang="en-GB" sz="3308" b="1" dirty="0"/>
              <a:t>What is the vision behind the BBC/OU collaboration?</a:t>
            </a:r>
          </a:p>
        </p:txBody>
      </p:sp>
      <p:sp>
        <p:nvSpPr>
          <p:cNvPr id="3" name="Content Placeholder 2"/>
          <p:cNvSpPr>
            <a:spLocks noGrp="1"/>
          </p:cNvSpPr>
          <p:nvPr>
            <p:ph idx="1"/>
          </p:nvPr>
        </p:nvSpPr>
        <p:spPr>
          <a:xfrm>
            <a:off x="1165840" y="2560327"/>
            <a:ext cx="8070335" cy="4165003"/>
          </a:xfrm>
        </p:spPr>
        <p:txBody>
          <a:bodyPr/>
          <a:lstStyle/>
          <a:p>
            <a:r>
              <a:rPr lang="en-GB" dirty="0"/>
              <a:t>Citizen inquiry as a means to </a:t>
            </a:r>
          </a:p>
          <a:p>
            <a:pPr lvl="1"/>
            <a:r>
              <a:rPr lang="en-GB" dirty="0"/>
              <a:t>help people think scientifically, </a:t>
            </a:r>
          </a:p>
          <a:p>
            <a:pPr lvl="1"/>
            <a:r>
              <a:rPr lang="en-GB" dirty="0"/>
              <a:t>engage with real science, </a:t>
            </a:r>
          </a:p>
          <a:p>
            <a:pPr lvl="1"/>
            <a:r>
              <a:rPr lang="en-GB" dirty="0"/>
              <a:t>break misconceptions about STEM.</a:t>
            </a:r>
          </a:p>
          <a:p>
            <a:r>
              <a:rPr lang="en-GB" dirty="0"/>
              <a:t>Methodology to assist research community (e.g., police, scientists) answer big questions across disciplines.</a:t>
            </a:r>
          </a:p>
          <a:p>
            <a:r>
              <a:rPr lang="en-GB" dirty="0"/>
              <a:t>Scaffolds to the process of data collection and analysis.</a:t>
            </a:r>
          </a:p>
        </p:txBody>
      </p:sp>
    </p:spTree>
    <p:extLst>
      <p:ext uri="{BB962C8B-B14F-4D97-AF65-F5344CB8AC3E}">
        <p14:creationId xmlns:p14="http://schemas.microsoft.com/office/powerpoint/2010/main" val="308281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93" y="1920562"/>
            <a:ext cx="9410700" cy="818875"/>
          </a:xfrm>
        </p:spPr>
        <p:txBody>
          <a:bodyPr/>
          <a:lstStyle/>
          <a:p>
            <a:r>
              <a:rPr lang="en-GB" dirty="0"/>
              <a:t>How can you help?</a:t>
            </a:r>
          </a:p>
        </p:txBody>
      </p:sp>
      <p:sp>
        <p:nvSpPr>
          <p:cNvPr id="6" name="Content Placeholder 5"/>
          <p:cNvSpPr>
            <a:spLocks noGrp="1"/>
          </p:cNvSpPr>
          <p:nvPr>
            <p:ph sz="quarter" idx="1"/>
          </p:nvPr>
        </p:nvSpPr>
        <p:spPr>
          <a:xfrm>
            <a:off x="527050" y="2988543"/>
            <a:ext cx="9410700" cy="3613487"/>
          </a:xfrm>
        </p:spPr>
        <p:txBody>
          <a:bodyPr/>
          <a:lstStyle/>
          <a:p>
            <a:r>
              <a:rPr lang="en-GB" dirty="0"/>
              <a:t>Join the </a:t>
            </a:r>
            <a:r>
              <a:rPr lang="en-GB" dirty="0" err="1"/>
              <a:t>nQuire</a:t>
            </a:r>
            <a:r>
              <a:rPr lang="en-GB" dirty="0"/>
              <a:t>-it platform </a:t>
            </a:r>
            <a:r>
              <a:rPr lang="en-GB" b="1" dirty="0" err="1"/>
              <a:t>www.nquire-it.org</a:t>
            </a:r>
            <a:endParaRPr lang="en-GB" b="1" dirty="0"/>
          </a:p>
          <a:p>
            <a:r>
              <a:rPr lang="en-GB" dirty="0"/>
              <a:t>Try the policing missions</a:t>
            </a:r>
          </a:p>
          <a:p>
            <a:r>
              <a:rPr lang="en-GB" dirty="0"/>
              <a:t>Have you got a new idea? </a:t>
            </a:r>
          </a:p>
          <a:p>
            <a:pPr lvl="1"/>
            <a:r>
              <a:rPr lang="en-GB" dirty="0"/>
              <a:t>Set up your own mission</a:t>
            </a:r>
          </a:p>
          <a:p>
            <a:pPr lvl="1"/>
            <a:r>
              <a:rPr lang="en-GB" dirty="0"/>
              <a:t>Share it with colleagues, public etc.</a:t>
            </a:r>
          </a:p>
          <a:p>
            <a:pPr marL="398462" lvl="1" indent="0">
              <a:buNone/>
            </a:pPr>
            <a:endParaRPr lang="en-GB" dirty="0"/>
          </a:p>
          <a:p>
            <a:pPr lvl="1"/>
            <a:endParaRPr lang="en-GB" dirty="0"/>
          </a:p>
        </p:txBody>
      </p:sp>
      <p:sp>
        <p:nvSpPr>
          <p:cNvPr id="11" name="Footer Placeholder 10"/>
          <p:cNvSpPr>
            <a:spLocks noGrp="1"/>
          </p:cNvSpPr>
          <p:nvPr>
            <p:ph type="ftr" sz="quarter" idx="10"/>
          </p:nvPr>
        </p:nvSpPr>
        <p:spPr/>
        <p:txBody>
          <a:bodyPr/>
          <a:lstStyle/>
          <a:p>
            <a:r>
              <a:rPr lang="en-US" altLang="en-US"/>
              <a:t>SEBP: Society of Evidence Based Policing</a:t>
            </a:r>
            <a:endParaRPr lang="en-GB" altLang="en-US"/>
          </a:p>
        </p:txBody>
      </p:sp>
      <p:pic>
        <p:nvPicPr>
          <p:cNvPr id="5" name="Picture 6" descr="Image result for centre for policing research and learning"/>
          <p:cNvPicPr>
            <a:picLocks noChangeAspect="1" noChangeArrowheads="1"/>
          </p:cNvPicPr>
          <p:nvPr/>
        </p:nvPicPr>
        <p:blipFill>
          <a:blip r:embed="rId3" cstate="print"/>
          <a:srcRect/>
          <a:stretch>
            <a:fillRect/>
          </a:stretch>
        </p:blipFill>
        <p:spPr bwMode="auto">
          <a:xfrm>
            <a:off x="333475" y="599629"/>
            <a:ext cx="4721868" cy="876576"/>
          </a:xfrm>
          <a:prstGeom prst="rect">
            <a:avLst/>
          </a:prstGeom>
          <a:noFill/>
        </p:spPr>
      </p:pic>
      <p:sp>
        <p:nvSpPr>
          <p:cNvPr id="7" name="Slide Number Placeholder 6"/>
          <p:cNvSpPr>
            <a:spLocks noGrp="1"/>
          </p:cNvSpPr>
          <p:nvPr>
            <p:ph type="sldNum" sz="quarter" idx="11"/>
          </p:nvPr>
        </p:nvSpPr>
        <p:spPr/>
        <p:txBody>
          <a:bodyPr/>
          <a:lstStyle/>
          <a:p>
            <a:fld id="{3839D201-90B0-412E-B19C-2434517DB93F}" type="slidenum">
              <a:rPr lang="en-GB" altLang="en-US" smtClean="0"/>
              <a:pPr/>
              <a:t>15</a:t>
            </a:fld>
            <a:endParaRPr lang="en-GB" altLang="en-US"/>
          </a:p>
        </p:txBody>
      </p:sp>
      <p:pic>
        <p:nvPicPr>
          <p:cNvPr id="8" name="Picture 5" descr="nQuire-it home page"/>
          <p:cNvPicPr>
            <a:picLocks noChangeAspect="1" noChangeArrowheads="1"/>
          </p:cNvPicPr>
          <p:nvPr/>
        </p:nvPicPr>
        <p:blipFill>
          <a:blip r:embed="rId4" cstate="print"/>
          <a:srcRect/>
          <a:stretch>
            <a:fillRect/>
          </a:stretch>
        </p:blipFill>
        <p:spPr bwMode="auto">
          <a:xfrm>
            <a:off x="5399843" y="764343"/>
            <a:ext cx="3371850" cy="400050"/>
          </a:xfrm>
          <a:prstGeom prst="rect">
            <a:avLst/>
          </a:prstGeom>
          <a:noFill/>
        </p:spPr>
      </p:pic>
    </p:spTree>
    <p:extLst>
      <p:ext uri="{BB962C8B-B14F-4D97-AF65-F5344CB8AC3E}">
        <p14:creationId xmlns:p14="http://schemas.microsoft.com/office/powerpoint/2010/main" val="364719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7" name="Picture 7" descr="OU_masterlogo_colour_29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6438" y="431800"/>
            <a:ext cx="18097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r>
              <a:rPr lang="en-US" altLang="en-US"/>
              <a:t>SEBP: Society of Evidence Based Policing</a:t>
            </a:r>
            <a:endParaRPr lang="en-GB" altLang="en-US"/>
          </a:p>
        </p:txBody>
      </p:sp>
      <p:sp>
        <p:nvSpPr>
          <p:cNvPr id="6" name="TextBox 5"/>
          <p:cNvSpPr txBox="1"/>
          <p:nvPr/>
        </p:nvSpPr>
        <p:spPr>
          <a:xfrm>
            <a:off x="5152932" y="3085566"/>
            <a:ext cx="439248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chemeClr val="tx1"/>
                </a:solidFill>
              </a:rPr>
              <a:t>Thank you, questions?</a:t>
            </a:r>
            <a:endParaRPr lang="en-US" b="1" dirty="0">
              <a:solidFill>
                <a:schemeClr val="tx1"/>
              </a:solidFill>
            </a:endParaRPr>
          </a:p>
        </p:txBody>
      </p:sp>
      <p:pic>
        <p:nvPicPr>
          <p:cNvPr id="8" name="Picture 6" descr="Image result for centre for policing research and learning"/>
          <p:cNvPicPr>
            <a:picLocks noChangeAspect="1" noChangeArrowheads="1"/>
          </p:cNvPicPr>
          <p:nvPr/>
        </p:nvPicPr>
        <p:blipFill>
          <a:blip r:embed="rId4" cstate="print"/>
          <a:srcRect/>
          <a:stretch>
            <a:fillRect/>
          </a:stretch>
        </p:blipFill>
        <p:spPr bwMode="auto">
          <a:xfrm>
            <a:off x="201394" y="613431"/>
            <a:ext cx="4721868" cy="876576"/>
          </a:xfrm>
          <a:prstGeom prst="rect">
            <a:avLst/>
          </a:prstGeom>
          <a:noFill/>
        </p:spPr>
      </p:pic>
      <p:sp>
        <p:nvSpPr>
          <p:cNvPr id="10" name="Rectangle 2"/>
          <p:cNvSpPr txBox="1">
            <a:spLocks noChangeArrowheads="1"/>
          </p:cNvSpPr>
          <p:nvPr/>
        </p:nvSpPr>
        <p:spPr bwMode="auto">
          <a:xfrm>
            <a:off x="405483" y="4524375"/>
            <a:ext cx="5611024" cy="269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marL="0" marR="0" lvl="0" indent="0" algn="l" defTabSz="796925" rtl="0" eaLnBrk="1" fontAlgn="base" latinLnBrk="0" hangingPunct="1">
              <a:lnSpc>
                <a:spcPct val="100000"/>
              </a:lnSpc>
              <a:spcBef>
                <a:spcPct val="0"/>
              </a:spcBef>
              <a:spcAft>
                <a:spcPct val="0"/>
              </a:spcAft>
              <a:buClrTx/>
              <a:buSzTx/>
              <a:buFontTx/>
              <a:buNone/>
              <a:tabLst/>
              <a:defRPr/>
            </a:pPr>
            <a:br>
              <a:rPr kumimoji="0" lang="en-GB" altLang="en-US" sz="2500" b="0" i="0" u="none" strike="noStrike" kern="0" cap="none" spc="0" normalizeH="0" baseline="0" noProof="0" dirty="0">
                <a:ln>
                  <a:noFill/>
                </a:ln>
                <a:solidFill>
                  <a:schemeClr val="tx1"/>
                </a:solidFill>
                <a:effectLst/>
                <a:uLnTx/>
                <a:uFillTx/>
                <a:latin typeface="+mj-lt"/>
                <a:ea typeface="+mj-ea"/>
                <a:cs typeface="+mj-cs"/>
              </a:rPr>
            </a:br>
            <a:r>
              <a:rPr kumimoji="0" lang="en-GB" altLang="en-US" sz="2500" b="0" i="0" u="none" strike="noStrike" kern="0" cap="none" spc="0" normalizeH="0" baseline="0" noProof="0" dirty="0">
                <a:ln>
                  <a:noFill/>
                </a:ln>
                <a:solidFill>
                  <a:schemeClr val="tx1"/>
                </a:solidFill>
                <a:effectLst/>
                <a:uLnTx/>
                <a:uFillTx/>
                <a:latin typeface="+mj-lt"/>
                <a:ea typeface="+mj-ea"/>
                <a:cs typeface="+mj-cs"/>
              </a:rPr>
              <a:t>                  </a:t>
            </a:r>
            <a:br>
              <a:rPr kumimoji="0" lang="en-GB" altLang="en-US" sz="2500" b="0" i="0" u="none" strike="noStrike" kern="0" cap="none" spc="0" normalizeH="0" baseline="0" noProof="0" dirty="0">
                <a:ln>
                  <a:noFill/>
                </a:ln>
                <a:solidFill>
                  <a:schemeClr val="tx1"/>
                </a:solidFill>
                <a:effectLst/>
                <a:uLnTx/>
                <a:uFillTx/>
                <a:latin typeface="+mj-lt"/>
                <a:ea typeface="+mj-ea"/>
                <a:cs typeface="+mj-cs"/>
              </a:rPr>
            </a:br>
            <a:br>
              <a:rPr kumimoji="0" lang="en-GB" altLang="en-US" sz="2500" b="0" i="0" u="none" strike="noStrike" kern="0" cap="none" spc="0" normalizeH="0" baseline="0" noProof="0" dirty="0">
                <a:ln>
                  <a:noFill/>
                </a:ln>
                <a:solidFill>
                  <a:schemeClr val="tx1"/>
                </a:solidFill>
                <a:effectLst/>
                <a:uLnTx/>
                <a:uFillTx/>
                <a:latin typeface="+mj-lt"/>
                <a:ea typeface="+mj-ea"/>
                <a:cs typeface="+mj-cs"/>
              </a:rPr>
            </a:br>
            <a:br>
              <a:rPr kumimoji="0" lang="en-GB" altLang="en-US" sz="2500" b="0" i="0" u="none" strike="noStrike" kern="0" cap="none" spc="0" normalizeH="0" baseline="0" noProof="0" dirty="0">
                <a:ln>
                  <a:noFill/>
                </a:ln>
                <a:solidFill>
                  <a:schemeClr val="tx1"/>
                </a:solidFill>
                <a:effectLst/>
                <a:uLnTx/>
                <a:uFillTx/>
                <a:latin typeface="+mj-lt"/>
                <a:ea typeface="+mj-ea"/>
                <a:cs typeface="+mj-cs"/>
              </a:rPr>
            </a:br>
            <a:endParaRPr kumimoji="0" lang="en-GB" altLang="en-US" sz="25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796925" rtl="0" eaLnBrk="1" fontAlgn="base" latinLnBrk="0" hangingPunct="1">
              <a:lnSpc>
                <a:spcPct val="100000"/>
              </a:lnSpc>
              <a:spcBef>
                <a:spcPct val="0"/>
              </a:spcBef>
              <a:spcAft>
                <a:spcPct val="0"/>
              </a:spcAft>
              <a:buClrTx/>
              <a:buSzTx/>
              <a:buFontTx/>
              <a:buNone/>
              <a:tabLst/>
              <a:defRPr/>
            </a:pPr>
            <a:br>
              <a:rPr kumimoji="0" lang="en-GB" altLang="en-US" sz="2500" b="0" i="0" u="none" strike="noStrike" kern="0" cap="none" spc="0" normalizeH="0" baseline="0" noProof="0" dirty="0">
                <a:ln>
                  <a:noFill/>
                </a:ln>
                <a:solidFill>
                  <a:schemeClr val="tx1"/>
                </a:solidFill>
                <a:effectLst/>
                <a:uLnTx/>
                <a:uFillTx/>
                <a:latin typeface="+mj-lt"/>
                <a:ea typeface="+mj-ea"/>
                <a:cs typeface="+mj-cs"/>
              </a:rPr>
            </a:br>
            <a:endParaRPr kumimoji="0" lang="en-GB" altLang="en-US" sz="2000" b="0" i="0" u="none" strike="noStrike" kern="0" cap="none" spc="0" normalizeH="0" baseline="0" noProof="0" dirty="0">
              <a:ln>
                <a:noFill/>
              </a:ln>
              <a:solidFill>
                <a:schemeClr val="tx1"/>
              </a:solidFill>
              <a:effectLst/>
              <a:uLnTx/>
              <a:uFillTx/>
              <a:latin typeface="+mj-lt"/>
              <a:ea typeface="+mj-ea"/>
              <a:cs typeface="+mj-cs"/>
            </a:endParaRPr>
          </a:p>
        </p:txBody>
      </p:sp>
      <p:pic>
        <p:nvPicPr>
          <p:cNvPr id="12" name="Picture 2" descr="http://www.vanderbilt.edu/recreationandwellnesscenter/wellness/wp-content/uploads/Twitter-logo2.png"/>
          <p:cNvPicPr>
            <a:picLocks noChangeAspect="1" noChangeArrowheads="1"/>
          </p:cNvPicPr>
          <p:nvPr/>
        </p:nvPicPr>
        <p:blipFill>
          <a:blip r:embed="rId5" cstate="print"/>
          <a:srcRect/>
          <a:stretch>
            <a:fillRect/>
          </a:stretch>
        </p:blipFill>
        <p:spPr bwMode="auto">
          <a:xfrm>
            <a:off x="981547" y="5364807"/>
            <a:ext cx="648072" cy="648072"/>
          </a:xfrm>
          <a:prstGeom prst="rect">
            <a:avLst/>
          </a:prstGeom>
          <a:noFill/>
        </p:spPr>
      </p:pic>
      <p:sp>
        <p:nvSpPr>
          <p:cNvPr id="9" name="Slide Number Placeholder 8"/>
          <p:cNvSpPr>
            <a:spLocks noGrp="1"/>
          </p:cNvSpPr>
          <p:nvPr>
            <p:ph type="sldNum" sz="quarter" idx="11"/>
          </p:nvPr>
        </p:nvSpPr>
        <p:spPr/>
        <p:txBody>
          <a:bodyPr/>
          <a:lstStyle/>
          <a:p>
            <a:fld id="{3839D201-90B0-412E-B19C-2434517DB93F}" type="slidenum">
              <a:rPr lang="en-GB" altLang="en-US" smtClean="0"/>
              <a:pPr/>
              <a:t>16</a:t>
            </a:fld>
            <a:endParaRPr lang="en-GB" altLang="en-US"/>
          </a:p>
        </p:txBody>
      </p:sp>
      <p:sp>
        <p:nvSpPr>
          <p:cNvPr id="13" name="Rectangle 12"/>
          <p:cNvSpPr/>
          <p:nvPr/>
        </p:nvSpPr>
        <p:spPr>
          <a:xfrm>
            <a:off x="1629619" y="5364807"/>
            <a:ext cx="2763898" cy="584775"/>
          </a:xfrm>
          <a:prstGeom prst="rect">
            <a:avLst/>
          </a:prstGeom>
        </p:spPr>
        <p:txBody>
          <a:bodyPr wrap="none">
            <a:spAutoFit/>
          </a:bodyPr>
          <a:lstStyle/>
          <a:p>
            <a:r>
              <a:rPr lang="en-GB" altLang="en-US" sz="3200" kern="0" dirty="0">
                <a:solidFill>
                  <a:schemeClr val="tx1"/>
                </a:solidFill>
              </a:rPr>
              <a:t>@</a:t>
            </a:r>
            <a:r>
              <a:rPr lang="en-GB" altLang="en-US" sz="3200" kern="0" dirty="0" err="1">
                <a:solidFill>
                  <a:schemeClr val="tx1"/>
                </a:solidFill>
              </a:rPr>
              <a:t>herodotouc</a:t>
            </a:r>
            <a:r>
              <a:rPr lang="en-GB" altLang="en-US" sz="3200" kern="0" dirty="0">
                <a:solidFill>
                  <a:schemeClr val="tx1"/>
                </a:solidFill>
              </a:rPr>
              <a:t> </a:t>
            </a:r>
            <a:endParaRPr lang="en-GB" dirty="0"/>
          </a:p>
        </p:txBody>
      </p:sp>
      <p:pic>
        <p:nvPicPr>
          <p:cNvPr id="14" name="Picture 2" descr="http://www.vanderbilt.edu/recreationandwellnesscenter/wellness/wp-content/uploads/Twitter-logo2.png"/>
          <p:cNvPicPr>
            <a:picLocks noChangeAspect="1" noChangeArrowheads="1"/>
          </p:cNvPicPr>
          <p:nvPr/>
        </p:nvPicPr>
        <p:blipFill>
          <a:blip r:embed="rId5" cstate="print"/>
          <a:srcRect/>
          <a:stretch>
            <a:fillRect/>
          </a:stretch>
        </p:blipFill>
        <p:spPr bwMode="auto">
          <a:xfrm>
            <a:off x="981547" y="4493736"/>
            <a:ext cx="648072" cy="648072"/>
          </a:xfrm>
          <a:prstGeom prst="rect">
            <a:avLst/>
          </a:prstGeom>
          <a:noFill/>
        </p:spPr>
      </p:pic>
      <p:sp>
        <p:nvSpPr>
          <p:cNvPr id="15" name="Rectangle 14"/>
          <p:cNvSpPr/>
          <p:nvPr/>
        </p:nvSpPr>
        <p:spPr>
          <a:xfrm>
            <a:off x="1700903" y="4490642"/>
            <a:ext cx="2808782" cy="584775"/>
          </a:xfrm>
          <a:prstGeom prst="rect">
            <a:avLst/>
          </a:prstGeom>
        </p:spPr>
        <p:txBody>
          <a:bodyPr wrap="none">
            <a:spAutoFit/>
          </a:bodyPr>
          <a:lstStyle/>
          <a:p>
            <a:r>
              <a:rPr lang="en-GB" altLang="en-US" sz="3200" kern="0" dirty="0">
                <a:solidFill>
                  <a:schemeClr val="tx1"/>
                </a:solidFill>
              </a:rPr>
              <a:t>@</a:t>
            </a:r>
            <a:r>
              <a:rPr lang="en-GB" altLang="en-US" sz="3200" kern="0" dirty="0" err="1">
                <a:solidFill>
                  <a:schemeClr val="tx1"/>
                </a:solidFill>
              </a:rPr>
              <a:t>T_M_Farrell</a:t>
            </a:r>
            <a:endParaRPr lang="en-GB" dirty="0"/>
          </a:p>
        </p:txBody>
      </p:sp>
      <p:pic>
        <p:nvPicPr>
          <p:cNvPr id="16" name="Picture 5" descr="nQuire-it home page"/>
          <p:cNvPicPr>
            <a:picLocks noChangeAspect="1" noChangeArrowheads="1"/>
          </p:cNvPicPr>
          <p:nvPr/>
        </p:nvPicPr>
        <p:blipFill>
          <a:blip r:embed="rId6" cstate="print"/>
          <a:srcRect/>
          <a:stretch>
            <a:fillRect/>
          </a:stretch>
        </p:blipFill>
        <p:spPr bwMode="auto">
          <a:xfrm>
            <a:off x="5180941" y="871699"/>
            <a:ext cx="3034615" cy="3600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74" y="2733675"/>
            <a:ext cx="5832649" cy="3182599"/>
          </a:xfrm>
        </p:spPr>
        <p:txBody>
          <a:bodyPr/>
          <a:lstStyle/>
          <a:p>
            <a:r>
              <a:rPr lang="en-GB" sz="3600" dirty="0"/>
              <a:t>Aims of the project</a:t>
            </a:r>
          </a:p>
          <a:p>
            <a:r>
              <a:rPr lang="en-GB" sz="3600" dirty="0"/>
              <a:t>The </a:t>
            </a:r>
            <a:r>
              <a:rPr lang="en-GB" sz="3600" dirty="0" err="1"/>
              <a:t>nQuire</a:t>
            </a:r>
            <a:r>
              <a:rPr lang="en-GB" sz="3600" dirty="0"/>
              <a:t>-it platform</a:t>
            </a:r>
          </a:p>
          <a:p>
            <a:r>
              <a:rPr lang="en-GB" sz="3600" dirty="0"/>
              <a:t>Policing missions online</a:t>
            </a:r>
          </a:p>
          <a:p>
            <a:r>
              <a:rPr lang="en-GB" sz="3600" dirty="0"/>
              <a:t>Tomorrow’s world </a:t>
            </a:r>
            <a:r>
              <a:rPr lang="en-GB" sz="3600" dirty="0" err="1"/>
              <a:t>nQuire</a:t>
            </a:r>
            <a:r>
              <a:rPr lang="en-GB" sz="3600" dirty="0"/>
              <a:t>: the future of </a:t>
            </a:r>
            <a:r>
              <a:rPr lang="en-GB" sz="3600" dirty="0" err="1"/>
              <a:t>nQuire</a:t>
            </a:r>
            <a:r>
              <a:rPr lang="en-GB" sz="3600" dirty="0"/>
              <a:t>-it</a:t>
            </a:r>
            <a:endParaRPr lang="en-GB" sz="3600" i="1" dirty="0"/>
          </a:p>
        </p:txBody>
      </p:sp>
      <p:sp>
        <p:nvSpPr>
          <p:cNvPr id="4" name="Footer Placeholder 3"/>
          <p:cNvSpPr>
            <a:spLocks noGrp="1"/>
          </p:cNvSpPr>
          <p:nvPr>
            <p:ph type="ftr" sz="quarter" idx="10"/>
          </p:nvPr>
        </p:nvSpPr>
        <p:spPr>
          <a:xfrm>
            <a:off x="3573462" y="6884988"/>
            <a:ext cx="3921125" cy="525462"/>
          </a:xfrm>
        </p:spPr>
        <p:txBody>
          <a:bodyPr/>
          <a:lstStyle/>
          <a:p>
            <a:r>
              <a:rPr lang="en-US" altLang="en-US"/>
              <a:t>SEBP: Society of Evidence Based Policing</a:t>
            </a:r>
            <a:endParaRPr lang="en-GB" altLang="en-US" dirty="0"/>
          </a:p>
        </p:txBody>
      </p:sp>
      <p:pic>
        <p:nvPicPr>
          <p:cNvPr id="7" name="Picture 6" descr="Image result for centre for policing research and learning"/>
          <p:cNvPicPr>
            <a:picLocks noChangeAspect="1" noChangeArrowheads="1"/>
          </p:cNvPicPr>
          <p:nvPr/>
        </p:nvPicPr>
        <p:blipFill>
          <a:blip r:embed="rId2" cstate="print"/>
          <a:srcRect/>
          <a:stretch>
            <a:fillRect/>
          </a:stretch>
        </p:blipFill>
        <p:spPr bwMode="auto">
          <a:xfrm>
            <a:off x="2133675" y="396255"/>
            <a:ext cx="6594076" cy="1224136"/>
          </a:xfrm>
          <a:prstGeom prst="rect">
            <a:avLst/>
          </a:prstGeom>
          <a:noFill/>
        </p:spPr>
      </p:pic>
      <p:sp>
        <p:nvSpPr>
          <p:cNvPr id="6" name="Slide Number Placeholder 5"/>
          <p:cNvSpPr>
            <a:spLocks noGrp="1"/>
          </p:cNvSpPr>
          <p:nvPr>
            <p:ph type="sldNum" sz="quarter" idx="11"/>
          </p:nvPr>
        </p:nvSpPr>
        <p:spPr/>
        <p:txBody>
          <a:bodyPr/>
          <a:lstStyle/>
          <a:p>
            <a:fld id="{3839D201-90B0-412E-B19C-2434517DB93F}" type="slidenum">
              <a:rPr lang="en-GB" altLang="en-US" smtClean="0"/>
              <a:pPr/>
              <a:t>2</a:t>
            </a:fld>
            <a:endParaRPr lang="en-GB" altLang="en-US"/>
          </a:p>
        </p:txBody>
      </p:sp>
      <p:pic>
        <p:nvPicPr>
          <p:cNvPr id="8" name="Picture 5" descr="nQuire-it home page"/>
          <p:cNvPicPr>
            <a:picLocks noChangeAspect="1" noChangeArrowheads="1"/>
          </p:cNvPicPr>
          <p:nvPr/>
        </p:nvPicPr>
        <p:blipFill>
          <a:blip r:embed="rId3" cstate="print"/>
          <a:srcRect/>
          <a:stretch>
            <a:fillRect/>
          </a:stretch>
        </p:blipFill>
        <p:spPr bwMode="auto">
          <a:xfrm>
            <a:off x="6742187" y="1908423"/>
            <a:ext cx="3371850" cy="400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483" y="2196455"/>
            <a:ext cx="9410700" cy="4906148"/>
          </a:xfrm>
        </p:spPr>
        <p:txBody>
          <a:bodyPr/>
          <a:lstStyle/>
          <a:p>
            <a:r>
              <a:rPr lang="en-GB" i="1" dirty="0"/>
              <a:t>“Building policing-practitioners communities online”</a:t>
            </a:r>
          </a:p>
          <a:p>
            <a:pPr lvl="1"/>
            <a:r>
              <a:rPr lang="en-GB" dirty="0"/>
              <a:t>Challenge: time and effort to develop and maintain personal relationships with citizens</a:t>
            </a:r>
          </a:p>
          <a:p>
            <a:pPr lvl="1"/>
            <a:r>
              <a:rPr lang="en-GB" dirty="0"/>
              <a:t>Solution: online policing community </a:t>
            </a:r>
          </a:p>
          <a:p>
            <a:pPr lvl="2"/>
            <a:r>
              <a:rPr lang="en-GB" dirty="0"/>
              <a:t>constant information about community issues, </a:t>
            </a:r>
          </a:p>
          <a:p>
            <a:pPr lvl="2"/>
            <a:r>
              <a:rPr lang="en-GB" dirty="0"/>
              <a:t>live and synchronous portal of interaction between the public and practitioners, </a:t>
            </a:r>
          </a:p>
          <a:p>
            <a:pPr lvl="2"/>
            <a:r>
              <a:rPr lang="en-GB" dirty="0"/>
              <a:t>generate questions, </a:t>
            </a:r>
          </a:p>
          <a:p>
            <a:pPr lvl="2"/>
            <a:r>
              <a:rPr lang="en-GB" dirty="0"/>
              <a:t>produce data by the public to raise and resolve problems.</a:t>
            </a:r>
          </a:p>
        </p:txBody>
      </p:sp>
      <p:sp>
        <p:nvSpPr>
          <p:cNvPr id="4" name="Footer Placeholder 3"/>
          <p:cNvSpPr>
            <a:spLocks noGrp="1"/>
          </p:cNvSpPr>
          <p:nvPr>
            <p:ph type="ftr" sz="quarter" idx="10"/>
          </p:nvPr>
        </p:nvSpPr>
        <p:spPr>
          <a:xfrm>
            <a:off x="3573462" y="6884988"/>
            <a:ext cx="3921125" cy="525462"/>
          </a:xfrm>
        </p:spPr>
        <p:txBody>
          <a:bodyPr/>
          <a:lstStyle/>
          <a:p>
            <a:r>
              <a:rPr lang="en-US" altLang="en-US"/>
              <a:t>SEBP: Society of Evidence Based Policing</a:t>
            </a:r>
            <a:endParaRPr lang="en-GB" altLang="en-US" dirty="0"/>
          </a:p>
        </p:txBody>
      </p:sp>
      <p:pic>
        <p:nvPicPr>
          <p:cNvPr id="7" name="Picture 6" descr="Image result for centre for policing research and learning"/>
          <p:cNvPicPr>
            <a:picLocks noChangeAspect="1" noChangeArrowheads="1"/>
          </p:cNvPicPr>
          <p:nvPr/>
        </p:nvPicPr>
        <p:blipFill>
          <a:blip r:embed="rId3" cstate="print"/>
          <a:srcRect/>
          <a:stretch>
            <a:fillRect/>
          </a:stretch>
        </p:blipFill>
        <p:spPr bwMode="auto">
          <a:xfrm>
            <a:off x="2205683" y="396255"/>
            <a:ext cx="6594076" cy="1224136"/>
          </a:xfrm>
          <a:prstGeom prst="rect">
            <a:avLst/>
          </a:prstGeom>
          <a:noFill/>
        </p:spPr>
      </p:pic>
      <p:sp>
        <p:nvSpPr>
          <p:cNvPr id="6" name="Slide Number Placeholder 5"/>
          <p:cNvSpPr>
            <a:spLocks noGrp="1"/>
          </p:cNvSpPr>
          <p:nvPr>
            <p:ph type="sldNum" sz="quarter" idx="11"/>
          </p:nvPr>
        </p:nvSpPr>
        <p:spPr/>
        <p:txBody>
          <a:bodyPr/>
          <a:lstStyle/>
          <a:p>
            <a:fld id="{3839D201-90B0-412E-B19C-2434517DB93F}" type="slidenum">
              <a:rPr lang="en-GB" altLang="en-US" smtClean="0"/>
              <a:pPr/>
              <a:t>3</a:t>
            </a:fld>
            <a:endParaRPr lang="en-GB" altLang="en-US" dirty="0"/>
          </a:p>
        </p:txBody>
      </p:sp>
      <p:pic>
        <p:nvPicPr>
          <p:cNvPr id="8" name="Picture 5" descr="nQuire-it home page"/>
          <p:cNvPicPr>
            <a:picLocks noChangeAspect="1" noChangeArrowheads="1"/>
          </p:cNvPicPr>
          <p:nvPr/>
        </p:nvPicPr>
        <p:blipFill>
          <a:blip r:embed="rId4" cstate="print"/>
          <a:srcRect/>
          <a:stretch>
            <a:fillRect/>
          </a:stretch>
        </p:blipFill>
        <p:spPr bwMode="auto">
          <a:xfrm>
            <a:off x="6742187" y="1764407"/>
            <a:ext cx="3371850" cy="4000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SEBP: Society of Evidence Based Policing</a:t>
            </a:r>
            <a:endParaRPr lang="en-GB" altLang="en-US"/>
          </a:p>
        </p:txBody>
      </p:sp>
      <p:sp>
        <p:nvSpPr>
          <p:cNvPr id="6" name="Title 1"/>
          <p:cNvSpPr txBox="1">
            <a:spLocks/>
          </p:cNvSpPr>
          <p:nvPr/>
        </p:nvSpPr>
        <p:spPr bwMode="auto">
          <a:xfrm>
            <a:off x="395288"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marL="0" marR="0" lvl="0" indent="0" algn="l" defTabSz="796925" rtl="0" eaLnBrk="1" fontAlgn="base" latinLnBrk="0" hangingPunct="1">
              <a:lnSpc>
                <a:spcPct val="100000"/>
              </a:lnSpc>
              <a:spcBef>
                <a:spcPct val="0"/>
              </a:spcBef>
              <a:spcAft>
                <a:spcPct val="0"/>
              </a:spcAft>
              <a:buClrTx/>
              <a:buSzTx/>
              <a:buFontTx/>
              <a:buNone/>
              <a:tabLst/>
              <a:defRPr/>
            </a:pPr>
            <a:r>
              <a:rPr kumimoji="0" lang="en-GB" sz="4800" b="0" i="0" u="none" strike="noStrike" kern="0" cap="none" spc="0" normalizeH="0" baseline="0" noProof="0">
                <a:ln>
                  <a:noFill/>
                </a:ln>
                <a:solidFill>
                  <a:srgbClr val="9FAA00"/>
                </a:solidFill>
                <a:effectLst/>
                <a:uLnTx/>
                <a:uFillTx/>
                <a:latin typeface="+mj-lt"/>
                <a:ea typeface="+mj-ea"/>
                <a:cs typeface="+mj-cs"/>
              </a:rPr>
              <a:t>What is crowdsourcing?</a:t>
            </a:r>
            <a:endParaRPr kumimoji="0" lang="en-GB" sz="4800" b="0" i="0" u="none" strike="noStrike" kern="0" cap="none" spc="0" normalizeH="0" baseline="0" noProof="0" dirty="0">
              <a:ln>
                <a:noFill/>
              </a:ln>
              <a:solidFill>
                <a:srgbClr val="9FAA00"/>
              </a:solidFill>
              <a:effectLst/>
              <a:uLnTx/>
              <a:uFillTx/>
              <a:latin typeface="+mj-lt"/>
              <a:ea typeface="+mj-ea"/>
              <a:cs typeface="+mj-cs"/>
            </a:endParaRPr>
          </a:p>
        </p:txBody>
      </p:sp>
      <p:pic>
        <p:nvPicPr>
          <p:cNvPr id="7" name="Picture 6" descr="Image result for centre for policing research and learning"/>
          <p:cNvPicPr>
            <a:picLocks noChangeAspect="1" noChangeArrowheads="1"/>
          </p:cNvPicPr>
          <p:nvPr/>
        </p:nvPicPr>
        <p:blipFill>
          <a:blip r:embed="rId3" cstate="print"/>
          <a:srcRect/>
          <a:stretch>
            <a:fillRect/>
          </a:stretch>
        </p:blipFill>
        <p:spPr bwMode="auto">
          <a:xfrm>
            <a:off x="1989659" y="468263"/>
            <a:ext cx="6594076" cy="1224136"/>
          </a:xfrm>
          <a:prstGeom prst="rect">
            <a:avLst/>
          </a:prstGeom>
          <a:noFill/>
        </p:spPr>
      </p:pic>
      <p:sp>
        <p:nvSpPr>
          <p:cNvPr id="8" name="Slide Number Placeholder 7"/>
          <p:cNvSpPr>
            <a:spLocks noGrp="1"/>
          </p:cNvSpPr>
          <p:nvPr>
            <p:ph type="sldNum" sz="quarter" idx="11"/>
          </p:nvPr>
        </p:nvSpPr>
        <p:spPr/>
        <p:txBody>
          <a:bodyPr/>
          <a:lstStyle/>
          <a:p>
            <a:fld id="{3839D201-90B0-412E-B19C-2434517DB93F}" type="slidenum">
              <a:rPr lang="en-GB" altLang="en-US" smtClean="0"/>
              <a:pPr/>
              <a:t>4</a:t>
            </a:fld>
            <a:endParaRPr lang="en-GB" altLang="en-US"/>
          </a:p>
        </p:txBody>
      </p:sp>
      <p:pic>
        <p:nvPicPr>
          <p:cNvPr id="15361" name="Picture 1"/>
          <p:cNvPicPr>
            <a:picLocks noChangeAspect="1" noChangeArrowheads="1"/>
          </p:cNvPicPr>
          <p:nvPr/>
        </p:nvPicPr>
        <p:blipFill>
          <a:blip r:embed="rId4" cstate="print"/>
          <a:srcRect l="10311" t="11621" r="11655" b="10615"/>
          <a:stretch>
            <a:fillRect/>
          </a:stretch>
        </p:blipFill>
        <p:spPr bwMode="auto">
          <a:xfrm>
            <a:off x="333475" y="396255"/>
            <a:ext cx="9865096" cy="6336704"/>
          </a:xfrm>
          <a:prstGeom prst="rect">
            <a:avLst/>
          </a:prstGeom>
          <a:noFill/>
          <a:ln w="9525">
            <a:noFill/>
            <a:miter lim="800000"/>
            <a:headEnd/>
            <a:tailEnd/>
          </a:ln>
        </p:spPr>
      </p:pic>
      <p:sp>
        <p:nvSpPr>
          <p:cNvPr id="9" name="TextBox 8"/>
          <p:cNvSpPr txBox="1"/>
          <p:nvPr/>
        </p:nvSpPr>
        <p:spPr>
          <a:xfrm>
            <a:off x="261467" y="324247"/>
            <a:ext cx="3384376"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www.nquire-it.org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83" y="1620391"/>
            <a:ext cx="9622507" cy="1207467"/>
          </a:xfrm>
        </p:spPr>
        <p:txBody>
          <a:bodyPr>
            <a:normAutofit/>
          </a:bodyPr>
          <a:lstStyle/>
          <a:p>
            <a:r>
              <a:rPr lang="en-GB" sz="3600" b="1" dirty="0"/>
              <a:t>Types of projects - ‘missions’</a:t>
            </a:r>
            <a:endParaRPr lang="en-GB" sz="3600"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0" t="10494" r="22143" b="23168"/>
          <a:stretch/>
        </p:blipFill>
        <p:spPr bwMode="auto">
          <a:xfrm>
            <a:off x="405483" y="3060551"/>
            <a:ext cx="5267698" cy="364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Footer Placeholder 13"/>
          <p:cNvSpPr>
            <a:spLocks noGrp="1"/>
          </p:cNvSpPr>
          <p:nvPr>
            <p:ph type="ftr" sz="quarter" idx="10"/>
          </p:nvPr>
        </p:nvSpPr>
        <p:spPr/>
        <p:txBody>
          <a:bodyPr/>
          <a:lstStyle/>
          <a:p>
            <a:r>
              <a:rPr lang="en-US" altLang="en-US"/>
              <a:t>SEBP: Society of Evidence Based Policing</a:t>
            </a:r>
            <a:endParaRPr lang="en-GB" altLang="en-US"/>
          </a:p>
        </p:txBody>
      </p:sp>
      <p:sp>
        <p:nvSpPr>
          <p:cNvPr id="13" name="TextBox 12"/>
          <p:cNvSpPr txBox="1"/>
          <p:nvPr/>
        </p:nvSpPr>
        <p:spPr>
          <a:xfrm>
            <a:off x="6094115" y="5004767"/>
            <a:ext cx="4143404" cy="923330"/>
          </a:xfrm>
          <a:prstGeom prst="rect">
            <a:avLst/>
          </a:prstGeom>
          <a:noFill/>
        </p:spPr>
        <p:txBody>
          <a:bodyPr wrap="square" rtlCol="0">
            <a:spAutoFit/>
          </a:bodyPr>
          <a:lstStyle/>
          <a:p>
            <a:r>
              <a:rPr lang="en-GB" sz="1800" b="1" dirty="0">
                <a:latin typeface="+mn-lt"/>
              </a:rPr>
              <a:t>Win-it missions</a:t>
            </a:r>
            <a:r>
              <a:rPr lang="en-GB" sz="1800" dirty="0">
                <a:latin typeface="+mn-lt"/>
              </a:rPr>
              <a:t> text-based missions, set challenges with prizes for the winners.</a:t>
            </a:r>
            <a:endParaRPr lang="en-US" sz="1800" dirty="0">
              <a:latin typeface="+mn-lt"/>
            </a:endParaRPr>
          </a:p>
        </p:txBody>
      </p:sp>
      <p:sp>
        <p:nvSpPr>
          <p:cNvPr id="15" name="TextBox 14"/>
          <p:cNvSpPr txBox="1"/>
          <p:nvPr/>
        </p:nvSpPr>
        <p:spPr>
          <a:xfrm>
            <a:off x="5950099" y="2916535"/>
            <a:ext cx="4214842" cy="923330"/>
          </a:xfrm>
          <a:prstGeom prst="rect">
            <a:avLst/>
          </a:prstGeom>
          <a:noFill/>
        </p:spPr>
        <p:txBody>
          <a:bodyPr wrap="square" rtlCol="0">
            <a:spAutoFit/>
          </a:bodyPr>
          <a:lstStyle/>
          <a:p>
            <a:r>
              <a:rPr lang="en-GB" sz="1800" b="1" dirty="0">
                <a:solidFill>
                  <a:srgbClr val="0070C0"/>
                </a:solidFill>
              </a:rPr>
              <a:t>Sense-it missions</a:t>
            </a:r>
            <a:r>
              <a:rPr lang="en-GB" sz="1800" dirty="0">
                <a:solidFill>
                  <a:srgbClr val="0070C0"/>
                </a:solidFill>
              </a:rPr>
              <a:t> make use of the </a:t>
            </a:r>
          </a:p>
          <a:p>
            <a:r>
              <a:rPr lang="en-GB" sz="1800" dirty="0">
                <a:solidFill>
                  <a:srgbClr val="0070C0"/>
                </a:solidFill>
              </a:rPr>
              <a:t>Sense-it mobile app to collect and share data using </a:t>
            </a:r>
            <a:r>
              <a:rPr lang="en-GB" sz="1800" dirty="0" err="1">
                <a:solidFill>
                  <a:srgbClr val="0070C0"/>
                </a:solidFill>
              </a:rPr>
              <a:t>smartphone</a:t>
            </a:r>
            <a:r>
              <a:rPr lang="en-GB" sz="1800" dirty="0">
                <a:solidFill>
                  <a:srgbClr val="0070C0"/>
                </a:solidFill>
              </a:rPr>
              <a:t> sensors.</a:t>
            </a:r>
            <a:endParaRPr lang="en-US" sz="1800" dirty="0">
              <a:solidFill>
                <a:srgbClr val="0070C0"/>
              </a:solidFill>
            </a:endParaRPr>
          </a:p>
        </p:txBody>
      </p:sp>
      <p:sp>
        <p:nvSpPr>
          <p:cNvPr id="16" name="TextBox 15"/>
          <p:cNvSpPr txBox="1"/>
          <p:nvPr/>
        </p:nvSpPr>
        <p:spPr>
          <a:xfrm>
            <a:off x="6022107" y="3996655"/>
            <a:ext cx="4152945" cy="923330"/>
          </a:xfrm>
          <a:prstGeom prst="rect">
            <a:avLst/>
          </a:prstGeom>
          <a:noFill/>
        </p:spPr>
        <p:txBody>
          <a:bodyPr wrap="square" rtlCol="0">
            <a:spAutoFit/>
          </a:bodyPr>
          <a:lstStyle/>
          <a:p>
            <a:r>
              <a:rPr lang="en-GB" sz="1800" b="1" dirty="0">
                <a:solidFill>
                  <a:srgbClr val="9FAA00"/>
                </a:solidFill>
              </a:rPr>
              <a:t>Spot-it missions</a:t>
            </a:r>
            <a:r>
              <a:rPr lang="en-GB" sz="1800" dirty="0">
                <a:solidFill>
                  <a:srgbClr val="9FAA00"/>
                </a:solidFill>
              </a:rPr>
              <a:t> allow users to capture images and spot things around them.</a:t>
            </a:r>
            <a:endParaRPr lang="en-US" sz="1800" dirty="0">
              <a:solidFill>
                <a:srgbClr val="9FAA00"/>
              </a:solidFill>
            </a:endParaRPr>
          </a:p>
        </p:txBody>
      </p:sp>
      <p:pic>
        <p:nvPicPr>
          <p:cNvPr id="9" name="Picture 6" descr="Image result for centre for policing research and learning"/>
          <p:cNvPicPr>
            <a:picLocks noChangeAspect="1" noChangeArrowheads="1"/>
          </p:cNvPicPr>
          <p:nvPr/>
        </p:nvPicPr>
        <p:blipFill>
          <a:blip r:embed="rId4" cstate="print"/>
          <a:srcRect/>
          <a:stretch>
            <a:fillRect/>
          </a:stretch>
        </p:blipFill>
        <p:spPr bwMode="auto">
          <a:xfrm>
            <a:off x="477491" y="468263"/>
            <a:ext cx="6594076" cy="1224136"/>
          </a:xfrm>
          <a:prstGeom prst="rect">
            <a:avLst/>
          </a:prstGeom>
          <a:noFill/>
        </p:spPr>
      </p:pic>
      <p:sp>
        <p:nvSpPr>
          <p:cNvPr id="11" name="TextBox 10"/>
          <p:cNvSpPr txBox="1"/>
          <p:nvPr/>
        </p:nvSpPr>
        <p:spPr>
          <a:xfrm>
            <a:off x="5950099" y="6084887"/>
            <a:ext cx="4293915" cy="646331"/>
          </a:xfrm>
          <a:prstGeom prst="rect">
            <a:avLst/>
          </a:prstGeom>
          <a:noFill/>
        </p:spPr>
        <p:txBody>
          <a:bodyPr wrap="square" rtlCol="0">
            <a:spAutoFit/>
          </a:bodyPr>
          <a:lstStyle/>
          <a:p>
            <a:r>
              <a:rPr lang="en-GB" sz="1800" b="1" dirty="0">
                <a:solidFill>
                  <a:schemeClr val="accent2"/>
                </a:solidFill>
              </a:rPr>
              <a:t>Social features: </a:t>
            </a:r>
            <a:r>
              <a:rPr lang="en-GB" sz="1800" dirty="0">
                <a:solidFill>
                  <a:schemeClr val="accent2"/>
                </a:solidFill>
              </a:rPr>
              <a:t>comments, forums, SNS</a:t>
            </a:r>
          </a:p>
        </p:txBody>
      </p:sp>
      <p:sp>
        <p:nvSpPr>
          <p:cNvPr id="10" name="Slide Number Placeholder 9"/>
          <p:cNvSpPr>
            <a:spLocks noGrp="1"/>
          </p:cNvSpPr>
          <p:nvPr>
            <p:ph type="sldNum" sz="quarter" idx="11"/>
          </p:nvPr>
        </p:nvSpPr>
        <p:spPr/>
        <p:txBody>
          <a:bodyPr/>
          <a:lstStyle/>
          <a:p>
            <a:fld id="{3839D201-90B0-412E-B19C-2434517DB93F}" type="slidenum">
              <a:rPr lang="en-GB" altLang="en-US" smtClean="0"/>
              <a:pPr/>
              <a:t>5</a:t>
            </a:fld>
            <a:endParaRPr lang="en-GB" altLang="en-US"/>
          </a:p>
        </p:txBody>
      </p:sp>
    </p:spTree>
    <p:extLst>
      <p:ext uri="{BB962C8B-B14F-4D97-AF65-F5344CB8AC3E}">
        <p14:creationId xmlns:p14="http://schemas.microsoft.com/office/powerpoint/2010/main" val="90945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SEBP: Society of Evidence Based Policing</a:t>
            </a:r>
            <a:endParaRPr lang="en-GB" altLang="en-US"/>
          </a:p>
        </p:txBody>
      </p:sp>
      <p:pic>
        <p:nvPicPr>
          <p:cNvPr id="5" name="Picture 6" descr="Image result for centre for policing research and learning"/>
          <p:cNvPicPr>
            <a:picLocks noChangeAspect="1" noChangeArrowheads="1"/>
          </p:cNvPicPr>
          <p:nvPr/>
        </p:nvPicPr>
        <p:blipFill>
          <a:blip r:embed="rId3" cstate="print"/>
          <a:srcRect/>
          <a:stretch>
            <a:fillRect/>
          </a:stretch>
        </p:blipFill>
        <p:spPr bwMode="auto">
          <a:xfrm>
            <a:off x="477491" y="468263"/>
            <a:ext cx="6594076" cy="1224136"/>
          </a:xfrm>
          <a:prstGeom prst="rect">
            <a:avLst/>
          </a:prstGeom>
          <a:noFill/>
        </p:spPr>
      </p:pic>
      <p:sp>
        <p:nvSpPr>
          <p:cNvPr id="6" name="Slide Number Placeholder 5"/>
          <p:cNvSpPr>
            <a:spLocks noGrp="1"/>
          </p:cNvSpPr>
          <p:nvPr>
            <p:ph type="sldNum" sz="quarter" idx="11"/>
          </p:nvPr>
        </p:nvSpPr>
        <p:spPr/>
        <p:txBody>
          <a:bodyPr/>
          <a:lstStyle/>
          <a:p>
            <a:fld id="{3839D201-90B0-412E-B19C-2434517DB93F}" type="slidenum">
              <a:rPr lang="en-GB" altLang="en-US" smtClean="0"/>
              <a:pPr/>
              <a:t>6</a:t>
            </a:fld>
            <a:endParaRPr lang="en-GB" altLang="en-US"/>
          </a:p>
        </p:txBody>
      </p:sp>
      <p:sp>
        <p:nvSpPr>
          <p:cNvPr id="7" name="Content Placeholder 6"/>
          <p:cNvSpPr>
            <a:spLocks noGrp="1"/>
          </p:cNvSpPr>
          <p:nvPr>
            <p:ph idx="1"/>
          </p:nvPr>
        </p:nvSpPr>
        <p:spPr/>
        <p:txBody>
          <a:bodyPr/>
          <a:lstStyle/>
          <a:p>
            <a:endParaRPr lang="en-GB"/>
          </a:p>
        </p:txBody>
      </p:sp>
      <p:pic>
        <p:nvPicPr>
          <p:cNvPr id="11265" name="Picture 1"/>
          <p:cNvPicPr>
            <a:picLocks noChangeAspect="1" noChangeArrowheads="1"/>
          </p:cNvPicPr>
          <p:nvPr/>
        </p:nvPicPr>
        <p:blipFill>
          <a:blip r:embed="rId4" cstate="print"/>
          <a:srcRect l="10864" t="17527" r="27151" b="16521"/>
          <a:stretch>
            <a:fillRect/>
          </a:stretch>
        </p:blipFill>
        <p:spPr bwMode="auto">
          <a:xfrm>
            <a:off x="0" y="0"/>
            <a:ext cx="8064896" cy="4824536"/>
          </a:xfrm>
          <a:prstGeom prst="rect">
            <a:avLst/>
          </a:prstGeom>
          <a:noFill/>
          <a:ln w="9525">
            <a:noFill/>
            <a:miter lim="800000"/>
            <a:headEnd/>
            <a:tailEnd/>
          </a:ln>
        </p:spPr>
      </p:pic>
      <p:pic>
        <p:nvPicPr>
          <p:cNvPr id="11266" name="Picture 2"/>
          <p:cNvPicPr>
            <a:picLocks noChangeAspect="1" noChangeArrowheads="1"/>
          </p:cNvPicPr>
          <p:nvPr/>
        </p:nvPicPr>
        <p:blipFill>
          <a:blip r:embed="rId5" cstate="print"/>
          <a:srcRect l="10548" t="17527" r="27467" b="14552"/>
          <a:stretch>
            <a:fillRect/>
          </a:stretch>
        </p:blipFill>
        <p:spPr bwMode="auto">
          <a:xfrm>
            <a:off x="837531" y="540271"/>
            <a:ext cx="8064896" cy="4968552"/>
          </a:xfrm>
          <a:prstGeom prst="rect">
            <a:avLst/>
          </a:prstGeom>
          <a:noFill/>
          <a:ln w="9525">
            <a:noFill/>
            <a:miter lim="800000"/>
            <a:headEnd/>
            <a:tailEnd/>
          </a:ln>
        </p:spPr>
      </p:pic>
      <p:pic>
        <p:nvPicPr>
          <p:cNvPr id="11267" name="Picture 3"/>
          <p:cNvPicPr>
            <a:picLocks noChangeAspect="1" noChangeArrowheads="1"/>
          </p:cNvPicPr>
          <p:nvPr/>
        </p:nvPicPr>
        <p:blipFill>
          <a:blip r:embed="rId6" cstate="print"/>
          <a:srcRect l="9798" t="17527" r="27315" b="11599"/>
          <a:stretch>
            <a:fillRect/>
          </a:stretch>
        </p:blipFill>
        <p:spPr bwMode="auto">
          <a:xfrm>
            <a:off x="1557611" y="1332359"/>
            <a:ext cx="8182347" cy="5184576"/>
          </a:xfrm>
          <a:prstGeom prst="rect">
            <a:avLst/>
          </a:prstGeom>
          <a:noFill/>
          <a:ln w="9525">
            <a:noFill/>
            <a:miter lim="800000"/>
            <a:headEnd/>
            <a:tailEnd/>
          </a:ln>
        </p:spPr>
      </p:pic>
      <p:pic>
        <p:nvPicPr>
          <p:cNvPr id="11268" name="Picture 4"/>
          <p:cNvPicPr>
            <a:picLocks noChangeAspect="1" noChangeArrowheads="1"/>
          </p:cNvPicPr>
          <p:nvPr/>
        </p:nvPicPr>
        <p:blipFill>
          <a:blip r:embed="rId7" cstate="print"/>
          <a:srcRect l="9798" t="17527" r="27315" b="19474"/>
          <a:stretch>
            <a:fillRect/>
          </a:stretch>
        </p:blipFill>
        <p:spPr bwMode="auto">
          <a:xfrm>
            <a:off x="2205683" y="2628503"/>
            <a:ext cx="7798799" cy="4392488"/>
          </a:xfrm>
          <a:prstGeom prst="rect">
            <a:avLst/>
          </a:prstGeom>
          <a:noFill/>
          <a:ln w="9525">
            <a:noFill/>
            <a:miter lim="800000"/>
            <a:headEnd/>
            <a:tailEnd/>
          </a:ln>
        </p:spPr>
      </p:pic>
      <p:sp>
        <p:nvSpPr>
          <p:cNvPr id="13" name="TextBox 12"/>
          <p:cNvSpPr txBox="1"/>
          <p:nvPr/>
        </p:nvSpPr>
        <p:spPr>
          <a:xfrm>
            <a:off x="261467" y="6732959"/>
            <a:ext cx="3384376"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www.nquire-it.org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ppt_x"/>
                                          </p:val>
                                        </p:tav>
                                        <p:tav tm="100000">
                                          <p:val>
                                            <p:strVal val="#ppt_x"/>
                                          </p:val>
                                        </p:tav>
                                      </p:tavLst>
                                    </p:anim>
                                    <p:anim calcmode="lin" valueType="num">
                                      <p:cBhvr additive="base">
                                        <p:cTn id="8" dur="500" fill="hold"/>
                                        <p:tgtEl>
                                          <p:spTgt spid="112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 calcmode="lin" valueType="num">
                                      <p:cBhvr additive="base">
                                        <p:cTn id="19" dur="500" fill="hold"/>
                                        <p:tgtEl>
                                          <p:spTgt spid="11267"/>
                                        </p:tgtEl>
                                        <p:attrNameLst>
                                          <p:attrName>ppt_x</p:attrName>
                                        </p:attrNameLst>
                                      </p:cBhvr>
                                      <p:tavLst>
                                        <p:tav tm="0">
                                          <p:val>
                                            <p:strVal val="#ppt_x"/>
                                          </p:val>
                                        </p:tav>
                                        <p:tav tm="100000">
                                          <p:val>
                                            <p:strVal val="#ppt_x"/>
                                          </p:val>
                                        </p:tav>
                                      </p:tavLst>
                                    </p:anim>
                                    <p:anim calcmode="lin" valueType="num">
                                      <p:cBhvr additive="base">
                                        <p:cTn id="20"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additive="base">
                                        <p:cTn id="25" dur="500" fill="hold"/>
                                        <p:tgtEl>
                                          <p:spTgt spid="11268"/>
                                        </p:tgtEl>
                                        <p:attrNameLst>
                                          <p:attrName>ppt_x</p:attrName>
                                        </p:attrNameLst>
                                      </p:cBhvr>
                                      <p:tavLst>
                                        <p:tav tm="0">
                                          <p:val>
                                            <p:strVal val="#ppt_x"/>
                                          </p:val>
                                        </p:tav>
                                        <p:tav tm="100000">
                                          <p:val>
                                            <p:strVal val="#ppt_x"/>
                                          </p:val>
                                        </p:tav>
                                      </p:tavLst>
                                    </p:anim>
                                    <p:anim calcmode="lin" valueType="num">
                                      <p:cBhvr additive="base">
                                        <p:cTn id="26"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p>
            <a:fld id="{3839D201-90B0-412E-B19C-2434517DB93F}" type="slidenum">
              <a:rPr lang="en-GB" altLang="en-US" smtClean="0"/>
              <a:pPr/>
              <a:t>7</a:t>
            </a:fld>
            <a:endParaRPr lang="en-GB" altLang="en-US"/>
          </a:p>
        </p:txBody>
      </p:sp>
      <p:pic>
        <p:nvPicPr>
          <p:cNvPr id="6" name="Picture 3"/>
          <p:cNvPicPr>
            <a:picLocks noChangeAspect="1" noChangeArrowheads="1"/>
          </p:cNvPicPr>
          <p:nvPr/>
        </p:nvPicPr>
        <p:blipFill>
          <a:blip r:embed="rId2" cstate="print"/>
          <a:srcRect l="9798" t="17527" r="27315" b="11599"/>
          <a:stretch>
            <a:fillRect/>
          </a:stretch>
        </p:blipFill>
        <p:spPr bwMode="auto">
          <a:xfrm>
            <a:off x="405483" y="396255"/>
            <a:ext cx="9793088" cy="6205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r>
              <a:rPr lang="en-US" altLang="en-US"/>
              <a:t>SEBP: Society of Evidence Based Policing</a:t>
            </a:r>
            <a:endParaRPr lang="en-GB" altLang="en-US"/>
          </a:p>
        </p:txBody>
      </p:sp>
      <p:sp>
        <p:nvSpPr>
          <p:cNvPr id="5" name="Slide Number Placeholder 4"/>
          <p:cNvSpPr>
            <a:spLocks noGrp="1"/>
          </p:cNvSpPr>
          <p:nvPr>
            <p:ph type="sldNum" sz="quarter" idx="11"/>
          </p:nvPr>
        </p:nvSpPr>
        <p:spPr/>
        <p:txBody>
          <a:bodyPr/>
          <a:lstStyle/>
          <a:p>
            <a:fld id="{3839D201-90B0-412E-B19C-2434517DB93F}" type="slidenum">
              <a:rPr lang="en-GB" altLang="en-US" smtClean="0"/>
              <a:pPr/>
              <a:t>8</a:t>
            </a:fld>
            <a:endParaRPr lang="en-GB" altLang="en-US"/>
          </a:p>
        </p:txBody>
      </p:sp>
      <p:pic>
        <p:nvPicPr>
          <p:cNvPr id="6" name="Picture 2"/>
          <p:cNvPicPr>
            <a:picLocks noChangeAspect="1" noChangeArrowheads="1"/>
          </p:cNvPicPr>
          <p:nvPr/>
        </p:nvPicPr>
        <p:blipFill>
          <a:blip r:embed="rId2" cstate="print"/>
          <a:srcRect l="10548" t="17527" r="27467" b="14552"/>
          <a:stretch>
            <a:fillRect/>
          </a:stretch>
        </p:blipFill>
        <p:spPr bwMode="auto">
          <a:xfrm>
            <a:off x="333475" y="252239"/>
            <a:ext cx="9818134" cy="60486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483" y="2196455"/>
            <a:ext cx="9410700" cy="6198810"/>
          </a:xfrm>
        </p:spPr>
        <p:txBody>
          <a:bodyPr/>
          <a:lstStyle/>
          <a:p>
            <a:pPr marL="796925" lvl="2" indent="0" algn="ctr">
              <a:buNone/>
            </a:pPr>
            <a:r>
              <a:rPr lang="en-GB" b="1" u="sng" dirty="0">
                <a:cs typeface="Arial"/>
              </a:rPr>
              <a:t>Challenges</a:t>
            </a:r>
          </a:p>
          <a:p>
            <a:pPr lvl="2" algn="ctr">
              <a:buFont typeface="Wingdings"/>
              <a:buChar char="§"/>
            </a:pPr>
            <a:r>
              <a:rPr lang="en-GB" dirty="0">
                <a:cs typeface="Arial"/>
              </a:rPr>
              <a:t>Defining the purpose of the community</a:t>
            </a:r>
          </a:p>
          <a:p>
            <a:pPr lvl="2" algn="ctr">
              <a:buFont typeface="Wingdings"/>
              <a:buChar char="§"/>
            </a:pPr>
            <a:r>
              <a:rPr lang="en-GB" dirty="0">
                <a:cs typeface="Arial"/>
              </a:rPr>
              <a:t>Monitoring contributions</a:t>
            </a:r>
          </a:p>
          <a:p>
            <a:pPr lvl="2" algn="ctr">
              <a:buFont typeface="Wingdings"/>
              <a:buChar char="§"/>
            </a:pPr>
            <a:r>
              <a:rPr lang="en-GB" dirty="0">
                <a:cs typeface="Arial"/>
              </a:rPr>
              <a:t>Raising Awareness</a:t>
            </a:r>
          </a:p>
          <a:p>
            <a:pPr lvl="2" algn="ctr">
              <a:buFont typeface="Wingdings"/>
              <a:buChar char="§"/>
            </a:pPr>
            <a:endParaRPr lang="en-GB" dirty="0">
              <a:cs typeface="Arial"/>
            </a:endParaRPr>
          </a:p>
          <a:p>
            <a:pPr marL="796925" lvl="2" indent="0" algn="ctr">
              <a:buNone/>
            </a:pPr>
            <a:r>
              <a:rPr lang="en-GB" b="1" u="sng" dirty="0">
                <a:cs typeface="Arial"/>
              </a:rPr>
              <a:t>Solutions</a:t>
            </a:r>
          </a:p>
          <a:p>
            <a:pPr lvl="2" algn="ctr">
              <a:buFont typeface="Wingdings"/>
              <a:buChar char="§"/>
            </a:pPr>
            <a:r>
              <a:rPr lang="en-GB" dirty="0">
                <a:cs typeface="Arial"/>
              </a:rPr>
              <a:t>Raise the profile of the platform</a:t>
            </a:r>
          </a:p>
          <a:p>
            <a:pPr lvl="2" algn="ctr">
              <a:buFont typeface="Wingdings"/>
              <a:buChar char="§"/>
            </a:pPr>
            <a:r>
              <a:rPr lang="en-GB" dirty="0">
                <a:cs typeface="Arial"/>
              </a:rPr>
              <a:t>Support text-based contribution</a:t>
            </a:r>
          </a:p>
          <a:p>
            <a:pPr lvl="2" algn="ctr">
              <a:buFont typeface="Wingdings"/>
              <a:buChar char="§"/>
            </a:pPr>
            <a:r>
              <a:rPr lang="en-GB" dirty="0">
                <a:cs typeface="Arial"/>
              </a:rPr>
              <a:t>Create a more intuitive design</a:t>
            </a:r>
          </a:p>
          <a:p>
            <a:pPr lvl="2" algn="ctr">
              <a:buFont typeface="Wingdings"/>
              <a:buChar char="§"/>
            </a:pPr>
            <a:endParaRPr lang="en-GB" dirty="0">
              <a:cs typeface="Arial"/>
            </a:endParaRPr>
          </a:p>
          <a:p>
            <a:pPr lvl="2" algn="ctr">
              <a:buFont typeface="Wingdings"/>
              <a:buChar char="§"/>
            </a:pPr>
            <a:endParaRPr lang="en-GB" dirty="0">
              <a:cs typeface="Arial"/>
            </a:endParaRPr>
          </a:p>
          <a:p>
            <a:pPr lvl="2" algn="ctr">
              <a:buFont typeface="Wingdings"/>
              <a:buChar char="§"/>
            </a:pPr>
            <a:endParaRPr lang="en-GB" dirty="0">
              <a:cs typeface="Arial"/>
            </a:endParaRPr>
          </a:p>
        </p:txBody>
      </p:sp>
      <p:sp>
        <p:nvSpPr>
          <p:cNvPr id="4" name="Footer Placeholder 3"/>
          <p:cNvSpPr>
            <a:spLocks noGrp="1"/>
          </p:cNvSpPr>
          <p:nvPr>
            <p:ph type="ftr" sz="quarter" idx="10"/>
          </p:nvPr>
        </p:nvSpPr>
        <p:spPr>
          <a:xfrm>
            <a:off x="3573462" y="6884988"/>
            <a:ext cx="3921125" cy="525462"/>
          </a:xfrm>
        </p:spPr>
        <p:txBody>
          <a:bodyPr/>
          <a:lstStyle/>
          <a:p>
            <a:r>
              <a:rPr lang="en-US" altLang="en-US"/>
              <a:t>SEBP: Society of Evidence Based Policing</a:t>
            </a:r>
            <a:endParaRPr lang="en-GB" altLang="en-US" dirty="0"/>
          </a:p>
        </p:txBody>
      </p:sp>
      <p:pic>
        <p:nvPicPr>
          <p:cNvPr id="7" name="Picture 6" descr="Image result for centre for policing research and learning"/>
          <p:cNvPicPr>
            <a:picLocks noChangeAspect="1" noChangeArrowheads="1"/>
          </p:cNvPicPr>
          <p:nvPr/>
        </p:nvPicPr>
        <p:blipFill>
          <a:blip r:embed="rId3" cstate="print"/>
          <a:srcRect/>
          <a:stretch>
            <a:fillRect/>
          </a:stretch>
        </p:blipFill>
        <p:spPr bwMode="auto">
          <a:xfrm>
            <a:off x="2205683" y="396255"/>
            <a:ext cx="6594076" cy="1224136"/>
          </a:xfrm>
          <a:prstGeom prst="rect">
            <a:avLst/>
          </a:prstGeom>
          <a:noFill/>
        </p:spPr>
      </p:pic>
      <p:sp>
        <p:nvSpPr>
          <p:cNvPr id="6" name="Slide Number Placeholder 5"/>
          <p:cNvSpPr>
            <a:spLocks noGrp="1"/>
          </p:cNvSpPr>
          <p:nvPr>
            <p:ph type="sldNum" sz="quarter" idx="11"/>
          </p:nvPr>
        </p:nvSpPr>
        <p:spPr/>
        <p:txBody>
          <a:bodyPr/>
          <a:lstStyle/>
          <a:p>
            <a:fld id="{3839D201-90B0-412E-B19C-2434517DB93F}" type="slidenum">
              <a:rPr lang="en-GB" altLang="en-US" smtClean="0"/>
              <a:pPr/>
              <a:t>9</a:t>
            </a:fld>
            <a:endParaRPr lang="en-GB" altLang="en-US" dirty="0"/>
          </a:p>
        </p:txBody>
      </p:sp>
      <p:pic>
        <p:nvPicPr>
          <p:cNvPr id="8" name="Picture 5" descr="nQuire-it home page"/>
          <p:cNvPicPr>
            <a:picLocks noChangeAspect="1" noChangeArrowheads="1"/>
          </p:cNvPicPr>
          <p:nvPr/>
        </p:nvPicPr>
        <p:blipFill>
          <a:blip r:embed="rId4" cstate="print"/>
          <a:srcRect/>
          <a:stretch>
            <a:fillRect/>
          </a:stretch>
        </p:blipFill>
        <p:spPr bwMode="auto">
          <a:xfrm>
            <a:off x="6742187" y="1764407"/>
            <a:ext cx="3371850" cy="400050"/>
          </a:xfrm>
          <a:prstGeom prst="rect">
            <a:avLst/>
          </a:prstGeom>
          <a:noFill/>
        </p:spPr>
      </p:pic>
    </p:spTree>
    <p:extLst>
      <p:ext uri="{BB962C8B-B14F-4D97-AF65-F5344CB8AC3E}">
        <p14:creationId xmlns:p14="http://schemas.microsoft.com/office/powerpoint/2010/main" val="2237311111"/>
      </p:ext>
    </p:extLst>
  </p:cSld>
  <p:clrMapOvr>
    <a:masterClrMapping/>
  </p:clrMapOvr>
</p:sld>
</file>

<file path=ppt/theme/theme1.xml><?xml version="1.0" encoding="utf-8"?>
<a:theme xmlns:a="http://schemas.openxmlformats.org/drawingml/2006/main" name="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altLang="en-US"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 PowerPoint</Template>
  <TotalTime>425</TotalTime>
  <Words>890</Words>
  <Application>Microsoft Office PowerPoint</Application>
  <PresentationFormat>Custom</PresentationFormat>
  <Paragraphs>109</Paragraphs>
  <Slides>16</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Wingdings</vt:lpstr>
      <vt:lpstr>OU PowerPoint</vt:lpstr>
      <vt:lpstr>Divider</vt:lpstr>
      <vt:lpstr>TITLES</vt:lpstr>
      <vt:lpstr> Law Enforcement and Citizen Science over the nQuire-it Platform </vt:lpstr>
      <vt:lpstr>PowerPoint Presentation</vt:lpstr>
      <vt:lpstr>PowerPoint Presentation</vt:lpstr>
      <vt:lpstr>PowerPoint Presentation</vt:lpstr>
      <vt:lpstr>Types of projects - ‘missions’</vt:lpstr>
      <vt:lpstr>PowerPoint Presentation</vt:lpstr>
      <vt:lpstr>PowerPoint Presentation</vt:lpstr>
      <vt:lpstr>PowerPoint Presentation</vt:lpstr>
      <vt:lpstr>PowerPoint Presentation</vt:lpstr>
      <vt:lpstr>Tomorrow’s world nQuire</vt:lpstr>
      <vt:lpstr>PowerPoint Presentation</vt:lpstr>
      <vt:lpstr>PowerPoint Presentation</vt:lpstr>
      <vt:lpstr>PowerPoint Presentation</vt:lpstr>
      <vt:lpstr>What is the vision behind the BBC/OU collaboration?</vt:lpstr>
      <vt:lpstr>How can you help?</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Christothea.Irodotou</dc:creator>
  <cp:lastModifiedBy>Jackie.Galo</cp:lastModifiedBy>
  <cp:revision>55</cp:revision>
  <dcterms:created xsi:type="dcterms:W3CDTF">2014-09-08T09:56:24Z</dcterms:created>
  <dcterms:modified xsi:type="dcterms:W3CDTF">2018-02-27T14:31:59Z</dcterms:modified>
</cp:coreProperties>
</file>