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695" r:id="rId4"/>
    <p:sldMasterId id="2147483707" r:id="rId5"/>
  </p:sldMasterIdLst>
  <p:notesMasterIdLst>
    <p:notesMasterId r:id="rId39"/>
  </p:notesMasterIdLst>
  <p:handoutMasterIdLst>
    <p:handoutMasterId r:id="rId40"/>
  </p:handoutMasterIdLst>
  <p:sldIdLst>
    <p:sldId id="275" r:id="rId6"/>
    <p:sldId id="317" r:id="rId7"/>
    <p:sldId id="337" r:id="rId8"/>
    <p:sldId id="313" r:id="rId9"/>
    <p:sldId id="338" r:id="rId10"/>
    <p:sldId id="314" r:id="rId11"/>
    <p:sldId id="321" r:id="rId12"/>
    <p:sldId id="347" r:id="rId13"/>
    <p:sldId id="315" r:id="rId14"/>
    <p:sldId id="339" r:id="rId15"/>
    <p:sldId id="322" r:id="rId16"/>
    <p:sldId id="340" r:id="rId17"/>
    <p:sldId id="316" r:id="rId18"/>
    <p:sldId id="323" r:id="rId19"/>
    <p:sldId id="324" r:id="rId20"/>
    <p:sldId id="325" r:id="rId21"/>
    <p:sldId id="327" r:id="rId22"/>
    <p:sldId id="326" r:id="rId23"/>
    <p:sldId id="328" r:id="rId24"/>
    <p:sldId id="344" r:id="rId25"/>
    <p:sldId id="345" r:id="rId26"/>
    <p:sldId id="343" r:id="rId27"/>
    <p:sldId id="330" r:id="rId28"/>
    <p:sldId id="329" r:id="rId29"/>
    <p:sldId id="332" r:id="rId30"/>
    <p:sldId id="331" r:id="rId31"/>
    <p:sldId id="333" r:id="rId32"/>
    <p:sldId id="341" r:id="rId33"/>
    <p:sldId id="335" r:id="rId34"/>
    <p:sldId id="334" r:id="rId35"/>
    <p:sldId id="342" r:id="rId36"/>
    <p:sldId id="346" r:id="rId37"/>
    <p:sldId id="336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6969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4314" autoAdjust="0"/>
  </p:normalViewPr>
  <p:slideViewPr>
    <p:cSldViewPr>
      <p:cViewPr varScale="1">
        <p:scale>
          <a:sx n="77" d="100"/>
          <a:sy n="77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ak.ariel\AppData\Local\Microsoft\Windows\INetCache\Content.Outlook\GBDMOWF9\CW_please_pivottable%20Final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ak.ariel\AppData\Roaming\Microsoft\Excel\CW_please_pivottable%20Final%202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ak.ariel\Dropbox\WMP%20Prevent%20and%20Networks\Recruiters_Recidivism_Final_Data_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ak.ariel\Dropbox\WMP%20Prevent%20and%20Networks\Recruiters_Recidivism_Final_Data_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ak.ariel\Dropbox\WMP%20Prevent%20and%20Networks\Recruiters_Recidivism_Final_Data_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FFFF00"/>
                </a:solidFill>
              </a:rPr>
              <a:t>Post-random assignment average number of arrests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</a:rPr>
              <a:t>per offender - </a:t>
            </a:r>
            <a:r>
              <a:rPr lang="en-GB" b="1" dirty="0">
                <a:solidFill>
                  <a:srgbClr val="FFFF00"/>
                </a:solidFill>
              </a:rPr>
              <a:t>11.6% reduction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'[CW_please_pivottable Final 2.xlsx]Sheet1'!$R$8</c:f>
              <c:strCache>
                <c:ptCount val="1"/>
                <c:pt idx="0">
                  <c:v>mean per offender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'[CW_please_pivottable Final 2.xlsx]Sheet1'!$P$9:$P$10</c:f>
              <c:strCache>
                <c:ptCount val="2"/>
                <c:pt idx="0">
                  <c:v>Control Group</c:v>
                </c:pt>
                <c:pt idx="1">
                  <c:v>Police-Led Group</c:v>
                </c:pt>
              </c:strCache>
            </c:strRef>
          </c:cat>
          <c:val>
            <c:numRef>
              <c:f>'[CW_please_pivottable Final 2.xlsx]Sheet1'!$R$9:$R$10</c:f>
              <c:numCache>
                <c:formatCode>General</c:formatCode>
                <c:ptCount val="2"/>
                <c:pt idx="0">
                  <c:v>0.94468085106382982</c:v>
                </c:pt>
                <c:pt idx="1">
                  <c:v>0.84018264840182644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124-BC24-A7298F52F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857432"/>
        <c:axId val="296857824"/>
      </c:barChart>
      <c:catAx>
        <c:axId val="29685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857824"/>
        <c:crosses val="autoZero"/>
        <c:auto val="1"/>
        <c:lblAlgn val="ctr"/>
        <c:lblOffset val="100"/>
        <c:noMultiLvlLbl val="0"/>
      </c:catAx>
      <c:valAx>
        <c:axId val="296857824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85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5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FF00"/>
                </a:solidFill>
              </a:rPr>
              <a:t>Difference-in-differences in arrest means –</a:t>
            </a:r>
          </a:p>
          <a:p>
            <a:pPr>
              <a:defRPr b="1">
                <a:solidFill>
                  <a:srgbClr val="FFFF00"/>
                </a:solidFill>
              </a:defRPr>
            </a:pPr>
            <a:r>
              <a:rPr lang="en-US" b="1" dirty="0">
                <a:solidFill>
                  <a:srgbClr val="FFFF00"/>
                </a:solidFill>
              </a:rPr>
              <a:t>57% reduction</a:t>
            </a:r>
            <a:endParaRPr lang="en-GB" b="1" dirty="0">
              <a:solidFill>
                <a:srgbClr val="FFFF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Sheet1!$S$8</c:f>
              <c:strCache>
                <c:ptCount val="1"/>
                <c:pt idx="0">
                  <c:v>before-after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Sheet1!$P$9:$P$10</c:f>
              <c:strCache>
                <c:ptCount val="2"/>
                <c:pt idx="0">
                  <c:v>Control Group (n=235)</c:v>
                </c:pt>
                <c:pt idx="1">
                  <c:v>Police-Led Group (n=219)</c:v>
                </c:pt>
              </c:strCache>
            </c:strRef>
          </c:cat>
          <c:val>
            <c:numRef>
              <c:f>Sheet1!$S$9:$S$10</c:f>
              <c:numCache>
                <c:formatCode>General</c:formatCode>
                <c:ptCount val="2"/>
                <c:pt idx="0">
                  <c:v>0.23277801890635899</c:v>
                </c:pt>
                <c:pt idx="1">
                  <c:v>9.8227368197170109E-2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E-4106-9CBC-CF2CFD346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858608"/>
        <c:axId val="296853120"/>
      </c:barChart>
      <c:catAx>
        <c:axId val="29685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853120"/>
        <c:crosses val="autoZero"/>
        <c:auto val="1"/>
        <c:lblAlgn val="ctr"/>
        <c:lblOffset val="100"/>
        <c:noMultiLvlLbl val="0"/>
      </c:catAx>
      <c:valAx>
        <c:axId val="29685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0" i="0" baseline="0" dirty="0">
                    <a:effectLst/>
                  </a:rPr>
                  <a:t>after minus before per offender</a:t>
                </a:r>
                <a:endParaRPr lang="en-GB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85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FFFF00"/>
                </a:solidFill>
              </a:rPr>
              <a:t>Post-random assignment average number of arrests 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rPr lang="en-GB" dirty="0">
                <a:solidFill>
                  <a:srgbClr val="FFFF00"/>
                </a:solidFill>
              </a:rPr>
              <a:t>per offender - </a:t>
            </a:r>
            <a:r>
              <a:rPr lang="en-GB" sz="3200" b="1" dirty="0">
                <a:solidFill>
                  <a:srgbClr val="FFFF00"/>
                </a:solidFill>
              </a:rPr>
              <a:t>19.3% increase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Sheet5!$N$4:$N$5</c:f>
              <c:strCache>
                <c:ptCount val="2"/>
                <c:pt idx="0">
                  <c:v>Control Group (n=118)</c:v>
                </c:pt>
                <c:pt idx="1">
                  <c:v>Police-Led Group (n=106)</c:v>
                </c:pt>
              </c:strCache>
            </c:strRef>
          </c:cat>
          <c:val>
            <c:numRef>
              <c:f>Sheet5!$P$4:$P$5</c:f>
              <c:numCache>
                <c:formatCode>General</c:formatCode>
                <c:ptCount val="2"/>
                <c:pt idx="0">
                  <c:v>1.9406779661016949</c:v>
                </c:pt>
                <c:pt idx="1">
                  <c:v>2.4056603773584904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8-4B17-B18C-FA5D4BE4E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855864"/>
        <c:axId val="296859392"/>
      </c:barChart>
      <c:catAx>
        <c:axId val="29685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859392"/>
        <c:crosses val="autoZero"/>
        <c:auto val="1"/>
        <c:lblAlgn val="ctr"/>
        <c:lblOffset val="100"/>
        <c:noMultiLvlLbl val="0"/>
      </c:catAx>
      <c:valAx>
        <c:axId val="296859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685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500"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5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3500" b="1" dirty="0">
                <a:solidFill>
                  <a:srgbClr val="FFFF00"/>
                </a:solidFill>
              </a:rPr>
              <a:t>Difference-in-differences in arrest</a:t>
            </a:r>
            <a:r>
              <a:rPr lang="en-US" sz="3500" b="1" baseline="0" dirty="0">
                <a:solidFill>
                  <a:srgbClr val="FFFF00"/>
                </a:solidFill>
              </a:rPr>
              <a:t> means</a:t>
            </a:r>
          </a:p>
          <a:p>
            <a:pPr>
              <a:defRPr sz="3500" b="1"/>
            </a:pPr>
            <a:r>
              <a:rPr lang="en-US" sz="3500" b="1" dirty="0">
                <a:solidFill>
                  <a:srgbClr val="FFFF00"/>
                </a:solidFill>
              </a:rPr>
              <a:t>– more than double the arrests of </a:t>
            </a:r>
            <a:r>
              <a:rPr lang="en-US" sz="3500" b="1" dirty="0" err="1">
                <a:solidFill>
                  <a:srgbClr val="FFFF00"/>
                </a:solidFill>
              </a:rPr>
              <a:t>OCGMs</a:t>
            </a:r>
            <a:endParaRPr lang="en-US" sz="3500" b="1" dirty="0">
              <a:solidFill>
                <a:srgbClr val="FFFF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Sheet5!$I$3</c:f>
              <c:strCache>
                <c:ptCount val="1"/>
                <c:pt idx="0">
                  <c:v>difference-in-differences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Sheet5!$N$4:$N$5</c:f>
              <c:strCache>
                <c:ptCount val="2"/>
                <c:pt idx="0">
                  <c:v>Control Group (n=118)</c:v>
                </c:pt>
                <c:pt idx="1">
                  <c:v>Police-Led Group (n=106)</c:v>
                </c:pt>
              </c:strCache>
            </c:strRef>
          </c:cat>
          <c:val>
            <c:numRef>
              <c:f>Sheet5!$I$4:$I$5</c:f>
              <c:numCache>
                <c:formatCode>General</c:formatCode>
                <c:ptCount val="2"/>
                <c:pt idx="0">
                  <c:v>-0.558038507142679</c:v>
                </c:pt>
                <c:pt idx="1">
                  <c:v>0.50131511529356965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A-4BC0-823E-201BB5FCD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856256"/>
        <c:axId val="296856648"/>
      </c:barChart>
      <c:catAx>
        <c:axId val="2968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856648"/>
        <c:crosses val="autoZero"/>
        <c:auto val="1"/>
        <c:lblAlgn val="ctr"/>
        <c:lblOffset val="100"/>
        <c:noMultiLvlLbl val="0"/>
      </c:catAx>
      <c:valAx>
        <c:axId val="29685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after minus before per offender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8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2800" b="1"/>
              <a:t>Post Random Assignment Arrests - Breakdown According to OCG Affiliation Rank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610-434C-9FB2-17DA4272653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610-434C-9FB2-17DA4272653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610-434C-9FB2-17DA4272653A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610-434C-9FB2-17DA4272653A}"/>
              </c:ext>
            </c:extLst>
          </c:dPt>
          <c:cat>
            <c:multiLvlStrRef>
              <c:f>Sheet5!$R$39:$S$49</c:f>
              <c:multiLvlStrCache>
                <c:ptCount val="11"/>
                <c:lvl>
                  <c:pt idx="0">
                    <c:v>Control Group (n=26)</c:v>
                  </c:pt>
                  <c:pt idx="1">
                    <c:v>Police-Led Group (n=18)</c:v>
                  </c:pt>
                  <c:pt idx="3">
                    <c:v>Control Group (n=42)</c:v>
                  </c:pt>
                  <c:pt idx="4">
                    <c:v>Police-Led Group (n=49)</c:v>
                  </c:pt>
                  <c:pt idx="6">
                    <c:v>Control Group (n=28)</c:v>
                  </c:pt>
                  <c:pt idx="7">
                    <c:v>Police-Led Group (n=26)</c:v>
                  </c:pt>
                  <c:pt idx="9">
                    <c:v>Control Group (n=19)</c:v>
                  </c:pt>
                  <c:pt idx="10">
                    <c:v>Police-Led Group (n=11)</c:v>
                  </c:pt>
                </c:lvl>
                <c:lvl>
                  <c:pt idx="0">
                    <c:v>Principal Subject</c:v>
                  </c:pt>
                  <c:pt idx="3">
                    <c:v>Significant Group Member</c:v>
                  </c:pt>
                  <c:pt idx="6">
                    <c:v>Peripheral Subject</c:v>
                  </c:pt>
                  <c:pt idx="9">
                    <c:v>Not Yet Known</c:v>
                  </c:pt>
                </c:lvl>
              </c:multiLvlStrCache>
            </c:multiLvlStrRef>
          </c:cat>
          <c:val>
            <c:numRef>
              <c:f>Sheet5!$T$39:$T$49</c:f>
              <c:numCache>
                <c:formatCode>_-* #,##0.000_-;\-* #,##0.000_-;_-* "-"??_-;_-@_-</c:formatCode>
                <c:ptCount val="11"/>
                <c:pt idx="0">
                  <c:v>2.4230769230769229</c:v>
                </c:pt>
                <c:pt idx="1">
                  <c:v>2</c:v>
                </c:pt>
                <c:pt idx="3">
                  <c:v>1.5476190476190477</c:v>
                </c:pt>
                <c:pt idx="4">
                  <c:v>2.7346938775510203</c:v>
                </c:pt>
                <c:pt idx="6">
                  <c:v>1.8928571428571428</c:v>
                </c:pt>
                <c:pt idx="7">
                  <c:v>2.7307692307692308</c:v>
                </c:pt>
                <c:pt idx="9">
                  <c:v>1.263157894736842</c:v>
                </c:pt>
                <c:pt idx="10">
                  <c:v>1.2727272727272727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10-434C-9FB2-17DA42726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96990432"/>
        <c:axId val="296993568"/>
      </c:barChart>
      <c:catAx>
        <c:axId val="29699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993568"/>
        <c:crosses val="autoZero"/>
        <c:auto val="1"/>
        <c:lblAlgn val="ctr"/>
        <c:lblOffset val="100"/>
        <c:noMultiLvlLbl val="0"/>
      </c:catAx>
      <c:valAx>
        <c:axId val="29699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.000_-;\-* #,##0.0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99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0.19375</cdr:x>
      <cdr:y>0.62222</cdr:y>
    </cdr:from>
    <cdr:to>
      <cdr:x>0.325</cdr:x>
      <cdr:y>0.75556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4267200"/>
          <a:ext cx="1600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2000" dirty="0">
              <a:solidFill>
                <a:schemeClr val="bg1"/>
              </a:solidFill>
            </a:rPr>
            <a:t>Total arrests =</a:t>
          </a:r>
        </a:p>
        <a:p xmlns:a="http://schemas.openxmlformats.org/drawingml/2006/main">
          <a:pPr algn="ctr"/>
          <a:r>
            <a:rPr lang="en-GB" sz="2000" dirty="0">
              <a:solidFill>
                <a:schemeClr val="bg1"/>
              </a:solidFill>
            </a:rPr>
            <a:t> 229</a:t>
          </a:r>
        </a:p>
      </cdr:txBody>
    </cdr:sp>
  </cdr:relSizeAnchor>
  <cdr:relSizeAnchor xmlns:cdr="http://schemas.openxmlformats.org/drawingml/2006/chartDrawing">
    <cdr:from>
      <cdr:x>0.675</cdr:x>
      <cdr:y>0.56667</cdr:y>
    </cdr:from>
    <cdr:to>
      <cdr:x>0.80625</cdr:x>
      <cdr:y>0.7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29600" y="3886200"/>
          <a:ext cx="1600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000" dirty="0">
              <a:solidFill>
                <a:schemeClr val="bg1"/>
              </a:solidFill>
            </a:rPr>
            <a:t>Total arrests =</a:t>
          </a:r>
        </a:p>
        <a:p xmlns:a="http://schemas.openxmlformats.org/drawingml/2006/main">
          <a:pPr algn="ctr"/>
          <a:r>
            <a:rPr lang="en-GB" sz="2000" dirty="0">
              <a:solidFill>
                <a:schemeClr val="bg1"/>
              </a:solidFill>
            </a:rPr>
            <a:t> 255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0.88125</cdr:x>
      <cdr:y>0.80175</cdr:y>
    </cdr:from>
    <cdr:to>
      <cdr:x>0.98188</cdr:x>
      <cdr:y>0.93509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44200" y="5498432"/>
          <a:ext cx="12268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500" b="1" dirty="0">
              <a:solidFill>
                <a:schemeClr val="bg1"/>
              </a:solidFill>
            </a:rPr>
            <a:t>-21%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AA0A438-2617-43D8-9FF8-BA7B8EE885A5}" type="datetime1">
              <a:rPr lang="en-US" altLang="en-US"/>
              <a:pPr>
                <a:defRPr/>
              </a:pPr>
              <a:t>2/26/2018</a:t>
            </a:fld>
            <a:endParaRPr lang="en-US" alt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9B3918DA-09C1-4746-AEE9-CFC909DE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25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CF8A036-A59A-434E-A253-F112DE17EEB2}" type="datetime1">
              <a:rPr lang="en-US" altLang="en-US"/>
              <a:pPr>
                <a:defRPr/>
              </a:pPr>
              <a:t>2/26/2018</a:t>
            </a:fld>
            <a:endParaRPr lang="en-US" alt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3032B839-396A-4576-8C95-9CEC4B1F9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24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3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15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68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726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97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79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81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44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61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95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71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55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4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37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736D-1F90-493E-98DB-CE369F3017BC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7117-43AF-4BEB-99F6-5E0704D09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71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78F6-6750-402B-981E-3945518DF1AC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B8DCC-907B-478D-8E0C-D0CF17462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23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C228-E62F-45F0-BE49-49B385D1714C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EF33E-8A1B-472B-8D6F-D7DABAFDE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92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AD77-F2AC-48BC-97A7-3ED57A189A5B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09F4B-0024-4518-88E3-F51965293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2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D0BB-D7C1-4454-B901-E6E7B7EF1567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CB212-00A9-4C44-B463-FF37561C5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23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FDFF-65A1-41C1-8010-BEF47F3800E5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A93C0-D991-442D-9EC6-445FEA3DA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344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B288-A835-4CF9-9CDF-B511A0C1476D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6311F-0C99-4FD7-A993-6440161DE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40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1630-D8FE-4D18-A79F-5947942233CD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20430-6A35-48DA-A1F0-BF23F9366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913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21EA-0AAC-46E3-8E7D-79F8375ACD53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025A3-987B-4E02-B42E-7D687FC59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94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7F1E-36DD-4E2E-AB8E-E164B553B98B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93794-B5E5-430C-90B5-E30E1D1A9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42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A7C8-19D5-42FB-A5B7-D540315B4DD2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C6078-7E33-4D7B-B466-41080CE5D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44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851B2-F767-4F13-96B9-B83B5775CFB5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45057-FD4B-4D5E-B536-C7B7376A8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0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03A1-5AE8-465A-99A7-07A811143450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FB483-3D2D-4D26-B2E1-215F03F87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485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67D3-36C5-4A4F-AC9C-B4325B769BC3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A6D62-CF34-4243-84EA-837388F1E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482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17E0-5028-4D63-A81E-B3D149EA78F8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00D8-D485-4D0B-89A7-43B06F707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021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2125-15AC-4A8D-B05C-A70D00385F2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CDA01-0157-48D3-A370-8B0AD7A1B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115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ED6C-E8C7-42ED-94F3-79441CE791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DCC4B-36F8-4043-B097-5AEFF13A4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108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23DC-2BC4-4369-9EFF-5FE539F233C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D1FBF-BBA6-41C0-A52E-DCAA42876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86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CA21-DC35-4C3A-AEE3-C5F4A316B3A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6682-24D6-4A81-86C4-A7C109431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458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8A6D-A351-40D6-8092-51070B13E1C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ED584-3466-450E-87CC-752ECD027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18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6FF2-7973-41AB-A36B-4D758858CC8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C3535-EE58-44F3-9CFB-DC9FC20E1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77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5E26-CE3F-45A7-8561-9D9AF4189A6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0E8DF-B3C6-4DEE-B673-B64CBADFF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0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7D1B-6D6F-4E91-B0B2-3B52E6AB7547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2A36A-6722-44D8-8984-0261BA567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023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8F8D-91E2-48A5-91EA-8D9811C3F6F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0A1F2-7598-4F99-A4E8-D7A5FA830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89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E4E0-4420-4409-9AE0-EA6A790ECD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5FBB0-86FE-494E-8F9D-E6370C23B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55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8BFC-B207-4658-89E3-622A67FD60E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4271B-A284-443E-8650-EE8C9380C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46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0924-7652-44A1-B6E5-7089BB4052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CE1F7-C433-4B1E-BFC1-905CF6721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819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2125-15AC-4A8D-B05C-A70D00385F2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CDA01-0157-48D3-A370-8B0AD7A1B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83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ED6C-E8C7-42ED-94F3-79441CE791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DCC4B-36F8-4043-B097-5AEFF13A4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552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23DC-2BC4-4369-9EFF-5FE539F233C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D1FBF-BBA6-41C0-A52E-DCAA42876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347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CA21-DC35-4C3A-AEE3-C5F4A316B3A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6682-24D6-4A81-86C4-A7C109431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61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8A6D-A351-40D6-8092-51070B13E1C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ED584-3466-450E-87CC-752ECD027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984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6FF2-7973-41AB-A36B-4D758858CC8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C3535-EE58-44F3-9CFB-DC9FC20E1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3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DF22-E7C5-4381-AA9A-3BF59A6C77B7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3799-503A-4AE6-AAE0-438A78FE5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84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5E26-CE3F-45A7-8561-9D9AF4189A6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0E8DF-B3C6-4DEE-B673-B64CBADFF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558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8F8D-91E2-48A5-91EA-8D9811C3F6F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0A1F2-7598-4F99-A4E8-D7A5FA830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534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E4E0-4420-4409-9AE0-EA6A790ECD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5FBB0-86FE-494E-8F9D-E6370C23B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758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8BFC-B207-4658-89E3-622A67FD60E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4271B-A284-443E-8650-EE8C9380C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419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0924-7652-44A1-B6E5-7089BB4052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CE1F7-C433-4B1E-BFC1-905CF6721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509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2125-15AC-4A8D-B05C-A70D00385F2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CDA01-0157-48D3-A370-8B0AD7A1B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401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ED6C-E8C7-42ED-94F3-79441CE791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DCC4B-36F8-4043-B097-5AEFF13A4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747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23DC-2BC4-4369-9EFF-5FE539F233C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D1FBF-BBA6-41C0-A52E-DCAA42876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753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CA21-DC35-4C3A-AEE3-C5F4A316B3A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6682-24D6-4A81-86C4-A7C109431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343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8A6D-A351-40D6-8092-51070B13E1C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ED584-3466-450E-87CC-752ECD027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17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6D1B-8F88-4892-BE30-AB2B570B534A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ED3BF-19A9-48FC-BCE7-C2F362279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792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6FF2-7973-41AB-A36B-4D758858CC8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C3535-EE58-44F3-9CFB-DC9FC20E1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316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5E26-CE3F-45A7-8561-9D9AF4189A6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0E8DF-B3C6-4DEE-B673-B64CBADFF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808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8F8D-91E2-48A5-91EA-8D9811C3F6F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0A1F2-7598-4F99-A4E8-D7A5FA830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278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E4E0-4420-4409-9AE0-EA6A790ECD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5FBB0-86FE-494E-8F9D-E6370C23B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363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8BFC-B207-4658-89E3-622A67FD60E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4271B-A284-443E-8650-EE8C9380C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83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0924-7652-44A1-B6E5-7089BB4052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CE1F7-C433-4B1E-BFC1-905CF6721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32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2514-F3AD-40D1-9696-690D2B09A750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20E88-3E7B-44D1-A6E0-44B61D2CD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81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5633-449D-4158-9C95-78BE7C5F52FA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B12D7-0150-43C1-8B6A-F7D77E451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42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57B0-6A5E-4799-AABC-DE665B4CCB9D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C9D8A-BABE-4AE3-9EEA-6F76F3C87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1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57CF-7880-4368-92C0-0FFF9CE085EB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45000-60AD-44AE-897F-1039476F9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8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4049C7-B5DA-40AC-9428-FB4D4AF73905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2460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 dirty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1373C26-10EE-4C2A-92DE-C5F5831788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FC9BB3-6ABB-41C7-BF37-74C6572343E4}" type="datetime1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2460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 dirty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A8E16F-4977-4AD0-AA47-18401747D4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19337C-031A-4866-86FE-E767063BE22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2460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DFD3F0-6BA0-4BBE-B7E7-999B38A2F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19337C-031A-4866-86FE-E767063BE22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2460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DFD3F0-6BA0-4BBE-B7E7-999B38A2F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18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19337C-031A-4866-86FE-E767063BE22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2460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DFD3F0-6BA0-4BBE-B7E7-999B38A2F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5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Jigs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137"/>
            <a:ext cx="7212323" cy="68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6" descr="http://historyofscience.com/G2I/timeline/images/cambridge_university_cr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28600"/>
            <a:ext cx="1504950" cy="189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739713" y="685800"/>
            <a:ext cx="8801100" cy="61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900" dirty="0">
                <a:latin typeface="Arial" panose="020B0604020202020204" pitchFamily="34" charset="0"/>
              </a:rPr>
              <a:t>Operation Jigsaw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900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900" dirty="0">
                <a:latin typeface="Arial" panose="020B0604020202020204" pitchFamily="34" charset="0"/>
              </a:rPr>
              <a:t>Prevent for </a:t>
            </a:r>
            <a:r>
              <a:rPr lang="en-GB" altLang="en-US" sz="4900" dirty="0" err="1">
                <a:latin typeface="Arial" panose="020B0604020202020204" pitchFamily="34" charset="0"/>
              </a:rPr>
              <a:t>OCG’s</a:t>
            </a:r>
            <a:r>
              <a:rPr lang="en-GB" altLang="en-US" sz="4900" dirty="0">
                <a:latin typeface="Arial" panose="020B0604020202020204" pitchFamily="34" charset="0"/>
              </a:rPr>
              <a:t>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Results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DCS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John Denley &amp; Dr Barak Ariel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With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Richard Agar, Ronan Tyrer and Paul Foster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10 Aug 2017</a:t>
            </a:r>
          </a:p>
        </p:txBody>
      </p:sp>
      <p:pic>
        <p:nvPicPr>
          <p:cNvPr id="1026" name="Picture 2" descr="Image result for west midlands polic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612526" cy="19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11113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Treatment programmes</a:t>
            </a: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381000" y="1143000"/>
            <a:ext cx="11506200" cy="5410200"/>
            <a:chOff x="228600" y="1143000"/>
            <a:chExt cx="8610600" cy="4038600"/>
          </a:xfrm>
        </p:grpSpPr>
        <p:sp>
          <p:nvSpPr>
            <p:cNvPr id="5" name="Rectangle 4"/>
            <p:cNvSpPr/>
            <p:nvPr/>
          </p:nvSpPr>
          <p:spPr>
            <a:xfrm>
              <a:off x="228600" y="1143000"/>
              <a:ext cx="8610600" cy="403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1599746"/>
              <a:ext cx="8610600" cy="30489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>
                <a:solidFill>
                  <a:prstClr val="white"/>
                </a:solidFill>
              </a:endParaRPr>
            </a:p>
          </p:txBody>
        </p:sp>
        <p:sp>
          <p:nvSpPr>
            <p:cNvPr id="5128" name="TextBox 3"/>
            <p:cNvSpPr txBox="1">
              <a:spLocks noChangeArrowheads="1"/>
            </p:cNvSpPr>
            <p:nvPr/>
          </p:nvSpPr>
          <p:spPr bwMode="auto">
            <a:xfrm>
              <a:off x="1219200" y="1219124"/>
              <a:ext cx="6629400" cy="277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No One View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Operating Level 1 – Level 3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Increased Risk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Current Threat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SIO lead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219125"/>
              <a:ext cx="8153400" cy="3834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990600" y="1463675"/>
            <a:ext cx="10363200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75000"/>
              <a:buFontTx/>
              <a:buNone/>
              <a:defRPr/>
            </a:pPr>
            <a:r>
              <a:rPr lang="en-GB" sz="23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Developing three programs, based on existing best practice, focussed on deterrence, desistance, defiance and disruption:</a:t>
            </a:r>
          </a:p>
          <a:p>
            <a:pPr eaLnBrk="1" hangingPunct="1">
              <a:buSzPct val="75000"/>
              <a:buFont typeface="Arial" charset="0"/>
              <a:buNone/>
              <a:defRPr/>
            </a:pPr>
            <a:endParaRPr lang="en-GB" sz="2300" b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eaLnBrk="1" hangingPunct="1">
              <a:buSzPct val="75000"/>
              <a:defRPr/>
            </a:pPr>
            <a:r>
              <a:rPr lang="en-GB" sz="23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200 people allocated to  Police-led program – Force CID / </a:t>
            </a:r>
            <a:r>
              <a:rPr lang="en-GB" sz="2300" b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LPU</a:t>
            </a:r>
            <a:endParaRPr lang="en-GB" sz="2300" b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eaLnBrk="1" hangingPunct="1">
              <a:buSzPct val="75000"/>
              <a:defRPr/>
            </a:pPr>
            <a:r>
              <a:rPr lang="en-GB" sz="23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200 people allocated to  Private-led program – Catch 22</a:t>
            </a:r>
          </a:p>
          <a:p>
            <a:pPr marL="285750" indent="-285750" eaLnBrk="1" hangingPunct="1">
              <a:buSzPct val="75000"/>
              <a:defRPr/>
            </a:pPr>
            <a:r>
              <a:rPr lang="en-GB" sz="23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200 people allocated to Social-media program – Force CID</a:t>
            </a:r>
          </a:p>
          <a:p>
            <a:pPr marL="285750" indent="-285750" eaLnBrk="1" hangingPunct="1">
              <a:buSzPct val="75000"/>
              <a:defRPr/>
            </a:pPr>
            <a:r>
              <a:rPr lang="en-GB" sz="23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200 people remain subject to current policing response</a:t>
            </a:r>
          </a:p>
          <a:p>
            <a:pPr eaLnBrk="1" hangingPunct="1">
              <a:buSzPct val="75000"/>
              <a:buFontTx/>
              <a:buNone/>
              <a:defRPr/>
            </a:pPr>
            <a:endParaRPr lang="en-GB" sz="2300" b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eaLnBrk="1" hangingPunct="1">
              <a:buSzPct val="75000"/>
              <a:buFontTx/>
              <a:buNone/>
              <a:defRPr/>
            </a:pPr>
            <a:r>
              <a:rPr lang="en-GB" sz="23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Each program to run for twelve months</a:t>
            </a:r>
          </a:p>
          <a:p>
            <a:pPr eaLnBrk="1" hangingPunct="1">
              <a:buSzPct val="75000"/>
              <a:buFontTx/>
              <a:buNone/>
              <a:defRPr/>
            </a:pPr>
            <a:endParaRPr lang="en-GB" sz="2300" b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eaLnBrk="1" hangingPunct="1">
              <a:buSzPct val="75000"/>
              <a:buFontTx/>
              <a:buNone/>
              <a:defRPr/>
            </a:pPr>
            <a:r>
              <a:rPr lang="en-GB" sz="23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Individually tailored disruption plans for non-compliance</a:t>
            </a:r>
          </a:p>
        </p:txBody>
      </p:sp>
    </p:spTree>
    <p:extLst>
      <p:ext uri="{BB962C8B-B14F-4D97-AF65-F5344CB8AC3E}">
        <p14:creationId xmlns:p14="http://schemas.microsoft.com/office/powerpoint/2010/main" val="346870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524000" y="11113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Treatment programmes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381000" y="1143000"/>
            <a:ext cx="11582400" cy="5486400"/>
            <a:chOff x="228600" y="1143000"/>
            <a:chExt cx="8610600" cy="4038600"/>
          </a:xfrm>
        </p:grpSpPr>
        <p:sp>
          <p:nvSpPr>
            <p:cNvPr id="5" name="Rectangle 4"/>
            <p:cNvSpPr/>
            <p:nvPr/>
          </p:nvSpPr>
          <p:spPr>
            <a:xfrm>
              <a:off x="228600" y="1143000"/>
              <a:ext cx="8610600" cy="403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1599746"/>
              <a:ext cx="8610600" cy="30489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28679" name="TextBox 3"/>
            <p:cNvSpPr txBox="1">
              <a:spLocks noChangeArrowheads="1"/>
            </p:cNvSpPr>
            <p:nvPr/>
          </p:nvSpPr>
          <p:spPr bwMode="auto">
            <a:xfrm>
              <a:off x="1219200" y="1219124"/>
              <a:ext cx="6629400" cy="277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No One View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Operating Level 1 – Level 3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Increased Risk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Current Threat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SIO lead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219125"/>
              <a:ext cx="8153400" cy="3834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1028699" y="1692591"/>
            <a:ext cx="10287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buSzPct val="75000"/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programme to run for twelve months</a:t>
            </a:r>
            <a:r>
              <a:rPr lang="en-GB" altLang="en-US" sz="30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1" hangingPunct="1">
              <a:buSzPct val="75000"/>
            </a:pPr>
            <a:endParaRPr lang="en-GB" alt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SzPct val="75000"/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Individually tailored disruption plans for non-compliance (the stick)</a:t>
            </a:r>
          </a:p>
          <a:p>
            <a:pPr marL="285750" indent="-285750" eaLnBrk="1" hangingPunct="1">
              <a:buSzPct val="75000"/>
            </a:pPr>
            <a:endParaRPr lang="en-GB" alt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SzPct val="75000"/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results captured via tablets to enable monitoring of treatment integrity</a:t>
            </a:r>
          </a:p>
        </p:txBody>
      </p:sp>
    </p:spTree>
    <p:extLst>
      <p:ext uri="{BB962C8B-B14F-4D97-AF65-F5344CB8AC3E}">
        <p14:creationId xmlns:p14="http://schemas.microsoft.com/office/powerpoint/2010/main" val="410010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524000" y="11113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Treatment Integrity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381000" y="1143000"/>
            <a:ext cx="11582400" cy="5486400"/>
            <a:chOff x="228600" y="1143000"/>
            <a:chExt cx="8610600" cy="4038600"/>
          </a:xfrm>
        </p:grpSpPr>
        <p:sp>
          <p:nvSpPr>
            <p:cNvPr id="5" name="Rectangle 4"/>
            <p:cNvSpPr/>
            <p:nvPr/>
          </p:nvSpPr>
          <p:spPr>
            <a:xfrm>
              <a:off x="228600" y="1143000"/>
              <a:ext cx="8610600" cy="403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1599746"/>
              <a:ext cx="8610600" cy="30489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28679" name="TextBox 3"/>
            <p:cNvSpPr txBox="1">
              <a:spLocks noChangeArrowheads="1"/>
            </p:cNvSpPr>
            <p:nvPr/>
          </p:nvSpPr>
          <p:spPr bwMode="auto">
            <a:xfrm>
              <a:off x="1219200" y="1219124"/>
              <a:ext cx="6629400" cy="277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No One View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Operating Level 1 – Level 3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Increased Risk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Current Threat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SIO lead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219125"/>
              <a:ext cx="8153400" cy="3834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707546" y="1371600"/>
            <a:ext cx="10722453" cy="493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3525" indent="-263525">
              <a:lnSpc>
                <a:spcPct val="107000"/>
              </a:lnSpc>
              <a:spcAft>
                <a:spcPts val="800"/>
              </a:spcAft>
            </a:pPr>
            <a:r>
              <a:rPr lang="en-GB" altLang="en-US" sz="2300" b="0" dirty="0">
                <a:ea typeface="Calibri" panose="020F0502020204030204" pitchFamily="34" charset="0"/>
                <a:cs typeface="Times New Roman" panose="02020603050405020304" pitchFamily="18" charset="0"/>
              </a:rPr>
              <a:t>Between 68 – 78% of people either undertook this treatment or knew we were trying to locate them and were actively avoiding contact</a:t>
            </a:r>
          </a:p>
          <a:p>
            <a:pPr marL="263525" indent="-263525">
              <a:lnSpc>
                <a:spcPct val="107000"/>
              </a:lnSpc>
              <a:spcAft>
                <a:spcPts val="800"/>
              </a:spcAft>
            </a:pPr>
            <a:r>
              <a:rPr lang="en-GB" altLang="en-US" sz="2300" b="0" dirty="0">
                <a:ea typeface="Calibri" panose="020F0502020204030204" pitchFamily="34" charset="0"/>
                <a:cs typeface="Times New Roman" panose="02020603050405020304" pitchFamily="18" charset="0"/>
              </a:rPr>
              <a:t>We cannot determine how many of the other individuals were passively avoiding contact or unaware of the treatment</a:t>
            </a:r>
          </a:p>
          <a:p>
            <a:pPr marL="263525" indent="-263525">
              <a:lnSpc>
                <a:spcPct val="107000"/>
              </a:lnSpc>
              <a:spcAft>
                <a:spcPts val="800"/>
              </a:spcAft>
            </a:pPr>
            <a:r>
              <a:rPr lang="en-GB" altLang="en-US" sz="2300" b="0" dirty="0">
                <a:ea typeface="Calibri" panose="020F0502020204030204" pitchFamily="34" charset="0"/>
                <a:cs typeface="Times New Roman" panose="02020603050405020304" pitchFamily="18" charset="0"/>
              </a:rPr>
              <a:t>Following all contacts the Snap Survey was completed along with </a:t>
            </a:r>
            <a:r>
              <a:rPr lang="en-GB" altLang="en-US" sz="23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Corvus</a:t>
            </a:r>
            <a:r>
              <a:rPr lang="en-GB" altLang="en-US" sz="2300" b="0" dirty="0">
                <a:ea typeface="Calibri" panose="020F0502020204030204" pitchFamily="34" charset="0"/>
                <a:cs typeface="Times New Roman" panose="02020603050405020304" pitchFamily="18" charset="0"/>
              </a:rPr>
              <a:t> IOM Pages being updated</a:t>
            </a:r>
          </a:p>
          <a:p>
            <a:pPr marL="263525" indent="-263525">
              <a:lnSpc>
                <a:spcPct val="107000"/>
              </a:lnSpc>
              <a:spcAft>
                <a:spcPts val="800"/>
              </a:spcAft>
            </a:pPr>
            <a:r>
              <a:rPr lang="en-GB" altLang="en-US" sz="2300" b="0" dirty="0">
                <a:ea typeface="Calibri" panose="020F0502020204030204" pitchFamily="34" charset="0"/>
                <a:cs typeface="Times New Roman" panose="02020603050405020304" pitchFamily="18" charset="0"/>
              </a:rPr>
              <a:t>The second phase was making referrals (carrot), if required to provide any support or guidance, addressing any of the 9 offending pathways   </a:t>
            </a:r>
          </a:p>
          <a:p>
            <a:pPr marL="263525" indent="-263525">
              <a:lnSpc>
                <a:spcPct val="107000"/>
              </a:lnSpc>
              <a:spcAft>
                <a:spcPts val="800"/>
              </a:spcAft>
            </a:pPr>
            <a:r>
              <a:rPr lang="en-GB" altLang="en-US" sz="2300" b="0" dirty="0">
                <a:ea typeface="Calibri" panose="020F0502020204030204" pitchFamily="34" charset="0"/>
                <a:cs typeface="Times New Roman" panose="02020603050405020304" pitchFamily="18" charset="0"/>
              </a:rPr>
              <a:t>In terms of referrals not all of the individuals that were contacted (currently 108) required help/support or guidance, approximately only 20-25% of individuals required support or guidance</a:t>
            </a:r>
          </a:p>
        </p:txBody>
      </p:sp>
    </p:spTree>
    <p:extLst>
      <p:ext uri="{BB962C8B-B14F-4D97-AF65-F5344CB8AC3E}">
        <p14:creationId xmlns:p14="http://schemas.microsoft.com/office/powerpoint/2010/main" val="114878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524000" y="11113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Evaluation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381000" y="1143000"/>
            <a:ext cx="11506200" cy="5486400"/>
            <a:chOff x="228600" y="1143000"/>
            <a:chExt cx="8610600" cy="4038600"/>
          </a:xfrm>
        </p:grpSpPr>
        <p:sp>
          <p:nvSpPr>
            <p:cNvPr id="5" name="Rectangle 4"/>
            <p:cNvSpPr/>
            <p:nvPr/>
          </p:nvSpPr>
          <p:spPr>
            <a:xfrm>
              <a:off x="228600" y="1143000"/>
              <a:ext cx="8610600" cy="403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1599746"/>
              <a:ext cx="8610600" cy="30489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29703" name="TextBox 3"/>
            <p:cNvSpPr txBox="1">
              <a:spLocks noChangeArrowheads="1"/>
            </p:cNvSpPr>
            <p:nvPr/>
          </p:nvSpPr>
          <p:spPr bwMode="auto">
            <a:xfrm>
              <a:off x="1219200" y="1219124"/>
              <a:ext cx="6629400" cy="277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No One View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Operating Level 1 – Level 3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Increased Risk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Current Threat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SIO lead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219125"/>
              <a:ext cx="8153400" cy="3834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716954" y="1949763"/>
            <a:ext cx="1086746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5600" indent="-355600" eaLnBrk="1" hangingPunct="1">
              <a:buSzPct val="75000"/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impact of treatments on reoffending </a:t>
            </a:r>
          </a:p>
          <a:p>
            <a:pPr marL="1098550" lvl="1" indent="-355600" eaLnBrk="1" hangingPunct="1">
              <a:buSzPct val="75000"/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individuals </a:t>
            </a:r>
          </a:p>
          <a:p>
            <a:pPr marL="1098550" lvl="1" indent="-355600" eaLnBrk="1" hangingPunct="1">
              <a:buSzPct val="75000"/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Co-offenders in the OCG </a:t>
            </a:r>
          </a:p>
          <a:p>
            <a:pPr marL="1098550" lvl="1" indent="-355600" eaLnBrk="1" hangingPunct="1">
              <a:buSzPct val="75000"/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OCG</a:t>
            </a:r>
          </a:p>
          <a:p>
            <a:pPr marL="355600" indent="-355600" eaLnBrk="1" hangingPunct="1">
              <a:buSzPct val="75000"/>
            </a:pPr>
            <a:endParaRPr lang="en-GB" alt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eaLnBrk="1" hangingPunct="1">
              <a:buSzPct val="75000"/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Cost-benefit-analysis of each treatment (TBD)</a:t>
            </a:r>
          </a:p>
          <a:p>
            <a:pPr marL="355600" indent="-355600" eaLnBrk="1" hangingPunct="1">
              <a:buSzPct val="75000"/>
            </a:pPr>
            <a:endParaRPr lang="en-GB" alt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eaLnBrk="1" hangingPunct="1">
              <a:buSzPct val="75000"/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Cost-benefit-analysis of </a:t>
            </a:r>
            <a:r>
              <a:rPr lang="en-GB" altLang="en-US" sz="30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FCID</a:t>
            </a: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prevent team (TBD)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333500" y="2743200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Results So Far</a:t>
            </a:r>
          </a:p>
        </p:txBody>
      </p:sp>
    </p:spTree>
    <p:extLst>
      <p:ext uri="{BB962C8B-B14F-4D97-AF65-F5344CB8AC3E}">
        <p14:creationId xmlns:p14="http://schemas.microsoft.com/office/powerpoint/2010/main" val="122705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“Recruits”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Eligible N = 2,253</a:t>
            </a:r>
          </a:p>
          <a:p>
            <a:r>
              <a:rPr lang="en-US" dirty="0">
                <a:solidFill>
                  <a:schemeClr val="bg1"/>
                </a:solidFill>
              </a:rPr>
              <a:t>Control Group = </a:t>
            </a:r>
            <a:r>
              <a:rPr lang="he-IL" dirty="0">
                <a:solidFill>
                  <a:schemeClr val="bg1"/>
                </a:solidFill>
              </a:rPr>
              <a:t>235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	business as usual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Police-Led Group = 219	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	premium service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Third-Party Group = 219	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	lesson learned=cannot be done</a:t>
            </a:r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2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“Recruits” – Baseline Comparability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699995"/>
              </p:ext>
            </p:extLst>
          </p:nvPr>
        </p:nvGraphicFramePr>
        <p:xfrm>
          <a:off x="633663" y="2286000"/>
          <a:ext cx="10728198" cy="34907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932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Police-Led Group</a:t>
                      </a:r>
                      <a:endParaRPr lang="en-GB" sz="30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Control Group</a:t>
                      </a:r>
                      <a:endParaRPr lang="en-GB" sz="30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219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235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Percent Male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99.04%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98.99%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Mean Age (SD)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29.52 (4.33)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30.22 (4.54)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Born in Birmingham</a:t>
                      </a:r>
                      <a:endParaRPr lang="en-GB" sz="3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en-GB" sz="3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114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Arrests</a:t>
                      </a:r>
                      <a:endParaRPr lang="en-GB" sz="3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5,662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5,770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Mean Arrests per offender (SD)</a:t>
                      </a:r>
                      <a:endParaRPr lang="en-US" sz="3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19.13 (17.67)</a:t>
                      </a:r>
                      <a:endParaRPr lang="en-GB" sz="3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18.49 (15.85)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62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“OCGM”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Eligible N = 2,219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Control Group = 118	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	business as usual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Police-Led Group = 106	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	business as usual</a:t>
            </a:r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“OCGM” – Baseline Comparability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522099"/>
              </p:ext>
            </p:extLst>
          </p:nvPr>
        </p:nvGraphicFramePr>
        <p:xfrm>
          <a:off x="633663" y="2286000"/>
          <a:ext cx="10728198" cy="39106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932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Police-Led Group</a:t>
                      </a:r>
                      <a:endParaRPr lang="en-GB" sz="30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Control Group</a:t>
                      </a:r>
                      <a:endParaRPr lang="en-GB" sz="30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Percent Male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99.06%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98.3%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Mean Age (SD)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31.94 (6.95)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31.68 (7.21)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Born in Birmingham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38.67%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36.4%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Arrests per</a:t>
                      </a:r>
                      <a:r>
                        <a:rPr lang="en-GB" sz="300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age (for standardisation of data)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1.25 (0.46)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0.95 </a:t>
                      </a:r>
                      <a:r>
                        <a:rPr lang="en-GB" sz="3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(0.87)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Mean Arrests per offender (SD)</a:t>
                      </a:r>
                      <a:endParaRPr lang="en-US" sz="3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28.78 (21.36)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38.22 (26.57)</a:t>
                      </a:r>
                      <a:endParaRPr lang="en-GB" sz="3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80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333500" y="2743200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Recidivism </a:t>
            </a:r>
            <a:r>
              <a:rPr lang="en-GB" altLang="en-US" sz="3600" b="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Recruits</a:t>
            </a:r>
            <a:endParaRPr lang="en-GB" altLang="en-US" sz="3600" b="0" dirty="0">
              <a:solidFill>
                <a:prstClr val="whit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8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524000" y="11113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WMP Prevent  experiment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28600" y="990600"/>
            <a:ext cx="113538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3400" b="0" dirty="0">
                <a:solidFill>
                  <a:schemeClr val="bg1"/>
                </a:solidFill>
              </a:rPr>
              <a:t>In Sacramento, CA, Ariel and Englefield (2014) targeted offenders, with an aim of reducing </a:t>
            </a:r>
            <a:r>
              <a:rPr lang="en-GB" altLang="en-US" sz="3400" b="0" i="1" dirty="0">
                <a:solidFill>
                  <a:schemeClr val="bg1"/>
                </a:solidFill>
              </a:rPr>
              <a:t>their </a:t>
            </a:r>
            <a:r>
              <a:rPr lang="en-GB" altLang="en-US" sz="3400" b="0" dirty="0">
                <a:solidFill>
                  <a:schemeClr val="bg1"/>
                </a:solidFill>
              </a:rPr>
              <a:t>offending behaviour and </a:t>
            </a:r>
            <a:r>
              <a:rPr lang="en-GB" altLang="en-US" sz="3400" b="0" i="1" dirty="0">
                <a:solidFill>
                  <a:schemeClr val="bg1"/>
                </a:solidFill>
              </a:rPr>
              <a:t>their co-offenders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sz="3400" b="0" dirty="0">
              <a:solidFill>
                <a:schemeClr val="bg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3400" b="0" dirty="0">
                <a:solidFill>
                  <a:schemeClr val="bg1"/>
                </a:solidFill>
              </a:rPr>
              <a:t>50% fewer arrests in the target population (‘focused deterrence’)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3400" b="0" dirty="0">
                <a:solidFill>
                  <a:schemeClr val="bg1"/>
                </a:solidFill>
              </a:rPr>
              <a:t>50% fewer arrests in co-offending population (no action taken)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sz="3400" b="0" dirty="0">
              <a:solidFill>
                <a:schemeClr val="bg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3400" b="0" dirty="0">
                <a:solidFill>
                  <a:srgbClr val="FFFF00"/>
                </a:solidFill>
              </a:rPr>
              <a:t>Can the same be done with WMP?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96129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2895600" y="4724400"/>
            <a:ext cx="1600200" cy="9144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</a:rPr>
              <a:t>Total arrests =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 222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534400" y="4724399"/>
            <a:ext cx="1600200" cy="9144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</a:rPr>
              <a:t>Total arrests =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 184</a:t>
            </a:r>
          </a:p>
        </p:txBody>
      </p:sp>
    </p:spTree>
    <p:extLst>
      <p:ext uri="{BB962C8B-B14F-4D97-AF65-F5344CB8AC3E}">
        <p14:creationId xmlns:p14="http://schemas.microsoft.com/office/powerpoint/2010/main" val="412109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338200"/>
              </p:ext>
            </p:extLst>
          </p:nvPr>
        </p:nvGraphicFramePr>
        <p:xfrm>
          <a:off x="76200" y="76200"/>
          <a:ext cx="12115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734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333500" y="2743200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Recidivism </a:t>
            </a:r>
            <a:r>
              <a:rPr lang="en-GB" altLang="en-US" sz="3600" b="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OCGM</a:t>
            </a:r>
            <a:endParaRPr lang="en-GB" altLang="en-US" sz="3600" b="0" dirty="0">
              <a:solidFill>
                <a:prstClr val="whit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5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SECRET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2930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863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960267"/>
              </p:ext>
            </p:extLst>
          </p:nvPr>
        </p:nvGraphicFramePr>
        <p:xfrm>
          <a:off x="76200" y="152400"/>
          <a:ext cx="12115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7131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4471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0744200" y="4114800"/>
            <a:ext cx="12192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>
                <a:solidFill>
                  <a:schemeClr val="bg1"/>
                </a:solidFill>
              </a:rPr>
              <a:t>+43%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744200" y="2723147"/>
            <a:ext cx="12192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>
                <a:solidFill>
                  <a:schemeClr val="bg1"/>
                </a:solidFill>
              </a:rPr>
              <a:t>+31%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972800" y="1331494"/>
            <a:ext cx="12192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>
                <a:solidFill>
                  <a:schemeClr val="bg1"/>
                </a:solidFill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2969620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mage result for george w b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200"/>
            <a:ext cx="12192000" cy="88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" y="5181600"/>
            <a:ext cx="7086600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 will smoke them out of their holes; we will get them running and we'll bring them to justice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537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Findings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Third-sector interventions </a:t>
            </a: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 challenging in this space </a:t>
            </a:r>
          </a:p>
          <a:p>
            <a:pPr marL="914400" lvl="1" indent="-514350"/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Creaming </a:t>
            </a:r>
          </a:p>
          <a:p>
            <a:pPr marL="914400" lvl="1" indent="-514350"/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Unwillingness of offenders to engage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Our SNA approach worked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“Deterrence and Desistance Messages” work  and we see the behavioural effect 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57% Reductions in offending by those we target (prevent)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Double the arrests by </a:t>
            </a:r>
            <a:r>
              <a:rPr lang="en-GB" dirty="0" err="1">
                <a:solidFill>
                  <a:schemeClr val="bg1"/>
                </a:solidFill>
                <a:sym typeface="Wingdings" panose="05000000000000000000" pitchFamily="2" charset="2"/>
              </a:rPr>
              <a:t>OCGMs</a:t>
            </a: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 (pursue)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37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Findings -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01400" cy="452596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defRPr/>
            </a:pPr>
            <a:r>
              <a:rPr lang="en-GB" dirty="0">
                <a:solidFill>
                  <a:schemeClr val="bg1"/>
                </a:solidFill>
              </a:rPr>
              <a:t>It is the psychological impact of the police visiting the cohort that is likely to have had the greatest impact on reduced offending</a:t>
            </a:r>
          </a:p>
          <a:p>
            <a:pPr marL="285750" indent="-285750"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defRPr/>
            </a:pPr>
            <a:r>
              <a:rPr lang="en-GB" dirty="0">
                <a:solidFill>
                  <a:srgbClr val="FFFF00"/>
                </a:solidFill>
              </a:rPr>
              <a:t>It had an impact even though</a:t>
            </a:r>
            <a:r>
              <a:rPr lang="en-GB" dirty="0">
                <a:solidFill>
                  <a:schemeClr val="bg1"/>
                </a:solidFill>
              </a:rPr>
              <a:t>:</a:t>
            </a:r>
          </a:p>
          <a:p>
            <a:pPr marL="685800" lvl="1">
              <a:defRPr/>
            </a:pPr>
            <a:r>
              <a:rPr lang="en-GB" sz="2900" dirty="0">
                <a:solidFill>
                  <a:schemeClr val="bg1"/>
                </a:solidFill>
              </a:rPr>
              <a:t>we know some officers did not have confidence that the tactic would work</a:t>
            </a:r>
          </a:p>
          <a:p>
            <a:pPr marL="685800" lvl="1">
              <a:defRPr/>
            </a:pPr>
            <a:r>
              <a:rPr lang="en-GB" sz="2900" dirty="0">
                <a:solidFill>
                  <a:schemeClr val="bg1"/>
                </a:solidFill>
              </a:rPr>
              <a:t>the subjects convinced a lot of the officers that they were no longer offenders</a:t>
            </a:r>
          </a:p>
          <a:p>
            <a:pPr marL="685800" lvl="1">
              <a:defRPr/>
            </a:pPr>
            <a:r>
              <a:rPr lang="en-GB" sz="2900" dirty="0">
                <a:solidFill>
                  <a:schemeClr val="bg1"/>
                </a:solidFill>
              </a:rPr>
              <a:t>we were unable to contact over 20%</a:t>
            </a:r>
          </a:p>
          <a:p>
            <a:pPr marL="685800" lvl="1">
              <a:defRPr/>
            </a:pPr>
            <a:r>
              <a:rPr lang="en-GB" sz="2900" dirty="0">
                <a:solidFill>
                  <a:schemeClr val="bg1"/>
                </a:solidFill>
              </a:rPr>
              <a:t>only had 40 trigger plans to provide a stick as well as a carrot</a:t>
            </a:r>
          </a:p>
        </p:txBody>
      </p:sp>
    </p:spTree>
    <p:extLst>
      <p:ext uri="{BB962C8B-B14F-4D97-AF65-F5344CB8AC3E}">
        <p14:creationId xmlns:p14="http://schemas.microsoft.com/office/powerpoint/2010/main" val="818567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11963400" cy="1143000"/>
          </a:xfrm>
        </p:spPr>
        <p:txBody>
          <a:bodyPr/>
          <a:lstStyle/>
          <a:p>
            <a:r>
              <a:rPr lang="en-GB" sz="3600" b="1" dirty="0">
                <a:solidFill>
                  <a:srgbClr val="FFFF00"/>
                </a:solidFill>
              </a:rPr>
              <a:t>A thought about the wider context: </a:t>
            </a:r>
            <a:br>
              <a:rPr lang="en-GB" sz="3600" b="1" dirty="0">
                <a:solidFill>
                  <a:srgbClr val="FFFF00"/>
                </a:solidFill>
              </a:rPr>
            </a:br>
            <a:r>
              <a:rPr lang="en-GB" sz="3600" b="1" dirty="0">
                <a:solidFill>
                  <a:srgbClr val="FFFF00"/>
                </a:solidFill>
              </a:rPr>
              <a:t>why did previous specific deterrence initiatives did not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4191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No attempt to ignite desistance</a:t>
            </a:r>
          </a:p>
          <a:p>
            <a:pPr marL="514350" indent="-51435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Age of offenders much lower than ours</a:t>
            </a:r>
          </a:p>
          <a:p>
            <a:pPr marL="514350" indent="-51435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American targeted gangbangers are ‘a bit different’</a:t>
            </a:r>
          </a:p>
          <a:p>
            <a:pPr marL="514350" indent="-51435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No systematic application (i.e., no tracking of delivery)</a:t>
            </a:r>
          </a:p>
        </p:txBody>
      </p:sp>
    </p:spTree>
    <p:extLst>
      <p:ext uri="{BB962C8B-B14F-4D97-AF65-F5344CB8AC3E}">
        <p14:creationId xmlns:p14="http://schemas.microsoft.com/office/powerpoint/2010/main" val="69921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11113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Research settings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381000" y="1143000"/>
            <a:ext cx="11582400" cy="5410200"/>
            <a:chOff x="228600" y="1143000"/>
            <a:chExt cx="8610600" cy="4038600"/>
          </a:xfrm>
        </p:grpSpPr>
        <p:sp>
          <p:nvSpPr>
            <p:cNvPr id="5" name="Rectangle 4"/>
            <p:cNvSpPr/>
            <p:nvPr/>
          </p:nvSpPr>
          <p:spPr>
            <a:xfrm>
              <a:off x="228600" y="1143000"/>
              <a:ext cx="8610600" cy="403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1599746"/>
              <a:ext cx="8610600" cy="30489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>
                <a:solidFill>
                  <a:prstClr val="white"/>
                </a:solidFill>
              </a:endParaRPr>
            </a:p>
          </p:txBody>
        </p:sp>
        <p:sp>
          <p:nvSpPr>
            <p:cNvPr id="3080" name="TextBox 3"/>
            <p:cNvSpPr txBox="1">
              <a:spLocks noChangeArrowheads="1"/>
            </p:cNvSpPr>
            <p:nvPr/>
          </p:nvSpPr>
          <p:spPr bwMode="auto">
            <a:xfrm>
              <a:off x="1219200" y="1219124"/>
              <a:ext cx="6629400" cy="277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No One View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Operating Level 1 – Level 3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Increased Risk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Current Threat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SIO lead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219125"/>
              <a:ext cx="8153400" cy="3834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990600" y="1447800"/>
            <a:ext cx="10665302" cy="476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2563" indent="-182563">
              <a:lnSpc>
                <a:spcPct val="107000"/>
              </a:lnSpc>
              <a:spcAft>
                <a:spcPts val="800"/>
              </a:spcAft>
            </a:pPr>
            <a:r>
              <a:rPr lang="en-GB" altLang="en-US" sz="23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Organised crime is big business - even the most conservative estimates form OCGM (which assumes 144 OCGs are not earning any money) suggests that the organised crime population of the West Midlands holds assets exceeding £125,875,000</a:t>
            </a:r>
          </a:p>
          <a:p>
            <a:pPr marL="182563" indent="-182563">
              <a:lnSpc>
                <a:spcPct val="107000"/>
              </a:lnSpc>
              <a:spcAft>
                <a:spcPts val="800"/>
              </a:spcAft>
            </a:pPr>
            <a:r>
              <a:rPr lang="en-GB" altLang="en-US" sz="23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 cannot arrest your way out of this problem </a:t>
            </a:r>
            <a:r>
              <a:rPr lang="en-GB" altLang="en-US" sz="23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of  2,219 organised criminals in the WM region – only  219 are in prison and 10 are on lifetime offender management</a:t>
            </a:r>
          </a:p>
          <a:p>
            <a:pPr marL="182563" indent="-182563">
              <a:lnSpc>
                <a:spcPct val="107000"/>
              </a:lnSpc>
              <a:spcAft>
                <a:spcPts val="800"/>
              </a:spcAft>
            </a:pPr>
            <a:r>
              <a:rPr lang="en-GB" altLang="en-US" sz="23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Good evidence shows short prison sentences increases the totality of an individual’s offending across their criminal lifespan</a:t>
            </a:r>
          </a:p>
          <a:p>
            <a:pPr marL="182563" indent="-182563">
              <a:lnSpc>
                <a:spcPct val="107000"/>
              </a:lnSpc>
              <a:spcAft>
                <a:spcPts val="800"/>
              </a:spcAft>
            </a:pPr>
            <a:r>
              <a:rPr lang="en-GB" altLang="en-US" sz="23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Lots of programmes aimed at prevention before people become prolific offenders (vulnerability, terrorism, public protection) but </a:t>
            </a:r>
            <a:r>
              <a:rPr lang="en-GB" altLang="en-US" sz="23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lack of evidence </a:t>
            </a:r>
            <a:r>
              <a:rPr lang="en-GB" altLang="en-US" sz="23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support the hypothesis that “prevention works” undermines ability of police to confidently redirect resources from pursue activity to prevent activity.</a:t>
            </a:r>
          </a:p>
        </p:txBody>
      </p:sp>
    </p:spTree>
    <p:extLst>
      <p:ext uri="{BB962C8B-B14F-4D97-AF65-F5344CB8AC3E}">
        <p14:creationId xmlns:p14="http://schemas.microsoft.com/office/powerpoint/2010/main" val="1360318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Next Step -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Linking delivery to outcomes (“protocol based analysis”)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Is there a deterrence decay? (long-term effect measures)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The ‘total effect’ on OCGs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CBA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The big elephant in the room </a:t>
            </a: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 the Tracker is not ideal</a:t>
            </a: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89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972800" cy="114300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Next Step – Policy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11734800" cy="5334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 straightforward tactic that can be generalised on a large scale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No need to worry about sorting out third-sector providers for managing change and pathway referrals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No need for additional intel or pursue tactics to monitor them after the visit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All you need is:</a:t>
            </a:r>
          </a:p>
          <a:p>
            <a:pPr marL="914400" lvl="1" indent="-514350">
              <a:buAutoNum type="alphaLcParenBoth"/>
            </a:pPr>
            <a:r>
              <a:rPr lang="en-GB" b="1" dirty="0">
                <a:solidFill>
                  <a:srgbClr val="FFFF00"/>
                </a:solidFill>
              </a:rPr>
              <a:t>A reliable list of targets</a:t>
            </a:r>
          </a:p>
          <a:p>
            <a:pPr marL="914400" lvl="1" indent="-514350">
              <a:buAutoNum type="alphaLcParenBoth"/>
            </a:pPr>
            <a:r>
              <a:rPr lang="en-GB" b="1" dirty="0">
                <a:solidFill>
                  <a:srgbClr val="FFFF00"/>
                </a:solidFill>
              </a:rPr>
              <a:t>The priority you are looking to tackle (in this case OCGM membership but could be burglaries, robberies, vehicle crime, etc.)</a:t>
            </a:r>
          </a:p>
          <a:p>
            <a:pPr marL="914400" lvl="1" indent="-514350">
              <a:buAutoNum type="alphaLcParenBoth"/>
            </a:pPr>
            <a:r>
              <a:rPr lang="en-GB" b="1" dirty="0">
                <a:solidFill>
                  <a:srgbClr val="FFFF00"/>
                </a:solidFill>
              </a:rPr>
              <a:t>A clear script and a confident officer to go and do the prevent visits</a:t>
            </a:r>
          </a:p>
          <a:p>
            <a:pPr marL="914400" lvl="1" indent="-514350">
              <a:buAutoNum type="alphaLcParenBoth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04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972800" cy="114300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Next Step – Policy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11734800" cy="5334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 medical research, there is a moral imperative to quit experiments if the treatment group is doing exceedingly better than the control group, even if the RCT is not over yet.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Are we there?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If yes – stop the experiment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If no – continue with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2848763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http://historyofscience.com/G2I/timeline/images/cambridge_university_cr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28600"/>
            <a:ext cx="1504950" cy="189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739713" y="685800"/>
            <a:ext cx="8801100" cy="61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900" dirty="0">
                <a:solidFill>
                  <a:schemeClr val="bg1"/>
                </a:solidFill>
                <a:latin typeface="Arial" panose="020B0604020202020204" pitchFamily="34" charset="0"/>
              </a:rPr>
              <a:t>Operation Jigsaw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9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900" dirty="0">
                <a:solidFill>
                  <a:schemeClr val="bg1"/>
                </a:solidFill>
                <a:latin typeface="Arial" panose="020B0604020202020204" pitchFamily="34" charset="0"/>
              </a:rPr>
              <a:t>Prevent for </a:t>
            </a:r>
            <a:r>
              <a:rPr lang="en-GB" altLang="en-US" sz="4900" dirty="0" err="1">
                <a:solidFill>
                  <a:schemeClr val="bg1"/>
                </a:solidFill>
                <a:latin typeface="Arial" panose="020B0604020202020204" pitchFamily="34" charset="0"/>
              </a:rPr>
              <a:t>OCG’s</a:t>
            </a:r>
            <a:r>
              <a:rPr lang="en-GB" altLang="en-US" sz="49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Results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DCS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John Denley &amp; Dr Barak Ariel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With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Richard Agar, Ronan Tyrer and Paul Foster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10 Aug 2017</a:t>
            </a:r>
          </a:p>
        </p:txBody>
      </p:sp>
      <p:pic>
        <p:nvPicPr>
          <p:cNvPr id="1026" name="Picture 2" descr="Image result for west midlands polic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612526" cy="19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0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24000" y="11113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RCT Objectives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28600" y="1143000"/>
            <a:ext cx="11734800" cy="5562600"/>
            <a:chOff x="228600" y="1143000"/>
            <a:chExt cx="8610600" cy="4038600"/>
          </a:xfrm>
        </p:grpSpPr>
        <p:sp>
          <p:nvSpPr>
            <p:cNvPr id="5" name="Rectangle 4"/>
            <p:cNvSpPr/>
            <p:nvPr/>
          </p:nvSpPr>
          <p:spPr>
            <a:xfrm>
              <a:off x="228600" y="1143000"/>
              <a:ext cx="8610600" cy="403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1599746"/>
              <a:ext cx="8610600" cy="30489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26631" name="TextBox 3"/>
            <p:cNvSpPr txBox="1">
              <a:spLocks noChangeArrowheads="1"/>
            </p:cNvSpPr>
            <p:nvPr/>
          </p:nvSpPr>
          <p:spPr bwMode="auto">
            <a:xfrm>
              <a:off x="1219200" y="1219124"/>
              <a:ext cx="6629400" cy="277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No One View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Operating Level 1 – Level 3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Increased Risk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Current Threat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SIO lead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219125"/>
              <a:ext cx="8153400" cy="3834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540143" y="1773585"/>
            <a:ext cx="10591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GB" altLang="en-US" sz="3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  <a:r>
              <a:rPr lang="en-GB" altLang="en-US" sz="3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Develop a predictive tool that can identify and prioritise individuals who pose greatest </a:t>
            </a:r>
            <a:r>
              <a:rPr lang="en-GB" altLang="en-US" sz="30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n-GB" altLang="en-US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to communities of WMP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GB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actors identification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GB" altLang="en-US" sz="3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GB" altLang="en-US" sz="3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en-GB" altLang="en-US" sz="3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Develop programs to mitigate this threat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GB" altLang="en-US" sz="3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Police-led prevent interventions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GB" altLang="en-US" sz="3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Third-sector prevent intervention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GB" altLang="en-US" sz="3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GB" altLang="en-US" sz="3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en-GB" altLang="en-US" sz="3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chase every £ to assess cost-effectiveness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0" y="11113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Causes of organised crime</a:t>
            </a: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152400" y="1143000"/>
            <a:ext cx="11963400" cy="5175408"/>
            <a:chOff x="228600" y="1143000"/>
            <a:chExt cx="8610600" cy="4038600"/>
          </a:xfrm>
        </p:grpSpPr>
        <p:sp>
          <p:nvSpPr>
            <p:cNvPr id="5" name="Rectangle 4"/>
            <p:cNvSpPr/>
            <p:nvPr/>
          </p:nvSpPr>
          <p:spPr>
            <a:xfrm>
              <a:off x="228600" y="1143000"/>
              <a:ext cx="8610600" cy="403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1599746"/>
              <a:ext cx="8610600" cy="30489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>
                <a:solidFill>
                  <a:prstClr val="white"/>
                </a:solidFill>
              </a:endParaRPr>
            </a:p>
          </p:txBody>
        </p:sp>
        <p:sp>
          <p:nvSpPr>
            <p:cNvPr id="4104" name="TextBox 3"/>
            <p:cNvSpPr txBox="1">
              <a:spLocks noChangeArrowheads="1"/>
            </p:cNvSpPr>
            <p:nvPr/>
          </p:nvSpPr>
          <p:spPr bwMode="auto">
            <a:xfrm>
              <a:off x="1219200" y="1219124"/>
              <a:ext cx="6629400" cy="277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No One View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Operating Level 1 – Level 3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Increased Risk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Current Threat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prstClr val="black"/>
                  </a:solidFill>
                </a:rPr>
                <a:t> SIO lead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219125"/>
              <a:ext cx="8153400" cy="3834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609599" y="1447800"/>
            <a:ext cx="11188588" cy="562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buSzPct val="75000"/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No single cause or cure</a:t>
            </a:r>
          </a:p>
          <a:p>
            <a:pPr marL="285750" indent="-285750" eaLnBrk="1" hangingPunct="1">
              <a:buSzPct val="75000"/>
              <a:defRPr/>
            </a:pPr>
            <a:endParaRPr lang="en-GB" sz="2400" b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eaLnBrk="1" hangingPunct="1">
              <a:buSzPct val="75000"/>
              <a:defRPr/>
            </a:pPr>
            <a:r>
              <a:rPr lang="en-GB" sz="24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Occurs when individual or group has motive and either a need or desire</a:t>
            </a:r>
          </a:p>
          <a:p>
            <a:pPr marL="285750" indent="-285750" eaLnBrk="1" hangingPunct="1">
              <a:buSzPct val="75000"/>
              <a:defRPr/>
            </a:pPr>
            <a:endParaRPr lang="en-GB" sz="2400" b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eaLnBrk="1" hangingPunct="1">
              <a:buSzPct val="75000"/>
              <a:defRPr/>
            </a:pPr>
            <a:r>
              <a:rPr lang="en-GB" sz="24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Motives = Money, sexual gratification, belief in a cause, belonging</a:t>
            </a:r>
          </a:p>
          <a:p>
            <a:pPr marL="720725" lvl="1" eaLnBrk="1" hangingPunct="1">
              <a:buSzPct val="75000"/>
              <a:defRPr/>
            </a:pPr>
            <a:r>
              <a:rPr lang="en-GB" sz="2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Need = a need to achieve at least on of the above</a:t>
            </a:r>
          </a:p>
          <a:p>
            <a:pPr marL="1120775" lvl="2" eaLnBrk="1" hangingPunct="1">
              <a:buSzPct val="75000"/>
              <a:defRPr/>
            </a:pPr>
            <a:r>
              <a:rPr lang="en-GB" sz="16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Need arises form vulnerability –  requires prevent programme that removes need</a:t>
            </a:r>
          </a:p>
          <a:p>
            <a:pPr marL="1120775" lvl="2" eaLnBrk="1" hangingPunct="1">
              <a:buSzPct val="75000"/>
              <a:defRPr/>
            </a:pPr>
            <a:endParaRPr lang="en-GB" sz="1600" b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720725" lvl="1" eaLnBrk="1" hangingPunct="1">
              <a:buSzPct val="75000"/>
              <a:defRPr/>
            </a:pPr>
            <a:r>
              <a:rPr lang="en-GB" sz="2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Desire = a desire to obtain more of at least one of the above</a:t>
            </a:r>
          </a:p>
          <a:p>
            <a:pPr marL="1165225" lvl="2" eaLnBrk="1" hangingPunct="1">
              <a:buSzPct val="75000"/>
              <a:defRPr/>
            </a:pPr>
            <a:r>
              <a:rPr lang="en-GB" sz="16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Desire arises from a rational choice – require prevent programme that changes psychology / mind-set</a:t>
            </a:r>
          </a:p>
          <a:p>
            <a:pPr marL="285750" indent="-285750" eaLnBrk="1" hangingPunct="1">
              <a:buSzPct val="75000"/>
              <a:defRPr/>
            </a:pPr>
            <a:endParaRPr lang="en-GB" sz="2400" b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eaLnBrk="1" hangingPunct="1">
              <a:buSzPct val="75000"/>
              <a:defRPr/>
            </a:pPr>
            <a:r>
              <a:rPr lang="en-GB" sz="235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Treatment needs to be cognisant of both possibilities and tailor intervention accordingly</a:t>
            </a:r>
          </a:p>
          <a:p>
            <a:pPr eaLnBrk="1" hangingPunct="1">
              <a:buSzPct val="75000"/>
              <a:buFontTx/>
              <a:buNone/>
              <a:defRPr/>
            </a:pPr>
            <a:endParaRPr lang="en-GB" sz="2400" b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eaLnBrk="1" hangingPunct="1">
              <a:buSzPct val="75000"/>
              <a:buFontTx/>
              <a:buNone/>
              <a:defRPr/>
            </a:pPr>
            <a:r>
              <a:rPr lang="en-GB" sz="24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00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524000" y="11113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Data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304800" y="1143000"/>
            <a:ext cx="11734800" cy="5410200"/>
            <a:chOff x="228600" y="1143000"/>
            <a:chExt cx="8610600" cy="4038600"/>
          </a:xfrm>
        </p:grpSpPr>
        <p:sp>
          <p:nvSpPr>
            <p:cNvPr id="5" name="Rectangle 4"/>
            <p:cNvSpPr/>
            <p:nvPr/>
          </p:nvSpPr>
          <p:spPr>
            <a:xfrm>
              <a:off x="228600" y="1143000"/>
              <a:ext cx="8610600" cy="403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1599746"/>
              <a:ext cx="8610600" cy="30489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27655" name="TextBox 3"/>
            <p:cNvSpPr txBox="1">
              <a:spLocks noChangeArrowheads="1"/>
            </p:cNvSpPr>
            <p:nvPr/>
          </p:nvSpPr>
          <p:spPr bwMode="auto">
            <a:xfrm>
              <a:off x="1219200" y="1219124"/>
              <a:ext cx="6629400" cy="277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No One View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Operating Level 1 – Level 3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Increased Risk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Current Threat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SIO lead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219125"/>
              <a:ext cx="8153400" cy="3834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612332" y="1374337"/>
            <a:ext cx="1082040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GB" alt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OCGM Tracker</a:t>
            </a:r>
          </a:p>
          <a:p>
            <a:pPr marL="722313" lvl="1" indent="-342900" eaLnBrk="1" hangingPunct="1">
              <a:spcBef>
                <a:spcPct val="0"/>
              </a:spcBef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perfect, but this is the operational tool currently in our hands</a:t>
            </a:r>
            <a:r>
              <a:rPr lang="en-GB" alt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</a:pPr>
            <a:endParaRPr lang="he-IL" alt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GB" alt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Network Analysis 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whom are these </a:t>
            </a:r>
            <a:r>
              <a:rPr lang="en-GB" altLang="en-US" sz="30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OCGM’s</a:t>
            </a: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offending, and who are NOT already </a:t>
            </a:r>
            <a:r>
              <a:rPr lang="en-GB" altLang="en-US" sz="30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OCGMs</a:t>
            </a: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(remember, our primary objective is to PREVENT, not to PURSUE)</a:t>
            </a:r>
          </a:p>
          <a:p>
            <a:pPr marL="1485900" lvl="2" indent="-342900" eaLnBrk="1" hangingPunct="1">
              <a:spcBef>
                <a:spcPct val="0"/>
              </a:spcBef>
            </a:pPr>
            <a:r>
              <a:rPr lang="en-US" alt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wouldn’t it be awesome if an axillary outcome is pursue?</a:t>
            </a:r>
            <a:endParaRPr lang="he-IL" altLang="en-US" sz="2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524000" y="11113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Scientific Approach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304800" y="1143000"/>
            <a:ext cx="11658600" cy="5475446"/>
            <a:chOff x="228600" y="1143000"/>
            <a:chExt cx="8610600" cy="4038600"/>
          </a:xfrm>
        </p:grpSpPr>
        <p:sp>
          <p:nvSpPr>
            <p:cNvPr id="5" name="Rectangle 4"/>
            <p:cNvSpPr/>
            <p:nvPr/>
          </p:nvSpPr>
          <p:spPr>
            <a:xfrm>
              <a:off x="228600" y="1143000"/>
              <a:ext cx="8610600" cy="403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1599746"/>
              <a:ext cx="8610600" cy="30489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27655" name="TextBox 3"/>
            <p:cNvSpPr txBox="1">
              <a:spLocks noChangeArrowheads="1"/>
            </p:cNvSpPr>
            <p:nvPr/>
          </p:nvSpPr>
          <p:spPr bwMode="auto">
            <a:xfrm>
              <a:off x="1219200" y="1219124"/>
              <a:ext cx="6629400" cy="277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No One View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Operating Level 1 – Level 3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Increased Risk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Current Threat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SIO lead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219125"/>
              <a:ext cx="8153400" cy="3834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685800" y="1526232"/>
            <a:ext cx="10968079" cy="533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/>
            <a:r>
              <a:rPr lang="en-GB" altLang="en-US" sz="2300" b="0" dirty="0"/>
              <a:t>RCTs are generally recognised as ‘the gold standard’ of evaluation research (Farrington 2003) </a:t>
            </a:r>
          </a:p>
          <a:p>
            <a:pPr marL="285750" indent="-285750" eaLnBrk="1" hangingPunct="1"/>
            <a:endParaRPr lang="en-GB" altLang="en-US" sz="2300" b="0" dirty="0"/>
          </a:p>
          <a:p>
            <a:pPr marL="285750" indent="-285750" eaLnBrk="1" hangingPunct="1"/>
            <a:r>
              <a:rPr lang="en-GB" altLang="en-US" sz="2300" b="0" dirty="0"/>
              <a:t>Randomised Controlled Trial methodology used to assess causal inference between treatment received and offending behaviour</a:t>
            </a:r>
          </a:p>
          <a:p>
            <a:pPr marL="285750" indent="-285750" eaLnBrk="1" hangingPunct="1"/>
            <a:endParaRPr lang="en-GB" altLang="en-US" sz="2300" b="0" dirty="0"/>
          </a:p>
          <a:p>
            <a:pPr marL="285750" indent="-285750" eaLnBrk="1" hangingPunct="1"/>
            <a:r>
              <a:rPr lang="en-GB" altLang="en-US" sz="2300" b="0" dirty="0"/>
              <a:t>Random assignment of entire OCG, to avoid treatment contamination</a:t>
            </a:r>
          </a:p>
          <a:p>
            <a:pPr marL="285750" indent="-285750" eaLnBrk="1" hangingPunct="1"/>
            <a:endParaRPr lang="en-GB" altLang="en-US" sz="2300" b="0" dirty="0"/>
          </a:p>
          <a:p>
            <a:pPr marL="342900" indent="-342900" eaLnBrk="1" hangingPunct="1">
              <a:buSzPct val="75000"/>
              <a:defRPr/>
            </a:pPr>
            <a:r>
              <a:rPr lang="en-GB" sz="2300" b="0" dirty="0">
                <a:cs typeface="Arial" panose="020B0604020202020204" pitchFamily="34" charset="0"/>
              </a:rPr>
              <a:t>The sample size in this RCT was far bigger than statistically required.</a:t>
            </a:r>
          </a:p>
          <a:p>
            <a:pPr marL="342900" indent="-342900" eaLnBrk="1" hangingPunct="1">
              <a:buSzPct val="75000"/>
              <a:defRPr/>
            </a:pPr>
            <a:endParaRPr lang="en-GB" sz="2300" b="0" dirty="0">
              <a:cs typeface="Arial" panose="020B0604020202020204" pitchFamily="34" charset="0"/>
            </a:endParaRPr>
          </a:p>
          <a:p>
            <a:pPr marL="342900" indent="-342900" eaLnBrk="1" hangingPunct="1">
              <a:buSzPct val="75000"/>
              <a:defRPr/>
            </a:pPr>
            <a:r>
              <a:rPr lang="en-GB" sz="2300" b="0" dirty="0">
                <a:cs typeface="Arial" panose="020B0604020202020204" pitchFamily="34" charset="0"/>
              </a:rPr>
              <a:t>More reliable than before an after analysis as an individuals offending rates vary throughout a year and reduce over a criminals life cycle</a:t>
            </a:r>
            <a:endParaRPr lang="en-GB" altLang="en-US" sz="2300" b="0" dirty="0"/>
          </a:p>
          <a:p>
            <a:pPr eaLnBrk="1" hangingPunct="1"/>
            <a:endParaRPr lang="en-GB" altLang="en-US" sz="2300" b="0" dirty="0"/>
          </a:p>
        </p:txBody>
      </p:sp>
    </p:spTree>
    <p:extLst>
      <p:ext uri="{BB962C8B-B14F-4D97-AF65-F5344CB8AC3E}">
        <p14:creationId xmlns:p14="http://schemas.microsoft.com/office/powerpoint/2010/main" val="97268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8763000" cy="651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524000" y="11113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Treatment programmes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381000" y="1143000"/>
            <a:ext cx="11582400" cy="5486400"/>
            <a:chOff x="228600" y="1143000"/>
            <a:chExt cx="8610600" cy="4038600"/>
          </a:xfrm>
        </p:grpSpPr>
        <p:sp>
          <p:nvSpPr>
            <p:cNvPr id="5" name="Rectangle 4"/>
            <p:cNvSpPr/>
            <p:nvPr/>
          </p:nvSpPr>
          <p:spPr>
            <a:xfrm>
              <a:off x="228600" y="1143000"/>
              <a:ext cx="8610600" cy="403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1599746"/>
              <a:ext cx="8610600" cy="30489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Char char="•"/>
                <a:defRPr/>
              </a:pPr>
              <a:endParaRPr lang="en-GB" b="0" dirty="0">
                <a:solidFill>
                  <a:prstClr val="white"/>
                </a:solidFill>
              </a:endParaRPr>
            </a:p>
          </p:txBody>
        </p:sp>
        <p:sp>
          <p:nvSpPr>
            <p:cNvPr id="28679" name="TextBox 3"/>
            <p:cNvSpPr txBox="1">
              <a:spLocks noChangeArrowheads="1"/>
            </p:cNvSpPr>
            <p:nvPr/>
          </p:nvSpPr>
          <p:spPr bwMode="auto">
            <a:xfrm>
              <a:off x="1219200" y="1219124"/>
              <a:ext cx="6629400" cy="277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No One View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Operating Level 1 – Level 3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Increased Risk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Current Threat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GB" altLang="en-US" sz="2800" b="0">
                  <a:solidFill>
                    <a:srgbClr val="000000"/>
                  </a:solidFill>
                </a:rPr>
                <a:t> SIO lead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219125"/>
              <a:ext cx="8153400" cy="3834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1028699" y="1692591"/>
            <a:ext cx="1028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buSzPct val="75000"/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criteria: persons “too dangerous” + already subject to another major treatment  </a:t>
            </a:r>
          </a:p>
          <a:p>
            <a:pPr marL="285750" indent="-285750" eaLnBrk="1" hangingPunct="1">
              <a:buSzPct val="75000"/>
            </a:pPr>
            <a:endParaRPr lang="en-GB" alt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SzPct val="75000"/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Randomisation of remaining offenders into one of three groups:</a:t>
            </a:r>
          </a:p>
          <a:p>
            <a:pPr marL="623888" lvl="1" eaLnBrk="1" hangingPunct="1">
              <a:buSzPct val="75000"/>
              <a:tabLst>
                <a:tab pos="623888" algn="l"/>
              </a:tabLst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Police-led programme </a:t>
            </a:r>
          </a:p>
          <a:p>
            <a:pPr marL="623888" lvl="1" eaLnBrk="1" hangingPunct="1">
              <a:buSzPct val="75000"/>
              <a:tabLst>
                <a:tab pos="623888" algn="l"/>
              </a:tabLst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Private-led programme</a:t>
            </a:r>
          </a:p>
          <a:p>
            <a:pPr marL="623888" lvl="1" eaLnBrk="1" hangingPunct="1">
              <a:buSzPct val="75000"/>
              <a:tabLst>
                <a:tab pos="623888" algn="l"/>
              </a:tabLst>
            </a:pPr>
            <a:r>
              <a:rPr lang="en-GB" altLang="en-US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group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1669</Words>
  <Application>Microsoft Office PowerPoint</Application>
  <PresentationFormat>Widescreen</PresentationFormat>
  <Paragraphs>293</Paragraphs>
  <Slides>33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Courier New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“Recruits”</vt:lpstr>
      <vt:lpstr>The “Recruits” – Baseline Comparability</vt:lpstr>
      <vt:lpstr>The “OCGM”</vt:lpstr>
      <vt:lpstr>The “OCGM” – Baseline Comparability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 - Summary</vt:lpstr>
      <vt:lpstr>Findings - Conclusions</vt:lpstr>
      <vt:lpstr>A thought about the wider context:  why did previous specific deterrence initiatives did not work?</vt:lpstr>
      <vt:lpstr>Next Step - Analysis</vt:lpstr>
      <vt:lpstr>Next Step – Policy Implications</vt:lpstr>
      <vt:lpstr>Next Step – Policy Implications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Foster</dc:creator>
  <cp:lastModifiedBy>Jackie.Galo</cp:lastModifiedBy>
  <cp:revision>221</cp:revision>
  <dcterms:created xsi:type="dcterms:W3CDTF">2006-08-16T00:00:00Z</dcterms:created>
  <dcterms:modified xsi:type="dcterms:W3CDTF">2018-02-26T11:48:34Z</dcterms:modified>
</cp:coreProperties>
</file>