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8" r:id="rId3"/>
    <p:sldId id="266" r:id="rId4"/>
    <p:sldId id="260" r:id="rId5"/>
    <p:sldId id="259" r:id="rId6"/>
    <p:sldId id="267" r:id="rId7"/>
    <p:sldId id="261" r:id="rId8"/>
    <p:sldId id="272" r:id="rId9"/>
    <p:sldId id="262" r:id="rId10"/>
    <p:sldId id="263" r:id="rId11"/>
    <p:sldId id="268" r:id="rId12"/>
    <p:sldId id="265" r:id="rId13"/>
    <p:sldId id="269" r:id="rId14"/>
    <p:sldId id="270" r:id="rId15"/>
    <p:sldId id="274" r:id="rId16"/>
    <p:sldId id="271" r:id="rId17"/>
    <p:sldId id="275"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1" autoAdjust="0"/>
    <p:restoredTop sz="94660"/>
  </p:normalViewPr>
  <p:slideViewPr>
    <p:cSldViewPr snapToGrid="0">
      <p:cViewPr varScale="1">
        <p:scale>
          <a:sx n="77" d="100"/>
          <a:sy n="77" d="100"/>
        </p:scale>
        <p:origin x="54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700B27-DE4C-4B9E-BB11-B9027034A00F}" type="datetimeFigureOut">
              <a:rPr lang="en-US" smtClean="0"/>
              <a:pPr/>
              <a:t>2/27/2018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849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smtClean="0"/>
              <a:t>2/27/2018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901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smtClean="0"/>
              <a:t>2/27/2018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0265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smtClean="0"/>
              <a:t>2/27/2018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6486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smtClean="0"/>
              <a:t>2/27/2018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0504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2/27/2018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853950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2/27/2018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41814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smtClean="0"/>
              <a:t>2/27/2018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8608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smtClean="0"/>
              <a:t>2/27/2018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02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smtClean="0"/>
              <a:t>2/27/2018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5521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smtClean="0"/>
              <a:t>2/27/2018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8279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smtClean="0"/>
              <a:t>2/27/2018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7244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smtClean="0"/>
              <a:t>2/27/2018</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2381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smtClean="0"/>
              <a:t>2/27/2018</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003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smtClean="0"/>
              <a:t>2/27/2018</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06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smtClean="0"/>
              <a:t>2/27/2018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873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smtClean="0"/>
              <a:t>2/27/2018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3563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E0D914D-B099-4142-A885-11F276715148}" type="datetimeFigureOut">
              <a:rPr lang="en-US" smtClean="0"/>
              <a:t>2/27/2018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
              </a:t>
            </a:r>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021754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tolphin@gmail.com"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1174" y="2120900"/>
            <a:ext cx="9401848" cy="1798253"/>
          </a:xfrm>
        </p:spPr>
        <p:txBody>
          <a:bodyPr>
            <a:normAutofit fontScale="90000"/>
          </a:bodyPr>
          <a:lstStyle/>
          <a:p>
            <a:r>
              <a:rPr lang="en-GB" dirty="0"/>
              <a:t>Predicting solvability of Burglary in Norfolk Constabulary</a:t>
            </a:r>
          </a:p>
        </p:txBody>
      </p:sp>
      <p:sp>
        <p:nvSpPr>
          <p:cNvPr id="3" name="Subtitle 2"/>
          <p:cNvSpPr>
            <a:spLocks noGrp="1"/>
          </p:cNvSpPr>
          <p:nvPr>
            <p:ph type="subTitle" idx="1"/>
          </p:nvPr>
        </p:nvSpPr>
        <p:spPr>
          <a:xfrm>
            <a:off x="6284259" y="4211561"/>
            <a:ext cx="5218763" cy="1501818"/>
          </a:xfrm>
        </p:spPr>
        <p:txBody>
          <a:bodyPr>
            <a:normAutofit/>
          </a:bodyPr>
          <a:lstStyle/>
          <a:p>
            <a:r>
              <a:rPr lang="en-GB" dirty="0"/>
              <a:t>Tom Olphin, University of Cambridge &amp; Better Policing Collaborative</a:t>
            </a:r>
          </a:p>
          <a:p>
            <a:r>
              <a:rPr lang="en-GB" dirty="0"/>
              <a:t>SEBP Conference 2018</a:t>
            </a:r>
          </a:p>
        </p:txBody>
      </p:sp>
      <p:pic>
        <p:nvPicPr>
          <p:cNvPr id="8" name="Picture 7"/>
          <p:cNvPicPr>
            <a:picLocks noChangeAspect="1"/>
          </p:cNvPicPr>
          <p:nvPr/>
        </p:nvPicPr>
        <p:blipFill>
          <a:blip r:embed="rId2"/>
          <a:stretch>
            <a:fillRect/>
          </a:stretch>
        </p:blipFill>
        <p:spPr>
          <a:xfrm>
            <a:off x="4229155" y="258307"/>
            <a:ext cx="4601755" cy="1374550"/>
          </a:xfrm>
          <a:prstGeom prst="rect">
            <a:avLst/>
          </a:prstGeom>
        </p:spPr>
      </p:pic>
      <p:pic>
        <p:nvPicPr>
          <p:cNvPr id="9" name="Picture 8"/>
          <p:cNvPicPr>
            <a:picLocks noChangeAspect="1"/>
          </p:cNvPicPr>
          <p:nvPr/>
        </p:nvPicPr>
        <p:blipFill>
          <a:blip r:embed="rId3"/>
          <a:stretch>
            <a:fillRect/>
          </a:stretch>
        </p:blipFill>
        <p:spPr>
          <a:xfrm>
            <a:off x="9176657" y="258306"/>
            <a:ext cx="2326365" cy="1798253"/>
          </a:xfrm>
          <a:prstGeom prst="rect">
            <a:avLst/>
          </a:prstGeom>
        </p:spPr>
      </p:pic>
    </p:spTree>
    <p:extLst>
      <p:ext uri="{BB962C8B-B14F-4D97-AF65-F5344CB8AC3E}">
        <p14:creationId xmlns:p14="http://schemas.microsoft.com/office/powerpoint/2010/main" val="3281938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Case-Limiting Factors </a:t>
            </a:r>
            <a:r>
              <a:rPr lang="en-GB" sz="1800" dirty="0"/>
              <a:t>(All significant at p&lt;0.05)</a:t>
            </a:r>
          </a:p>
        </p:txBody>
      </p:sp>
      <p:sp>
        <p:nvSpPr>
          <p:cNvPr id="5" name="Title 1"/>
          <p:cNvSpPr txBox="1">
            <a:spLocks/>
          </p:cNvSpPr>
          <p:nvPr/>
        </p:nvSpPr>
        <p:spPr>
          <a:xfrm>
            <a:off x="1484308" y="3273779"/>
            <a:ext cx="10018713" cy="808892"/>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Interesting Factors with No Sig. Difference</a:t>
            </a:r>
          </a:p>
        </p:txBody>
      </p:sp>
      <p:sp>
        <p:nvSpPr>
          <p:cNvPr id="6" name="Content Placeholder 2"/>
          <p:cNvSpPr>
            <a:spLocks noGrp="1"/>
          </p:cNvSpPr>
          <p:nvPr>
            <p:ph idx="1"/>
          </p:nvPr>
        </p:nvSpPr>
        <p:spPr>
          <a:xfrm>
            <a:off x="1484308" y="4171976"/>
            <a:ext cx="10018713" cy="1734553"/>
          </a:xfrm>
        </p:spPr>
        <p:txBody>
          <a:bodyPr anchor="t" anchorCtr="0">
            <a:normAutofit fontScale="70000" lnSpcReduction="20000"/>
          </a:bodyPr>
          <a:lstStyle/>
          <a:p>
            <a:r>
              <a:rPr lang="en-GB" dirty="0"/>
              <a:t>Tool marks being recovered by Forensics</a:t>
            </a:r>
          </a:p>
          <a:p>
            <a:r>
              <a:rPr lang="en-GB" dirty="0"/>
              <a:t>Whether or not a press release was completed</a:t>
            </a:r>
          </a:p>
          <a:p>
            <a:r>
              <a:rPr lang="en-GB" dirty="0"/>
              <a:t>Victim providing a negative statement or refusing to cooperate</a:t>
            </a:r>
          </a:p>
          <a:p>
            <a:r>
              <a:rPr lang="en-GB" dirty="0"/>
              <a:t>Stolen items being found for sale online</a:t>
            </a:r>
          </a:p>
          <a:p>
            <a:r>
              <a:rPr lang="en-GB" dirty="0"/>
              <a:t>Whether the offence was a distraction offence</a:t>
            </a:r>
          </a:p>
        </p:txBody>
      </p:sp>
      <p:pic>
        <p:nvPicPr>
          <p:cNvPr id="7" name="Picture 6"/>
          <p:cNvPicPr>
            <a:picLocks noChangeAspect="1"/>
          </p:cNvPicPr>
          <p:nvPr/>
        </p:nvPicPr>
        <p:blipFill>
          <a:blip r:embed="rId2"/>
          <a:stretch>
            <a:fillRect/>
          </a:stretch>
        </p:blipFill>
        <p:spPr>
          <a:xfrm>
            <a:off x="3021305" y="949570"/>
            <a:ext cx="6938086" cy="2234904"/>
          </a:xfrm>
          <a:prstGeom prst="rect">
            <a:avLst/>
          </a:prstGeom>
        </p:spPr>
      </p:pic>
    </p:spTree>
    <p:extLst>
      <p:ext uri="{BB962C8B-B14F-4D97-AF65-F5344CB8AC3E}">
        <p14:creationId xmlns:p14="http://schemas.microsoft.com/office/powerpoint/2010/main" val="2756672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Logistic Regression Results</a:t>
            </a:r>
          </a:p>
        </p:txBody>
      </p:sp>
      <p:sp>
        <p:nvSpPr>
          <p:cNvPr id="3" name="Content Placeholder 2"/>
          <p:cNvSpPr>
            <a:spLocks noGrp="1"/>
          </p:cNvSpPr>
          <p:nvPr>
            <p:ph idx="1"/>
          </p:nvPr>
        </p:nvSpPr>
        <p:spPr>
          <a:xfrm>
            <a:off x="1484310" y="949571"/>
            <a:ext cx="6004755" cy="4841630"/>
          </a:xfrm>
        </p:spPr>
        <p:txBody>
          <a:bodyPr anchor="t" anchorCtr="0">
            <a:normAutofit fontScale="92500" lnSpcReduction="10000"/>
          </a:bodyPr>
          <a:lstStyle/>
          <a:p>
            <a:pPr marL="0" indent="0">
              <a:buNone/>
            </a:pPr>
            <a:r>
              <a:rPr lang="en-GB" b="1" dirty="0"/>
              <a:t>Logistic Regression:</a:t>
            </a:r>
          </a:p>
          <a:p>
            <a:r>
              <a:rPr lang="en-GB" dirty="0"/>
              <a:t>Assesses the relationship between each variable and the outcome as a group</a:t>
            </a:r>
          </a:p>
          <a:p>
            <a:r>
              <a:rPr lang="en-GB" dirty="0"/>
              <a:t>This model is built using the following mandatory factors:</a:t>
            </a:r>
          </a:p>
          <a:p>
            <a:pPr lvl="1"/>
            <a:r>
              <a:rPr lang="en-GB" dirty="0"/>
              <a:t>Aggravated and Distraction Burglaries are automatically allocated for investigation</a:t>
            </a:r>
          </a:p>
          <a:p>
            <a:pPr lvl="1"/>
            <a:r>
              <a:rPr lang="en-GB" dirty="0"/>
              <a:t>Burglaries for GBH (rather than theft) are automatically allocated for investigation</a:t>
            </a:r>
          </a:p>
          <a:p>
            <a:pPr lvl="1"/>
            <a:r>
              <a:rPr lang="en-GB" dirty="0"/>
              <a:t>Offences where a suspect has been arrested are automatically allocated for investigation</a:t>
            </a:r>
          </a:p>
          <a:p>
            <a:pPr lvl="1"/>
            <a:r>
              <a:rPr lang="en-GB" dirty="0"/>
              <a:t>Cases which were solved during the initial investigation were not placed into the model</a:t>
            </a:r>
          </a:p>
          <a:p>
            <a:endParaRPr lang="en-GB" dirty="0"/>
          </a:p>
        </p:txBody>
      </p:sp>
      <p:pic>
        <p:nvPicPr>
          <p:cNvPr id="6" name="Picture 5"/>
          <p:cNvPicPr>
            <a:picLocks noChangeAspect="1"/>
          </p:cNvPicPr>
          <p:nvPr/>
        </p:nvPicPr>
        <p:blipFill>
          <a:blip r:embed="rId2"/>
          <a:stretch>
            <a:fillRect/>
          </a:stretch>
        </p:blipFill>
        <p:spPr>
          <a:xfrm>
            <a:off x="7609482" y="949570"/>
            <a:ext cx="3893541" cy="5434801"/>
          </a:xfrm>
          <a:prstGeom prst="rect">
            <a:avLst/>
          </a:prstGeom>
        </p:spPr>
      </p:pic>
    </p:spTree>
    <p:extLst>
      <p:ext uri="{BB962C8B-B14F-4D97-AF65-F5344CB8AC3E}">
        <p14:creationId xmlns:p14="http://schemas.microsoft.com/office/powerpoint/2010/main" val="3880113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What The Model Looks Like</a:t>
            </a:r>
          </a:p>
        </p:txBody>
      </p:sp>
      <p:sp>
        <p:nvSpPr>
          <p:cNvPr id="3" name="Content Placeholder 2"/>
          <p:cNvSpPr>
            <a:spLocks noGrp="1"/>
          </p:cNvSpPr>
          <p:nvPr>
            <p:ph idx="1"/>
          </p:nvPr>
        </p:nvSpPr>
        <p:spPr>
          <a:xfrm>
            <a:off x="1484310" y="949571"/>
            <a:ext cx="10018713" cy="4841630"/>
          </a:xfrm>
        </p:spPr>
        <p:txBody>
          <a:bodyPr anchor="t" anchorCtr="0">
            <a:normAutofit fontScale="47500" lnSpcReduction="20000"/>
          </a:bodyPr>
          <a:lstStyle/>
          <a:p>
            <a:pPr marL="0" indent="0">
              <a:buNone/>
            </a:pPr>
            <a:r>
              <a:rPr lang="en-GB" b="1" dirty="0"/>
              <a:t>The Model:</a:t>
            </a:r>
          </a:p>
          <a:p>
            <a:pPr marL="0" indent="0">
              <a:buNone/>
            </a:pPr>
            <a:endParaRPr lang="en-GB" dirty="0"/>
          </a:p>
          <a:p>
            <a:pPr marL="0" indent="0">
              <a:buNone/>
            </a:pPr>
            <a:r>
              <a:rPr lang="en-GB" b="1" dirty="0"/>
              <a:t>Case Solvability Score (Higher Score is Less Solvable) = 2.5917734249 + the sum of the relevant values for the factors that are present as follows</a:t>
            </a:r>
            <a:r>
              <a:rPr lang="en-GB" dirty="0"/>
              <a:t>:</a:t>
            </a:r>
          </a:p>
          <a:p>
            <a:pPr marL="0" indent="0">
              <a:buNone/>
            </a:pPr>
            <a:endParaRPr lang="en-GB" dirty="0"/>
          </a:p>
          <a:p>
            <a:pPr marL="0" indent="0">
              <a:buNone/>
            </a:pPr>
            <a:r>
              <a:rPr lang="en-GB" dirty="0"/>
              <a:t>(If Gaming Username Enquiries is present </a:t>
            </a:r>
            <a:r>
              <a:rPr lang="en-GB" b="1" dirty="0"/>
              <a:t>-4.1501993945</a:t>
            </a:r>
            <a:r>
              <a:rPr lang="en-GB" dirty="0"/>
              <a:t>) 		(If Item located at second hand shop is present </a:t>
            </a:r>
            <a:r>
              <a:rPr lang="en-GB" b="1" dirty="0"/>
              <a:t>-2.8212215962</a:t>
            </a:r>
            <a:r>
              <a:rPr lang="en-GB" dirty="0"/>
              <a:t>) </a:t>
            </a:r>
          </a:p>
          <a:p>
            <a:pPr marL="0" indent="0">
              <a:buNone/>
            </a:pPr>
            <a:r>
              <a:rPr lang="en-GB" dirty="0"/>
              <a:t>(If Discovered By Police is present </a:t>
            </a:r>
            <a:r>
              <a:rPr lang="en-GB" b="1" dirty="0"/>
              <a:t>-1.6088851600</a:t>
            </a:r>
            <a:r>
              <a:rPr lang="en-GB" dirty="0"/>
              <a:t>) 			(If DNA Recovered is present </a:t>
            </a:r>
            <a:r>
              <a:rPr lang="en-GB" b="1" dirty="0"/>
              <a:t>-1.2432782388</a:t>
            </a:r>
            <a:r>
              <a:rPr lang="en-GB" dirty="0"/>
              <a:t>)</a:t>
            </a:r>
          </a:p>
          <a:p>
            <a:pPr marL="0" indent="0">
              <a:buNone/>
            </a:pPr>
            <a:r>
              <a:rPr lang="en-GB" dirty="0"/>
              <a:t>(If Domestic Indicator is present</a:t>
            </a:r>
            <a:r>
              <a:rPr lang="en-GB" b="1" dirty="0"/>
              <a:t> -0.9613807375</a:t>
            </a:r>
            <a:r>
              <a:rPr lang="en-GB" dirty="0"/>
              <a:t>) 			(If Financial Enquiries Card or Account Usage is present </a:t>
            </a:r>
            <a:r>
              <a:rPr lang="en-GB" b="1" dirty="0"/>
              <a:t>-0.8676973571</a:t>
            </a:r>
            <a:r>
              <a:rPr lang="en-GB" dirty="0"/>
              <a:t>)</a:t>
            </a:r>
          </a:p>
          <a:p>
            <a:pPr marL="0" indent="0">
              <a:buNone/>
            </a:pPr>
            <a:r>
              <a:rPr lang="en-GB" dirty="0"/>
              <a:t>(If Prints Recovered is present </a:t>
            </a:r>
            <a:r>
              <a:rPr lang="en-GB" b="1" dirty="0"/>
              <a:t>-0.7089646728</a:t>
            </a:r>
            <a:r>
              <a:rPr lang="en-GB" dirty="0"/>
              <a:t>) 				(If Part of Series is present</a:t>
            </a:r>
            <a:r>
              <a:rPr lang="en-GB" b="1" dirty="0"/>
              <a:t> -0.5828106700</a:t>
            </a:r>
            <a:r>
              <a:rPr lang="en-GB" dirty="0"/>
              <a:t>)</a:t>
            </a:r>
          </a:p>
          <a:p>
            <a:pPr marL="0" indent="0">
              <a:buNone/>
            </a:pPr>
            <a:r>
              <a:rPr lang="en-GB" dirty="0"/>
              <a:t>(If Stolen Items Recovered is present </a:t>
            </a:r>
            <a:r>
              <a:rPr lang="en-GB" b="1" dirty="0"/>
              <a:t>-0.5781382287</a:t>
            </a:r>
            <a:r>
              <a:rPr lang="en-GB" dirty="0"/>
              <a:t>) 			(If Telecommunications Opportunities Available is present </a:t>
            </a:r>
            <a:r>
              <a:rPr lang="en-GB" b="1" dirty="0"/>
              <a:t>-0.5742982424</a:t>
            </a:r>
            <a:r>
              <a:rPr lang="en-GB" dirty="0"/>
              <a:t>)</a:t>
            </a:r>
          </a:p>
          <a:p>
            <a:pPr marL="0" indent="0">
              <a:buNone/>
            </a:pPr>
            <a:r>
              <a:rPr lang="en-GB" dirty="0"/>
              <a:t>(If Either CCTV measure is positive is present </a:t>
            </a:r>
            <a:r>
              <a:rPr lang="en-GB" b="1" dirty="0"/>
              <a:t>-0.5509179989</a:t>
            </a:r>
            <a:r>
              <a:rPr lang="en-GB" dirty="0"/>
              <a:t>) 		(If Unemployed is present</a:t>
            </a:r>
            <a:r>
              <a:rPr lang="en-GB" b="1" dirty="0"/>
              <a:t> -0.5078199848</a:t>
            </a:r>
            <a:r>
              <a:rPr lang="en-GB" dirty="0"/>
              <a:t>)</a:t>
            </a:r>
          </a:p>
          <a:p>
            <a:pPr marL="0" indent="0">
              <a:buNone/>
            </a:pPr>
            <a:r>
              <a:rPr lang="en-GB" dirty="0"/>
              <a:t>(If Are there witnesses other than the victim is present </a:t>
            </a:r>
            <a:r>
              <a:rPr lang="en-GB" b="1" dirty="0"/>
              <a:t>-0.5019885667</a:t>
            </a:r>
            <a:r>
              <a:rPr lang="en-GB" dirty="0"/>
              <a:t>) 	(If Witnessed by Officer is present </a:t>
            </a:r>
            <a:r>
              <a:rPr lang="en-GB" b="1" dirty="0"/>
              <a:t>-0.4490801532</a:t>
            </a:r>
            <a:r>
              <a:rPr lang="en-GB" dirty="0"/>
              <a:t>)</a:t>
            </a:r>
          </a:p>
          <a:p>
            <a:pPr marL="0" indent="0">
              <a:buNone/>
            </a:pPr>
            <a:r>
              <a:rPr lang="en-GB" dirty="0"/>
              <a:t>(If Time to Report Less than 15 minutes is present </a:t>
            </a:r>
            <a:r>
              <a:rPr lang="en-GB" b="1" dirty="0"/>
              <a:t>-0.4286801654</a:t>
            </a:r>
            <a:r>
              <a:rPr lang="en-GB" dirty="0"/>
              <a:t>) 	(If There is Suspect Information Provided is present </a:t>
            </a:r>
            <a:r>
              <a:rPr lang="en-GB" b="1" dirty="0"/>
              <a:t>-0.4064605307</a:t>
            </a:r>
            <a:r>
              <a:rPr lang="en-GB" dirty="0"/>
              <a:t>)</a:t>
            </a:r>
          </a:p>
          <a:p>
            <a:pPr marL="0" indent="0">
              <a:buNone/>
            </a:pPr>
            <a:r>
              <a:rPr lang="en-GB" dirty="0"/>
              <a:t>(If Shoe Recovered is present </a:t>
            </a:r>
            <a:r>
              <a:rPr lang="en-GB" b="1" dirty="0"/>
              <a:t>-0.3194626005</a:t>
            </a:r>
            <a:r>
              <a:rPr lang="en-GB" dirty="0"/>
              <a:t>) 				(If Forceful Entry is present </a:t>
            </a:r>
            <a:r>
              <a:rPr lang="en-GB" b="1" dirty="0"/>
              <a:t>-0.2954104448</a:t>
            </a:r>
            <a:r>
              <a:rPr lang="en-GB" dirty="0"/>
              <a:t>)</a:t>
            </a:r>
          </a:p>
          <a:p>
            <a:pPr marL="0" indent="0">
              <a:buNone/>
            </a:pPr>
            <a:r>
              <a:rPr lang="en-GB" dirty="0"/>
              <a:t>(If Between Times Less than 1 hour is present </a:t>
            </a:r>
            <a:r>
              <a:rPr lang="en-GB" b="1" dirty="0"/>
              <a:t>-0.2037576893</a:t>
            </a:r>
            <a:r>
              <a:rPr lang="en-GB" dirty="0"/>
              <a:t>) 		(If Items Seized is present </a:t>
            </a:r>
            <a:r>
              <a:rPr lang="en-GB" b="1" dirty="0"/>
              <a:t>-0.1057116916</a:t>
            </a:r>
            <a:r>
              <a:rPr lang="en-GB" dirty="0"/>
              <a:t>)</a:t>
            </a:r>
          </a:p>
          <a:p>
            <a:pPr marL="0" indent="0">
              <a:buNone/>
            </a:pPr>
            <a:r>
              <a:rPr lang="en-GB" dirty="0"/>
              <a:t>(If Suspect Clothing Seized is present </a:t>
            </a:r>
            <a:r>
              <a:rPr lang="en-GB" b="1" dirty="0"/>
              <a:t>-0.0495460319</a:t>
            </a:r>
            <a:r>
              <a:rPr lang="en-GB" dirty="0"/>
              <a:t>) 			(If Other Sample Recovered is present </a:t>
            </a:r>
            <a:r>
              <a:rPr lang="en-GB" b="1" dirty="0"/>
              <a:t>-0.0201816735</a:t>
            </a:r>
            <a:r>
              <a:rPr lang="en-GB" dirty="0"/>
              <a:t>)</a:t>
            </a:r>
          </a:p>
          <a:p>
            <a:pPr marL="0" indent="0">
              <a:buNone/>
            </a:pPr>
            <a:r>
              <a:rPr lang="en-GB" dirty="0"/>
              <a:t>(If Time to Report Over 18 hours is present </a:t>
            </a:r>
            <a:r>
              <a:rPr lang="en-GB" b="1" dirty="0"/>
              <a:t>+0.0941689671</a:t>
            </a:r>
            <a:r>
              <a:rPr lang="en-GB" dirty="0"/>
              <a:t>) 		(If Negative House to House Conducted is present </a:t>
            </a:r>
            <a:r>
              <a:rPr lang="en-GB" b="1" dirty="0"/>
              <a:t>+0.2047767659</a:t>
            </a:r>
            <a:r>
              <a:rPr lang="en-GB" dirty="0"/>
              <a:t>)</a:t>
            </a:r>
          </a:p>
          <a:p>
            <a:pPr marL="0" indent="0">
              <a:buNone/>
            </a:pPr>
            <a:r>
              <a:rPr lang="en-GB" dirty="0"/>
              <a:t>(If No Witnesses Clearly Stated is present</a:t>
            </a:r>
            <a:r>
              <a:rPr lang="en-GB" b="1" dirty="0"/>
              <a:t> +0.2454850535</a:t>
            </a:r>
            <a:r>
              <a:rPr lang="en-GB" dirty="0"/>
              <a:t>) 		(If House to House not Conducted in Initial Investigation is present </a:t>
            </a:r>
            <a:r>
              <a:rPr lang="en-GB" b="1" dirty="0"/>
              <a:t>+0.3131791432</a:t>
            </a:r>
            <a:r>
              <a:rPr lang="en-GB" dirty="0"/>
              <a:t>)</a:t>
            </a:r>
          </a:p>
          <a:p>
            <a:pPr marL="0" indent="0">
              <a:buNone/>
            </a:pPr>
            <a:r>
              <a:rPr lang="en-GB" dirty="0"/>
              <a:t>(If Between Times Over 12 hours is present </a:t>
            </a:r>
            <a:r>
              <a:rPr lang="en-GB" b="1" dirty="0"/>
              <a:t>+0.3424270166</a:t>
            </a:r>
            <a:r>
              <a:rPr lang="en-GB" dirty="0"/>
              <a:t>) 		(If There is no CCTV available is present </a:t>
            </a:r>
            <a:r>
              <a:rPr lang="en-GB" b="1" dirty="0"/>
              <a:t>+0.5928572330</a:t>
            </a:r>
            <a:r>
              <a:rPr lang="en-GB" dirty="0"/>
              <a:t>)</a:t>
            </a:r>
          </a:p>
          <a:p>
            <a:pPr marL="0" indent="0">
              <a:buNone/>
            </a:pPr>
            <a:r>
              <a:rPr lang="en-GB" dirty="0"/>
              <a:t>(If Offence Occurred in an Outbuilding is present</a:t>
            </a:r>
            <a:r>
              <a:rPr lang="en-GB" b="1" dirty="0"/>
              <a:t> +0.7883362897</a:t>
            </a:r>
            <a:r>
              <a:rPr lang="en-GB" dirty="0"/>
              <a: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18839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Accuracy of the Model</a:t>
            </a:r>
          </a:p>
        </p:txBody>
      </p:sp>
      <p:sp>
        <p:nvSpPr>
          <p:cNvPr id="3" name="Content Placeholder 2"/>
          <p:cNvSpPr>
            <a:spLocks noGrp="1"/>
          </p:cNvSpPr>
          <p:nvPr>
            <p:ph idx="1"/>
          </p:nvPr>
        </p:nvSpPr>
        <p:spPr>
          <a:xfrm>
            <a:off x="1484310" y="949570"/>
            <a:ext cx="10339827" cy="3433244"/>
          </a:xfrm>
        </p:spPr>
        <p:txBody>
          <a:bodyPr anchor="t" anchorCtr="0">
            <a:normAutofit fontScale="92500" lnSpcReduction="20000"/>
          </a:bodyPr>
          <a:lstStyle/>
          <a:p>
            <a:pPr marL="0" indent="0">
              <a:buNone/>
            </a:pPr>
            <a:r>
              <a:rPr lang="en-GB" b="1" dirty="0"/>
              <a:t>Testing of the Model on a Separate Data Set</a:t>
            </a:r>
          </a:p>
          <a:p>
            <a:r>
              <a:rPr lang="en-GB" dirty="0"/>
              <a:t>The remaining free-text data was coded and cleansed in order to allow testing of the model on a separate data set</a:t>
            </a:r>
          </a:p>
          <a:p>
            <a:pPr marL="0" indent="0">
              <a:buNone/>
            </a:pPr>
            <a:r>
              <a:rPr lang="en-GB" b="1" dirty="0"/>
              <a:t>Comparisons can be made between cut off points</a:t>
            </a:r>
          </a:p>
          <a:p>
            <a:r>
              <a:rPr lang="en-GB" dirty="0"/>
              <a:t>All Errors are not Equal</a:t>
            </a:r>
          </a:p>
          <a:p>
            <a:r>
              <a:rPr lang="en-GB" dirty="0"/>
              <a:t>Two errors = Wasted Resources and Disappointed Victims</a:t>
            </a:r>
          </a:p>
          <a:p>
            <a:r>
              <a:rPr lang="en-GB" dirty="0"/>
              <a:t>Important to keep this in mind, but also remember that policing agencies already screen crimes out to aid efficiency, this is a way of making this process more accurate and more evidence based</a:t>
            </a:r>
          </a:p>
        </p:txBody>
      </p:sp>
      <p:pic>
        <p:nvPicPr>
          <p:cNvPr id="4" name="Picture 3">
            <a:extLst>
              <a:ext uri="{FF2B5EF4-FFF2-40B4-BE49-F238E27FC236}">
                <a16:creationId xmlns:a16="http://schemas.microsoft.com/office/drawing/2014/main" id="{AED437C8-7E35-45B4-8F97-BBC6212C8871}"/>
              </a:ext>
            </a:extLst>
          </p:cNvPr>
          <p:cNvPicPr>
            <a:picLocks noChangeAspect="1"/>
          </p:cNvPicPr>
          <p:nvPr/>
        </p:nvPicPr>
        <p:blipFill>
          <a:blip r:embed="rId2"/>
          <a:stretch>
            <a:fillRect/>
          </a:stretch>
        </p:blipFill>
        <p:spPr>
          <a:xfrm>
            <a:off x="3915633" y="4382814"/>
            <a:ext cx="7587390" cy="2334508"/>
          </a:xfrm>
          <a:prstGeom prst="rect">
            <a:avLst/>
          </a:prstGeom>
        </p:spPr>
      </p:pic>
    </p:spTree>
    <p:extLst>
      <p:ext uri="{BB962C8B-B14F-4D97-AF65-F5344CB8AC3E}">
        <p14:creationId xmlns:p14="http://schemas.microsoft.com/office/powerpoint/2010/main" val="1124942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Cut-Off Point</a:t>
            </a:r>
          </a:p>
        </p:txBody>
      </p:sp>
      <p:sp>
        <p:nvSpPr>
          <p:cNvPr id="3" name="Content Placeholder 2"/>
          <p:cNvSpPr>
            <a:spLocks noGrp="1"/>
          </p:cNvSpPr>
          <p:nvPr>
            <p:ph idx="1"/>
          </p:nvPr>
        </p:nvSpPr>
        <p:spPr>
          <a:xfrm>
            <a:off x="1484310" y="949571"/>
            <a:ext cx="2430867" cy="4841630"/>
          </a:xfrm>
        </p:spPr>
        <p:txBody>
          <a:bodyPr anchor="t" anchorCtr="0">
            <a:normAutofit fontScale="55000" lnSpcReduction="20000"/>
          </a:bodyPr>
          <a:lstStyle/>
          <a:p>
            <a:pPr marL="0" indent="0">
              <a:buNone/>
            </a:pPr>
            <a:r>
              <a:rPr lang="en-GB" b="1" dirty="0"/>
              <a:t>Cut-Off Point:</a:t>
            </a:r>
          </a:p>
          <a:p>
            <a:r>
              <a:rPr lang="en-GB" dirty="0"/>
              <a:t>The model works out the answer to a sum </a:t>
            </a:r>
          </a:p>
          <a:p>
            <a:r>
              <a:rPr lang="en-GB" dirty="0"/>
              <a:t>Cases are allocated if their score is equal to, or lower than the chosen cut-off value</a:t>
            </a:r>
          </a:p>
          <a:p>
            <a:r>
              <a:rPr lang="en-GB" dirty="0"/>
              <a:t>Cases are filed if their score is higher than the chosen cut-off value</a:t>
            </a:r>
          </a:p>
          <a:p>
            <a:r>
              <a:rPr lang="en-GB" dirty="0"/>
              <a:t>This can be optimised for either resourcing purposes, or based on a balance of solved crimes vs wasted resources</a:t>
            </a:r>
          </a:p>
          <a:p>
            <a:r>
              <a:rPr lang="en-GB" dirty="0"/>
              <a:t>The graph to the right shows the error rates in each direction at each cut-off value</a:t>
            </a:r>
          </a:p>
          <a:p>
            <a:r>
              <a:rPr lang="en-GB" dirty="0"/>
              <a:t>Somewhere around 2.8 to 3.2 would maximise the case-filing potential of the model, whilst not losing many solved cases</a:t>
            </a:r>
          </a:p>
        </p:txBody>
      </p:sp>
      <p:pic>
        <p:nvPicPr>
          <p:cNvPr id="4" name="Picture 3"/>
          <p:cNvPicPr>
            <a:picLocks noChangeAspect="1"/>
          </p:cNvPicPr>
          <p:nvPr/>
        </p:nvPicPr>
        <p:blipFill>
          <a:blip r:embed="rId2"/>
          <a:stretch>
            <a:fillRect/>
          </a:stretch>
        </p:blipFill>
        <p:spPr>
          <a:xfrm>
            <a:off x="4054894" y="949570"/>
            <a:ext cx="7928898" cy="5793370"/>
          </a:xfrm>
          <a:prstGeom prst="rect">
            <a:avLst/>
          </a:prstGeom>
        </p:spPr>
      </p:pic>
    </p:spTree>
    <p:extLst>
      <p:ext uri="{BB962C8B-B14F-4D97-AF65-F5344CB8AC3E}">
        <p14:creationId xmlns:p14="http://schemas.microsoft.com/office/powerpoint/2010/main" val="845365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Accuracy Comparisons</a:t>
            </a:r>
          </a:p>
        </p:txBody>
      </p:sp>
      <p:sp>
        <p:nvSpPr>
          <p:cNvPr id="3" name="Content Placeholder 2"/>
          <p:cNvSpPr>
            <a:spLocks noGrp="1"/>
          </p:cNvSpPr>
          <p:nvPr>
            <p:ph idx="1"/>
          </p:nvPr>
        </p:nvSpPr>
        <p:spPr>
          <a:xfrm>
            <a:off x="1484311" y="949570"/>
            <a:ext cx="4838112" cy="5767752"/>
          </a:xfrm>
        </p:spPr>
        <p:txBody>
          <a:bodyPr anchor="t" anchorCtr="0">
            <a:normAutofit fontScale="77500" lnSpcReduction="20000"/>
          </a:bodyPr>
          <a:lstStyle/>
          <a:p>
            <a:r>
              <a:rPr lang="en-GB" b="1" dirty="0"/>
              <a:t>Cut Off 3.2 </a:t>
            </a:r>
            <a:r>
              <a:rPr lang="en-GB" dirty="0"/>
              <a:t>= </a:t>
            </a:r>
            <a:r>
              <a:rPr lang="en-GB" b="1" dirty="0"/>
              <a:t>96% accurate </a:t>
            </a:r>
            <a:r>
              <a:rPr lang="en-GB" dirty="0"/>
              <a:t>in terms of solved cases correctly allocated</a:t>
            </a:r>
          </a:p>
          <a:p>
            <a:r>
              <a:rPr lang="en-GB" dirty="0"/>
              <a:t>1586 cases correctly filed (40%)</a:t>
            </a:r>
          </a:p>
          <a:p>
            <a:r>
              <a:rPr lang="en-GB" b="1" dirty="0"/>
              <a:t>Incredibly Low Risk Option</a:t>
            </a:r>
          </a:p>
          <a:p>
            <a:endParaRPr lang="en-GB" b="1" dirty="0"/>
          </a:p>
          <a:p>
            <a:r>
              <a:rPr lang="en-GB" b="1" dirty="0"/>
              <a:t>Cut Off 2.8 = 87% accurate </a:t>
            </a:r>
            <a:r>
              <a:rPr lang="en-GB" dirty="0"/>
              <a:t>in terms of solved cases correctly allocated</a:t>
            </a:r>
          </a:p>
          <a:p>
            <a:r>
              <a:rPr lang="en-GB" dirty="0"/>
              <a:t>2041 cases correctly filed (52%)</a:t>
            </a:r>
          </a:p>
          <a:p>
            <a:r>
              <a:rPr lang="en-GB" dirty="0"/>
              <a:t>Overall accuracy increased to 56.2% from 45.1% if all cases are investigated</a:t>
            </a:r>
          </a:p>
          <a:p>
            <a:r>
              <a:rPr lang="en-GB" b="1" dirty="0"/>
              <a:t>Massive Reduction in workload of 42.2%</a:t>
            </a:r>
          </a:p>
          <a:p>
            <a:endParaRPr lang="en-GB" b="1" dirty="0"/>
          </a:p>
          <a:p>
            <a:r>
              <a:rPr lang="en-GB" b="1" dirty="0"/>
              <a:t>Important to remember though that some cases will have been solved due to additional information coming to light, this is something that the model cannot ‘see’ and therefore actual accuracy is hypothesised to be much higher</a:t>
            </a:r>
          </a:p>
        </p:txBody>
      </p:sp>
      <p:sp>
        <p:nvSpPr>
          <p:cNvPr id="7" name="Content Placeholder 2">
            <a:extLst>
              <a:ext uri="{FF2B5EF4-FFF2-40B4-BE49-F238E27FC236}">
                <a16:creationId xmlns:a16="http://schemas.microsoft.com/office/drawing/2014/main" id="{DAF280A4-2F6B-4453-8193-FBEBC0C01E6D}"/>
              </a:ext>
            </a:extLst>
          </p:cNvPr>
          <p:cNvSpPr txBox="1">
            <a:spLocks/>
          </p:cNvSpPr>
          <p:nvPr/>
        </p:nvSpPr>
        <p:spPr>
          <a:xfrm>
            <a:off x="6322423" y="949570"/>
            <a:ext cx="4838112" cy="329479"/>
          </a:xfrm>
          <a:prstGeom prst="rect">
            <a:avLst/>
          </a:prstGeom>
        </p:spPr>
        <p:txBody>
          <a:bodyPr vert="horz" lIns="91440" tIns="45720" rIns="91440" bIns="45720" rtlCol="0" anchor="t" anchorCtr="0">
            <a:normAutofit fontScale="77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r>
              <a:rPr lang="en-GB" b="1" u="sng" dirty="0"/>
              <a:t>Cut Off 3.2</a:t>
            </a:r>
          </a:p>
        </p:txBody>
      </p:sp>
      <p:sp>
        <p:nvSpPr>
          <p:cNvPr id="8" name="Content Placeholder 2">
            <a:extLst>
              <a:ext uri="{FF2B5EF4-FFF2-40B4-BE49-F238E27FC236}">
                <a16:creationId xmlns:a16="http://schemas.microsoft.com/office/drawing/2014/main" id="{7C4C9C03-BDF4-4B60-8A67-5627797A204C}"/>
              </a:ext>
            </a:extLst>
          </p:cNvPr>
          <p:cNvSpPr txBox="1">
            <a:spLocks/>
          </p:cNvSpPr>
          <p:nvPr/>
        </p:nvSpPr>
        <p:spPr>
          <a:xfrm>
            <a:off x="6322423" y="3639018"/>
            <a:ext cx="4838112" cy="329479"/>
          </a:xfrm>
          <a:prstGeom prst="rect">
            <a:avLst/>
          </a:prstGeom>
        </p:spPr>
        <p:txBody>
          <a:bodyPr vert="horz" lIns="91440" tIns="45720" rIns="91440" bIns="45720" rtlCol="0" anchor="t" anchorCtr="0">
            <a:normAutofit fontScale="77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r>
              <a:rPr lang="en-GB" b="1" u="sng" dirty="0"/>
              <a:t>Cut Off 2.8</a:t>
            </a:r>
          </a:p>
        </p:txBody>
      </p:sp>
      <p:pic>
        <p:nvPicPr>
          <p:cNvPr id="9" name="Picture 8">
            <a:extLst>
              <a:ext uri="{FF2B5EF4-FFF2-40B4-BE49-F238E27FC236}">
                <a16:creationId xmlns:a16="http://schemas.microsoft.com/office/drawing/2014/main" id="{327AA4B6-0CE3-40A2-9C02-C2C569CD7EEC}"/>
              </a:ext>
            </a:extLst>
          </p:cNvPr>
          <p:cNvPicPr>
            <a:picLocks noChangeAspect="1"/>
          </p:cNvPicPr>
          <p:nvPr/>
        </p:nvPicPr>
        <p:blipFill>
          <a:blip r:embed="rId2"/>
          <a:stretch>
            <a:fillRect/>
          </a:stretch>
        </p:blipFill>
        <p:spPr>
          <a:xfrm>
            <a:off x="6322423" y="1417914"/>
            <a:ext cx="5696654" cy="1752761"/>
          </a:xfrm>
          <a:prstGeom prst="rect">
            <a:avLst/>
          </a:prstGeom>
        </p:spPr>
      </p:pic>
      <p:pic>
        <p:nvPicPr>
          <p:cNvPr id="10" name="Picture 9">
            <a:extLst>
              <a:ext uri="{FF2B5EF4-FFF2-40B4-BE49-F238E27FC236}">
                <a16:creationId xmlns:a16="http://schemas.microsoft.com/office/drawing/2014/main" id="{890DE1F2-EFAB-497D-B7C5-DAB571418225}"/>
              </a:ext>
            </a:extLst>
          </p:cNvPr>
          <p:cNvPicPr>
            <a:picLocks noChangeAspect="1"/>
          </p:cNvPicPr>
          <p:nvPr/>
        </p:nvPicPr>
        <p:blipFill>
          <a:blip r:embed="rId3"/>
          <a:stretch>
            <a:fillRect/>
          </a:stretch>
        </p:blipFill>
        <p:spPr>
          <a:xfrm>
            <a:off x="6322423" y="4436840"/>
            <a:ext cx="5696654" cy="1752761"/>
          </a:xfrm>
          <a:prstGeom prst="rect">
            <a:avLst/>
          </a:prstGeom>
        </p:spPr>
      </p:pic>
    </p:spTree>
    <p:extLst>
      <p:ext uri="{BB962C8B-B14F-4D97-AF65-F5344CB8AC3E}">
        <p14:creationId xmlns:p14="http://schemas.microsoft.com/office/powerpoint/2010/main" val="3949285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Running a Solvability RCT</a:t>
            </a:r>
          </a:p>
        </p:txBody>
      </p:sp>
      <p:sp>
        <p:nvSpPr>
          <p:cNvPr id="3" name="Content Placeholder 2"/>
          <p:cNvSpPr>
            <a:spLocks noGrp="1"/>
          </p:cNvSpPr>
          <p:nvPr>
            <p:ph idx="1"/>
          </p:nvPr>
        </p:nvSpPr>
        <p:spPr>
          <a:xfrm>
            <a:off x="1484310" y="949570"/>
            <a:ext cx="5557621" cy="5577354"/>
          </a:xfrm>
        </p:spPr>
        <p:txBody>
          <a:bodyPr anchor="t" anchorCtr="0">
            <a:normAutofit fontScale="92500" lnSpcReduction="20000"/>
          </a:bodyPr>
          <a:lstStyle/>
          <a:p>
            <a:pPr marL="0" indent="0">
              <a:buNone/>
            </a:pPr>
            <a:r>
              <a:rPr lang="en-GB" b="1" dirty="0"/>
              <a:t>Important Considerations</a:t>
            </a:r>
          </a:p>
          <a:p>
            <a:r>
              <a:rPr lang="en-GB" dirty="0"/>
              <a:t>Solvability is well suited to running a randomised controlled trial, as power can be maximised by randomising each case as it is reported</a:t>
            </a:r>
          </a:p>
          <a:p>
            <a:r>
              <a:rPr lang="en-GB" dirty="0"/>
              <a:t>Making it work for a trial can test whether larger system change would be beneficial later</a:t>
            </a:r>
          </a:p>
          <a:p>
            <a:r>
              <a:rPr lang="en-GB" dirty="0"/>
              <a:t>Norfolk and Suffolk Constabularies have supported the experimental process thoroughly, providing a structure that it can be conducted in</a:t>
            </a:r>
          </a:p>
          <a:p>
            <a:r>
              <a:rPr lang="en-GB" dirty="0"/>
              <a:t>Requires coding of variables as the crimes are reported, this is currently being achieved through hard work of analysts in Norfolk and Suffolk JPAD – Wouldn’t be possible without their commitment, buy in, and hard work</a:t>
            </a:r>
          </a:p>
          <a:p>
            <a:endParaRPr lang="en-GB" dirty="0"/>
          </a:p>
        </p:txBody>
      </p:sp>
      <p:pic>
        <p:nvPicPr>
          <p:cNvPr id="4" name="Picture 3">
            <a:extLst>
              <a:ext uri="{FF2B5EF4-FFF2-40B4-BE49-F238E27FC236}">
                <a16:creationId xmlns:a16="http://schemas.microsoft.com/office/drawing/2014/main" id="{99053EAF-8C82-4B5C-97C1-94812B15C362}"/>
              </a:ext>
            </a:extLst>
          </p:cNvPr>
          <p:cNvPicPr>
            <a:picLocks noChangeAspect="1"/>
          </p:cNvPicPr>
          <p:nvPr/>
        </p:nvPicPr>
        <p:blipFill>
          <a:blip r:embed="rId2"/>
          <a:stretch>
            <a:fillRect/>
          </a:stretch>
        </p:blipFill>
        <p:spPr>
          <a:xfrm>
            <a:off x="6886817" y="949570"/>
            <a:ext cx="5203498" cy="5908429"/>
          </a:xfrm>
          <a:prstGeom prst="rect">
            <a:avLst/>
          </a:prstGeom>
        </p:spPr>
      </p:pic>
    </p:spTree>
    <p:extLst>
      <p:ext uri="{BB962C8B-B14F-4D97-AF65-F5344CB8AC3E}">
        <p14:creationId xmlns:p14="http://schemas.microsoft.com/office/powerpoint/2010/main" val="3168278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Conclusions</a:t>
            </a:r>
          </a:p>
        </p:txBody>
      </p:sp>
      <p:sp>
        <p:nvSpPr>
          <p:cNvPr id="3" name="Content Placeholder 2"/>
          <p:cNvSpPr>
            <a:spLocks noGrp="1"/>
          </p:cNvSpPr>
          <p:nvPr>
            <p:ph idx="1"/>
          </p:nvPr>
        </p:nvSpPr>
        <p:spPr>
          <a:xfrm>
            <a:off x="1484310" y="949571"/>
            <a:ext cx="10018713" cy="5320600"/>
          </a:xfrm>
        </p:spPr>
        <p:txBody>
          <a:bodyPr anchor="t" anchorCtr="0">
            <a:normAutofit fontScale="92500" lnSpcReduction="10000"/>
          </a:bodyPr>
          <a:lstStyle/>
          <a:p>
            <a:r>
              <a:rPr lang="en-GB" dirty="0"/>
              <a:t>Possible to test in a force before changing systems to improve capability</a:t>
            </a:r>
          </a:p>
          <a:p>
            <a:r>
              <a:rPr lang="en-GB" dirty="0"/>
              <a:t>Cut off points can be optimised to match priorities of the force using them</a:t>
            </a:r>
          </a:p>
          <a:p>
            <a:r>
              <a:rPr lang="en-GB" dirty="0"/>
              <a:t>Even with 2.8 as cut off point, having no factors present would mean that the case is allocated</a:t>
            </a:r>
          </a:p>
          <a:p>
            <a:r>
              <a:rPr lang="en-GB" dirty="0"/>
              <a:t>Predicting rare occurrences (burglary has lower clearance rate than some other crime types) is more difficult, but still possible</a:t>
            </a:r>
          </a:p>
          <a:p>
            <a:endParaRPr lang="en-GB" dirty="0"/>
          </a:p>
          <a:p>
            <a:r>
              <a:rPr lang="en-GB" dirty="0"/>
              <a:t>It is possible for a force to allocate their caseloads in an evidence based manner, and the impact of that will be known soon</a:t>
            </a:r>
          </a:p>
          <a:p>
            <a:r>
              <a:rPr lang="en-GB" dirty="0"/>
              <a:t>Results of RCT are expected at the start of 2019</a:t>
            </a:r>
          </a:p>
          <a:p>
            <a:endParaRPr lang="en-GB" dirty="0"/>
          </a:p>
          <a:p>
            <a:r>
              <a:rPr lang="en-GB" dirty="0"/>
              <a:t>Massive thank you to staff and leaders in Norfolk and Suffolk Constabularies for making this work possible</a:t>
            </a:r>
          </a:p>
        </p:txBody>
      </p:sp>
    </p:spTree>
    <p:extLst>
      <p:ext uri="{BB962C8B-B14F-4D97-AF65-F5344CB8AC3E}">
        <p14:creationId xmlns:p14="http://schemas.microsoft.com/office/powerpoint/2010/main" val="1657063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66011" y="2499360"/>
            <a:ext cx="8037011" cy="3214019"/>
          </a:xfrm>
        </p:spPr>
        <p:txBody>
          <a:bodyPr>
            <a:normAutofit fontScale="92500" lnSpcReduction="10000"/>
          </a:bodyPr>
          <a:lstStyle/>
          <a:p>
            <a:r>
              <a:rPr lang="en-GB" dirty="0"/>
              <a:t>Contact Details:</a:t>
            </a:r>
          </a:p>
          <a:p>
            <a:r>
              <a:rPr lang="en-GB" dirty="0"/>
              <a:t>Tom Olphin, University of Cambridge &amp; Better Policing Collaborative</a:t>
            </a:r>
          </a:p>
          <a:p>
            <a:r>
              <a:rPr lang="en-GB" dirty="0">
                <a:hlinkClick r:id="rId2"/>
              </a:rPr>
              <a:t>tolphin@gmail.com</a:t>
            </a:r>
            <a:endParaRPr lang="en-GB" dirty="0"/>
          </a:p>
          <a:p>
            <a:r>
              <a:rPr lang="en-GB" dirty="0"/>
              <a:t>07921 808988</a:t>
            </a:r>
          </a:p>
          <a:p>
            <a:endParaRPr lang="en-GB" dirty="0"/>
          </a:p>
          <a:p>
            <a:r>
              <a:rPr lang="en-GB" dirty="0"/>
              <a:t>Work conducted in collaboration with:</a:t>
            </a:r>
          </a:p>
          <a:p>
            <a:r>
              <a:rPr lang="en-GB" dirty="0"/>
              <a:t>Dr Siddhartha Bandyopadhyay and Prof Anindya Banerjee,</a:t>
            </a:r>
          </a:p>
          <a:p>
            <a:r>
              <a:rPr lang="en-GB" dirty="0"/>
              <a:t>University of Birmingham &amp; Better Policing Collaborative </a:t>
            </a:r>
          </a:p>
        </p:txBody>
      </p:sp>
      <p:pic>
        <p:nvPicPr>
          <p:cNvPr id="8" name="Picture 7"/>
          <p:cNvPicPr>
            <a:picLocks noChangeAspect="1"/>
          </p:cNvPicPr>
          <p:nvPr/>
        </p:nvPicPr>
        <p:blipFill>
          <a:blip r:embed="rId3"/>
          <a:stretch>
            <a:fillRect/>
          </a:stretch>
        </p:blipFill>
        <p:spPr>
          <a:xfrm>
            <a:off x="4229155" y="258307"/>
            <a:ext cx="4601755" cy="1374550"/>
          </a:xfrm>
          <a:prstGeom prst="rect">
            <a:avLst/>
          </a:prstGeom>
        </p:spPr>
      </p:pic>
      <p:pic>
        <p:nvPicPr>
          <p:cNvPr id="9" name="Picture 8"/>
          <p:cNvPicPr>
            <a:picLocks noChangeAspect="1"/>
          </p:cNvPicPr>
          <p:nvPr/>
        </p:nvPicPr>
        <p:blipFill>
          <a:blip r:embed="rId4"/>
          <a:stretch>
            <a:fillRect/>
          </a:stretch>
        </p:blipFill>
        <p:spPr>
          <a:xfrm>
            <a:off x="9176657" y="258306"/>
            <a:ext cx="2326365" cy="1798253"/>
          </a:xfrm>
          <a:prstGeom prst="rect">
            <a:avLst/>
          </a:prstGeom>
        </p:spPr>
      </p:pic>
    </p:spTree>
    <p:extLst>
      <p:ext uri="{BB962C8B-B14F-4D97-AF65-F5344CB8AC3E}">
        <p14:creationId xmlns:p14="http://schemas.microsoft.com/office/powerpoint/2010/main" val="316213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Background and Purpose</a:t>
            </a:r>
          </a:p>
        </p:txBody>
      </p:sp>
      <p:sp>
        <p:nvSpPr>
          <p:cNvPr id="3" name="Content Placeholder 2"/>
          <p:cNvSpPr>
            <a:spLocks noGrp="1"/>
          </p:cNvSpPr>
          <p:nvPr>
            <p:ph idx="1"/>
          </p:nvPr>
        </p:nvSpPr>
        <p:spPr>
          <a:xfrm>
            <a:off x="1484310" y="949571"/>
            <a:ext cx="10018713" cy="4841630"/>
          </a:xfrm>
        </p:spPr>
        <p:txBody>
          <a:bodyPr anchor="t" anchorCtr="0">
            <a:normAutofit fontScale="85000" lnSpcReduction="20000"/>
          </a:bodyPr>
          <a:lstStyle/>
          <a:p>
            <a:pPr marL="0" indent="0">
              <a:buNone/>
            </a:pPr>
            <a:r>
              <a:rPr lang="en-GB" b="1" dirty="0"/>
              <a:t>Background</a:t>
            </a:r>
          </a:p>
          <a:p>
            <a:pPr lvl="0"/>
            <a:r>
              <a:rPr lang="en-GB" dirty="0"/>
              <a:t>A solvability model looks at what factors correlate with a crime being ‘solved’ and using it allows the police to use resources more efficiently</a:t>
            </a:r>
          </a:p>
          <a:p>
            <a:pPr lvl="0"/>
            <a:r>
              <a:rPr lang="en-GB" dirty="0"/>
              <a:t>Recognises that with the information available, police won’t be able to solve all crimes</a:t>
            </a:r>
          </a:p>
          <a:p>
            <a:pPr lvl="0"/>
            <a:r>
              <a:rPr lang="en-GB" dirty="0"/>
              <a:t>Implicit use of solvability factors are already present in most forces but they are based on officer judgment and lack external validity</a:t>
            </a:r>
          </a:p>
          <a:p>
            <a:pPr lvl="0"/>
            <a:r>
              <a:rPr lang="en-GB" dirty="0"/>
              <a:t>A formal model adds rigour to the process and does not suffer from subjective bias</a:t>
            </a:r>
          </a:p>
          <a:p>
            <a:pPr lvl="0"/>
            <a:r>
              <a:rPr lang="en-GB" dirty="0"/>
              <a:t>Using such a model allows the police to optimally use resources</a:t>
            </a:r>
          </a:p>
          <a:p>
            <a:pPr marL="0" indent="0">
              <a:buNone/>
            </a:pPr>
            <a:endParaRPr lang="en-GB" dirty="0"/>
          </a:p>
          <a:p>
            <a:pPr marL="0" indent="0">
              <a:buNone/>
            </a:pPr>
            <a:r>
              <a:rPr lang="en-GB" b="1" dirty="0"/>
              <a:t>Aim: </a:t>
            </a:r>
          </a:p>
          <a:p>
            <a:r>
              <a:rPr lang="en-GB" dirty="0"/>
              <a:t>To build a solvability model for burglary using Norfolk data and use its insights to determine investigative effort in Norfolk and Suffolk</a:t>
            </a:r>
          </a:p>
          <a:p>
            <a:r>
              <a:rPr lang="en-GB" dirty="0"/>
              <a:t>To trial the model for actual investigative strategy in one of the forces</a:t>
            </a:r>
          </a:p>
          <a:p>
            <a:endParaRPr lang="en-GB" dirty="0"/>
          </a:p>
          <a:p>
            <a:endParaRPr lang="en-GB" dirty="0"/>
          </a:p>
        </p:txBody>
      </p:sp>
    </p:spTree>
    <p:extLst>
      <p:ext uri="{BB962C8B-B14F-4D97-AF65-F5344CB8AC3E}">
        <p14:creationId xmlns:p14="http://schemas.microsoft.com/office/powerpoint/2010/main" val="1440553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Data Description</a:t>
            </a:r>
          </a:p>
        </p:txBody>
      </p:sp>
      <p:sp>
        <p:nvSpPr>
          <p:cNvPr id="3" name="Content Placeholder 2"/>
          <p:cNvSpPr>
            <a:spLocks noGrp="1"/>
          </p:cNvSpPr>
          <p:nvPr>
            <p:ph idx="1"/>
          </p:nvPr>
        </p:nvSpPr>
        <p:spPr>
          <a:xfrm>
            <a:off x="1484310" y="949571"/>
            <a:ext cx="10018713" cy="4841630"/>
          </a:xfrm>
        </p:spPr>
        <p:txBody>
          <a:bodyPr anchor="t" anchorCtr="0">
            <a:normAutofit/>
          </a:bodyPr>
          <a:lstStyle/>
          <a:p>
            <a:pPr marL="0" indent="0">
              <a:buNone/>
            </a:pPr>
            <a:r>
              <a:rPr lang="en-GB" b="1" dirty="0"/>
              <a:t>Data Description:</a:t>
            </a:r>
          </a:p>
          <a:p>
            <a:r>
              <a:rPr lang="en-GB" dirty="0"/>
              <a:t>Approximately three years (from April 2012 to May 2015) of data is being used to build the model. The data comprised both automatic categories as well as officer free text that had to be coded manually</a:t>
            </a:r>
          </a:p>
          <a:p>
            <a:r>
              <a:rPr lang="en-GB" dirty="0"/>
              <a:t>Data were compiled for 253 variables (68 manually coded from officer free text fields and 185 coded from downloads of Norfolk Constabulary systems)</a:t>
            </a:r>
          </a:p>
          <a:p>
            <a:r>
              <a:rPr lang="en-GB" dirty="0"/>
              <a:t>This initial list of 253 variables was narrowed down to 42 after removing those variables which were found to have very little explanatory power in terms of solvability or which were highly correlated with each other</a:t>
            </a:r>
          </a:p>
          <a:p>
            <a:r>
              <a:rPr lang="en-GB" dirty="0"/>
              <a:t>The procedure is described under methodology</a:t>
            </a:r>
          </a:p>
          <a:p>
            <a:endParaRPr lang="en-GB" dirty="0"/>
          </a:p>
        </p:txBody>
      </p:sp>
    </p:spTree>
    <p:extLst>
      <p:ext uri="{BB962C8B-B14F-4D97-AF65-F5344CB8AC3E}">
        <p14:creationId xmlns:p14="http://schemas.microsoft.com/office/powerpoint/2010/main" val="1111442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Data Downloaded from Norfolk Systems</a:t>
            </a:r>
          </a:p>
        </p:txBody>
      </p:sp>
      <p:sp>
        <p:nvSpPr>
          <p:cNvPr id="3" name="Content Placeholder 2"/>
          <p:cNvSpPr>
            <a:spLocks noGrp="1"/>
          </p:cNvSpPr>
          <p:nvPr>
            <p:ph idx="1"/>
          </p:nvPr>
        </p:nvSpPr>
        <p:spPr>
          <a:xfrm>
            <a:off x="1484310" y="949571"/>
            <a:ext cx="10018713" cy="4841630"/>
          </a:xfrm>
        </p:spPr>
        <p:txBody>
          <a:bodyPr anchor="t" anchorCtr="0">
            <a:normAutofit/>
          </a:bodyPr>
          <a:lstStyle/>
          <a:p>
            <a:pPr marL="0" indent="0">
              <a:buNone/>
            </a:pPr>
            <a:r>
              <a:rPr lang="en-GB" b="1" dirty="0"/>
              <a:t>Data Description:</a:t>
            </a:r>
          </a:p>
          <a:p>
            <a:r>
              <a:rPr lang="en-GB" dirty="0"/>
              <a:t>Data has been downloaded from Norfolk systems to provide information relating to forensics, crime incident information, MO and other markers that are electronically recorded </a:t>
            </a:r>
          </a:p>
          <a:p>
            <a:endParaRPr lang="en-GB" dirty="0"/>
          </a:p>
          <a:p>
            <a:pPr marL="0" indent="0">
              <a:buNone/>
            </a:pPr>
            <a:r>
              <a:rPr lang="en-GB" b="1" dirty="0"/>
              <a:t>Data Issues:</a:t>
            </a:r>
          </a:p>
          <a:p>
            <a:r>
              <a:rPr lang="en-GB" dirty="0"/>
              <a:t>There are inaccuracies in the data pertaining to offence outcome (due to change from detections to outcomes), offences with issues have been removed from the analysis</a:t>
            </a:r>
          </a:p>
          <a:p>
            <a:endParaRPr lang="en-GB" dirty="0"/>
          </a:p>
        </p:txBody>
      </p:sp>
    </p:spTree>
    <p:extLst>
      <p:ext uri="{BB962C8B-B14F-4D97-AF65-F5344CB8AC3E}">
        <p14:creationId xmlns:p14="http://schemas.microsoft.com/office/powerpoint/2010/main" val="3674929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Data from Free Text Fields</a:t>
            </a:r>
          </a:p>
        </p:txBody>
      </p:sp>
      <p:sp>
        <p:nvSpPr>
          <p:cNvPr id="3" name="Content Placeholder 2"/>
          <p:cNvSpPr>
            <a:spLocks noGrp="1"/>
          </p:cNvSpPr>
          <p:nvPr>
            <p:ph idx="1"/>
          </p:nvPr>
        </p:nvSpPr>
        <p:spPr>
          <a:xfrm>
            <a:off x="1484310" y="949571"/>
            <a:ext cx="10018713" cy="5548048"/>
          </a:xfrm>
        </p:spPr>
        <p:txBody>
          <a:bodyPr anchor="t" anchorCtr="0">
            <a:normAutofit/>
          </a:bodyPr>
          <a:lstStyle/>
          <a:p>
            <a:pPr marL="0" indent="0">
              <a:buNone/>
            </a:pPr>
            <a:r>
              <a:rPr lang="en-GB" b="1" dirty="0"/>
              <a:t>Issue: </a:t>
            </a:r>
          </a:p>
          <a:p>
            <a:r>
              <a:rPr lang="en-GB" dirty="0"/>
              <a:t>Some data that have been previously demonstrated to be useful for explaining solvability are not recorded electronically by Norfolk Constabulary, officers update their initial investigation in a free text field</a:t>
            </a:r>
          </a:p>
          <a:p>
            <a:r>
              <a:rPr lang="en-GB" dirty="0"/>
              <a:t>A substantial amount of time has been required to code 68 variables from these free text fields for 4828 offences (half the data set)</a:t>
            </a:r>
          </a:p>
          <a:p>
            <a:r>
              <a:rPr lang="en-GB" dirty="0"/>
              <a:t>Because different officers record information in different ways it has not been possible to automate this process. This is also complicated by information being recorded in lists (e.g. CCTV not present at attacked address, but CCTV is available over the road and shows the offenders – A search for No CCTV would show this as having none which is incorrect)</a:t>
            </a:r>
          </a:p>
          <a:p>
            <a:r>
              <a:rPr lang="en-GB" dirty="0"/>
              <a:t>See next slide for examples of these free text fields:</a:t>
            </a:r>
          </a:p>
        </p:txBody>
      </p:sp>
    </p:spTree>
    <p:extLst>
      <p:ext uri="{BB962C8B-B14F-4D97-AF65-F5344CB8AC3E}">
        <p14:creationId xmlns:p14="http://schemas.microsoft.com/office/powerpoint/2010/main" val="629029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Examples of Free Text Fields</a:t>
            </a:r>
          </a:p>
        </p:txBody>
      </p:sp>
      <p:pic>
        <p:nvPicPr>
          <p:cNvPr id="7" name="Picture 6"/>
          <p:cNvPicPr>
            <a:picLocks noChangeAspect="1"/>
          </p:cNvPicPr>
          <p:nvPr/>
        </p:nvPicPr>
        <p:blipFill>
          <a:blip r:embed="rId2"/>
          <a:stretch>
            <a:fillRect/>
          </a:stretch>
        </p:blipFill>
        <p:spPr>
          <a:xfrm>
            <a:off x="933081" y="1247887"/>
            <a:ext cx="11121169" cy="5011662"/>
          </a:xfrm>
          <a:prstGeom prst="rect">
            <a:avLst/>
          </a:prstGeom>
        </p:spPr>
      </p:pic>
    </p:spTree>
    <p:extLst>
      <p:ext uri="{BB962C8B-B14F-4D97-AF65-F5344CB8AC3E}">
        <p14:creationId xmlns:p14="http://schemas.microsoft.com/office/powerpoint/2010/main" val="2135992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Methodology</a:t>
            </a:r>
          </a:p>
        </p:txBody>
      </p:sp>
      <p:sp>
        <p:nvSpPr>
          <p:cNvPr id="3" name="Content Placeholder 2"/>
          <p:cNvSpPr>
            <a:spLocks noGrp="1"/>
          </p:cNvSpPr>
          <p:nvPr>
            <p:ph idx="1"/>
          </p:nvPr>
        </p:nvSpPr>
        <p:spPr>
          <a:xfrm>
            <a:off x="1484310" y="949571"/>
            <a:ext cx="10018713" cy="4841630"/>
          </a:xfrm>
        </p:spPr>
        <p:txBody>
          <a:bodyPr anchor="t" anchorCtr="0">
            <a:normAutofit fontScale="77500" lnSpcReduction="20000"/>
          </a:bodyPr>
          <a:lstStyle/>
          <a:p>
            <a:pPr marL="0" indent="0">
              <a:buNone/>
            </a:pPr>
            <a:r>
              <a:rPr lang="en-GB" b="1" dirty="0"/>
              <a:t>Factor Identification:</a:t>
            </a:r>
          </a:p>
          <a:p>
            <a:r>
              <a:rPr lang="en-GB" dirty="0"/>
              <a:t>Following data cleansing and coding, factors have been analysed to show differences in their prevalence in solved/unsolved cases</a:t>
            </a:r>
          </a:p>
          <a:p>
            <a:r>
              <a:rPr lang="en-GB" dirty="0"/>
              <a:t>Factors were then assessed for close correlation in order to remove factors which were in fact showing the same things</a:t>
            </a:r>
          </a:p>
          <a:p>
            <a:r>
              <a:rPr lang="en-GB" dirty="0"/>
              <a:t>Those factors shown as being more prevalent in solved cases are shown on the next slides, and have been included in logistic regression analysis in order to build a model for prediction of burglary solvability</a:t>
            </a:r>
          </a:p>
          <a:p>
            <a:r>
              <a:rPr lang="en-GB" dirty="0"/>
              <a:t>Some variables were removed, and changes were made to mandatory allocation rules for the model throughout eight iterations, before the final model was produced using 29 variables</a:t>
            </a:r>
          </a:p>
          <a:p>
            <a:r>
              <a:rPr lang="en-GB" dirty="0"/>
              <a:t>This model will then be assessed using the remaining half of the data set (this includes coding of the second half of the free text information)</a:t>
            </a:r>
          </a:p>
          <a:p>
            <a:r>
              <a:rPr lang="en-GB" dirty="0"/>
              <a:t>Testing on a secondary data set in this way allows for the predictive accuracy to be assessed in a manner which is not biased through testing on the same data set used to make the model. This increases its external validity and allows for a true assessment to be made of how the model would fare in practice</a:t>
            </a:r>
          </a:p>
          <a:p>
            <a:endParaRPr lang="en-GB" dirty="0"/>
          </a:p>
        </p:txBody>
      </p:sp>
    </p:spTree>
    <p:extLst>
      <p:ext uri="{BB962C8B-B14F-4D97-AF65-F5344CB8AC3E}">
        <p14:creationId xmlns:p14="http://schemas.microsoft.com/office/powerpoint/2010/main" val="378471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Outcome Variable</a:t>
            </a:r>
          </a:p>
        </p:txBody>
      </p:sp>
      <p:sp>
        <p:nvSpPr>
          <p:cNvPr id="3" name="Content Placeholder 2"/>
          <p:cNvSpPr>
            <a:spLocks noGrp="1"/>
          </p:cNvSpPr>
          <p:nvPr>
            <p:ph idx="1"/>
          </p:nvPr>
        </p:nvSpPr>
        <p:spPr>
          <a:xfrm>
            <a:off x="1484310" y="949571"/>
            <a:ext cx="10018713" cy="4841630"/>
          </a:xfrm>
        </p:spPr>
        <p:txBody>
          <a:bodyPr anchor="t" anchorCtr="0">
            <a:normAutofit/>
          </a:bodyPr>
          <a:lstStyle/>
          <a:p>
            <a:pPr marL="0" indent="0">
              <a:buNone/>
            </a:pPr>
            <a:r>
              <a:rPr lang="en-GB" b="1" dirty="0"/>
              <a:t>What Counts as Solved?</a:t>
            </a:r>
          </a:p>
          <a:p>
            <a:r>
              <a:rPr lang="en-GB" dirty="0"/>
              <a:t>It was intended to use the 2014 Home Office Outcome system to determine whether cases were solved. However, this information was not recorded in all cases so sanction detection has been used as the outcome variable</a:t>
            </a:r>
          </a:p>
          <a:p>
            <a:r>
              <a:rPr lang="en-GB" dirty="0"/>
              <a:t>There were also erroneous values where cases were shown as being cleared in different ways (e.g. Charged and TIC)</a:t>
            </a:r>
          </a:p>
          <a:p>
            <a:r>
              <a:rPr lang="en-GB" dirty="0"/>
              <a:t>All cases which were cleared by TIC, or that contained erroneous data were removed. Then the cases where there were no erroneous values, and which were detected by charge, summons, caution (or conditional), warning or reprimand, penalty notice, restorative disposal or extended professional judgement were recorded as solved</a:t>
            </a:r>
          </a:p>
        </p:txBody>
      </p:sp>
    </p:spTree>
    <p:extLst>
      <p:ext uri="{BB962C8B-B14F-4D97-AF65-F5344CB8AC3E}">
        <p14:creationId xmlns:p14="http://schemas.microsoft.com/office/powerpoint/2010/main" val="3352568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0678"/>
            <a:ext cx="10018713" cy="808892"/>
          </a:xfrm>
        </p:spPr>
        <p:txBody>
          <a:bodyPr/>
          <a:lstStyle/>
          <a:p>
            <a:r>
              <a:rPr lang="en-GB" dirty="0"/>
              <a:t>Solvability Factors </a:t>
            </a:r>
            <a:r>
              <a:rPr lang="en-GB" sz="1800" dirty="0"/>
              <a:t>(All significant at p&lt;0.05)</a:t>
            </a:r>
          </a:p>
        </p:txBody>
      </p:sp>
      <p:pic>
        <p:nvPicPr>
          <p:cNvPr id="3" name="Picture 2"/>
          <p:cNvPicPr>
            <a:picLocks noChangeAspect="1"/>
          </p:cNvPicPr>
          <p:nvPr/>
        </p:nvPicPr>
        <p:blipFill>
          <a:blip r:embed="rId2"/>
          <a:stretch>
            <a:fillRect/>
          </a:stretch>
        </p:blipFill>
        <p:spPr>
          <a:xfrm>
            <a:off x="863568" y="949570"/>
            <a:ext cx="11260195" cy="3634005"/>
          </a:xfrm>
          <a:prstGeom prst="rect">
            <a:avLst/>
          </a:prstGeom>
        </p:spPr>
      </p:pic>
      <p:sp>
        <p:nvSpPr>
          <p:cNvPr id="4" name="Content Placeholder 2"/>
          <p:cNvSpPr>
            <a:spLocks noGrp="1"/>
          </p:cNvSpPr>
          <p:nvPr>
            <p:ph idx="1"/>
          </p:nvPr>
        </p:nvSpPr>
        <p:spPr>
          <a:xfrm>
            <a:off x="1484308" y="4707381"/>
            <a:ext cx="10018713" cy="1734553"/>
          </a:xfrm>
        </p:spPr>
        <p:txBody>
          <a:bodyPr anchor="t" anchorCtr="0">
            <a:normAutofit fontScale="70000" lnSpcReduction="20000"/>
          </a:bodyPr>
          <a:lstStyle/>
          <a:p>
            <a:pPr marL="0" indent="0">
              <a:buNone/>
            </a:pPr>
            <a:r>
              <a:rPr lang="en-GB" b="1" dirty="0"/>
              <a:t>Individual Factor Analysis Using Chi-Squared Tests:</a:t>
            </a:r>
          </a:p>
          <a:p>
            <a:r>
              <a:rPr lang="en-GB" dirty="0"/>
              <a:t>Chi-squared tests allow examination of the prevalence of each factor in the solved and unsolved groups</a:t>
            </a:r>
          </a:p>
          <a:p>
            <a:r>
              <a:rPr lang="en-GB" dirty="0"/>
              <a:t>Where there is a significant difference (less than 5% likelihood of the difference occurring by chance) in prevalence of a factor between solved and unsolved groups, the factor is included in the table above</a:t>
            </a:r>
          </a:p>
        </p:txBody>
      </p:sp>
    </p:spTree>
    <p:extLst>
      <p:ext uri="{BB962C8B-B14F-4D97-AF65-F5344CB8AC3E}">
        <p14:creationId xmlns:p14="http://schemas.microsoft.com/office/powerpoint/2010/main" val="3685777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11939</TotalTime>
  <Words>1613</Words>
  <Application>Microsoft Office PowerPoint</Application>
  <PresentationFormat>Widescreen</PresentationFormat>
  <Paragraphs>137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Corbel</vt:lpstr>
      <vt:lpstr>Parallax</vt:lpstr>
      <vt:lpstr>Predicting solvability of Burglary in Norfolk Constabulary</vt:lpstr>
      <vt:lpstr>Background and Purpose</vt:lpstr>
      <vt:lpstr>Data Description</vt:lpstr>
      <vt:lpstr>Data Downloaded from Norfolk Systems</vt:lpstr>
      <vt:lpstr>Data from Free Text Fields</vt:lpstr>
      <vt:lpstr>Examples of Free Text Fields</vt:lpstr>
      <vt:lpstr>Methodology</vt:lpstr>
      <vt:lpstr>Outcome Variable</vt:lpstr>
      <vt:lpstr>Solvability Factors (All significant at p&lt;0.05)</vt:lpstr>
      <vt:lpstr>Case-Limiting Factors (All significant at p&lt;0.05)</vt:lpstr>
      <vt:lpstr>Logistic Regression Results</vt:lpstr>
      <vt:lpstr>What The Model Looks Like</vt:lpstr>
      <vt:lpstr>Accuracy of the Model</vt:lpstr>
      <vt:lpstr>Cut-Off Point</vt:lpstr>
      <vt:lpstr>Accuracy Comparisons</vt:lpstr>
      <vt:lpstr>Running a Solvability RCT</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Solvability of Burglary</dc:title>
  <dc:creator>T. Olphin</dc:creator>
  <cp:lastModifiedBy>Jackie.Galo</cp:lastModifiedBy>
  <cp:revision>60</cp:revision>
  <dcterms:created xsi:type="dcterms:W3CDTF">2016-11-10T17:05:28Z</dcterms:created>
  <dcterms:modified xsi:type="dcterms:W3CDTF">2018-02-27T12:46:13Z</dcterms:modified>
</cp:coreProperties>
</file>