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73" r:id="rId3"/>
    <p:sldId id="257" r:id="rId4"/>
    <p:sldId id="258" r:id="rId5"/>
    <p:sldId id="274" r:id="rId6"/>
    <p:sldId id="264" r:id="rId7"/>
    <p:sldId id="275" r:id="rId8"/>
    <p:sldId id="303" r:id="rId9"/>
    <p:sldId id="276" r:id="rId10"/>
    <p:sldId id="278" r:id="rId11"/>
    <p:sldId id="279" r:id="rId12"/>
    <p:sldId id="280" r:id="rId13"/>
    <p:sldId id="316" r:id="rId14"/>
    <p:sldId id="298" r:id="rId15"/>
    <p:sldId id="259" r:id="rId16"/>
    <p:sldId id="300" r:id="rId17"/>
    <p:sldId id="304" r:id="rId18"/>
    <p:sldId id="301" r:id="rId19"/>
    <p:sldId id="265" r:id="rId20"/>
    <p:sldId id="260" r:id="rId21"/>
    <p:sldId id="305" r:id="rId22"/>
    <p:sldId id="306" r:id="rId23"/>
    <p:sldId id="307" r:id="rId24"/>
    <p:sldId id="308" r:id="rId25"/>
    <p:sldId id="309" r:id="rId26"/>
    <p:sldId id="313" r:id="rId27"/>
    <p:sldId id="261" r:id="rId28"/>
    <p:sldId id="310" r:id="rId29"/>
    <p:sldId id="311" r:id="rId30"/>
    <p:sldId id="312" r:id="rId31"/>
    <p:sldId id="314" r:id="rId32"/>
    <p:sldId id="315" r:id="rId33"/>
    <p:sldId id="271" r:id="rId34"/>
    <p:sldId id="302" r:id="rId35"/>
    <p:sldId id="272" r:id="rId36"/>
    <p:sldId id="317" r:id="rId37"/>
    <p:sldId id="267" r:id="rId38"/>
    <p:sldId id="270" r:id="rId39"/>
    <p:sldId id="268" r:id="rId40"/>
    <p:sldId id="26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6F4CF-086C-46C4-874B-01FB71806B4C}" type="datetimeFigureOut">
              <a:rPr lang="en-GB" smtClean="0"/>
              <a:t>26/02/2018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F350F-A2FC-4F87-A77D-A49BEB9C77AE}" type="slidenum">
              <a:rPr lang="en-GB" smtClean="0"/>
              <a:t>‹#›</a:t>
            </a:fld>
            <a:endParaRPr lang="en-GB"/>
          </a:p>
        </p:txBody>
      </p:sp>
    </p:spTree>
    <p:extLst>
      <p:ext uri="{BB962C8B-B14F-4D97-AF65-F5344CB8AC3E}">
        <p14:creationId xmlns:p14="http://schemas.microsoft.com/office/powerpoint/2010/main" val="275704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7F350F-A2FC-4F87-A77D-A49BEB9C77AE}" type="slidenum">
              <a:rPr lang="en-GB" smtClean="0"/>
              <a:t>23</a:t>
            </a:fld>
            <a:endParaRPr lang="en-GB"/>
          </a:p>
        </p:txBody>
      </p:sp>
    </p:spTree>
    <p:extLst>
      <p:ext uri="{BB962C8B-B14F-4D97-AF65-F5344CB8AC3E}">
        <p14:creationId xmlns:p14="http://schemas.microsoft.com/office/powerpoint/2010/main" val="242673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520F01-41FE-4FC0-B680-06AE408B4021}" type="datetime1">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81C33-C94A-4077-9EB6-BA7FA52A8E58}" type="slidenum">
              <a:rPr lang="en-GB" smtClean="0"/>
              <a:t>‹#›</a:t>
            </a:fld>
            <a:endParaRPr lang="en-GB"/>
          </a:p>
        </p:txBody>
      </p:sp>
    </p:spTree>
    <p:extLst>
      <p:ext uri="{BB962C8B-B14F-4D97-AF65-F5344CB8AC3E}">
        <p14:creationId xmlns:p14="http://schemas.microsoft.com/office/powerpoint/2010/main" val="1783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608DA3-0D53-4EC4-A14E-828ACFBC10FA}" type="datetime1">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81C33-C94A-4077-9EB6-BA7FA52A8E58}" type="slidenum">
              <a:rPr lang="en-GB" smtClean="0"/>
              <a:t>‹#›</a:t>
            </a:fld>
            <a:endParaRPr lang="en-GB"/>
          </a:p>
        </p:txBody>
      </p:sp>
    </p:spTree>
    <p:extLst>
      <p:ext uri="{BB962C8B-B14F-4D97-AF65-F5344CB8AC3E}">
        <p14:creationId xmlns:p14="http://schemas.microsoft.com/office/powerpoint/2010/main" val="164768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C95A0E-CB5D-4686-811F-08C62A0EF3B5}" type="datetime1">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81C33-C94A-4077-9EB6-BA7FA52A8E58}" type="slidenum">
              <a:rPr lang="en-GB" smtClean="0"/>
              <a:t>‹#›</a:t>
            </a:fld>
            <a:endParaRPr lang="en-GB"/>
          </a:p>
        </p:txBody>
      </p:sp>
    </p:spTree>
    <p:extLst>
      <p:ext uri="{BB962C8B-B14F-4D97-AF65-F5344CB8AC3E}">
        <p14:creationId xmlns:p14="http://schemas.microsoft.com/office/powerpoint/2010/main" val="327865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C4D6E7-EAA8-4087-B292-613BB4BC06E7}" type="datetime1">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81C33-C94A-4077-9EB6-BA7FA52A8E58}" type="slidenum">
              <a:rPr lang="en-GB" smtClean="0"/>
              <a:t>‹#›</a:t>
            </a:fld>
            <a:endParaRPr lang="en-GB"/>
          </a:p>
        </p:txBody>
      </p:sp>
    </p:spTree>
    <p:extLst>
      <p:ext uri="{BB962C8B-B14F-4D97-AF65-F5344CB8AC3E}">
        <p14:creationId xmlns:p14="http://schemas.microsoft.com/office/powerpoint/2010/main" val="54387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3A4FD-132A-49F6-AB06-809B6C6BD2E8}" type="datetime1">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81C33-C94A-4077-9EB6-BA7FA52A8E58}" type="slidenum">
              <a:rPr lang="en-GB" smtClean="0"/>
              <a:t>‹#›</a:t>
            </a:fld>
            <a:endParaRPr lang="en-GB"/>
          </a:p>
        </p:txBody>
      </p:sp>
    </p:spTree>
    <p:extLst>
      <p:ext uri="{BB962C8B-B14F-4D97-AF65-F5344CB8AC3E}">
        <p14:creationId xmlns:p14="http://schemas.microsoft.com/office/powerpoint/2010/main" val="39518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CA876B-E3B8-4EF6-A704-729852AB8C27}" type="datetime1">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81C33-C94A-4077-9EB6-BA7FA52A8E58}" type="slidenum">
              <a:rPr lang="en-GB" smtClean="0"/>
              <a:t>‹#›</a:t>
            </a:fld>
            <a:endParaRPr lang="en-GB"/>
          </a:p>
        </p:txBody>
      </p:sp>
    </p:spTree>
    <p:extLst>
      <p:ext uri="{BB962C8B-B14F-4D97-AF65-F5344CB8AC3E}">
        <p14:creationId xmlns:p14="http://schemas.microsoft.com/office/powerpoint/2010/main" val="24353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8BC1A68-0114-4416-952B-B51D090901BA}" type="datetime1">
              <a:rPr lang="en-GB" smtClean="0"/>
              <a:t>26/02/2018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481C33-C94A-4077-9EB6-BA7FA52A8E58}" type="slidenum">
              <a:rPr lang="en-GB" smtClean="0"/>
              <a:t>‹#›</a:t>
            </a:fld>
            <a:endParaRPr lang="en-GB"/>
          </a:p>
        </p:txBody>
      </p:sp>
    </p:spTree>
    <p:extLst>
      <p:ext uri="{BB962C8B-B14F-4D97-AF65-F5344CB8AC3E}">
        <p14:creationId xmlns:p14="http://schemas.microsoft.com/office/powerpoint/2010/main" val="34888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3B1EFF-8E12-4E72-B3F4-26C68302EA8D}" type="datetime1">
              <a:rPr lang="en-GB" smtClean="0"/>
              <a:t>26/02/2018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481C33-C94A-4077-9EB6-BA7FA52A8E58}" type="slidenum">
              <a:rPr lang="en-GB" smtClean="0"/>
              <a:t>‹#›</a:t>
            </a:fld>
            <a:endParaRPr lang="en-GB"/>
          </a:p>
        </p:txBody>
      </p:sp>
    </p:spTree>
    <p:extLst>
      <p:ext uri="{BB962C8B-B14F-4D97-AF65-F5344CB8AC3E}">
        <p14:creationId xmlns:p14="http://schemas.microsoft.com/office/powerpoint/2010/main" val="227406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153D3-BAEC-49AA-B4C5-CE47BBD75647}" type="datetime1">
              <a:rPr lang="en-GB" smtClean="0"/>
              <a:t>26/02/2018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481C33-C94A-4077-9EB6-BA7FA52A8E58}" type="slidenum">
              <a:rPr lang="en-GB" smtClean="0"/>
              <a:t>‹#›</a:t>
            </a:fld>
            <a:endParaRPr lang="en-GB"/>
          </a:p>
        </p:txBody>
      </p:sp>
    </p:spTree>
    <p:extLst>
      <p:ext uri="{BB962C8B-B14F-4D97-AF65-F5344CB8AC3E}">
        <p14:creationId xmlns:p14="http://schemas.microsoft.com/office/powerpoint/2010/main" val="171626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63E0B6-4DE5-4A08-9833-36A0214257EB}" type="datetime1">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81C33-C94A-4077-9EB6-BA7FA52A8E58}" type="slidenum">
              <a:rPr lang="en-GB" smtClean="0"/>
              <a:t>‹#›</a:t>
            </a:fld>
            <a:endParaRPr lang="en-GB"/>
          </a:p>
        </p:txBody>
      </p:sp>
    </p:spTree>
    <p:extLst>
      <p:ext uri="{BB962C8B-B14F-4D97-AF65-F5344CB8AC3E}">
        <p14:creationId xmlns:p14="http://schemas.microsoft.com/office/powerpoint/2010/main" val="70633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7370C7-F12B-42E1-B400-3BC37A67491D}" type="datetime1">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81C33-C94A-4077-9EB6-BA7FA52A8E58}" type="slidenum">
              <a:rPr lang="en-GB" smtClean="0"/>
              <a:t>‹#›</a:t>
            </a:fld>
            <a:endParaRPr lang="en-GB"/>
          </a:p>
        </p:txBody>
      </p:sp>
    </p:spTree>
    <p:extLst>
      <p:ext uri="{BB962C8B-B14F-4D97-AF65-F5344CB8AC3E}">
        <p14:creationId xmlns:p14="http://schemas.microsoft.com/office/powerpoint/2010/main" val="357411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26F0-0D85-4BF9-B199-A79EE08C8D9A}" type="datetime1">
              <a:rPr lang="en-GB" smtClean="0"/>
              <a:t>26/02/2018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81C33-C94A-4077-9EB6-BA7FA52A8E58}" type="slidenum">
              <a:rPr lang="en-GB" smtClean="0"/>
              <a:t>‹#›</a:t>
            </a:fld>
            <a:endParaRPr lang="en-GB"/>
          </a:p>
        </p:txBody>
      </p:sp>
    </p:spTree>
    <p:extLst>
      <p:ext uri="{BB962C8B-B14F-4D97-AF65-F5344CB8AC3E}">
        <p14:creationId xmlns:p14="http://schemas.microsoft.com/office/powerpoint/2010/main" val="309580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intensiveengagemen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 y="1052736"/>
            <a:ext cx="9144000" cy="4387103"/>
          </a:xfrm>
          <a:prstGeom prst="rect">
            <a:avLst/>
          </a:prstGeom>
        </p:spPr>
      </p:pic>
      <p:sp>
        <p:nvSpPr>
          <p:cNvPr id="6" name="Slide Number Placeholder 5"/>
          <p:cNvSpPr>
            <a:spLocks noGrp="1"/>
          </p:cNvSpPr>
          <p:nvPr>
            <p:ph type="sldNum" sz="quarter" idx="12"/>
          </p:nvPr>
        </p:nvSpPr>
        <p:spPr/>
        <p:txBody>
          <a:bodyPr/>
          <a:lstStyle/>
          <a:p>
            <a:fld id="{FB481C33-C94A-4077-9EB6-BA7FA52A8E58}" type="slidenum">
              <a:rPr lang="en-GB" smtClean="0"/>
              <a:t>1</a:t>
            </a:fld>
            <a:endParaRPr lang="en-GB"/>
          </a:p>
        </p:txBody>
      </p:sp>
    </p:spTree>
    <p:extLst>
      <p:ext uri="{BB962C8B-B14F-4D97-AF65-F5344CB8AC3E}">
        <p14:creationId xmlns:p14="http://schemas.microsoft.com/office/powerpoint/2010/main" val="369090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Rapid Appraisal</a:t>
            </a:r>
          </a:p>
        </p:txBody>
      </p:sp>
      <p:sp>
        <p:nvSpPr>
          <p:cNvPr id="3" name="Content Placeholder 2"/>
          <p:cNvSpPr>
            <a:spLocks noGrp="1"/>
          </p:cNvSpPr>
          <p:nvPr>
            <p:ph idx="1"/>
          </p:nvPr>
        </p:nvSpPr>
        <p:spPr/>
        <p:txBody>
          <a:bodyPr>
            <a:normAutofit lnSpcReduction="10000"/>
          </a:bodyPr>
          <a:lstStyle/>
          <a:p>
            <a:r>
              <a:rPr lang="en-GB" dirty="0"/>
              <a:t>Interviews in St James/</a:t>
            </a:r>
            <a:r>
              <a:rPr lang="en-GB" dirty="0" err="1"/>
              <a:t>Dallington</a:t>
            </a:r>
            <a:r>
              <a:rPr lang="en-GB" dirty="0"/>
              <a:t> team</a:t>
            </a:r>
          </a:p>
          <a:p>
            <a:r>
              <a:rPr lang="en-GB" dirty="0"/>
              <a:t>Vertical sample through from Inspector through PC to PCSO and to residents</a:t>
            </a:r>
          </a:p>
          <a:p>
            <a:r>
              <a:rPr lang="en-GB" dirty="0"/>
              <a:t>Use of Rich Picturing (RP) as exploratory tool</a:t>
            </a:r>
          </a:p>
          <a:p>
            <a:r>
              <a:rPr lang="en-GB" dirty="0"/>
              <a:t>Engagements recorded film/audio</a:t>
            </a:r>
          </a:p>
          <a:p>
            <a:r>
              <a:rPr lang="en-GB" dirty="0"/>
              <a:t>Seeking insights and themes</a:t>
            </a:r>
          </a:p>
          <a:p>
            <a:r>
              <a:rPr lang="en-GB" dirty="0"/>
              <a:t>Verify insights through extending sample</a:t>
            </a:r>
          </a:p>
          <a:p>
            <a:r>
              <a:rPr lang="en-GB" dirty="0"/>
              <a:t>Theoretical saturation</a:t>
            </a:r>
          </a:p>
        </p:txBody>
      </p:sp>
      <p:sp>
        <p:nvSpPr>
          <p:cNvPr id="4" name="Slide Number Placeholder 3"/>
          <p:cNvSpPr>
            <a:spLocks noGrp="1"/>
          </p:cNvSpPr>
          <p:nvPr>
            <p:ph type="sldNum" sz="quarter" idx="12"/>
          </p:nvPr>
        </p:nvSpPr>
        <p:spPr/>
        <p:txBody>
          <a:bodyPr/>
          <a:lstStyle/>
          <a:p>
            <a:fld id="{68D2959E-8692-40F5-9902-7BBEA4F8EA8A}" type="slidenum">
              <a:rPr lang="en-GB" smtClean="0"/>
              <a:t>10</a:t>
            </a:fld>
            <a:endParaRPr lang="en-GB"/>
          </a:p>
        </p:txBody>
      </p:sp>
    </p:spTree>
    <p:extLst>
      <p:ext uri="{BB962C8B-B14F-4D97-AF65-F5344CB8AC3E}">
        <p14:creationId xmlns:p14="http://schemas.microsoft.com/office/powerpoint/2010/main" val="101636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Insights and Themes</a:t>
            </a:r>
          </a:p>
        </p:txBody>
      </p:sp>
      <p:sp>
        <p:nvSpPr>
          <p:cNvPr id="3" name="Content Placeholder 2"/>
          <p:cNvSpPr>
            <a:spLocks noGrp="1"/>
          </p:cNvSpPr>
          <p:nvPr>
            <p:ph idx="1"/>
          </p:nvPr>
        </p:nvSpPr>
        <p:spPr/>
        <p:txBody>
          <a:bodyPr>
            <a:normAutofit lnSpcReduction="10000"/>
          </a:bodyPr>
          <a:lstStyle/>
          <a:p>
            <a:r>
              <a:rPr lang="en-GB" dirty="0"/>
              <a:t>Significant change in discourse about communities between Police Officer and PCSO</a:t>
            </a:r>
          </a:p>
          <a:p>
            <a:r>
              <a:rPr lang="en-GB" dirty="0"/>
              <a:t>PCSO actively solving problems</a:t>
            </a:r>
          </a:p>
          <a:p>
            <a:r>
              <a:rPr lang="en-GB" dirty="0"/>
              <a:t>PSCO acting as a “boundary spanner” (</a:t>
            </a:r>
            <a:r>
              <a:rPr lang="en-GB" dirty="0" err="1"/>
              <a:t>Tushman</a:t>
            </a:r>
            <a:r>
              <a:rPr lang="en-GB" dirty="0"/>
              <a:t> 1977)</a:t>
            </a:r>
          </a:p>
          <a:p>
            <a:r>
              <a:rPr lang="en-GB" dirty="0"/>
              <a:t>Intuitive rather than deliberate community engagement and problem solving</a:t>
            </a:r>
          </a:p>
          <a:p>
            <a:r>
              <a:rPr lang="en-GB" dirty="0"/>
              <a:t>Frustrated by limited power and locus of control (being ‘abstracted’ to other tasks)</a:t>
            </a:r>
          </a:p>
        </p:txBody>
      </p:sp>
      <p:sp>
        <p:nvSpPr>
          <p:cNvPr id="4" name="Rectangle 3"/>
          <p:cNvSpPr/>
          <p:nvPr/>
        </p:nvSpPr>
        <p:spPr>
          <a:xfrm>
            <a:off x="0" y="6208595"/>
            <a:ext cx="9144000" cy="646331"/>
          </a:xfrm>
          <a:prstGeom prst="rect">
            <a:avLst/>
          </a:prstGeom>
        </p:spPr>
        <p:txBody>
          <a:bodyPr wrap="square">
            <a:spAutoFit/>
          </a:bodyPr>
          <a:lstStyle/>
          <a:p>
            <a:r>
              <a:rPr lang="en-GB" dirty="0" err="1"/>
              <a:t>Tushman</a:t>
            </a:r>
            <a:r>
              <a:rPr lang="en-GB" dirty="0"/>
              <a:t>, Michael L (1977). "Special Boundary Roles in the Innovation Process". Administrative Science Quarterly 22 (4): 587–605.</a:t>
            </a:r>
          </a:p>
        </p:txBody>
      </p:sp>
      <p:sp>
        <p:nvSpPr>
          <p:cNvPr id="5" name="Slide Number Placeholder 4"/>
          <p:cNvSpPr>
            <a:spLocks noGrp="1"/>
          </p:cNvSpPr>
          <p:nvPr>
            <p:ph type="sldNum" sz="quarter" idx="12"/>
          </p:nvPr>
        </p:nvSpPr>
        <p:spPr/>
        <p:txBody>
          <a:bodyPr/>
          <a:lstStyle/>
          <a:p>
            <a:fld id="{68D2959E-8692-40F5-9902-7BBEA4F8EA8A}" type="slidenum">
              <a:rPr lang="en-GB" smtClean="0"/>
              <a:t>11</a:t>
            </a:fld>
            <a:endParaRPr lang="en-GB"/>
          </a:p>
        </p:txBody>
      </p:sp>
    </p:spTree>
    <p:extLst>
      <p:ext uri="{BB962C8B-B14F-4D97-AF65-F5344CB8AC3E}">
        <p14:creationId xmlns:p14="http://schemas.microsoft.com/office/powerpoint/2010/main" val="348502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response</a:t>
            </a:r>
          </a:p>
        </p:txBody>
      </p:sp>
      <p:sp>
        <p:nvSpPr>
          <p:cNvPr id="3" name="Content Placeholder 2"/>
          <p:cNvSpPr>
            <a:spLocks noGrp="1"/>
          </p:cNvSpPr>
          <p:nvPr>
            <p:ph idx="1"/>
          </p:nvPr>
        </p:nvSpPr>
        <p:spPr/>
        <p:txBody>
          <a:bodyPr>
            <a:normAutofit fontScale="85000" lnSpcReduction="10000"/>
          </a:bodyPr>
          <a:lstStyle/>
          <a:p>
            <a:r>
              <a:rPr lang="en-GB" dirty="0"/>
              <a:t>PCSOs operating in complex (messy) social environments</a:t>
            </a:r>
          </a:p>
          <a:p>
            <a:pPr lvl="1"/>
            <a:r>
              <a:rPr lang="en-GB" dirty="0"/>
              <a:t>Soft Systems Methodology specifically designed for this</a:t>
            </a:r>
          </a:p>
          <a:p>
            <a:r>
              <a:rPr lang="en-GB" dirty="0"/>
              <a:t>Police being measured on performance where solutions owned by non-Police actors </a:t>
            </a:r>
          </a:p>
          <a:p>
            <a:pPr lvl="1"/>
            <a:r>
              <a:rPr lang="en-GB" dirty="0"/>
              <a:t>Community organising to get other working to deliver Police outcomes</a:t>
            </a:r>
          </a:p>
          <a:p>
            <a:r>
              <a:rPr lang="en-GB" dirty="0"/>
              <a:t>Long tradition of expecting Police to solve everything</a:t>
            </a:r>
          </a:p>
          <a:p>
            <a:pPr lvl="1"/>
            <a:r>
              <a:rPr lang="en-GB" dirty="0"/>
              <a:t>Weekly ‘you said, we did’ closed loop cycle</a:t>
            </a:r>
          </a:p>
          <a:p>
            <a:pPr lvl="1"/>
            <a:r>
              <a:rPr lang="en-GB" dirty="0"/>
              <a:t>Required developing ‘self-efficacy’ in neighbourhoods</a:t>
            </a:r>
          </a:p>
        </p:txBody>
      </p:sp>
      <p:sp>
        <p:nvSpPr>
          <p:cNvPr id="4" name="Slide Number Placeholder 3"/>
          <p:cNvSpPr>
            <a:spLocks noGrp="1"/>
          </p:cNvSpPr>
          <p:nvPr>
            <p:ph type="sldNum" sz="quarter" idx="12"/>
          </p:nvPr>
        </p:nvSpPr>
        <p:spPr/>
        <p:txBody>
          <a:bodyPr/>
          <a:lstStyle/>
          <a:p>
            <a:fld id="{68D2959E-8692-40F5-9902-7BBEA4F8EA8A}" type="slidenum">
              <a:rPr lang="en-GB" smtClean="0"/>
              <a:t>12</a:t>
            </a:fld>
            <a:endParaRPr lang="en-GB"/>
          </a:p>
        </p:txBody>
      </p:sp>
    </p:spTree>
    <p:extLst>
      <p:ext uri="{BB962C8B-B14F-4D97-AF65-F5344CB8AC3E}">
        <p14:creationId xmlns:p14="http://schemas.microsoft.com/office/powerpoint/2010/main" val="2069273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The 8 step process</a:t>
            </a:r>
          </a:p>
        </p:txBody>
      </p:sp>
      <p:sp>
        <p:nvSpPr>
          <p:cNvPr id="4" name="Slide Number Placeholder 3"/>
          <p:cNvSpPr>
            <a:spLocks noGrp="1"/>
          </p:cNvSpPr>
          <p:nvPr>
            <p:ph type="sldNum" sz="quarter" idx="12"/>
          </p:nvPr>
        </p:nvSpPr>
        <p:spPr/>
        <p:txBody>
          <a:bodyPr/>
          <a:lstStyle/>
          <a:p>
            <a:fld id="{FB481C33-C94A-4077-9EB6-BA7FA52A8E58}" type="slidenum">
              <a:rPr lang="en-GB" smtClean="0"/>
              <a:t>13</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681624716"/>
              </p:ext>
            </p:extLst>
          </p:nvPr>
        </p:nvGraphicFramePr>
        <p:xfrm>
          <a:off x="395536" y="1700808"/>
          <a:ext cx="8280920" cy="3785367"/>
        </p:xfrm>
        <a:graphic>
          <a:graphicData uri="http://schemas.openxmlformats.org/drawingml/2006/table">
            <a:tbl>
              <a:tblPr firstRow="1" firstCol="1" bandRow="1">
                <a:tableStyleId>{5C22544A-7EE6-4342-B048-85BDC9FD1C3A}</a:tableStyleId>
              </a:tblPr>
              <a:tblGrid>
                <a:gridCol w="1032850">
                  <a:extLst>
                    <a:ext uri="{9D8B030D-6E8A-4147-A177-3AD203B41FA5}">
                      <a16:colId xmlns:a16="http://schemas.microsoft.com/office/drawing/2014/main" val="20000"/>
                    </a:ext>
                  </a:extLst>
                </a:gridCol>
                <a:gridCol w="7248070">
                  <a:extLst>
                    <a:ext uri="{9D8B030D-6E8A-4147-A177-3AD203B41FA5}">
                      <a16:colId xmlns:a16="http://schemas.microsoft.com/office/drawing/2014/main" val="20001"/>
                    </a:ext>
                  </a:extLst>
                </a:gridCol>
              </a:tblGrid>
              <a:tr h="246693">
                <a:tc gridSpan="2">
                  <a:txBody>
                    <a:bodyPr/>
                    <a:lstStyle/>
                    <a:p>
                      <a:pPr algn="just">
                        <a:lnSpc>
                          <a:spcPct val="115000"/>
                        </a:lnSpc>
                        <a:spcBef>
                          <a:spcPts val="1000"/>
                        </a:spcBef>
                        <a:spcAft>
                          <a:spcPts val="0"/>
                        </a:spcAft>
                      </a:pPr>
                      <a:r>
                        <a:rPr lang="en-GB" sz="1100" dirty="0">
                          <a:effectLst/>
                        </a:rPr>
                        <a:t>Intensive Engagement- Locally Identified Solutions and Practices (LISP)- 8 step toolkit  </a:t>
                      </a:r>
                      <a:endParaRPr lang="en-GB" sz="1400" dirty="0">
                        <a:solidFill>
                          <a:srgbClr val="333333"/>
                        </a:solidFill>
                        <a:effectLst/>
                        <a:latin typeface="Verdana"/>
                        <a:ea typeface="Calibri"/>
                        <a:cs typeface="Arial"/>
                      </a:endParaRPr>
                    </a:p>
                  </a:txBody>
                  <a:tcPr marL="68580" marR="68580" marT="0" marB="0"/>
                </a:tc>
                <a:tc hMerge="1">
                  <a:txBody>
                    <a:bodyPr/>
                    <a:lstStyle/>
                    <a:p>
                      <a:endParaRPr lang="en-GB"/>
                    </a:p>
                  </a:txBody>
                  <a:tcPr/>
                </a:tc>
                <a:extLst>
                  <a:ext uri="{0D108BD9-81ED-4DB2-BD59-A6C34878D82A}">
                    <a16:rowId xmlns:a16="http://schemas.microsoft.com/office/drawing/2014/main" val="10000"/>
                  </a:ext>
                </a:extLst>
              </a:tr>
              <a:tr h="493386">
                <a:tc>
                  <a:txBody>
                    <a:bodyPr/>
                    <a:lstStyle/>
                    <a:p>
                      <a:pPr algn="just">
                        <a:lnSpc>
                          <a:spcPct val="115000"/>
                        </a:lnSpc>
                        <a:spcBef>
                          <a:spcPts val="1000"/>
                        </a:spcBef>
                        <a:spcAft>
                          <a:spcPts val="0"/>
                        </a:spcAft>
                      </a:pPr>
                      <a:r>
                        <a:rPr lang="en-GB" sz="1100">
                          <a:effectLst/>
                        </a:rPr>
                        <a:t>LISP step 1</a:t>
                      </a:r>
                      <a:endParaRPr lang="en-GB" sz="1400">
                        <a:solidFill>
                          <a:srgbClr val="333333"/>
                        </a:solidFill>
                        <a:effectLst/>
                        <a:latin typeface="Verdana"/>
                        <a:ea typeface="Calibri"/>
                        <a:cs typeface="Arial"/>
                      </a:endParaRPr>
                    </a:p>
                  </a:txBody>
                  <a:tcPr marL="68580" marR="68580" marT="0" marB="0"/>
                </a:tc>
                <a:tc>
                  <a:txBody>
                    <a:bodyPr/>
                    <a:lstStyle/>
                    <a:p>
                      <a:pPr algn="just">
                        <a:lnSpc>
                          <a:spcPct val="115000"/>
                        </a:lnSpc>
                        <a:spcBef>
                          <a:spcPts val="1000"/>
                        </a:spcBef>
                        <a:spcAft>
                          <a:spcPts val="0"/>
                        </a:spcAft>
                      </a:pPr>
                      <a:r>
                        <a:rPr lang="en-GB" sz="1100" dirty="0">
                          <a:effectLst/>
                        </a:rPr>
                        <a:t>Clarify the</a:t>
                      </a:r>
                      <a:r>
                        <a:rPr lang="en-GB" sz="1100" b="1" dirty="0">
                          <a:effectLst/>
                        </a:rPr>
                        <a:t> justification </a:t>
                      </a:r>
                      <a:r>
                        <a:rPr lang="en-GB" sz="1100" dirty="0">
                          <a:effectLst/>
                        </a:rPr>
                        <a:t>for commencing Intensive Engagement -scan what is known about the neighbourhood.  What does crime and other data tell us? What are the issues identified? What is the evidence for this? Is there an evidence base for adopting as a location?</a:t>
                      </a:r>
                      <a:endParaRPr lang="en-GB" sz="1400" dirty="0">
                        <a:solidFill>
                          <a:srgbClr val="333333"/>
                        </a:solidFill>
                        <a:effectLst/>
                        <a:latin typeface="Verdana"/>
                        <a:ea typeface="Calibri"/>
                        <a:cs typeface="Arial"/>
                      </a:endParaRPr>
                    </a:p>
                  </a:txBody>
                  <a:tcPr marL="68580" marR="68580" marT="0" marB="0"/>
                </a:tc>
                <a:extLst>
                  <a:ext uri="{0D108BD9-81ED-4DB2-BD59-A6C34878D82A}">
                    <a16:rowId xmlns:a16="http://schemas.microsoft.com/office/drawing/2014/main" val="10001"/>
                  </a:ext>
                </a:extLst>
              </a:tr>
              <a:tr h="493386">
                <a:tc>
                  <a:txBody>
                    <a:bodyPr/>
                    <a:lstStyle/>
                    <a:p>
                      <a:pPr algn="just">
                        <a:lnSpc>
                          <a:spcPct val="115000"/>
                        </a:lnSpc>
                        <a:spcBef>
                          <a:spcPts val="1000"/>
                        </a:spcBef>
                        <a:spcAft>
                          <a:spcPts val="0"/>
                        </a:spcAft>
                      </a:pPr>
                      <a:r>
                        <a:rPr lang="en-GB" sz="1100">
                          <a:effectLst/>
                        </a:rPr>
                        <a:t>LISP step 2</a:t>
                      </a:r>
                      <a:endParaRPr lang="en-GB" sz="1400">
                        <a:solidFill>
                          <a:srgbClr val="333333"/>
                        </a:solidFill>
                        <a:effectLst/>
                        <a:latin typeface="Verdana"/>
                        <a:ea typeface="Calibri"/>
                        <a:cs typeface="Arial"/>
                      </a:endParaRPr>
                    </a:p>
                  </a:txBody>
                  <a:tcPr marL="68580" marR="68580" marT="0" marB="0"/>
                </a:tc>
                <a:tc>
                  <a:txBody>
                    <a:bodyPr/>
                    <a:lstStyle/>
                    <a:p>
                      <a:pPr algn="just">
                        <a:lnSpc>
                          <a:spcPct val="115000"/>
                        </a:lnSpc>
                        <a:spcBef>
                          <a:spcPts val="1000"/>
                        </a:spcBef>
                        <a:spcAft>
                          <a:spcPts val="0"/>
                        </a:spcAft>
                      </a:pPr>
                      <a:r>
                        <a:rPr lang="en-GB" sz="1100" dirty="0">
                          <a:effectLst/>
                        </a:rPr>
                        <a:t>What community </a:t>
                      </a:r>
                      <a:r>
                        <a:rPr lang="en-GB" sz="1100" b="1" dirty="0">
                          <a:effectLst/>
                        </a:rPr>
                        <a:t>assets</a:t>
                      </a:r>
                      <a:r>
                        <a:rPr lang="en-GB" sz="1100" dirty="0">
                          <a:effectLst/>
                        </a:rPr>
                        <a:t> already exist in the location? What networks and associations are there? What are the vulnerabilities are in the area? (what makes this area already mostly successful?)</a:t>
                      </a:r>
                      <a:endParaRPr lang="en-GB" sz="1400" dirty="0">
                        <a:solidFill>
                          <a:srgbClr val="333333"/>
                        </a:solidFill>
                        <a:effectLst/>
                        <a:latin typeface="Verdana"/>
                        <a:ea typeface="Calibri"/>
                        <a:cs typeface="Arial"/>
                      </a:endParaRPr>
                    </a:p>
                  </a:txBody>
                  <a:tcPr marL="68580" marR="68580" marT="0" marB="0"/>
                </a:tc>
                <a:extLst>
                  <a:ext uri="{0D108BD9-81ED-4DB2-BD59-A6C34878D82A}">
                    <a16:rowId xmlns:a16="http://schemas.microsoft.com/office/drawing/2014/main" val="10002"/>
                  </a:ext>
                </a:extLst>
              </a:tr>
              <a:tr h="493386">
                <a:tc>
                  <a:txBody>
                    <a:bodyPr/>
                    <a:lstStyle/>
                    <a:p>
                      <a:pPr algn="just">
                        <a:lnSpc>
                          <a:spcPct val="115000"/>
                        </a:lnSpc>
                        <a:spcBef>
                          <a:spcPts val="1000"/>
                        </a:spcBef>
                        <a:spcAft>
                          <a:spcPts val="0"/>
                        </a:spcAft>
                      </a:pPr>
                      <a:r>
                        <a:rPr lang="en-GB" sz="1100">
                          <a:effectLst/>
                        </a:rPr>
                        <a:t>LISP step 3</a:t>
                      </a:r>
                      <a:endParaRPr lang="en-GB" sz="1400">
                        <a:solidFill>
                          <a:srgbClr val="333333"/>
                        </a:solidFill>
                        <a:effectLst/>
                        <a:latin typeface="Verdana"/>
                        <a:ea typeface="Calibri"/>
                        <a:cs typeface="Arial"/>
                      </a:endParaRPr>
                    </a:p>
                  </a:txBody>
                  <a:tcPr marL="68580" marR="68580" marT="0" marB="0"/>
                </a:tc>
                <a:tc>
                  <a:txBody>
                    <a:bodyPr/>
                    <a:lstStyle/>
                    <a:p>
                      <a:pPr algn="just">
                        <a:lnSpc>
                          <a:spcPct val="115000"/>
                        </a:lnSpc>
                        <a:spcBef>
                          <a:spcPts val="1000"/>
                        </a:spcBef>
                        <a:spcAft>
                          <a:spcPts val="0"/>
                        </a:spcAft>
                      </a:pPr>
                      <a:r>
                        <a:rPr lang="en-GB" sz="1100" dirty="0">
                          <a:effectLst/>
                        </a:rPr>
                        <a:t>Who shares the problem? </a:t>
                      </a:r>
                      <a:r>
                        <a:rPr lang="en-GB" sz="1100" b="1" dirty="0">
                          <a:effectLst/>
                        </a:rPr>
                        <a:t>Stakeholders &amp; networks </a:t>
                      </a:r>
                      <a:r>
                        <a:rPr lang="en-GB" sz="1100" dirty="0">
                          <a:effectLst/>
                        </a:rPr>
                        <a:t>Identify who are directly involved in this issue? (individuals, agencies, businesses, residents </a:t>
                      </a:r>
                      <a:r>
                        <a:rPr lang="en-GB" sz="1100" dirty="0" err="1">
                          <a:effectLst/>
                        </a:rPr>
                        <a:t>etc</a:t>
                      </a:r>
                      <a:r>
                        <a:rPr lang="en-GB" sz="1100" dirty="0">
                          <a:effectLst/>
                        </a:rPr>
                        <a:t>). How are all people/ agencies involved associated?</a:t>
                      </a:r>
                      <a:endParaRPr lang="en-GB" sz="1400" dirty="0">
                        <a:solidFill>
                          <a:srgbClr val="333333"/>
                        </a:solidFill>
                        <a:effectLst/>
                        <a:latin typeface="Verdana"/>
                        <a:ea typeface="Calibri"/>
                        <a:cs typeface="Arial"/>
                      </a:endParaRPr>
                    </a:p>
                  </a:txBody>
                  <a:tcPr marL="68580" marR="68580" marT="0" marB="0"/>
                </a:tc>
                <a:extLst>
                  <a:ext uri="{0D108BD9-81ED-4DB2-BD59-A6C34878D82A}">
                    <a16:rowId xmlns:a16="http://schemas.microsoft.com/office/drawing/2014/main" val="10003"/>
                  </a:ext>
                </a:extLst>
              </a:tr>
              <a:tr h="493386">
                <a:tc>
                  <a:txBody>
                    <a:bodyPr/>
                    <a:lstStyle/>
                    <a:p>
                      <a:pPr algn="just">
                        <a:lnSpc>
                          <a:spcPct val="115000"/>
                        </a:lnSpc>
                        <a:spcBef>
                          <a:spcPts val="1000"/>
                        </a:spcBef>
                        <a:spcAft>
                          <a:spcPts val="0"/>
                        </a:spcAft>
                      </a:pPr>
                      <a:r>
                        <a:rPr lang="en-GB" sz="1100">
                          <a:effectLst/>
                        </a:rPr>
                        <a:t>LISP step 4</a:t>
                      </a:r>
                      <a:endParaRPr lang="en-GB" sz="1400">
                        <a:solidFill>
                          <a:srgbClr val="333333"/>
                        </a:solidFill>
                        <a:effectLst/>
                        <a:latin typeface="Verdana"/>
                        <a:ea typeface="Calibri"/>
                        <a:cs typeface="Arial"/>
                      </a:endParaRPr>
                    </a:p>
                  </a:txBody>
                  <a:tcPr marL="68580" marR="68580" marT="0" marB="0"/>
                </a:tc>
                <a:tc>
                  <a:txBody>
                    <a:bodyPr/>
                    <a:lstStyle/>
                    <a:p>
                      <a:pPr algn="just">
                        <a:lnSpc>
                          <a:spcPct val="115000"/>
                        </a:lnSpc>
                        <a:spcBef>
                          <a:spcPts val="1000"/>
                        </a:spcBef>
                        <a:spcAft>
                          <a:spcPts val="0"/>
                        </a:spcAft>
                      </a:pPr>
                      <a:r>
                        <a:rPr lang="en-GB" sz="1100" dirty="0">
                          <a:effectLst/>
                        </a:rPr>
                        <a:t>Develop Problem </a:t>
                      </a:r>
                      <a:r>
                        <a:rPr lang="en-GB" sz="1100" b="1" dirty="0">
                          <a:effectLst/>
                        </a:rPr>
                        <a:t>Rich Pictures </a:t>
                      </a:r>
                      <a:r>
                        <a:rPr lang="en-GB" sz="1100" dirty="0">
                          <a:effectLst/>
                        </a:rPr>
                        <a:t>– Engage with community members to establish how all stakeholders see the problem? Where do the issues arise? What parts of the neighbourhood are successful?  Map the results </a:t>
                      </a:r>
                      <a:endParaRPr lang="en-GB" sz="1400" dirty="0">
                        <a:solidFill>
                          <a:srgbClr val="333333"/>
                        </a:solidFill>
                        <a:effectLst/>
                        <a:latin typeface="Verdana"/>
                        <a:ea typeface="Calibri"/>
                        <a:cs typeface="Arial"/>
                      </a:endParaRPr>
                    </a:p>
                  </a:txBody>
                  <a:tcPr marL="68580" marR="68580" marT="0" marB="0"/>
                </a:tc>
                <a:extLst>
                  <a:ext uri="{0D108BD9-81ED-4DB2-BD59-A6C34878D82A}">
                    <a16:rowId xmlns:a16="http://schemas.microsoft.com/office/drawing/2014/main" val="10004"/>
                  </a:ext>
                </a:extLst>
              </a:tr>
              <a:tr h="246693">
                <a:tc>
                  <a:txBody>
                    <a:bodyPr/>
                    <a:lstStyle/>
                    <a:p>
                      <a:pPr algn="just">
                        <a:lnSpc>
                          <a:spcPct val="115000"/>
                        </a:lnSpc>
                        <a:spcBef>
                          <a:spcPts val="1000"/>
                        </a:spcBef>
                        <a:spcAft>
                          <a:spcPts val="0"/>
                        </a:spcAft>
                      </a:pPr>
                      <a:r>
                        <a:rPr lang="en-GB" sz="1100">
                          <a:effectLst/>
                        </a:rPr>
                        <a:t>LISP step 5</a:t>
                      </a:r>
                      <a:endParaRPr lang="en-GB" sz="1400">
                        <a:solidFill>
                          <a:srgbClr val="333333"/>
                        </a:solidFill>
                        <a:effectLst/>
                        <a:latin typeface="Verdana"/>
                        <a:ea typeface="Calibri"/>
                        <a:cs typeface="Arial"/>
                      </a:endParaRPr>
                    </a:p>
                  </a:txBody>
                  <a:tcPr marL="68580" marR="68580" marT="0" marB="0"/>
                </a:tc>
                <a:tc>
                  <a:txBody>
                    <a:bodyPr/>
                    <a:lstStyle/>
                    <a:p>
                      <a:pPr algn="just">
                        <a:lnSpc>
                          <a:spcPct val="115000"/>
                        </a:lnSpc>
                        <a:spcBef>
                          <a:spcPts val="1000"/>
                        </a:spcBef>
                        <a:spcAft>
                          <a:spcPts val="0"/>
                        </a:spcAft>
                      </a:pPr>
                      <a:r>
                        <a:rPr lang="en-GB" sz="1100" dirty="0">
                          <a:effectLst/>
                        </a:rPr>
                        <a:t>Form a </a:t>
                      </a:r>
                      <a:r>
                        <a:rPr lang="en-GB" sz="1100" b="1" dirty="0">
                          <a:effectLst/>
                        </a:rPr>
                        <a:t>working group </a:t>
                      </a:r>
                      <a:r>
                        <a:rPr lang="en-GB" sz="1100" dirty="0">
                          <a:effectLst/>
                        </a:rPr>
                        <a:t>made up of stakeholders  who are engaged and able to make changes</a:t>
                      </a:r>
                      <a:endParaRPr lang="en-GB" sz="1400" dirty="0">
                        <a:solidFill>
                          <a:srgbClr val="333333"/>
                        </a:solidFill>
                        <a:effectLst/>
                        <a:latin typeface="Verdana"/>
                        <a:ea typeface="Calibri"/>
                        <a:cs typeface="Arial"/>
                      </a:endParaRPr>
                    </a:p>
                  </a:txBody>
                  <a:tcPr marL="68580" marR="68580" marT="0" marB="0"/>
                </a:tc>
                <a:extLst>
                  <a:ext uri="{0D108BD9-81ED-4DB2-BD59-A6C34878D82A}">
                    <a16:rowId xmlns:a16="http://schemas.microsoft.com/office/drawing/2014/main" val="10005"/>
                  </a:ext>
                </a:extLst>
              </a:tr>
              <a:tr h="493386">
                <a:tc>
                  <a:txBody>
                    <a:bodyPr/>
                    <a:lstStyle/>
                    <a:p>
                      <a:pPr algn="just">
                        <a:lnSpc>
                          <a:spcPct val="115000"/>
                        </a:lnSpc>
                        <a:spcBef>
                          <a:spcPts val="1000"/>
                        </a:spcBef>
                        <a:spcAft>
                          <a:spcPts val="0"/>
                        </a:spcAft>
                      </a:pPr>
                      <a:r>
                        <a:rPr lang="en-GB" sz="1100">
                          <a:effectLst/>
                        </a:rPr>
                        <a:t>LISP step 6</a:t>
                      </a:r>
                      <a:endParaRPr lang="en-GB" sz="1400">
                        <a:solidFill>
                          <a:srgbClr val="333333"/>
                        </a:solidFill>
                        <a:effectLst/>
                        <a:latin typeface="Verdana"/>
                        <a:ea typeface="Calibri"/>
                        <a:cs typeface="Arial"/>
                      </a:endParaRPr>
                    </a:p>
                  </a:txBody>
                  <a:tcPr marL="68580" marR="68580" marT="0" marB="0"/>
                </a:tc>
                <a:tc>
                  <a:txBody>
                    <a:bodyPr/>
                    <a:lstStyle/>
                    <a:p>
                      <a:pPr algn="just">
                        <a:lnSpc>
                          <a:spcPct val="115000"/>
                        </a:lnSpc>
                        <a:spcBef>
                          <a:spcPts val="1000"/>
                        </a:spcBef>
                        <a:spcAft>
                          <a:spcPts val="0"/>
                        </a:spcAft>
                      </a:pPr>
                      <a:r>
                        <a:rPr lang="en-GB" sz="1100" dirty="0">
                          <a:effectLst/>
                        </a:rPr>
                        <a:t>Develop Solution Rich Pictures –Engage the working group to </a:t>
                      </a:r>
                      <a:r>
                        <a:rPr lang="en-GB" sz="1100" b="1" dirty="0">
                          <a:effectLst/>
                        </a:rPr>
                        <a:t>identify what the solutions look </a:t>
                      </a:r>
                      <a:r>
                        <a:rPr lang="en-GB" sz="1100" dirty="0">
                          <a:effectLst/>
                        </a:rPr>
                        <a:t>like from the stakeholders perspective? How can they be achieved? What would the neighbourhood look like if all the issues were solved?</a:t>
                      </a:r>
                      <a:endParaRPr lang="en-GB" sz="1400" dirty="0">
                        <a:solidFill>
                          <a:srgbClr val="333333"/>
                        </a:solidFill>
                        <a:effectLst/>
                        <a:latin typeface="Verdana"/>
                        <a:ea typeface="Calibri"/>
                        <a:cs typeface="Arial"/>
                      </a:endParaRPr>
                    </a:p>
                  </a:txBody>
                  <a:tcPr marL="68580" marR="68580" marT="0" marB="0"/>
                </a:tc>
                <a:extLst>
                  <a:ext uri="{0D108BD9-81ED-4DB2-BD59-A6C34878D82A}">
                    <a16:rowId xmlns:a16="http://schemas.microsoft.com/office/drawing/2014/main" val="10006"/>
                  </a:ext>
                </a:extLst>
              </a:tr>
              <a:tr h="246693">
                <a:tc>
                  <a:txBody>
                    <a:bodyPr/>
                    <a:lstStyle/>
                    <a:p>
                      <a:pPr algn="just">
                        <a:lnSpc>
                          <a:spcPct val="115000"/>
                        </a:lnSpc>
                        <a:spcBef>
                          <a:spcPts val="1000"/>
                        </a:spcBef>
                        <a:spcAft>
                          <a:spcPts val="0"/>
                        </a:spcAft>
                      </a:pPr>
                      <a:r>
                        <a:rPr lang="en-GB" sz="1100">
                          <a:effectLst/>
                        </a:rPr>
                        <a:t>LISP step 7</a:t>
                      </a:r>
                      <a:endParaRPr lang="en-GB" sz="1400">
                        <a:solidFill>
                          <a:srgbClr val="333333"/>
                        </a:solidFill>
                        <a:effectLst/>
                        <a:latin typeface="Verdana"/>
                        <a:ea typeface="Calibri"/>
                        <a:cs typeface="Arial"/>
                      </a:endParaRPr>
                    </a:p>
                  </a:txBody>
                  <a:tcPr marL="68580" marR="68580" marT="0" marB="0"/>
                </a:tc>
                <a:tc>
                  <a:txBody>
                    <a:bodyPr/>
                    <a:lstStyle/>
                    <a:p>
                      <a:pPr algn="just">
                        <a:lnSpc>
                          <a:spcPct val="115000"/>
                        </a:lnSpc>
                        <a:spcBef>
                          <a:spcPts val="1000"/>
                        </a:spcBef>
                        <a:spcAft>
                          <a:spcPts val="0"/>
                        </a:spcAft>
                      </a:pPr>
                      <a:r>
                        <a:rPr lang="en-GB" sz="1100" dirty="0">
                          <a:effectLst/>
                        </a:rPr>
                        <a:t>Agree </a:t>
                      </a:r>
                      <a:r>
                        <a:rPr lang="en-GB" sz="1100" b="1" dirty="0">
                          <a:effectLst/>
                        </a:rPr>
                        <a:t>Interventions &amp; Evaluation </a:t>
                      </a:r>
                      <a:r>
                        <a:rPr lang="en-GB" sz="1100" dirty="0">
                          <a:effectLst/>
                        </a:rPr>
                        <a:t>(Who is doing what, when, how, by when, what does success look like?)</a:t>
                      </a:r>
                      <a:endParaRPr lang="en-GB" sz="1400" dirty="0">
                        <a:solidFill>
                          <a:srgbClr val="333333"/>
                        </a:solidFill>
                        <a:effectLst/>
                        <a:latin typeface="Verdana"/>
                        <a:ea typeface="Calibri"/>
                        <a:cs typeface="Arial"/>
                      </a:endParaRPr>
                    </a:p>
                  </a:txBody>
                  <a:tcPr marL="68580" marR="68580" marT="0" marB="0"/>
                </a:tc>
                <a:extLst>
                  <a:ext uri="{0D108BD9-81ED-4DB2-BD59-A6C34878D82A}">
                    <a16:rowId xmlns:a16="http://schemas.microsoft.com/office/drawing/2014/main" val="10007"/>
                  </a:ext>
                </a:extLst>
              </a:tr>
              <a:tr h="493386">
                <a:tc>
                  <a:txBody>
                    <a:bodyPr/>
                    <a:lstStyle/>
                    <a:p>
                      <a:pPr algn="just">
                        <a:lnSpc>
                          <a:spcPct val="115000"/>
                        </a:lnSpc>
                        <a:spcBef>
                          <a:spcPts val="1000"/>
                        </a:spcBef>
                        <a:spcAft>
                          <a:spcPts val="0"/>
                        </a:spcAft>
                      </a:pPr>
                      <a:r>
                        <a:rPr lang="en-GB" sz="1100" dirty="0">
                          <a:effectLst/>
                        </a:rPr>
                        <a:t>LISP step 8</a:t>
                      </a:r>
                      <a:endParaRPr lang="en-GB" sz="1400" dirty="0">
                        <a:solidFill>
                          <a:srgbClr val="333333"/>
                        </a:solidFill>
                        <a:effectLst/>
                        <a:latin typeface="Verdana"/>
                        <a:ea typeface="Calibri"/>
                        <a:cs typeface="Arial"/>
                      </a:endParaRPr>
                    </a:p>
                  </a:txBody>
                  <a:tcPr marL="68580" marR="68580" marT="0" marB="0"/>
                </a:tc>
                <a:tc>
                  <a:txBody>
                    <a:bodyPr/>
                    <a:lstStyle/>
                    <a:p>
                      <a:pPr algn="just">
                        <a:lnSpc>
                          <a:spcPct val="115000"/>
                        </a:lnSpc>
                        <a:spcBef>
                          <a:spcPts val="1000"/>
                        </a:spcBef>
                        <a:spcAft>
                          <a:spcPts val="0"/>
                        </a:spcAft>
                      </a:pPr>
                      <a:r>
                        <a:rPr lang="en-GB" sz="1100" dirty="0">
                          <a:effectLst/>
                        </a:rPr>
                        <a:t>Establish </a:t>
                      </a:r>
                      <a:r>
                        <a:rPr lang="en-GB" sz="1100" b="1" dirty="0">
                          <a:effectLst/>
                        </a:rPr>
                        <a:t>escalation</a:t>
                      </a:r>
                      <a:r>
                        <a:rPr lang="en-GB" sz="1100" dirty="0">
                          <a:effectLst/>
                        </a:rPr>
                        <a:t> processes with stakeholders, authorities and agencies- what will make the interventions fails? What are you going to do about it to prevent that happening? Who will you need to approach to unblock barriers to progress?</a:t>
                      </a:r>
                      <a:endParaRPr lang="en-GB" sz="1400" dirty="0">
                        <a:solidFill>
                          <a:srgbClr val="333333"/>
                        </a:solidFill>
                        <a:effectLst/>
                        <a:latin typeface="Verdana"/>
                        <a:ea typeface="Calibri"/>
                        <a:cs typeface="Arial"/>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4471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Beginning to seek Mechanisms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9074777"/>
              </p:ext>
            </p:extLst>
          </p:nvPr>
        </p:nvGraphicFramePr>
        <p:xfrm>
          <a:off x="1043608" y="1412776"/>
          <a:ext cx="6855597" cy="4525966"/>
        </p:xfrm>
        <a:graphic>
          <a:graphicData uri="http://schemas.openxmlformats.org/drawingml/2006/table">
            <a:tbl>
              <a:tblPr firstRow="1" firstCol="1" bandRow="1"/>
              <a:tblGrid>
                <a:gridCol w="3010978">
                  <a:extLst>
                    <a:ext uri="{9D8B030D-6E8A-4147-A177-3AD203B41FA5}">
                      <a16:colId xmlns:a16="http://schemas.microsoft.com/office/drawing/2014/main" val="20000"/>
                    </a:ext>
                  </a:extLst>
                </a:gridCol>
                <a:gridCol w="3844619">
                  <a:extLst>
                    <a:ext uri="{9D8B030D-6E8A-4147-A177-3AD203B41FA5}">
                      <a16:colId xmlns:a16="http://schemas.microsoft.com/office/drawing/2014/main" val="20001"/>
                    </a:ext>
                  </a:extLst>
                </a:gridCol>
              </a:tblGrid>
              <a:tr h="145999">
                <a:tc>
                  <a:txBody>
                    <a:bodyPr/>
                    <a:lstStyle/>
                    <a:p>
                      <a:pPr>
                        <a:lnSpc>
                          <a:spcPct val="115000"/>
                        </a:lnSpc>
                        <a:spcAft>
                          <a:spcPts val="0"/>
                        </a:spcAft>
                      </a:pPr>
                      <a:r>
                        <a:rPr lang="en-GB" sz="800" b="1">
                          <a:effectLst/>
                          <a:latin typeface="Arial"/>
                          <a:ea typeface="Calibri"/>
                          <a:cs typeface="Times New Roman"/>
                        </a:rPr>
                        <a:t>Community Policing Evidence</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b="1">
                          <a:effectLst/>
                          <a:latin typeface="Arial"/>
                          <a:ea typeface="Calibri"/>
                          <a:cs typeface="Times New Roman"/>
                        </a:rPr>
                        <a:t>Features of LISP based Intensive Engagement</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5999">
                <a:tc>
                  <a:txBody>
                    <a:bodyPr/>
                    <a:lstStyle/>
                    <a:p>
                      <a:pPr>
                        <a:lnSpc>
                          <a:spcPct val="115000"/>
                        </a:lnSpc>
                        <a:spcAft>
                          <a:spcPts val="0"/>
                        </a:spcAft>
                      </a:pPr>
                      <a:r>
                        <a:rPr lang="en-GB" sz="800" b="1">
                          <a:effectLst/>
                          <a:latin typeface="Arial"/>
                          <a:ea typeface="Calibri"/>
                          <a:cs typeface="Times New Roman"/>
                        </a:rPr>
                        <a:t>What works</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b="1">
                          <a:effectLst/>
                          <a:latin typeface="Arial"/>
                          <a:ea typeface="Calibri"/>
                          <a:cs typeface="Times New Roman"/>
                        </a:rPr>
                        <a:t> </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1998">
                <a:tc>
                  <a:txBody>
                    <a:bodyPr/>
                    <a:lstStyle/>
                    <a:p>
                      <a:pPr>
                        <a:lnSpc>
                          <a:spcPct val="115000"/>
                        </a:lnSpc>
                        <a:spcAft>
                          <a:spcPts val="0"/>
                        </a:spcAft>
                      </a:pPr>
                      <a:r>
                        <a:rPr lang="en-GB" sz="800">
                          <a:effectLst/>
                          <a:latin typeface="Arial"/>
                          <a:ea typeface="Calibri"/>
                          <a:cs typeface="Times New Roman"/>
                        </a:rPr>
                        <a:t>In-depth understanding of people, place and problems</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Arial"/>
                          <a:ea typeface="Calibri"/>
                          <a:cs typeface="Times New Roman"/>
                        </a:rPr>
                        <a:t>In-depth investigation of the police crime problem in the context of the other problems experienced in the locality</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1998">
                <a:tc>
                  <a:txBody>
                    <a:bodyPr/>
                    <a:lstStyle/>
                    <a:p>
                      <a:pPr>
                        <a:lnSpc>
                          <a:spcPct val="115000"/>
                        </a:lnSpc>
                        <a:spcAft>
                          <a:spcPts val="0"/>
                        </a:spcAft>
                      </a:pPr>
                      <a:r>
                        <a:rPr lang="en-GB" sz="800">
                          <a:effectLst/>
                          <a:latin typeface="Arial"/>
                          <a:ea typeface="Calibri"/>
                          <a:cs typeface="Times New Roman"/>
                        </a:rPr>
                        <a:t>Full and consistent application of interventions</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Arial"/>
                          <a:ea typeface="Calibri"/>
                          <a:cs typeface="Times New Roman"/>
                        </a:rPr>
                        <a:t>The training and subsequent evaluation of the quality of LISP work, and standard proforma</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1998">
                <a:tc>
                  <a:txBody>
                    <a:bodyPr/>
                    <a:lstStyle/>
                    <a:p>
                      <a:pPr>
                        <a:lnSpc>
                          <a:spcPct val="115000"/>
                        </a:lnSpc>
                        <a:spcAft>
                          <a:spcPts val="0"/>
                        </a:spcAft>
                      </a:pPr>
                      <a:r>
                        <a:rPr lang="en-GB" sz="800">
                          <a:effectLst/>
                          <a:latin typeface="Arial"/>
                          <a:ea typeface="Calibri"/>
                          <a:cs typeface="Times New Roman"/>
                        </a:rPr>
                        <a:t>Sufficient ‘dose’ of intensive engagement with sufficient time</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Arial"/>
                          <a:ea typeface="Calibri"/>
                          <a:cs typeface="Times New Roman"/>
                        </a:rPr>
                        <a:t>Success, i.e. depth of understanding of the problem and success of the interventions is determined by the working group rather than police timeframes</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3995">
                <a:tc>
                  <a:txBody>
                    <a:bodyPr/>
                    <a:lstStyle/>
                    <a:p>
                      <a:pPr>
                        <a:lnSpc>
                          <a:spcPct val="115000"/>
                        </a:lnSpc>
                        <a:spcAft>
                          <a:spcPts val="0"/>
                        </a:spcAft>
                      </a:pPr>
                      <a:r>
                        <a:rPr lang="en-GB" sz="800">
                          <a:effectLst/>
                          <a:latin typeface="Arial"/>
                          <a:ea typeface="Calibri"/>
                          <a:cs typeface="Times New Roman"/>
                        </a:rPr>
                        <a:t>Proactive contact</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Arial"/>
                          <a:ea typeface="Calibri"/>
                          <a:cs typeface="Times New Roman"/>
                        </a:rPr>
                        <a:t>Deliberate choices are made at the screening stage about the importance of the locality to policing outcomes.</a:t>
                      </a:r>
                      <a:endParaRPr lang="en-GB" sz="900">
                        <a:effectLst/>
                        <a:latin typeface="Verdana"/>
                        <a:ea typeface="Calibri"/>
                        <a:cs typeface="Times New Roman"/>
                      </a:endParaRPr>
                    </a:p>
                    <a:p>
                      <a:pPr>
                        <a:lnSpc>
                          <a:spcPct val="115000"/>
                        </a:lnSpc>
                        <a:spcAft>
                          <a:spcPts val="0"/>
                        </a:spcAft>
                      </a:pPr>
                      <a:r>
                        <a:rPr lang="en-GB" sz="800">
                          <a:effectLst/>
                          <a:latin typeface="Arial"/>
                          <a:ea typeface="Calibri"/>
                          <a:cs typeface="Times New Roman"/>
                        </a:rPr>
                        <a:t>Process requires identification of all potential stakeholder groups, including hard to reach.</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1998">
                <a:tc>
                  <a:txBody>
                    <a:bodyPr/>
                    <a:lstStyle/>
                    <a:p>
                      <a:pPr>
                        <a:lnSpc>
                          <a:spcPct val="115000"/>
                        </a:lnSpc>
                        <a:spcAft>
                          <a:spcPts val="0"/>
                        </a:spcAft>
                      </a:pPr>
                      <a:r>
                        <a:rPr lang="en-GB" sz="800">
                          <a:effectLst/>
                          <a:latin typeface="Arial"/>
                          <a:ea typeface="Calibri"/>
                          <a:cs typeface="Times New Roman"/>
                        </a:rPr>
                        <a:t>A group of residents</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Arial"/>
                          <a:ea typeface="Calibri"/>
                          <a:cs typeface="Times New Roman"/>
                        </a:rPr>
                        <a:t>Where community organisations appropriate to the problems don’t exist, the LISP process creates the social capital and networks to allow this to happen</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5999">
                <a:tc>
                  <a:txBody>
                    <a:bodyPr/>
                    <a:lstStyle/>
                    <a:p>
                      <a:pPr>
                        <a:lnSpc>
                          <a:spcPct val="115000"/>
                        </a:lnSpc>
                        <a:spcAft>
                          <a:spcPts val="0"/>
                        </a:spcAft>
                      </a:pPr>
                      <a:r>
                        <a:rPr lang="en-GB" sz="800">
                          <a:effectLst/>
                          <a:latin typeface="Arial"/>
                          <a:ea typeface="Calibri"/>
                          <a:cs typeface="Times New Roman"/>
                        </a:rPr>
                        <a:t>Joint problem solving</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Arial"/>
                          <a:ea typeface="Calibri"/>
                          <a:cs typeface="Times New Roman"/>
                        </a:rPr>
                        <a:t>Co-production of the problem analysis and solving stages is central</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5999">
                <a:tc>
                  <a:txBody>
                    <a:bodyPr/>
                    <a:lstStyle/>
                    <a:p>
                      <a:pPr>
                        <a:lnSpc>
                          <a:spcPct val="115000"/>
                        </a:lnSpc>
                        <a:spcAft>
                          <a:spcPts val="0"/>
                        </a:spcAft>
                      </a:pPr>
                      <a:r>
                        <a:rPr lang="en-GB" sz="800" b="1">
                          <a:effectLst/>
                          <a:latin typeface="Arial"/>
                          <a:ea typeface="Calibri"/>
                          <a:cs typeface="Times New Roman"/>
                        </a:rPr>
                        <a:t>What is promising</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b="1">
                          <a:effectLst/>
                          <a:latin typeface="Arial"/>
                          <a:ea typeface="Calibri"/>
                          <a:cs typeface="Times New Roman"/>
                        </a:rPr>
                        <a:t> </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5999">
                <a:tc>
                  <a:txBody>
                    <a:bodyPr/>
                    <a:lstStyle/>
                    <a:p>
                      <a:pPr>
                        <a:lnSpc>
                          <a:spcPct val="115000"/>
                        </a:lnSpc>
                        <a:spcAft>
                          <a:spcPts val="0"/>
                        </a:spcAft>
                      </a:pPr>
                      <a:r>
                        <a:rPr lang="en-GB" sz="800">
                          <a:effectLst/>
                          <a:latin typeface="Arial"/>
                          <a:ea typeface="Calibri"/>
                          <a:cs typeface="Times New Roman"/>
                        </a:rPr>
                        <a:t>A consistent process</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Arial"/>
                          <a:ea typeface="Calibri"/>
                          <a:cs typeface="Times New Roman"/>
                        </a:rPr>
                        <a:t>As above</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1998">
                <a:tc>
                  <a:txBody>
                    <a:bodyPr/>
                    <a:lstStyle/>
                    <a:p>
                      <a:pPr>
                        <a:lnSpc>
                          <a:spcPct val="115000"/>
                        </a:lnSpc>
                        <a:spcAft>
                          <a:spcPts val="0"/>
                        </a:spcAft>
                      </a:pPr>
                      <a:r>
                        <a:rPr lang="en-GB" sz="800">
                          <a:effectLst/>
                          <a:latin typeface="Arial"/>
                          <a:ea typeface="Calibri"/>
                          <a:cs typeface="Times New Roman"/>
                        </a:rPr>
                        <a:t>Highly connected individuals</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Arial"/>
                          <a:ea typeface="Calibri"/>
                          <a:cs typeface="Times New Roman"/>
                        </a:rPr>
                        <a:t>The LISP working group is made up of highly connected and highly capable people, </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1998">
                <a:tc>
                  <a:txBody>
                    <a:bodyPr/>
                    <a:lstStyle/>
                    <a:p>
                      <a:pPr>
                        <a:lnSpc>
                          <a:spcPct val="115000"/>
                        </a:lnSpc>
                        <a:spcAft>
                          <a:spcPts val="0"/>
                        </a:spcAft>
                      </a:pPr>
                      <a:r>
                        <a:rPr lang="en-GB" sz="800">
                          <a:effectLst/>
                          <a:latin typeface="Arial"/>
                          <a:ea typeface="Calibri"/>
                          <a:cs typeface="Times New Roman"/>
                        </a:rPr>
                        <a:t>Support is won</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Arial"/>
                          <a:ea typeface="Calibri"/>
                          <a:cs typeface="Times New Roman"/>
                        </a:rPr>
                        <a:t>Working group members elicit a clearly understood self-interest that underpins expected successes to secure and ‘win’ support</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1998">
                <a:tc>
                  <a:txBody>
                    <a:bodyPr/>
                    <a:lstStyle/>
                    <a:p>
                      <a:pPr>
                        <a:lnSpc>
                          <a:spcPct val="115000"/>
                        </a:lnSpc>
                        <a:spcAft>
                          <a:spcPts val="0"/>
                        </a:spcAft>
                      </a:pPr>
                      <a:r>
                        <a:rPr lang="en-GB" sz="800">
                          <a:effectLst/>
                          <a:latin typeface="Arial"/>
                          <a:ea typeface="Calibri"/>
                          <a:cs typeface="Times New Roman"/>
                        </a:rPr>
                        <a:t>Attuned to community dynamics</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Arial"/>
                          <a:ea typeface="Calibri"/>
                          <a:cs typeface="Times New Roman"/>
                        </a:rPr>
                        <a:t>The rich picturing processes develop a nuanced and empathetic understanding of the community and the issues and tensions within it.</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583995">
                <a:tc>
                  <a:txBody>
                    <a:bodyPr/>
                    <a:lstStyle/>
                    <a:p>
                      <a:pPr>
                        <a:lnSpc>
                          <a:spcPct val="115000"/>
                        </a:lnSpc>
                        <a:spcAft>
                          <a:spcPts val="0"/>
                        </a:spcAft>
                      </a:pPr>
                      <a:r>
                        <a:rPr lang="en-GB" sz="800">
                          <a:effectLst/>
                          <a:latin typeface="Arial"/>
                          <a:ea typeface="Calibri"/>
                          <a:cs typeface="Times New Roman"/>
                        </a:rPr>
                        <a:t>Tacit skills</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Arial"/>
                          <a:ea typeface="Calibri"/>
                          <a:cs typeface="Times New Roman"/>
                        </a:rPr>
                        <a:t>Training, with the aid of the publically available handbook, briefings to senior officers and a process of identifying the best implementations of LISP and mentoring of officers ensure that police skills are embedded and propgated across the force</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83995">
                <a:tc>
                  <a:txBody>
                    <a:bodyPr/>
                    <a:lstStyle/>
                    <a:p>
                      <a:pPr>
                        <a:lnSpc>
                          <a:spcPct val="115000"/>
                        </a:lnSpc>
                        <a:spcAft>
                          <a:spcPts val="0"/>
                        </a:spcAft>
                      </a:pPr>
                      <a:r>
                        <a:rPr lang="en-GB" sz="800">
                          <a:effectLst/>
                          <a:latin typeface="Arial"/>
                          <a:ea typeface="Calibri"/>
                          <a:cs typeface="Times New Roman"/>
                        </a:rPr>
                        <a:t>Not reliant on multi-agency delivery</a:t>
                      </a:r>
                      <a:endParaRPr lang="en-GB" sz="90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effectLst/>
                          <a:latin typeface="Arial"/>
                          <a:ea typeface="Calibri"/>
                          <a:cs typeface="Times New Roman"/>
                        </a:rPr>
                        <a:t>Where statutory partners are actively engaged, LISP provides a clear and discrete method for limited involvement. Where statutory agencies are not engaged, LISP provides a clear evidence base for Police and community to hold statutory agencies to account.</a:t>
                      </a:r>
                      <a:endParaRPr lang="en-GB" sz="900" dirty="0">
                        <a:effectLst/>
                        <a:latin typeface="Verdana"/>
                        <a:ea typeface="Calibri"/>
                        <a:cs typeface="Times New Roman"/>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4" name="Slide Number Placeholder 3"/>
          <p:cNvSpPr>
            <a:spLocks noGrp="1"/>
          </p:cNvSpPr>
          <p:nvPr>
            <p:ph type="sldNum" sz="quarter" idx="12"/>
          </p:nvPr>
        </p:nvSpPr>
        <p:spPr/>
        <p:txBody>
          <a:bodyPr/>
          <a:lstStyle/>
          <a:p>
            <a:fld id="{68D2959E-8692-40F5-9902-7BBEA4F8EA8A}" type="slidenum">
              <a:rPr lang="en-GB" smtClean="0"/>
              <a:t>14</a:t>
            </a:fld>
            <a:endParaRPr lang="en-GB"/>
          </a:p>
        </p:txBody>
      </p:sp>
      <p:sp>
        <p:nvSpPr>
          <p:cNvPr id="6" name="Rectangle 5"/>
          <p:cNvSpPr/>
          <p:nvPr/>
        </p:nvSpPr>
        <p:spPr>
          <a:xfrm>
            <a:off x="246053" y="6211669"/>
            <a:ext cx="8136904" cy="646331"/>
          </a:xfrm>
          <a:prstGeom prst="rect">
            <a:avLst/>
          </a:prstGeom>
        </p:spPr>
        <p:txBody>
          <a:bodyPr wrap="square">
            <a:spAutoFit/>
          </a:bodyPr>
          <a:lstStyle/>
          <a:p>
            <a:r>
              <a:rPr lang="en-GB" dirty="0"/>
              <a:t>Curtis, T (2015) Why we think that Intensive Engagement using LISP works#1 1</a:t>
            </a:r>
            <a:r>
              <a:rPr lang="en-GB" baseline="30000" dirty="0"/>
              <a:t>st</a:t>
            </a:r>
            <a:r>
              <a:rPr lang="en-GB" dirty="0"/>
              <a:t> May 2015</a:t>
            </a:r>
          </a:p>
        </p:txBody>
      </p:sp>
    </p:spTree>
    <p:extLst>
      <p:ext uri="{BB962C8B-B14F-4D97-AF65-F5344CB8AC3E}">
        <p14:creationId xmlns:p14="http://schemas.microsoft.com/office/powerpoint/2010/main" val="3879141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260648"/>
            <a:ext cx="3454792" cy="646331"/>
          </a:xfrm>
          <a:prstGeom prst="rect">
            <a:avLst/>
          </a:prstGeom>
          <a:noFill/>
        </p:spPr>
        <p:txBody>
          <a:bodyPr wrap="none" rtlCol="0">
            <a:spAutoFit/>
          </a:bodyPr>
          <a:lstStyle/>
          <a:p>
            <a:r>
              <a:rPr lang="en-GB" b="1" dirty="0"/>
              <a:t>Soft Systems Methodology:</a:t>
            </a:r>
          </a:p>
          <a:p>
            <a:r>
              <a:rPr lang="en-GB" b="1" dirty="0"/>
              <a:t>Making sense of complex contexts</a:t>
            </a:r>
          </a:p>
        </p:txBody>
      </p:sp>
      <p:pic>
        <p:nvPicPr>
          <p:cNvPr id="4" name="Picture 3"/>
          <p:cNvPicPr/>
          <p:nvPr/>
        </p:nvPicPr>
        <p:blipFill>
          <a:blip r:embed="rId2" cstate="print">
            <a:extLst>
              <a:ext uri="{28A0092B-C50C-407E-A947-70E740481C1C}">
                <a14:useLocalDpi xmlns:a14="http://schemas.microsoft.com/office/drawing/2010/main"/>
              </a:ext>
            </a:extLst>
          </a:blip>
          <a:srcRect/>
          <a:stretch>
            <a:fillRect/>
          </a:stretch>
        </p:blipFill>
        <p:spPr bwMode="auto">
          <a:xfrm>
            <a:off x="1475656" y="1772816"/>
            <a:ext cx="6048672" cy="3588212"/>
          </a:xfrm>
          <a:prstGeom prst="rect">
            <a:avLst/>
          </a:prstGeom>
          <a:noFill/>
          <a:ln>
            <a:noFill/>
          </a:ln>
        </p:spPr>
      </p:pic>
      <p:sp>
        <p:nvSpPr>
          <p:cNvPr id="7" name="TextBox 6"/>
          <p:cNvSpPr txBox="1"/>
          <p:nvPr/>
        </p:nvSpPr>
        <p:spPr>
          <a:xfrm>
            <a:off x="264858" y="6471918"/>
            <a:ext cx="1786066" cy="369332"/>
          </a:xfrm>
          <a:prstGeom prst="rect">
            <a:avLst/>
          </a:prstGeom>
          <a:noFill/>
        </p:spPr>
        <p:txBody>
          <a:bodyPr wrap="none" rtlCol="0">
            <a:spAutoFit/>
          </a:bodyPr>
          <a:lstStyle/>
          <a:p>
            <a:r>
              <a:rPr lang="en-GB" dirty="0" err="1"/>
              <a:t>Checkland</a:t>
            </a:r>
            <a:r>
              <a:rPr lang="en-GB" dirty="0"/>
              <a:t>, 1985 </a:t>
            </a:r>
          </a:p>
        </p:txBody>
      </p:sp>
      <p:sp>
        <p:nvSpPr>
          <p:cNvPr id="8" name="Slide Number Placeholder 7"/>
          <p:cNvSpPr>
            <a:spLocks noGrp="1"/>
          </p:cNvSpPr>
          <p:nvPr>
            <p:ph type="sldNum" sz="quarter" idx="12"/>
          </p:nvPr>
        </p:nvSpPr>
        <p:spPr/>
        <p:txBody>
          <a:bodyPr/>
          <a:lstStyle/>
          <a:p>
            <a:fld id="{FB481C33-C94A-4077-9EB6-BA7FA52A8E58}" type="slidenum">
              <a:rPr lang="en-GB" smtClean="0"/>
              <a:t>15</a:t>
            </a:fld>
            <a:endParaRPr lang="en-GB"/>
          </a:p>
        </p:txBody>
      </p:sp>
    </p:spTree>
    <p:extLst>
      <p:ext uri="{BB962C8B-B14F-4D97-AF65-F5344CB8AC3E}">
        <p14:creationId xmlns:p14="http://schemas.microsoft.com/office/powerpoint/2010/main" val="156637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PCSO picturing</a:t>
            </a:r>
          </a:p>
        </p:txBody>
      </p:sp>
      <p:sp>
        <p:nvSpPr>
          <p:cNvPr id="4" name="Slide Number Placeholder 3"/>
          <p:cNvSpPr>
            <a:spLocks noGrp="1"/>
          </p:cNvSpPr>
          <p:nvPr>
            <p:ph type="sldNum" sz="quarter" idx="12"/>
          </p:nvPr>
        </p:nvSpPr>
        <p:spPr/>
        <p:txBody>
          <a:bodyPr/>
          <a:lstStyle/>
          <a:p>
            <a:fld id="{FB481C33-C94A-4077-9EB6-BA7FA52A8E58}" type="slidenum">
              <a:rPr lang="en-GB" smtClean="0"/>
              <a:t>16</a:t>
            </a:fld>
            <a:endParaRPr lang="en-GB"/>
          </a:p>
        </p:txBody>
      </p:sp>
      <p:pic>
        <p:nvPicPr>
          <p:cNvPr id="5" name="Picture 4"/>
          <p:cNvPicPr/>
          <p:nvPr/>
        </p:nvPicPr>
        <p:blipFill>
          <a:blip r:embed="rId2" cstate="print">
            <a:extLst>
              <a:ext uri="{28A0092B-C50C-407E-A947-70E740481C1C}">
                <a14:useLocalDpi xmlns:a14="http://schemas.microsoft.com/office/drawing/2010/main"/>
              </a:ext>
            </a:extLst>
          </a:blip>
          <a:stretch>
            <a:fillRect/>
          </a:stretch>
        </p:blipFill>
        <p:spPr>
          <a:xfrm>
            <a:off x="1259632" y="1484784"/>
            <a:ext cx="6439528" cy="5086688"/>
          </a:xfrm>
          <a:prstGeom prst="rect">
            <a:avLst/>
          </a:prstGeom>
        </p:spPr>
      </p:pic>
    </p:spTree>
    <p:extLst>
      <p:ext uri="{BB962C8B-B14F-4D97-AF65-F5344CB8AC3E}">
        <p14:creationId xmlns:p14="http://schemas.microsoft.com/office/powerpoint/2010/main" val="398431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PCSO feedback and planning</a:t>
            </a:r>
          </a:p>
        </p:txBody>
      </p:sp>
      <p:sp>
        <p:nvSpPr>
          <p:cNvPr id="4" name="Slide Number Placeholder 3"/>
          <p:cNvSpPr>
            <a:spLocks noGrp="1"/>
          </p:cNvSpPr>
          <p:nvPr>
            <p:ph type="sldNum" sz="quarter" idx="12"/>
          </p:nvPr>
        </p:nvSpPr>
        <p:spPr/>
        <p:txBody>
          <a:bodyPr/>
          <a:lstStyle/>
          <a:p>
            <a:fld id="{FB481C33-C94A-4077-9EB6-BA7FA52A8E58}" type="slidenum">
              <a:rPr lang="en-GB" smtClean="0"/>
              <a:t>17</a:t>
            </a:fld>
            <a:endParaRPr lang="en-GB"/>
          </a:p>
        </p:txBody>
      </p:sp>
      <p:pic>
        <p:nvPicPr>
          <p:cNvPr id="6" name="Picture 5"/>
          <p:cNvPicPr/>
          <p:nvPr/>
        </p:nvPicPr>
        <p:blipFill>
          <a:blip r:embed="rId2" cstate="screen">
            <a:extLst>
              <a:ext uri="{28A0092B-C50C-407E-A947-70E740481C1C}">
                <a14:useLocalDpi xmlns:a14="http://schemas.microsoft.com/office/drawing/2010/main"/>
              </a:ext>
            </a:extLst>
          </a:blip>
          <a:stretch>
            <a:fillRect/>
          </a:stretch>
        </p:blipFill>
        <p:spPr>
          <a:xfrm>
            <a:off x="1331640" y="1279523"/>
            <a:ext cx="6754187" cy="5173811"/>
          </a:xfrm>
          <a:prstGeom prst="rect">
            <a:avLst/>
          </a:prstGeom>
        </p:spPr>
      </p:pic>
    </p:spTree>
    <p:extLst>
      <p:ext uri="{BB962C8B-B14F-4D97-AF65-F5344CB8AC3E}">
        <p14:creationId xmlns:p14="http://schemas.microsoft.com/office/powerpoint/2010/main" val="293681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Conceptual modelling</a:t>
            </a:r>
          </a:p>
        </p:txBody>
      </p:sp>
      <p:sp>
        <p:nvSpPr>
          <p:cNvPr id="4" name="Slide Number Placeholder 3"/>
          <p:cNvSpPr>
            <a:spLocks noGrp="1"/>
          </p:cNvSpPr>
          <p:nvPr>
            <p:ph type="sldNum" sz="quarter" idx="12"/>
          </p:nvPr>
        </p:nvSpPr>
        <p:spPr/>
        <p:txBody>
          <a:bodyPr/>
          <a:lstStyle/>
          <a:p>
            <a:fld id="{FB481C33-C94A-4077-9EB6-BA7FA52A8E58}" type="slidenum">
              <a:rPr lang="en-GB" smtClean="0"/>
              <a:t>18</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556792"/>
            <a:ext cx="7412005" cy="4968304"/>
          </a:xfrm>
          <a:prstGeom prst="rect">
            <a:avLst/>
          </a:prstGeom>
        </p:spPr>
      </p:pic>
    </p:spTree>
    <p:extLst>
      <p:ext uri="{BB962C8B-B14F-4D97-AF65-F5344CB8AC3E}">
        <p14:creationId xmlns:p14="http://schemas.microsoft.com/office/powerpoint/2010/main" val="4231119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lh6.ggpht.com/_1wtadqGaaPs/TEp7x4fwcrI/AAAAAAAAJg0/5-mnommjdTk/tmp16011_thumb_thumb.png?imgmax=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238" y="1124744"/>
            <a:ext cx="6728411" cy="50357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hub.salford.ac.uk/ace/wp-content/uploads/sites/76/2016/04/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668" y="189785"/>
            <a:ext cx="6724650" cy="723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6237312"/>
            <a:ext cx="4491422" cy="369332"/>
          </a:xfrm>
          <a:prstGeom prst="rect">
            <a:avLst/>
          </a:prstGeom>
          <a:noFill/>
        </p:spPr>
        <p:txBody>
          <a:bodyPr wrap="none" rtlCol="0">
            <a:spAutoFit/>
          </a:bodyPr>
          <a:lstStyle/>
          <a:p>
            <a:r>
              <a:rPr lang="en-GB" dirty="0"/>
              <a:t>Archer 1995, </a:t>
            </a:r>
            <a:r>
              <a:rPr lang="en-GB" dirty="0" err="1"/>
              <a:t>Bhaskar</a:t>
            </a:r>
            <a:r>
              <a:rPr lang="en-GB" dirty="0"/>
              <a:t>, 2013  and </a:t>
            </a:r>
            <a:r>
              <a:rPr lang="en-GB" dirty="0" err="1"/>
              <a:t>Pawson</a:t>
            </a:r>
            <a:r>
              <a:rPr lang="en-GB" dirty="0"/>
              <a:t> 2013</a:t>
            </a:r>
          </a:p>
        </p:txBody>
      </p:sp>
      <p:sp>
        <p:nvSpPr>
          <p:cNvPr id="7" name="Slide Number Placeholder 6"/>
          <p:cNvSpPr>
            <a:spLocks noGrp="1"/>
          </p:cNvSpPr>
          <p:nvPr>
            <p:ph type="sldNum" sz="quarter" idx="12"/>
          </p:nvPr>
        </p:nvSpPr>
        <p:spPr/>
        <p:txBody>
          <a:bodyPr/>
          <a:lstStyle/>
          <a:p>
            <a:fld id="{FB481C33-C94A-4077-9EB6-BA7FA52A8E58}" type="slidenum">
              <a:rPr lang="en-GB" smtClean="0"/>
              <a:t>19</a:t>
            </a:fld>
            <a:endParaRPr lang="en-GB"/>
          </a:p>
        </p:txBody>
      </p:sp>
    </p:spTree>
    <p:extLst>
      <p:ext uri="{BB962C8B-B14F-4D97-AF65-F5344CB8AC3E}">
        <p14:creationId xmlns:p14="http://schemas.microsoft.com/office/powerpoint/2010/main" val="114113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B481C33-C94A-4077-9EB6-BA7FA52A8E58}" type="slidenum">
              <a:rPr lang="en-GB" smtClean="0"/>
              <a:t>2</a:t>
            </a:fld>
            <a:endParaRPr lang="en-GB"/>
          </a:p>
        </p:txBody>
      </p:sp>
      <p:sp>
        <p:nvSpPr>
          <p:cNvPr id="5" name="Subtitle 2"/>
          <p:cNvSpPr txBox="1">
            <a:spLocks/>
          </p:cNvSpPr>
          <p:nvPr/>
        </p:nvSpPr>
        <p:spPr>
          <a:xfrm>
            <a:off x="611560" y="2348880"/>
            <a:ext cx="7920880" cy="208843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4500" dirty="0"/>
              <a:t>Creating ‘good enough’ evidence for action: </a:t>
            </a:r>
          </a:p>
          <a:p>
            <a:pPr marL="0" indent="0" algn="ctr">
              <a:buNone/>
            </a:pPr>
            <a:r>
              <a:rPr lang="en-GB" sz="4500" dirty="0"/>
              <a:t>solution-focussed policing</a:t>
            </a:r>
          </a:p>
          <a:p>
            <a:pPr marL="0" indent="0" algn="ctr">
              <a:buNone/>
            </a:pPr>
            <a:endParaRPr lang="en-GB" dirty="0"/>
          </a:p>
          <a:p>
            <a:pPr marL="0" indent="0" algn="ctr">
              <a:buNone/>
            </a:pPr>
            <a:endParaRPr lang="en-GB" dirty="0"/>
          </a:p>
          <a:p>
            <a:pPr marL="0" indent="0" algn="ctr">
              <a:buNone/>
            </a:pPr>
            <a:r>
              <a:rPr lang="en-GB" dirty="0"/>
              <a:t>Tim Curtis, The University of Northampton January 2018</a:t>
            </a:r>
          </a:p>
          <a:p>
            <a:pPr marL="0" indent="0" algn="ctr">
              <a:buNone/>
            </a:pPr>
            <a:r>
              <a:rPr lang="en-GB" dirty="0"/>
              <a:t>Richard James </a:t>
            </a:r>
            <a:r>
              <a:rPr lang="en-GB" dirty="0">
                <a:hlinkClick r:id="rId2"/>
              </a:rPr>
              <a:t>www.intensiveengagement.com</a:t>
            </a:r>
            <a:r>
              <a:rPr lang="en-GB" dirty="0"/>
              <a:t> </a:t>
            </a:r>
          </a:p>
        </p:txBody>
      </p:sp>
    </p:spTree>
    <p:extLst>
      <p:ext uri="{BB962C8B-B14F-4D97-AF65-F5344CB8AC3E}">
        <p14:creationId xmlns:p14="http://schemas.microsoft.com/office/powerpoint/2010/main" val="39572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pcurti\Dropbox\Apps\drawio\Holy Sepulchre Conceptual Diagram 2.jpg"/>
          <p:cNvPicPr/>
          <p:nvPr/>
        </p:nvPicPr>
        <p:blipFill>
          <a:blip r:embed="rId2">
            <a:extLst>
              <a:ext uri="{28A0092B-C50C-407E-A947-70E740481C1C}">
                <a14:useLocalDpi xmlns:a14="http://schemas.microsoft.com/office/drawing/2010/main"/>
              </a:ext>
            </a:extLst>
          </a:blip>
          <a:srcRect/>
          <a:stretch>
            <a:fillRect/>
          </a:stretch>
        </p:blipFill>
        <p:spPr bwMode="auto">
          <a:xfrm>
            <a:off x="294410" y="188640"/>
            <a:ext cx="5357710" cy="3528392"/>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3261448343"/>
              </p:ext>
            </p:extLst>
          </p:nvPr>
        </p:nvGraphicFramePr>
        <p:xfrm>
          <a:off x="2973264" y="3501008"/>
          <a:ext cx="6170737" cy="3168352"/>
        </p:xfrm>
        <a:graphic>
          <a:graphicData uri="http://schemas.openxmlformats.org/drawingml/2006/table">
            <a:tbl>
              <a:tblPr firstRow="1" firstCol="1" bandRow="1">
                <a:tableStyleId>{5C22544A-7EE6-4342-B048-85BDC9FD1C3A}</a:tableStyleId>
              </a:tblPr>
              <a:tblGrid>
                <a:gridCol w="261733">
                  <a:extLst>
                    <a:ext uri="{9D8B030D-6E8A-4147-A177-3AD203B41FA5}">
                      <a16:colId xmlns:a16="http://schemas.microsoft.com/office/drawing/2014/main" val="20000"/>
                    </a:ext>
                  </a:extLst>
                </a:gridCol>
                <a:gridCol w="1230542">
                  <a:extLst>
                    <a:ext uri="{9D8B030D-6E8A-4147-A177-3AD203B41FA5}">
                      <a16:colId xmlns:a16="http://schemas.microsoft.com/office/drawing/2014/main" val="20001"/>
                    </a:ext>
                  </a:extLst>
                </a:gridCol>
                <a:gridCol w="1564433">
                  <a:extLst>
                    <a:ext uri="{9D8B030D-6E8A-4147-A177-3AD203B41FA5}">
                      <a16:colId xmlns:a16="http://schemas.microsoft.com/office/drawing/2014/main" val="20002"/>
                    </a:ext>
                  </a:extLst>
                </a:gridCol>
                <a:gridCol w="3114029">
                  <a:extLst>
                    <a:ext uri="{9D8B030D-6E8A-4147-A177-3AD203B41FA5}">
                      <a16:colId xmlns:a16="http://schemas.microsoft.com/office/drawing/2014/main" val="20003"/>
                    </a:ext>
                  </a:extLst>
                </a:gridCol>
              </a:tblGrid>
              <a:tr h="533734">
                <a:tc>
                  <a:txBody>
                    <a:bodyPr/>
                    <a:lstStyle/>
                    <a:p>
                      <a:pPr>
                        <a:lnSpc>
                          <a:spcPct val="150000"/>
                        </a:lnSpc>
                        <a:spcBef>
                          <a:spcPts val="1200"/>
                        </a:spcBef>
                        <a:spcAft>
                          <a:spcPts val="0"/>
                        </a:spcAft>
                      </a:pPr>
                      <a:r>
                        <a:rPr lang="en-GB" sz="1050" dirty="0">
                          <a:effectLst/>
                        </a:rPr>
                        <a:t> </a:t>
                      </a:r>
                      <a:endParaRPr lang="en-GB" sz="1100" dirty="0">
                        <a:effectLst/>
                        <a:latin typeface="Verdana"/>
                        <a:ea typeface="Calibri"/>
                        <a:cs typeface="Arial"/>
                      </a:endParaRPr>
                    </a:p>
                  </a:txBody>
                  <a:tcPr marL="68580" marR="68580" marT="0" marB="0"/>
                </a:tc>
                <a:tc>
                  <a:txBody>
                    <a:bodyPr/>
                    <a:lstStyle/>
                    <a:p>
                      <a:pPr>
                        <a:lnSpc>
                          <a:spcPct val="150000"/>
                        </a:lnSpc>
                        <a:spcBef>
                          <a:spcPts val="1200"/>
                        </a:spcBef>
                        <a:spcAft>
                          <a:spcPts val="0"/>
                        </a:spcAft>
                      </a:pPr>
                      <a:r>
                        <a:rPr lang="en-GB" sz="1050" dirty="0">
                          <a:effectLst/>
                        </a:rPr>
                        <a:t>Neighbourhood Policing Evidence</a:t>
                      </a:r>
                      <a:endParaRPr lang="en-GB" sz="1100" dirty="0">
                        <a:effectLst/>
                        <a:latin typeface="Verdana"/>
                        <a:ea typeface="Calibri"/>
                        <a:cs typeface="Arial"/>
                      </a:endParaRPr>
                    </a:p>
                  </a:txBody>
                  <a:tcPr marL="68580" marR="68580" marT="0" marB="0"/>
                </a:tc>
                <a:tc>
                  <a:txBody>
                    <a:bodyPr/>
                    <a:lstStyle/>
                    <a:p>
                      <a:pPr>
                        <a:lnSpc>
                          <a:spcPct val="150000"/>
                        </a:lnSpc>
                        <a:spcBef>
                          <a:spcPts val="1200"/>
                        </a:spcBef>
                        <a:spcAft>
                          <a:spcPts val="0"/>
                        </a:spcAft>
                      </a:pPr>
                      <a:r>
                        <a:rPr lang="en-GB" sz="1050">
                          <a:effectLst/>
                        </a:rPr>
                        <a:t>Features of LISP based Intensive Engagement</a:t>
                      </a:r>
                      <a:endParaRPr lang="en-GB" sz="1100">
                        <a:effectLst/>
                        <a:latin typeface="Verdana"/>
                        <a:ea typeface="Calibri"/>
                        <a:cs typeface="Arial"/>
                      </a:endParaRPr>
                    </a:p>
                  </a:txBody>
                  <a:tcPr marL="68580" marR="68580" marT="0" marB="0"/>
                </a:tc>
                <a:tc>
                  <a:txBody>
                    <a:bodyPr/>
                    <a:lstStyle/>
                    <a:p>
                      <a:pPr>
                        <a:lnSpc>
                          <a:spcPct val="150000"/>
                        </a:lnSpc>
                        <a:spcBef>
                          <a:spcPts val="1200"/>
                        </a:spcBef>
                        <a:spcAft>
                          <a:spcPts val="0"/>
                        </a:spcAft>
                      </a:pPr>
                      <a:r>
                        <a:rPr lang="en-GB" sz="1050">
                          <a:effectLst/>
                        </a:rPr>
                        <a:t>Features of Holy Sepulchre LISP case</a:t>
                      </a:r>
                      <a:endParaRPr lang="en-GB" sz="1100">
                        <a:effectLst/>
                        <a:latin typeface="Verdana"/>
                        <a:ea typeface="Calibri"/>
                        <a:cs typeface="Arial"/>
                      </a:endParaRPr>
                    </a:p>
                  </a:txBody>
                  <a:tcPr marL="68580" marR="68580" marT="0" marB="0"/>
                </a:tc>
                <a:extLst>
                  <a:ext uri="{0D108BD9-81ED-4DB2-BD59-A6C34878D82A}">
                    <a16:rowId xmlns:a16="http://schemas.microsoft.com/office/drawing/2014/main" val="10000"/>
                  </a:ext>
                </a:extLst>
              </a:tr>
              <a:tr h="251353">
                <a:tc>
                  <a:txBody>
                    <a:bodyPr/>
                    <a:lstStyle/>
                    <a:p>
                      <a:pPr>
                        <a:lnSpc>
                          <a:spcPct val="150000"/>
                        </a:lnSpc>
                        <a:spcBef>
                          <a:spcPts val="1200"/>
                        </a:spcBef>
                        <a:spcAft>
                          <a:spcPts val="0"/>
                        </a:spcAft>
                      </a:pPr>
                      <a:r>
                        <a:rPr lang="en-GB" sz="1050">
                          <a:effectLst/>
                        </a:rPr>
                        <a:t> </a:t>
                      </a:r>
                      <a:endParaRPr lang="en-GB" sz="1100">
                        <a:effectLst/>
                        <a:latin typeface="Verdana"/>
                        <a:ea typeface="Calibri"/>
                        <a:cs typeface="Arial"/>
                      </a:endParaRPr>
                    </a:p>
                  </a:txBody>
                  <a:tcPr marL="68580" marR="68580" marT="0" marB="0"/>
                </a:tc>
                <a:tc>
                  <a:txBody>
                    <a:bodyPr/>
                    <a:lstStyle/>
                    <a:p>
                      <a:pPr>
                        <a:lnSpc>
                          <a:spcPct val="150000"/>
                        </a:lnSpc>
                        <a:spcBef>
                          <a:spcPts val="1200"/>
                        </a:spcBef>
                        <a:spcAft>
                          <a:spcPts val="0"/>
                        </a:spcAft>
                      </a:pPr>
                      <a:r>
                        <a:rPr lang="en-GB" sz="1050">
                          <a:effectLst/>
                        </a:rPr>
                        <a:t>What works</a:t>
                      </a:r>
                      <a:endParaRPr lang="en-GB" sz="1100">
                        <a:effectLst/>
                        <a:latin typeface="Verdana"/>
                        <a:ea typeface="Calibri"/>
                        <a:cs typeface="Arial"/>
                      </a:endParaRPr>
                    </a:p>
                  </a:txBody>
                  <a:tcPr marL="68580" marR="68580" marT="0" marB="0"/>
                </a:tc>
                <a:tc>
                  <a:txBody>
                    <a:bodyPr/>
                    <a:lstStyle/>
                    <a:p>
                      <a:pPr>
                        <a:lnSpc>
                          <a:spcPct val="150000"/>
                        </a:lnSpc>
                        <a:spcBef>
                          <a:spcPts val="1200"/>
                        </a:spcBef>
                        <a:spcAft>
                          <a:spcPts val="0"/>
                        </a:spcAft>
                      </a:pPr>
                      <a:r>
                        <a:rPr lang="en-GB" sz="1050">
                          <a:effectLst/>
                        </a:rPr>
                        <a:t> </a:t>
                      </a:r>
                      <a:endParaRPr lang="en-GB" sz="1100">
                        <a:effectLst/>
                        <a:latin typeface="Verdana"/>
                        <a:ea typeface="Calibri"/>
                        <a:cs typeface="Arial"/>
                      </a:endParaRPr>
                    </a:p>
                  </a:txBody>
                  <a:tcPr marL="68580" marR="68580" marT="0" marB="0"/>
                </a:tc>
                <a:tc>
                  <a:txBody>
                    <a:bodyPr/>
                    <a:lstStyle/>
                    <a:p>
                      <a:pPr>
                        <a:lnSpc>
                          <a:spcPct val="150000"/>
                        </a:lnSpc>
                        <a:spcBef>
                          <a:spcPts val="1200"/>
                        </a:spcBef>
                        <a:spcAft>
                          <a:spcPts val="0"/>
                        </a:spcAft>
                      </a:pPr>
                      <a:r>
                        <a:rPr lang="en-GB" sz="1050">
                          <a:effectLst/>
                        </a:rPr>
                        <a:t> </a:t>
                      </a:r>
                      <a:endParaRPr lang="en-GB" sz="1100">
                        <a:effectLst/>
                        <a:latin typeface="Verdana"/>
                        <a:ea typeface="Calibri"/>
                        <a:cs typeface="Arial"/>
                      </a:endParaRPr>
                    </a:p>
                  </a:txBody>
                  <a:tcPr marL="68580" marR="68580" marT="0" marB="0"/>
                </a:tc>
                <a:extLst>
                  <a:ext uri="{0D108BD9-81ED-4DB2-BD59-A6C34878D82A}">
                    <a16:rowId xmlns:a16="http://schemas.microsoft.com/office/drawing/2014/main" val="10001"/>
                  </a:ext>
                </a:extLst>
              </a:tr>
              <a:tr h="1380873">
                <a:tc>
                  <a:txBody>
                    <a:bodyPr/>
                    <a:lstStyle/>
                    <a:p>
                      <a:pPr marL="342900" lvl="0" indent="-342900">
                        <a:lnSpc>
                          <a:spcPct val="150000"/>
                        </a:lnSpc>
                        <a:spcBef>
                          <a:spcPts val="1200"/>
                        </a:spcBef>
                        <a:spcAft>
                          <a:spcPts val="0"/>
                        </a:spcAft>
                        <a:buFont typeface="+mj-lt"/>
                        <a:buAutoNum type="arabicPeriod"/>
                      </a:pPr>
                      <a:r>
                        <a:rPr lang="en-GB" sz="1050">
                          <a:effectLst/>
                        </a:rPr>
                        <a:t> </a:t>
                      </a:r>
                      <a:endParaRPr lang="en-GB" sz="1100">
                        <a:effectLst/>
                        <a:latin typeface="Verdana"/>
                        <a:ea typeface="Calibri"/>
                        <a:cs typeface="Arial"/>
                      </a:endParaRPr>
                    </a:p>
                  </a:txBody>
                  <a:tcPr marL="68580" marR="68580" marT="0" marB="0"/>
                </a:tc>
                <a:tc>
                  <a:txBody>
                    <a:bodyPr/>
                    <a:lstStyle/>
                    <a:p>
                      <a:pPr>
                        <a:lnSpc>
                          <a:spcPct val="150000"/>
                        </a:lnSpc>
                        <a:spcBef>
                          <a:spcPts val="1200"/>
                        </a:spcBef>
                        <a:spcAft>
                          <a:spcPts val="0"/>
                        </a:spcAft>
                      </a:pPr>
                      <a:r>
                        <a:rPr lang="en-GB" sz="1050">
                          <a:effectLst/>
                        </a:rPr>
                        <a:t>In-depth understanding of people, place and problems</a:t>
                      </a:r>
                      <a:endParaRPr lang="en-GB" sz="1100">
                        <a:effectLst/>
                        <a:latin typeface="Verdana"/>
                        <a:ea typeface="Calibri"/>
                        <a:cs typeface="Arial"/>
                      </a:endParaRPr>
                    </a:p>
                  </a:txBody>
                  <a:tcPr marL="68580" marR="68580" marT="0" marB="0"/>
                </a:tc>
                <a:tc>
                  <a:txBody>
                    <a:bodyPr/>
                    <a:lstStyle/>
                    <a:p>
                      <a:pPr>
                        <a:lnSpc>
                          <a:spcPct val="150000"/>
                        </a:lnSpc>
                        <a:spcBef>
                          <a:spcPts val="1200"/>
                        </a:spcBef>
                        <a:spcAft>
                          <a:spcPts val="0"/>
                        </a:spcAft>
                      </a:pPr>
                      <a:r>
                        <a:rPr lang="en-GB" sz="1050">
                          <a:effectLst/>
                        </a:rPr>
                        <a:t>In-depth investigation of the police crime problem in the context of the other problems experienced in the locality</a:t>
                      </a:r>
                      <a:endParaRPr lang="en-GB" sz="1100">
                        <a:effectLst/>
                        <a:latin typeface="Verdana"/>
                        <a:ea typeface="Calibri"/>
                        <a:cs typeface="Arial"/>
                      </a:endParaRPr>
                    </a:p>
                  </a:txBody>
                  <a:tcPr marL="68580" marR="68580" marT="0" marB="0"/>
                </a:tc>
                <a:tc>
                  <a:txBody>
                    <a:bodyPr/>
                    <a:lstStyle/>
                    <a:p>
                      <a:pPr>
                        <a:lnSpc>
                          <a:spcPct val="150000"/>
                        </a:lnSpc>
                        <a:spcBef>
                          <a:spcPts val="1200"/>
                        </a:spcBef>
                        <a:spcAft>
                          <a:spcPts val="0"/>
                        </a:spcAft>
                      </a:pPr>
                      <a:r>
                        <a:rPr lang="en-GB" sz="1050" dirty="0">
                          <a:effectLst/>
                        </a:rPr>
                        <a:t>The LISP got a good start because the PCSOs had been working in this district for some time, but the analysis in the LISP documentation, and the choice of intervention was simplistic, indicating that the PCSOs and their senior officers had limited local knowledge</a:t>
                      </a:r>
                      <a:endParaRPr lang="en-GB" sz="1100" dirty="0">
                        <a:effectLst/>
                        <a:latin typeface="Verdana"/>
                        <a:ea typeface="Calibri"/>
                        <a:cs typeface="Arial"/>
                      </a:endParaRPr>
                    </a:p>
                  </a:txBody>
                  <a:tcPr marL="68580" marR="68580" marT="0" marB="0"/>
                </a:tc>
                <a:extLst>
                  <a:ext uri="{0D108BD9-81ED-4DB2-BD59-A6C34878D82A}">
                    <a16:rowId xmlns:a16="http://schemas.microsoft.com/office/drawing/2014/main" val="10002"/>
                  </a:ext>
                </a:extLst>
              </a:tr>
              <a:tr h="1002392">
                <a:tc>
                  <a:txBody>
                    <a:bodyPr/>
                    <a:lstStyle/>
                    <a:p>
                      <a:pPr marL="342900" lvl="0" indent="-342900">
                        <a:lnSpc>
                          <a:spcPct val="150000"/>
                        </a:lnSpc>
                        <a:spcBef>
                          <a:spcPts val="1200"/>
                        </a:spcBef>
                        <a:spcAft>
                          <a:spcPts val="0"/>
                        </a:spcAft>
                        <a:buFont typeface="+mj-lt"/>
                        <a:buAutoNum type="arabicPeriod"/>
                      </a:pPr>
                      <a:r>
                        <a:rPr lang="en-GB" sz="1050" dirty="0">
                          <a:effectLst/>
                        </a:rPr>
                        <a:t> </a:t>
                      </a:r>
                      <a:endParaRPr lang="en-GB" sz="1100" dirty="0">
                        <a:effectLst/>
                        <a:latin typeface="Verdana"/>
                        <a:ea typeface="Calibri"/>
                        <a:cs typeface="Arial"/>
                      </a:endParaRPr>
                    </a:p>
                  </a:txBody>
                  <a:tcPr marL="68580" marR="68580" marT="0" marB="0"/>
                </a:tc>
                <a:tc>
                  <a:txBody>
                    <a:bodyPr/>
                    <a:lstStyle/>
                    <a:p>
                      <a:pPr>
                        <a:lnSpc>
                          <a:spcPct val="150000"/>
                        </a:lnSpc>
                        <a:spcBef>
                          <a:spcPts val="1200"/>
                        </a:spcBef>
                        <a:spcAft>
                          <a:spcPts val="0"/>
                        </a:spcAft>
                      </a:pPr>
                      <a:r>
                        <a:rPr lang="en-GB" sz="1050">
                          <a:effectLst/>
                        </a:rPr>
                        <a:t>Full and consistent application of interventions</a:t>
                      </a:r>
                      <a:endParaRPr lang="en-GB" sz="1100">
                        <a:effectLst/>
                        <a:latin typeface="Verdana"/>
                        <a:ea typeface="Calibri"/>
                        <a:cs typeface="Arial"/>
                      </a:endParaRPr>
                    </a:p>
                  </a:txBody>
                  <a:tcPr marL="68580" marR="68580" marT="0" marB="0"/>
                </a:tc>
                <a:tc>
                  <a:txBody>
                    <a:bodyPr/>
                    <a:lstStyle/>
                    <a:p>
                      <a:pPr>
                        <a:lnSpc>
                          <a:spcPct val="150000"/>
                        </a:lnSpc>
                        <a:spcBef>
                          <a:spcPts val="1200"/>
                        </a:spcBef>
                        <a:spcAft>
                          <a:spcPts val="0"/>
                        </a:spcAft>
                      </a:pPr>
                      <a:r>
                        <a:rPr lang="en-GB" sz="1050" dirty="0">
                          <a:effectLst/>
                        </a:rPr>
                        <a:t>The training and subsequent evaluation of the quality of LISP work, and standard </a:t>
                      </a:r>
                      <a:r>
                        <a:rPr lang="en-GB" sz="1050" dirty="0" err="1">
                          <a:effectLst/>
                        </a:rPr>
                        <a:t>proforma</a:t>
                      </a:r>
                      <a:r>
                        <a:rPr lang="en-GB" sz="1050" dirty="0">
                          <a:effectLst/>
                        </a:rPr>
                        <a:t> </a:t>
                      </a:r>
                      <a:endParaRPr lang="en-GB" sz="1100" dirty="0">
                        <a:effectLst/>
                        <a:latin typeface="Verdana"/>
                        <a:ea typeface="Calibri"/>
                        <a:cs typeface="Arial"/>
                      </a:endParaRPr>
                    </a:p>
                  </a:txBody>
                  <a:tcPr marL="68580" marR="68580" marT="0" marB="0"/>
                </a:tc>
                <a:tc>
                  <a:txBody>
                    <a:bodyPr/>
                    <a:lstStyle/>
                    <a:p>
                      <a:pPr>
                        <a:lnSpc>
                          <a:spcPct val="150000"/>
                        </a:lnSpc>
                        <a:spcBef>
                          <a:spcPts val="1200"/>
                        </a:spcBef>
                        <a:spcAft>
                          <a:spcPts val="0"/>
                        </a:spcAft>
                      </a:pPr>
                      <a:r>
                        <a:rPr lang="en-GB" sz="1050" dirty="0">
                          <a:effectLst/>
                        </a:rPr>
                        <a:t>The intervention chosen, the community garden, was not seen through to full implementation. </a:t>
                      </a:r>
                      <a:endParaRPr lang="en-GB" sz="1100" dirty="0">
                        <a:effectLst/>
                        <a:latin typeface="Verdana"/>
                        <a:ea typeface="Calibri"/>
                        <a:cs typeface="Arial"/>
                      </a:endParaRPr>
                    </a:p>
                  </a:txBody>
                  <a:tcPr marL="68580" marR="68580" marT="0" marB="0"/>
                </a:tc>
                <a:extLst>
                  <a:ext uri="{0D108BD9-81ED-4DB2-BD59-A6C34878D82A}">
                    <a16:rowId xmlns:a16="http://schemas.microsoft.com/office/drawing/2014/main" val="10003"/>
                  </a:ext>
                </a:extLst>
              </a:tr>
            </a:tbl>
          </a:graphicData>
        </a:graphic>
      </p:graphicFrame>
      <p:sp>
        <p:nvSpPr>
          <p:cNvPr id="9" name="TextBox 8"/>
          <p:cNvSpPr txBox="1"/>
          <p:nvPr/>
        </p:nvSpPr>
        <p:spPr>
          <a:xfrm>
            <a:off x="5652120" y="404664"/>
            <a:ext cx="3140668" cy="369332"/>
          </a:xfrm>
          <a:prstGeom prst="rect">
            <a:avLst/>
          </a:prstGeom>
          <a:noFill/>
        </p:spPr>
        <p:txBody>
          <a:bodyPr wrap="none" rtlCol="0">
            <a:spAutoFit/>
          </a:bodyPr>
          <a:lstStyle/>
          <a:p>
            <a:r>
              <a:rPr lang="en-GB" dirty="0"/>
              <a:t>Developing a conceptual model</a:t>
            </a:r>
          </a:p>
        </p:txBody>
      </p:sp>
      <p:sp>
        <p:nvSpPr>
          <p:cNvPr id="10" name="Slide Number Placeholder 9"/>
          <p:cNvSpPr>
            <a:spLocks noGrp="1"/>
          </p:cNvSpPr>
          <p:nvPr>
            <p:ph type="sldNum" sz="quarter" idx="12"/>
          </p:nvPr>
        </p:nvSpPr>
        <p:spPr/>
        <p:txBody>
          <a:bodyPr/>
          <a:lstStyle/>
          <a:p>
            <a:fld id="{FB481C33-C94A-4077-9EB6-BA7FA52A8E58}" type="slidenum">
              <a:rPr lang="en-GB" smtClean="0"/>
              <a:t>20</a:t>
            </a:fld>
            <a:endParaRPr lang="en-GB"/>
          </a:p>
        </p:txBody>
      </p:sp>
    </p:spTree>
    <p:extLst>
      <p:ext uri="{BB962C8B-B14F-4D97-AF65-F5344CB8AC3E}">
        <p14:creationId xmlns:p14="http://schemas.microsoft.com/office/powerpoint/2010/main" val="1292167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Contexts</a:t>
            </a:r>
          </a:p>
        </p:txBody>
      </p:sp>
      <p:sp>
        <p:nvSpPr>
          <p:cNvPr id="4" name="Slide Number Placeholder 3"/>
          <p:cNvSpPr>
            <a:spLocks noGrp="1"/>
          </p:cNvSpPr>
          <p:nvPr>
            <p:ph type="sldNum" sz="quarter" idx="12"/>
          </p:nvPr>
        </p:nvSpPr>
        <p:spPr/>
        <p:txBody>
          <a:bodyPr/>
          <a:lstStyle/>
          <a:p>
            <a:fld id="{FB481C33-C94A-4077-9EB6-BA7FA52A8E58}" type="slidenum">
              <a:rPr lang="en-GB" smtClean="0"/>
              <a:t>21</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38261494"/>
              </p:ext>
            </p:extLst>
          </p:nvPr>
        </p:nvGraphicFramePr>
        <p:xfrm>
          <a:off x="1403648" y="2996952"/>
          <a:ext cx="6390719" cy="1093686"/>
        </p:xfrm>
        <a:graphic>
          <a:graphicData uri="http://schemas.openxmlformats.org/drawingml/2006/table">
            <a:tbl>
              <a:tblPr firstRow="1" firstCol="1" bandRow="1">
                <a:tableStyleId>{5C22544A-7EE6-4342-B048-85BDC9FD1C3A}</a:tableStyleId>
              </a:tblPr>
              <a:tblGrid>
                <a:gridCol w="663136">
                  <a:extLst>
                    <a:ext uri="{9D8B030D-6E8A-4147-A177-3AD203B41FA5}">
                      <a16:colId xmlns:a16="http://schemas.microsoft.com/office/drawing/2014/main" val="20000"/>
                    </a:ext>
                  </a:extLst>
                </a:gridCol>
                <a:gridCol w="5727583">
                  <a:extLst>
                    <a:ext uri="{9D8B030D-6E8A-4147-A177-3AD203B41FA5}">
                      <a16:colId xmlns:a16="http://schemas.microsoft.com/office/drawing/2014/main" val="20001"/>
                    </a:ext>
                  </a:extLst>
                </a:gridCol>
              </a:tblGrid>
              <a:tr h="364562">
                <a:tc>
                  <a:txBody>
                    <a:bodyPr/>
                    <a:lstStyle/>
                    <a:p>
                      <a:pPr algn="just">
                        <a:lnSpc>
                          <a:spcPct val="115000"/>
                        </a:lnSpc>
                        <a:spcBef>
                          <a:spcPts val="1000"/>
                        </a:spcBef>
                        <a:spcAft>
                          <a:spcPts val="1000"/>
                        </a:spcAft>
                      </a:pPr>
                      <a:r>
                        <a:rPr lang="en-GB" sz="1000">
                          <a:effectLst/>
                        </a:rPr>
                        <a:t>C1</a:t>
                      </a:r>
                      <a:endParaRPr lang="en-GB" sz="1000">
                        <a:effectLst/>
                        <a:latin typeface="Verdana"/>
                        <a:ea typeface="MS Mincho"/>
                        <a:cs typeface="Arial"/>
                      </a:endParaRPr>
                    </a:p>
                  </a:txBody>
                  <a:tcPr marL="68580" marR="68580" marT="0" marB="0"/>
                </a:tc>
                <a:tc>
                  <a:txBody>
                    <a:bodyPr/>
                    <a:lstStyle/>
                    <a:p>
                      <a:pPr algn="just">
                        <a:lnSpc>
                          <a:spcPct val="115000"/>
                        </a:lnSpc>
                        <a:spcBef>
                          <a:spcPts val="1000"/>
                        </a:spcBef>
                        <a:spcAft>
                          <a:spcPts val="1000"/>
                        </a:spcAft>
                      </a:pPr>
                      <a:r>
                        <a:rPr lang="en-GB" sz="1000">
                          <a:effectLst/>
                        </a:rPr>
                        <a:t>Vulnerable locality or area of significant multiple deprivation, and </a:t>
                      </a:r>
                      <a:endParaRPr lang="en-GB" sz="1000">
                        <a:effectLst/>
                        <a:latin typeface="Verdana"/>
                        <a:ea typeface="MS Mincho"/>
                        <a:cs typeface="Arial"/>
                      </a:endParaRPr>
                    </a:p>
                  </a:txBody>
                  <a:tcPr marL="68580" marR="68580" marT="0" marB="0"/>
                </a:tc>
                <a:extLst>
                  <a:ext uri="{0D108BD9-81ED-4DB2-BD59-A6C34878D82A}">
                    <a16:rowId xmlns:a16="http://schemas.microsoft.com/office/drawing/2014/main" val="10000"/>
                  </a:ext>
                </a:extLst>
              </a:tr>
              <a:tr h="364562">
                <a:tc>
                  <a:txBody>
                    <a:bodyPr/>
                    <a:lstStyle/>
                    <a:p>
                      <a:pPr algn="just">
                        <a:lnSpc>
                          <a:spcPct val="115000"/>
                        </a:lnSpc>
                        <a:spcBef>
                          <a:spcPts val="1000"/>
                        </a:spcBef>
                        <a:spcAft>
                          <a:spcPts val="1000"/>
                        </a:spcAft>
                      </a:pPr>
                      <a:r>
                        <a:rPr lang="en-GB" sz="1000">
                          <a:effectLst/>
                        </a:rPr>
                        <a:t>C2</a:t>
                      </a:r>
                      <a:endParaRPr lang="en-GB" sz="1000">
                        <a:effectLst/>
                        <a:latin typeface="Verdana"/>
                        <a:ea typeface="MS Mincho"/>
                        <a:cs typeface="Arial"/>
                      </a:endParaRPr>
                    </a:p>
                  </a:txBody>
                  <a:tcPr marL="68580" marR="68580" marT="0" marB="0"/>
                </a:tc>
                <a:tc>
                  <a:txBody>
                    <a:bodyPr/>
                    <a:lstStyle/>
                    <a:p>
                      <a:pPr algn="just">
                        <a:lnSpc>
                          <a:spcPct val="115000"/>
                        </a:lnSpc>
                        <a:spcBef>
                          <a:spcPts val="1000"/>
                        </a:spcBef>
                        <a:spcAft>
                          <a:spcPts val="1000"/>
                        </a:spcAft>
                      </a:pPr>
                      <a:r>
                        <a:rPr lang="en-GB" sz="1000">
                          <a:effectLst/>
                        </a:rPr>
                        <a:t>Long-term chronic crime patterns</a:t>
                      </a:r>
                      <a:endParaRPr lang="en-GB" sz="1000">
                        <a:effectLst/>
                        <a:latin typeface="Verdana"/>
                        <a:ea typeface="MS Mincho"/>
                        <a:cs typeface="Arial"/>
                      </a:endParaRPr>
                    </a:p>
                  </a:txBody>
                  <a:tcPr marL="68580" marR="68580" marT="0" marB="0"/>
                </a:tc>
                <a:extLst>
                  <a:ext uri="{0D108BD9-81ED-4DB2-BD59-A6C34878D82A}">
                    <a16:rowId xmlns:a16="http://schemas.microsoft.com/office/drawing/2014/main" val="10001"/>
                  </a:ext>
                </a:extLst>
              </a:tr>
              <a:tr h="364562">
                <a:tc>
                  <a:txBody>
                    <a:bodyPr/>
                    <a:lstStyle/>
                    <a:p>
                      <a:pPr algn="just">
                        <a:lnSpc>
                          <a:spcPct val="115000"/>
                        </a:lnSpc>
                        <a:spcBef>
                          <a:spcPts val="1000"/>
                        </a:spcBef>
                        <a:spcAft>
                          <a:spcPts val="1000"/>
                        </a:spcAft>
                      </a:pPr>
                      <a:r>
                        <a:rPr lang="en-GB" sz="1000">
                          <a:effectLst/>
                        </a:rPr>
                        <a:t>C3</a:t>
                      </a:r>
                      <a:endParaRPr lang="en-GB" sz="1000">
                        <a:effectLst/>
                        <a:latin typeface="Verdana"/>
                        <a:ea typeface="MS Mincho"/>
                        <a:cs typeface="Arial"/>
                      </a:endParaRPr>
                    </a:p>
                  </a:txBody>
                  <a:tcPr marL="68580" marR="68580" marT="0" marB="0"/>
                </a:tc>
                <a:tc>
                  <a:txBody>
                    <a:bodyPr/>
                    <a:lstStyle/>
                    <a:p>
                      <a:pPr algn="just">
                        <a:lnSpc>
                          <a:spcPct val="115000"/>
                        </a:lnSpc>
                        <a:spcBef>
                          <a:spcPts val="1000"/>
                        </a:spcBef>
                        <a:spcAft>
                          <a:spcPts val="1000"/>
                        </a:spcAft>
                      </a:pPr>
                      <a:r>
                        <a:rPr lang="en-GB" sz="1000" dirty="0">
                          <a:effectLst/>
                        </a:rPr>
                        <a:t>Complex, publicly contested crime types </a:t>
                      </a:r>
                      <a:r>
                        <a:rPr lang="en-GB" sz="1000" dirty="0" err="1">
                          <a:effectLst/>
                        </a:rPr>
                        <a:t>inc</a:t>
                      </a:r>
                      <a:r>
                        <a:rPr lang="en-GB" sz="1000" dirty="0">
                          <a:effectLst/>
                        </a:rPr>
                        <a:t> ASB, SAC</a:t>
                      </a:r>
                      <a:endParaRPr lang="en-GB" sz="1000" dirty="0">
                        <a:effectLst/>
                        <a:latin typeface="Verdana"/>
                        <a:ea typeface="MS Mincho"/>
                        <a:cs typeface="Arial"/>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86901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Mechanisms 1</a:t>
            </a:r>
          </a:p>
        </p:txBody>
      </p:sp>
      <p:sp>
        <p:nvSpPr>
          <p:cNvPr id="4" name="Slide Number Placeholder 3"/>
          <p:cNvSpPr>
            <a:spLocks noGrp="1"/>
          </p:cNvSpPr>
          <p:nvPr>
            <p:ph type="sldNum" sz="quarter" idx="12"/>
          </p:nvPr>
        </p:nvSpPr>
        <p:spPr/>
        <p:txBody>
          <a:bodyPr/>
          <a:lstStyle/>
          <a:p>
            <a:fld id="{FB481C33-C94A-4077-9EB6-BA7FA52A8E58}" type="slidenum">
              <a:rPr lang="en-GB" smtClean="0"/>
              <a:t>22</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305331768"/>
              </p:ext>
            </p:extLst>
          </p:nvPr>
        </p:nvGraphicFramePr>
        <p:xfrm>
          <a:off x="457200" y="2053685"/>
          <a:ext cx="8229600" cy="3408680"/>
        </p:xfrm>
        <a:graphic>
          <a:graphicData uri="http://schemas.openxmlformats.org/drawingml/2006/table">
            <a:tbl>
              <a:tblPr firstRow="1" firstCol="1" bandRow="1"/>
              <a:tblGrid>
                <a:gridCol w="94644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4690864">
                  <a:extLst>
                    <a:ext uri="{9D8B030D-6E8A-4147-A177-3AD203B41FA5}">
                      <a16:colId xmlns:a16="http://schemas.microsoft.com/office/drawing/2014/main" val="20002"/>
                    </a:ext>
                  </a:extLst>
                </a:gridCol>
              </a:tblGrid>
              <a:tr h="0">
                <a:tc>
                  <a:txBody>
                    <a:bodyPr/>
                    <a:lstStyle/>
                    <a:p>
                      <a:pPr algn="just">
                        <a:lnSpc>
                          <a:spcPct val="115000"/>
                        </a:lnSpc>
                        <a:spcBef>
                          <a:spcPts val="1000"/>
                        </a:spcBef>
                        <a:spcAft>
                          <a:spcPts val="1000"/>
                        </a:spcAft>
                      </a:pPr>
                      <a:r>
                        <a:rPr lang="en-GB" sz="1000" b="1" dirty="0">
                          <a:effectLst/>
                          <a:latin typeface="Verdana"/>
                          <a:ea typeface="MS Mincho"/>
                          <a:cs typeface="Arial"/>
                        </a:rPr>
                        <a:t>No.</a:t>
                      </a:r>
                      <a:endParaRPr lang="en-GB" sz="11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b="1">
                          <a:effectLst/>
                          <a:latin typeface="Verdana"/>
                          <a:ea typeface="MS Mincho"/>
                          <a:cs typeface="Arial"/>
                        </a:rPr>
                        <a:t>Proposed Mechanism</a:t>
                      </a:r>
                      <a:endParaRPr lang="en-GB" sz="11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b="1">
                          <a:effectLst/>
                          <a:latin typeface="Verdana"/>
                          <a:ea typeface="MS Mincho"/>
                          <a:cs typeface="Arial"/>
                        </a:rPr>
                        <a:t>Features of LISP based Intensive Engagement</a:t>
                      </a:r>
                      <a:endParaRPr lang="en-GB" sz="11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15000"/>
                        </a:lnSpc>
                        <a:spcBef>
                          <a:spcPts val="1000"/>
                        </a:spcBef>
                        <a:spcAft>
                          <a:spcPts val="1000"/>
                        </a:spcAft>
                      </a:pPr>
                      <a:r>
                        <a:rPr lang="en-GB" sz="1000" b="1" dirty="0">
                          <a:effectLst/>
                          <a:latin typeface="Verdana"/>
                          <a:ea typeface="MS Mincho"/>
                          <a:cs typeface="Arial"/>
                        </a:rPr>
                        <a:t> </a:t>
                      </a:r>
                      <a:endParaRPr lang="en-GB" sz="11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b="1" dirty="0">
                          <a:effectLst/>
                          <a:latin typeface="Verdana"/>
                          <a:ea typeface="MS Mincho"/>
                          <a:cs typeface="Arial"/>
                        </a:rPr>
                        <a:t>Neighbourhood Policing Evidence: What works</a:t>
                      </a:r>
                      <a:endParaRPr lang="en-GB" sz="11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b="1">
                          <a:effectLst/>
                          <a:latin typeface="Verdana"/>
                          <a:ea typeface="MS Mincho"/>
                          <a:cs typeface="Arial"/>
                        </a:rPr>
                        <a:t> </a:t>
                      </a:r>
                      <a:endParaRPr lang="en-GB" sz="11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15000"/>
                        </a:lnSpc>
                        <a:spcBef>
                          <a:spcPts val="1000"/>
                        </a:spcBef>
                        <a:spcAft>
                          <a:spcPts val="1000"/>
                        </a:spcAft>
                      </a:pPr>
                      <a:r>
                        <a:rPr lang="en-GB" sz="1000">
                          <a:effectLst/>
                          <a:latin typeface="Verdana"/>
                          <a:ea typeface="MS Mincho"/>
                          <a:cs typeface="Arial"/>
                        </a:rPr>
                        <a:t>M 1</a:t>
                      </a:r>
                      <a:endParaRPr lang="en-GB" sz="11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In-depth understanding of people, place and problems</a:t>
                      </a:r>
                      <a:endParaRPr lang="en-GB" sz="11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In-depth investigation of the police crime problem in the context of the other problems experienced in the locality</a:t>
                      </a:r>
                      <a:endParaRPr lang="en-GB" sz="11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1000"/>
                        </a:spcAft>
                      </a:pPr>
                      <a:r>
                        <a:rPr lang="en-GB" sz="1000">
                          <a:effectLst/>
                          <a:latin typeface="Calibri"/>
                        </a:rPr>
                        <a:t>M2</a:t>
                      </a:r>
                      <a:endParaRPr lang="en-GB" sz="14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Full and consistent application of interventions</a:t>
                      </a:r>
                      <a:endParaRPr lang="en-GB" sz="11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The training (and subsequent evaluation of the quality of LISP work), and standard proforma</a:t>
                      </a:r>
                      <a:endParaRPr lang="en-GB" sz="11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15000"/>
                        </a:lnSpc>
                        <a:spcAft>
                          <a:spcPts val="1000"/>
                        </a:spcAft>
                      </a:pPr>
                      <a:r>
                        <a:rPr lang="en-GB" sz="1000">
                          <a:effectLst/>
                          <a:latin typeface="Calibri"/>
                        </a:rPr>
                        <a:t>M3</a:t>
                      </a:r>
                      <a:endParaRPr lang="en-GB" sz="14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Sufficient ‘dose’ of intensive engagement with sufficient time</a:t>
                      </a:r>
                      <a:endParaRPr lang="en-GB" sz="11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Success, i.e. depth of understanding of the problem and success of the interventions is determined by the working group rather than police timeframes</a:t>
                      </a:r>
                      <a:endParaRPr lang="en-GB" sz="11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15000"/>
                        </a:lnSpc>
                        <a:spcAft>
                          <a:spcPts val="1000"/>
                        </a:spcAft>
                      </a:pPr>
                      <a:r>
                        <a:rPr lang="en-GB" sz="1000">
                          <a:effectLst/>
                          <a:latin typeface="Calibri"/>
                        </a:rPr>
                        <a:t>M4</a:t>
                      </a:r>
                      <a:endParaRPr lang="en-GB" sz="14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Proactive contact</a:t>
                      </a:r>
                      <a:endParaRPr lang="en-GB" sz="11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Deliberate choices are made at the screening stage about the importance of the locality to policing outcomes.</a:t>
                      </a:r>
                      <a:endParaRPr lang="en-GB" sz="1100" dirty="0">
                        <a:effectLst/>
                        <a:latin typeface="Verdana"/>
                        <a:ea typeface="MS Mincho"/>
                        <a:cs typeface="Arial"/>
                      </a:endParaRPr>
                    </a:p>
                    <a:p>
                      <a:pPr algn="just">
                        <a:lnSpc>
                          <a:spcPct val="115000"/>
                        </a:lnSpc>
                        <a:spcBef>
                          <a:spcPts val="1000"/>
                        </a:spcBef>
                        <a:spcAft>
                          <a:spcPts val="1000"/>
                        </a:spcAft>
                      </a:pPr>
                      <a:r>
                        <a:rPr lang="en-GB" sz="1000" dirty="0">
                          <a:effectLst/>
                          <a:latin typeface="Verdana"/>
                          <a:ea typeface="MS Mincho"/>
                          <a:cs typeface="Arial"/>
                        </a:rPr>
                        <a:t>Process requires identification of all potential stakeholder groups, including hard to reach.</a:t>
                      </a:r>
                      <a:endParaRPr lang="en-GB" sz="11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15000"/>
                        </a:lnSpc>
                        <a:spcAft>
                          <a:spcPts val="1000"/>
                        </a:spcAft>
                      </a:pPr>
                      <a:r>
                        <a:rPr lang="en-GB" sz="1000">
                          <a:effectLst/>
                          <a:latin typeface="Calibri"/>
                        </a:rPr>
                        <a:t>M5</a:t>
                      </a:r>
                      <a:endParaRPr lang="en-GB" sz="14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A group of residents</a:t>
                      </a:r>
                      <a:endParaRPr lang="en-GB" sz="11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Where community organisations appropriate to the problems don’t exist, the LISP process creates the social capital and networks to allow this to happen</a:t>
                      </a:r>
                      <a:endParaRPr lang="en-GB" sz="11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15000"/>
                        </a:lnSpc>
                        <a:spcAft>
                          <a:spcPts val="1000"/>
                        </a:spcAft>
                      </a:pPr>
                      <a:r>
                        <a:rPr lang="en-GB" sz="1000">
                          <a:effectLst/>
                          <a:latin typeface="Calibri"/>
                        </a:rPr>
                        <a:t>M6</a:t>
                      </a:r>
                      <a:endParaRPr lang="en-GB" sz="14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Joint problem solving</a:t>
                      </a:r>
                      <a:endParaRPr lang="en-GB" sz="11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Co-production of the problem analysis and solving stages is central</a:t>
                      </a:r>
                      <a:endParaRPr lang="en-GB" sz="11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46421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Mechanisms 2</a:t>
            </a:r>
          </a:p>
        </p:txBody>
      </p:sp>
      <p:sp>
        <p:nvSpPr>
          <p:cNvPr id="4" name="Slide Number Placeholder 3"/>
          <p:cNvSpPr>
            <a:spLocks noGrp="1"/>
          </p:cNvSpPr>
          <p:nvPr>
            <p:ph type="sldNum" sz="quarter" idx="12"/>
          </p:nvPr>
        </p:nvSpPr>
        <p:spPr/>
        <p:txBody>
          <a:bodyPr/>
          <a:lstStyle/>
          <a:p>
            <a:fld id="{FB481C33-C94A-4077-9EB6-BA7FA52A8E58}" type="slidenum">
              <a:rPr lang="en-GB" smtClean="0"/>
              <a:t>23</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957975052"/>
              </p:ext>
            </p:extLst>
          </p:nvPr>
        </p:nvGraphicFramePr>
        <p:xfrm>
          <a:off x="457200" y="2390997"/>
          <a:ext cx="8229600" cy="3102102"/>
        </p:xfrm>
        <a:graphic>
          <a:graphicData uri="http://schemas.openxmlformats.org/drawingml/2006/table">
            <a:tbl>
              <a:tblPr firstRow="1" firstCol="1" bandRow="1"/>
              <a:tblGrid>
                <a:gridCol w="80243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4618856">
                  <a:extLst>
                    <a:ext uri="{9D8B030D-6E8A-4147-A177-3AD203B41FA5}">
                      <a16:colId xmlns:a16="http://schemas.microsoft.com/office/drawing/2014/main" val="20002"/>
                    </a:ext>
                  </a:extLst>
                </a:gridCol>
              </a:tblGrid>
              <a:tr h="0">
                <a:tc>
                  <a:txBody>
                    <a:bodyPr/>
                    <a:lstStyle/>
                    <a:p>
                      <a:pPr algn="just">
                        <a:lnSpc>
                          <a:spcPct val="115000"/>
                        </a:lnSpc>
                        <a:spcBef>
                          <a:spcPts val="1000"/>
                        </a:spcBef>
                        <a:spcAft>
                          <a:spcPts val="1000"/>
                        </a:spcAft>
                      </a:pPr>
                      <a:r>
                        <a:rPr lang="en-GB" sz="900">
                          <a:effectLst/>
                          <a:latin typeface="Verdana"/>
                          <a:ea typeface="MS Mincho"/>
                          <a:cs typeface="Arial"/>
                        </a:rPr>
                        <a:t> </a:t>
                      </a:r>
                      <a:endParaRPr lang="en-GB" sz="105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900" b="1">
                          <a:effectLst/>
                          <a:latin typeface="Verdana"/>
                          <a:ea typeface="MS Mincho"/>
                          <a:cs typeface="Arial"/>
                        </a:rPr>
                        <a:t>What is promising</a:t>
                      </a:r>
                      <a:endParaRPr lang="en-GB" sz="105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900">
                          <a:effectLst/>
                          <a:latin typeface="Verdana"/>
                          <a:ea typeface="MS Mincho"/>
                          <a:cs typeface="Arial"/>
                        </a:rPr>
                        <a:t> </a:t>
                      </a:r>
                      <a:endParaRPr lang="en-GB" sz="105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1000"/>
                        </a:spcAft>
                      </a:pPr>
                      <a:r>
                        <a:rPr lang="en-GB" sz="1050" dirty="0">
                          <a:effectLst/>
                          <a:latin typeface="Calibri"/>
                        </a:rPr>
                        <a:t>M7</a:t>
                      </a:r>
                      <a:endParaRPr lang="en-GB"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50" dirty="0">
                          <a:effectLst/>
                          <a:latin typeface="Verdana"/>
                          <a:ea typeface="MS Mincho"/>
                          <a:cs typeface="Arial"/>
                        </a:rPr>
                        <a:t>Highly connected individuals</a:t>
                      </a:r>
                      <a:endParaRPr lang="en-GB" sz="12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50">
                          <a:effectLst/>
                          <a:latin typeface="Verdana"/>
                          <a:ea typeface="MS Mincho"/>
                          <a:cs typeface="Arial"/>
                        </a:rPr>
                        <a:t>The LISP working group is made up of ‘highly connected and highly capable people’ </a:t>
                      </a:r>
                      <a:endParaRPr lang="en-GB" sz="12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1000"/>
                        </a:spcAft>
                      </a:pPr>
                      <a:r>
                        <a:rPr lang="en-GB" sz="1050">
                          <a:effectLst/>
                          <a:latin typeface="Calibri"/>
                        </a:rPr>
                        <a:t>M8</a:t>
                      </a:r>
                      <a:endParaRPr lang="en-GB" sz="16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50" dirty="0">
                          <a:effectLst/>
                          <a:latin typeface="Verdana"/>
                          <a:ea typeface="MS Mincho"/>
                          <a:cs typeface="Arial"/>
                        </a:rPr>
                        <a:t>Support is won</a:t>
                      </a:r>
                      <a:endParaRPr lang="en-GB" sz="12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50">
                          <a:effectLst/>
                          <a:latin typeface="Verdana"/>
                          <a:ea typeface="MS Mincho"/>
                          <a:cs typeface="Arial"/>
                        </a:rPr>
                        <a:t>Working group members elicit a clearly understood self-interest that underpins expected successes to secure and ‘win’ support</a:t>
                      </a:r>
                      <a:endParaRPr lang="en-GB" sz="12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1000"/>
                        </a:spcAft>
                      </a:pPr>
                      <a:r>
                        <a:rPr lang="en-GB" sz="1050">
                          <a:effectLst/>
                          <a:latin typeface="Calibri"/>
                        </a:rPr>
                        <a:t>M9</a:t>
                      </a:r>
                      <a:endParaRPr lang="en-GB" sz="16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50" dirty="0">
                          <a:effectLst/>
                          <a:latin typeface="Verdana"/>
                          <a:ea typeface="MS Mincho"/>
                          <a:cs typeface="Arial"/>
                        </a:rPr>
                        <a:t>Attuned to community dynamics</a:t>
                      </a:r>
                      <a:endParaRPr lang="en-GB" sz="12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50">
                          <a:effectLst/>
                          <a:latin typeface="Verdana"/>
                          <a:ea typeface="MS Mincho"/>
                          <a:cs typeface="Arial"/>
                        </a:rPr>
                        <a:t>The rich picturing processes develop a nuanced and empathetic understanding of the community and the issues and tensions within it.</a:t>
                      </a:r>
                      <a:endParaRPr lang="en-GB" sz="12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15000"/>
                        </a:lnSpc>
                        <a:spcAft>
                          <a:spcPts val="1000"/>
                        </a:spcAft>
                      </a:pPr>
                      <a:r>
                        <a:rPr lang="en-GB" sz="1050">
                          <a:effectLst/>
                          <a:latin typeface="Calibri"/>
                        </a:rPr>
                        <a:t>M10</a:t>
                      </a:r>
                      <a:endParaRPr lang="en-GB" sz="16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50" dirty="0">
                          <a:effectLst/>
                          <a:latin typeface="Verdana"/>
                          <a:ea typeface="MS Mincho"/>
                          <a:cs typeface="Arial"/>
                        </a:rPr>
                        <a:t>Tacit skills</a:t>
                      </a:r>
                      <a:endParaRPr lang="en-GB" sz="12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50" dirty="0">
                          <a:effectLst/>
                          <a:latin typeface="Verdana"/>
                          <a:ea typeface="MS Mincho"/>
                          <a:cs typeface="Arial"/>
                        </a:rPr>
                        <a:t>Training, with the aid of the publicly available handbook, briefings to senior officers and a process of identifying the best implementations of LISP and mentoring of officers ensure that police skills are embedded and propagated across the force</a:t>
                      </a:r>
                      <a:endParaRPr lang="en-GB" sz="12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15000"/>
                        </a:lnSpc>
                        <a:spcAft>
                          <a:spcPts val="1000"/>
                        </a:spcAft>
                      </a:pPr>
                      <a:r>
                        <a:rPr lang="en-GB" sz="1050">
                          <a:effectLst/>
                          <a:latin typeface="Calibri"/>
                        </a:rPr>
                        <a:t>M11</a:t>
                      </a:r>
                      <a:endParaRPr lang="en-GB" sz="16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50">
                          <a:effectLst/>
                          <a:latin typeface="Verdana"/>
                          <a:ea typeface="MS Mincho"/>
                          <a:cs typeface="Arial"/>
                        </a:rPr>
                        <a:t>Not reliant on multi-agency delivery</a:t>
                      </a:r>
                      <a:endParaRPr lang="en-GB" sz="120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50" dirty="0">
                          <a:effectLst/>
                          <a:latin typeface="Verdana"/>
                          <a:ea typeface="MS Mincho"/>
                          <a:cs typeface="Arial"/>
                        </a:rPr>
                        <a:t>Where statutory partners are actively engaged, LISP provides a clear and discrete method for limited involvement. Where statutory agencies are not engaged, LISP provides a clear evidence base for Police and community to hold statutory agencies to account.</a:t>
                      </a:r>
                      <a:endParaRPr lang="en-GB" sz="1200" dirty="0">
                        <a:effectLst/>
                        <a:latin typeface="Verdan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0173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Mechanisms 3</a:t>
            </a:r>
          </a:p>
        </p:txBody>
      </p:sp>
      <p:sp>
        <p:nvSpPr>
          <p:cNvPr id="4" name="Slide Number Placeholder 3"/>
          <p:cNvSpPr>
            <a:spLocks noGrp="1"/>
          </p:cNvSpPr>
          <p:nvPr>
            <p:ph type="sldNum" sz="quarter" idx="12"/>
          </p:nvPr>
        </p:nvSpPr>
        <p:spPr/>
        <p:txBody>
          <a:bodyPr/>
          <a:lstStyle/>
          <a:p>
            <a:fld id="{FB481C33-C94A-4077-9EB6-BA7FA52A8E58}" type="slidenum">
              <a:rPr lang="en-GB" smtClean="0"/>
              <a:t>24</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188510756"/>
              </p:ext>
            </p:extLst>
          </p:nvPr>
        </p:nvGraphicFramePr>
        <p:xfrm>
          <a:off x="467544" y="1124744"/>
          <a:ext cx="8014337" cy="5783580"/>
        </p:xfrm>
        <a:graphic>
          <a:graphicData uri="http://schemas.openxmlformats.org/drawingml/2006/table">
            <a:tbl>
              <a:tblPr firstRow="1" firstCol="1" bandRow="1"/>
              <a:tblGrid>
                <a:gridCol w="720079">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4269922">
                  <a:extLst>
                    <a:ext uri="{9D8B030D-6E8A-4147-A177-3AD203B41FA5}">
                      <a16:colId xmlns:a16="http://schemas.microsoft.com/office/drawing/2014/main" val="20002"/>
                    </a:ext>
                  </a:extLst>
                </a:gridCol>
              </a:tblGrid>
              <a:tr h="232101">
                <a:tc>
                  <a:txBody>
                    <a:bodyPr/>
                    <a:lstStyle/>
                    <a:p>
                      <a:pPr algn="just">
                        <a:lnSpc>
                          <a:spcPct val="115000"/>
                        </a:lnSpc>
                        <a:spcBef>
                          <a:spcPts val="1000"/>
                        </a:spcBef>
                        <a:spcAft>
                          <a:spcPts val="1000"/>
                        </a:spcAft>
                      </a:pPr>
                      <a:r>
                        <a:rPr lang="en-GB" sz="1000" b="1" dirty="0">
                          <a:effectLst/>
                          <a:latin typeface="Verdana"/>
                          <a:ea typeface="MS Mincho"/>
                          <a:cs typeface="Arial"/>
                        </a:rPr>
                        <a:t> </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b="1" dirty="0" err="1">
                          <a:effectLst/>
                          <a:latin typeface="Verdana"/>
                          <a:ea typeface="MS Mincho"/>
                          <a:cs typeface="Arial"/>
                        </a:rPr>
                        <a:t>Pawson’s</a:t>
                      </a:r>
                      <a:r>
                        <a:rPr lang="en-GB" sz="1000" b="1" dirty="0">
                          <a:effectLst/>
                          <a:latin typeface="Verdana"/>
                          <a:ea typeface="MS Mincho"/>
                          <a:cs typeface="Arial"/>
                        </a:rPr>
                        <a:t> Public Policy ‘Hidden’ Mechanisms</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b="1">
                          <a:effectLst/>
                          <a:latin typeface="Verdana"/>
                          <a:ea typeface="MS Mincho"/>
                          <a:cs typeface="Arial"/>
                        </a:rPr>
                        <a:t>Mechanism Ingredients in LISP Intensive Engagement</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4201">
                <a:tc>
                  <a:txBody>
                    <a:bodyPr/>
                    <a:lstStyle/>
                    <a:p>
                      <a:pPr algn="just">
                        <a:lnSpc>
                          <a:spcPct val="115000"/>
                        </a:lnSpc>
                        <a:spcBef>
                          <a:spcPts val="1000"/>
                        </a:spcBef>
                        <a:spcAft>
                          <a:spcPts val="1000"/>
                        </a:spcAft>
                      </a:pPr>
                      <a:r>
                        <a:rPr lang="en-GB" sz="1000">
                          <a:effectLst/>
                          <a:latin typeface="Verdana"/>
                          <a:ea typeface="MS Mincho"/>
                          <a:cs typeface="Arial"/>
                        </a:rPr>
                        <a:t>M13</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Recruit the stakeholders with care</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Looking for the most highly connected,  capable, and  motivated: whose self-interest and motivation to contribute to public safety is understood </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8151">
                <a:tc>
                  <a:txBody>
                    <a:bodyPr/>
                    <a:lstStyle/>
                    <a:p>
                      <a:pPr algn="just">
                        <a:lnSpc>
                          <a:spcPct val="115000"/>
                        </a:lnSpc>
                        <a:spcBef>
                          <a:spcPts val="1000"/>
                        </a:spcBef>
                        <a:spcAft>
                          <a:spcPts val="1000"/>
                        </a:spcAft>
                      </a:pPr>
                      <a:r>
                        <a:rPr lang="en-GB" sz="1000">
                          <a:effectLst/>
                          <a:latin typeface="Verdana"/>
                          <a:ea typeface="MS Mincho"/>
                          <a:cs typeface="Arial"/>
                        </a:rPr>
                        <a:t>M14</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Create expectations of change</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Intensive Engagement is oriented towards collaboratively deciding on what change is needed, to design Solutions &amp; Practices</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8151">
                <a:tc>
                  <a:txBody>
                    <a:bodyPr/>
                    <a:lstStyle/>
                    <a:p>
                      <a:pPr algn="just">
                        <a:lnSpc>
                          <a:spcPct val="115000"/>
                        </a:lnSpc>
                        <a:spcBef>
                          <a:spcPts val="1000"/>
                        </a:spcBef>
                        <a:spcAft>
                          <a:spcPts val="1000"/>
                        </a:spcAft>
                      </a:pPr>
                      <a:r>
                        <a:rPr lang="en-GB" sz="1000">
                          <a:effectLst/>
                          <a:latin typeface="Verdana"/>
                          <a:ea typeface="MS Mincho"/>
                          <a:cs typeface="Arial"/>
                        </a:rPr>
                        <a:t>M15</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Demand effort from stakeholders</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The LISP approach is designed to flip the Police response from ‘what can we do?’ to ‘What solutions have you got?’ for the Police.</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0252">
                <a:tc>
                  <a:txBody>
                    <a:bodyPr/>
                    <a:lstStyle/>
                    <a:p>
                      <a:pPr algn="just">
                        <a:lnSpc>
                          <a:spcPct val="115000"/>
                        </a:lnSpc>
                        <a:spcBef>
                          <a:spcPts val="1000"/>
                        </a:spcBef>
                        <a:spcAft>
                          <a:spcPts val="1000"/>
                        </a:spcAft>
                      </a:pPr>
                      <a:r>
                        <a:rPr lang="en-GB" sz="1000" dirty="0">
                          <a:effectLst/>
                          <a:latin typeface="Verdana"/>
                          <a:ea typeface="MS Mincho"/>
                          <a:cs typeface="Arial"/>
                        </a:rPr>
                        <a:t>M15</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Offer encouragement and feedback</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The process is designed to recognise existing assets and capabilities that the community, with the help of the Police, that can be enhanced to support Police outcomes (</a:t>
                      </a:r>
                      <a:r>
                        <a:rPr lang="en-GB" sz="1000" dirty="0" err="1">
                          <a:effectLst/>
                          <a:latin typeface="Verdana"/>
                          <a:ea typeface="MS Mincho"/>
                          <a:cs typeface="Arial"/>
                        </a:rPr>
                        <a:t>Kretzmann</a:t>
                      </a:r>
                      <a:r>
                        <a:rPr lang="en-GB" sz="1000" dirty="0">
                          <a:effectLst/>
                          <a:latin typeface="Verdana"/>
                          <a:ea typeface="MS Mincho"/>
                          <a:cs typeface="Arial"/>
                        </a:rPr>
                        <a:t> and McKnight, 1993) </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2101">
                <a:tc>
                  <a:txBody>
                    <a:bodyPr/>
                    <a:lstStyle/>
                    <a:p>
                      <a:pPr algn="just">
                        <a:lnSpc>
                          <a:spcPct val="115000"/>
                        </a:lnSpc>
                        <a:spcBef>
                          <a:spcPts val="1000"/>
                        </a:spcBef>
                        <a:spcAft>
                          <a:spcPts val="1000"/>
                        </a:spcAft>
                      </a:pPr>
                      <a:r>
                        <a:rPr lang="en-GB" sz="1000">
                          <a:effectLst/>
                          <a:latin typeface="Verdana"/>
                          <a:ea typeface="MS Mincho"/>
                          <a:cs typeface="Arial"/>
                        </a:rPr>
                        <a:t>M17</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Build trust and resilience</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Long-term, locally based relationships are key to developing mature LISP informed interventions</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80252">
                <a:tc>
                  <a:txBody>
                    <a:bodyPr/>
                    <a:lstStyle/>
                    <a:p>
                      <a:pPr algn="just">
                        <a:lnSpc>
                          <a:spcPct val="115000"/>
                        </a:lnSpc>
                        <a:spcBef>
                          <a:spcPts val="1000"/>
                        </a:spcBef>
                        <a:spcAft>
                          <a:spcPts val="1000"/>
                        </a:spcAft>
                      </a:pPr>
                      <a:r>
                        <a:rPr lang="en-GB" sz="1000">
                          <a:effectLst/>
                          <a:latin typeface="Verdana"/>
                          <a:ea typeface="MS Mincho"/>
                          <a:cs typeface="Arial"/>
                        </a:rPr>
                        <a:t>M18</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Make accommodations for set-backs</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The embedding of the Motivational Interviewing ‘stages of change model’ (</a:t>
                      </a:r>
                      <a:r>
                        <a:rPr lang="en-GB" sz="1000" dirty="0" err="1">
                          <a:effectLst/>
                          <a:latin typeface="Verdana"/>
                          <a:ea typeface="MS Mincho"/>
                          <a:cs typeface="Arial"/>
                        </a:rPr>
                        <a:t>Prochaska</a:t>
                      </a:r>
                      <a:r>
                        <a:rPr lang="en-GB" sz="1000" dirty="0">
                          <a:effectLst/>
                          <a:latin typeface="Verdana"/>
                          <a:ea typeface="MS Mincho"/>
                          <a:cs typeface="Arial"/>
                        </a:rPr>
                        <a:t> and </a:t>
                      </a:r>
                      <a:r>
                        <a:rPr lang="en-GB" sz="1000" dirty="0" err="1">
                          <a:effectLst/>
                          <a:latin typeface="Verdana"/>
                          <a:ea typeface="MS Mincho"/>
                          <a:cs typeface="Arial"/>
                        </a:rPr>
                        <a:t>DiClemente</a:t>
                      </a:r>
                      <a:r>
                        <a:rPr lang="en-GB" sz="1000" dirty="0">
                          <a:effectLst/>
                          <a:latin typeface="Verdana"/>
                          <a:ea typeface="MS Mincho"/>
                          <a:cs typeface="Arial"/>
                        </a:rPr>
                        <a:t>, 1994; </a:t>
                      </a:r>
                      <a:r>
                        <a:rPr lang="en-GB" sz="1000" dirty="0" err="1">
                          <a:effectLst/>
                          <a:latin typeface="Verdana"/>
                          <a:ea typeface="MS Mincho"/>
                          <a:cs typeface="Arial"/>
                        </a:rPr>
                        <a:t>Rollnick</a:t>
                      </a:r>
                      <a:r>
                        <a:rPr lang="en-GB" sz="1000" dirty="0">
                          <a:effectLst/>
                          <a:latin typeface="Verdana"/>
                          <a:ea typeface="MS Mincho"/>
                          <a:cs typeface="Arial"/>
                        </a:rPr>
                        <a:t> and Miller, 1995; Miller and </a:t>
                      </a:r>
                      <a:r>
                        <a:rPr lang="en-GB" sz="1000" dirty="0" err="1">
                          <a:effectLst/>
                          <a:latin typeface="Verdana"/>
                          <a:ea typeface="MS Mincho"/>
                          <a:cs typeface="Arial"/>
                        </a:rPr>
                        <a:t>Rollnick</a:t>
                      </a:r>
                      <a:r>
                        <a:rPr lang="en-GB" sz="1000" dirty="0">
                          <a:effectLst/>
                          <a:latin typeface="Verdana"/>
                          <a:ea typeface="MS Mincho"/>
                          <a:cs typeface="Arial"/>
                        </a:rPr>
                        <a:t>, 2012) accounts for set-backs within the process of engagement</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4201">
                <a:tc>
                  <a:txBody>
                    <a:bodyPr/>
                    <a:lstStyle/>
                    <a:p>
                      <a:pPr algn="just">
                        <a:lnSpc>
                          <a:spcPct val="115000"/>
                        </a:lnSpc>
                        <a:spcBef>
                          <a:spcPts val="1000"/>
                        </a:spcBef>
                        <a:spcAft>
                          <a:spcPts val="1000"/>
                        </a:spcAft>
                      </a:pPr>
                      <a:r>
                        <a:rPr lang="en-GB" sz="1000">
                          <a:effectLst/>
                          <a:latin typeface="Verdana"/>
                          <a:ea typeface="MS Mincho"/>
                          <a:cs typeface="Arial"/>
                        </a:rPr>
                        <a:t>M19</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Explain the theory of change</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The theory of change for LISP is described as “collaboratively designed solutions and co-produced practices are more robust than short-term projects and limited engagement”</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80252">
                <a:tc>
                  <a:txBody>
                    <a:bodyPr/>
                    <a:lstStyle/>
                    <a:p>
                      <a:pPr algn="just">
                        <a:lnSpc>
                          <a:spcPct val="115000"/>
                        </a:lnSpc>
                        <a:spcBef>
                          <a:spcPts val="1000"/>
                        </a:spcBef>
                        <a:spcAft>
                          <a:spcPts val="1000"/>
                        </a:spcAft>
                      </a:pPr>
                      <a:r>
                        <a:rPr lang="en-GB" sz="1000">
                          <a:effectLst/>
                          <a:latin typeface="Verdana"/>
                          <a:ea typeface="MS Mincho"/>
                          <a:cs typeface="Arial"/>
                        </a:rPr>
                        <a:t>M20</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Share execution and control of the intervention</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The whole LISP model is built on recruiting capable and connected decision-makers and resources to the support of Police outcomes, and an attempt to ‘loosen the reins’ of Police controlled design and implementation</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96302">
                <a:tc>
                  <a:txBody>
                    <a:bodyPr/>
                    <a:lstStyle/>
                    <a:p>
                      <a:pPr algn="just">
                        <a:lnSpc>
                          <a:spcPct val="115000"/>
                        </a:lnSpc>
                        <a:spcBef>
                          <a:spcPts val="1000"/>
                        </a:spcBef>
                        <a:spcAft>
                          <a:spcPts val="1000"/>
                        </a:spcAft>
                      </a:pPr>
                      <a:r>
                        <a:rPr lang="en-GB" sz="1000">
                          <a:effectLst/>
                          <a:latin typeface="Verdana"/>
                          <a:ea typeface="MS Mincho"/>
                          <a:cs typeface="Arial"/>
                        </a:rPr>
                        <a:t>M21</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a:effectLst/>
                          <a:latin typeface="Verdana"/>
                          <a:ea typeface="MS Mincho"/>
                          <a:cs typeface="Arial"/>
                        </a:rPr>
                        <a:t>Ensure onward external continuation</a:t>
                      </a:r>
                      <a:endParaRPr lang="en-GB" sz="105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1000" dirty="0">
                          <a:effectLst/>
                          <a:latin typeface="Verdana"/>
                          <a:ea typeface="MS Mincho"/>
                          <a:cs typeface="Arial"/>
                        </a:rPr>
                        <a:t>The purpose of the community designing and delivering the interventions that are unique to a locality is to ensure that the Police have a ‘step-back and sustain’ (rather than an exit) strategy freeing resource up to tackle other localities and problems, leaving a self-sustaining legacy</a:t>
                      </a:r>
                      <a:endParaRPr lang="en-GB" sz="1050" dirty="0">
                        <a:effectLst/>
                        <a:latin typeface="Verdana"/>
                        <a:ea typeface="MS Mincho"/>
                        <a:cs typeface="Arial"/>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31575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Mechanisms 4</a:t>
            </a:r>
          </a:p>
        </p:txBody>
      </p:sp>
      <p:sp>
        <p:nvSpPr>
          <p:cNvPr id="4" name="Slide Number Placeholder 3"/>
          <p:cNvSpPr>
            <a:spLocks noGrp="1"/>
          </p:cNvSpPr>
          <p:nvPr>
            <p:ph type="sldNum" sz="quarter" idx="12"/>
          </p:nvPr>
        </p:nvSpPr>
        <p:spPr/>
        <p:txBody>
          <a:bodyPr/>
          <a:lstStyle/>
          <a:p>
            <a:fld id="{FB481C33-C94A-4077-9EB6-BA7FA52A8E58}" type="slidenum">
              <a:rPr lang="en-GB" smtClean="0"/>
              <a:t>25</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282659191"/>
              </p:ext>
            </p:extLst>
          </p:nvPr>
        </p:nvGraphicFramePr>
        <p:xfrm>
          <a:off x="467544" y="1268760"/>
          <a:ext cx="8136903" cy="5441696"/>
        </p:xfrm>
        <a:graphic>
          <a:graphicData uri="http://schemas.openxmlformats.org/drawingml/2006/table">
            <a:tbl>
              <a:tblPr firstRow="1" firstCol="1" bandRow="1"/>
              <a:tblGrid>
                <a:gridCol w="57606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5976663">
                  <a:extLst>
                    <a:ext uri="{9D8B030D-6E8A-4147-A177-3AD203B41FA5}">
                      <a16:colId xmlns:a16="http://schemas.microsoft.com/office/drawing/2014/main" val="20002"/>
                    </a:ext>
                  </a:extLst>
                </a:gridCol>
              </a:tblGrid>
              <a:tr h="110644">
                <a:tc>
                  <a:txBody>
                    <a:bodyPr/>
                    <a:lstStyle/>
                    <a:p>
                      <a:pPr algn="just">
                        <a:lnSpc>
                          <a:spcPct val="115000"/>
                        </a:lnSpc>
                        <a:spcBef>
                          <a:spcPts val="1000"/>
                        </a:spcBef>
                        <a:spcAft>
                          <a:spcPts val="1000"/>
                        </a:spcAft>
                      </a:pPr>
                      <a:r>
                        <a:rPr lang="en-GB" sz="800" b="1" dirty="0">
                          <a:effectLst/>
                          <a:latin typeface="Verdana"/>
                          <a:ea typeface="MS Mincho"/>
                          <a:cs typeface="Arial"/>
                        </a:rPr>
                        <a:t> </a:t>
                      </a:r>
                      <a:endParaRPr lang="en-GB" sz="900" dirty="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b="1" dirty="0">
                          <a:effectLst/>
                          <a:latin typeface="Verdana"/>
                          <a:ea typeface="MS Mincho"/>
                          <a:cs typeface="Arial"/>
                        </a:rPr>
                        <a:t>Additional insights from case study</a:t>
                      </a:r>
                      <a:endParaRPr lang="en-GB" sz="900" dirty="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b="1">
                          <a:effectLst/>
                          <a:latin typeface="Verdana"/>
                          <a:ea typeface="MS Mincho"/>
                          <a:cs typeface="Arial"/>
                        </a:rPr>
                        <a:t>Mechanism Ingredients in LISP Intensive Engagement</a:t>
                      </a:r>
                      <a:endParaRPr lang="en-GB" sz="90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1334">
                <a:tc>
                  <a:txBody>
                    <a:bodyPr/>
                    <a:lstStyle/>
                    <a:p>
                      <a:pPr algn="just">
                        <a:lnSpc>
                          <a:spcPct val="115000"/>
                        </a:lnSpc>
                        <a:spcBef>
                          <a:spcPts val="1000"/>
                        </a:spcBef>
                        <a:spcAft>
                          <a:spcPts val="1000"/>
                        </a:spcAft>
                      </a:pPr>
                      <a:r>
                        <a:rPr lang="en-GB" sz="800">
                          <a:effectLst/>
                          <a:latin typeface="Verdana"/>
                          <a:ea typeface="MS Mincho"/>
                          <a:cs typeface="Arial"/>
                        </a:rPr>
                        <a:t>M22</a:t>
                      </a:r>
                      <a:endParaRPr lang="en-GB" sz="90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dirty="0">
                          <a:effectLst/>
                          <a:latin typeface="Verdana"/>
                          <a:ea typeface="MS Mincho"/>
                          <a:cs typeface="Arial"/>
                        </a:rPr>
                        <a:t>Stable team</a:t>
                      </a:r>
                      <a:endParaRPr lang="en-GB" sz="900" dirty="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dirty="0">
                          <a:effectLst/>
                          <a:latin typeface="Verdana"/>
                          <a:ea typeface="MS Mincho"/>
                          <a:cs typeface="Arial"/>
                        </a:rPr>
                        <a:t>Inspectors ought to be clear about the resource implications of choosing to undertake a LISP, in terms of long-term commitment (against a backdrop of ‘weeks of action’ and three month long ‘operations’). Outcomes based resource planning is required within LISPs rather than activity based.</a:t>
                      </a:r>
                      <a:endParaRPr lang="en-GB" sz="900" dirty="0">
                        <a:effectLst/>
                        <a:latin typeface="Verdana"/>
                        <a:ea typeface="MS Mincho"/>
                        <a:cs typeface="Arial"/>
                      </a:endParaRPr>
                    </a:p>
                    <a:p>
                      <a:pPr algn="just">
                        <a:lnSpc>
                          <a:spcPct val="115000"/>
                        </a:lnSpc>
                        <a:spcBef>
                          <a:spcPts val="1000"/>
                        </a:spcBef>
                        <a:spcAft>
                          <a:spcPts val="1000"/>
                        </a:spcAft>
                      </a:pPr>
                      <a:r>
                        <a:rPr lang="en-GB" sz="800" dirty="0">
                          <a:effectLst/>
                          <a:latin typeface="Verdana"/>
                          <a:ea typeface="MS Mincho"/>
                          <a:cs typeface="Arial"/>
                        </a:rPr>
                        <a:t>Sergeants need to decide with Inspectors on the justification to LISP. The decision was made by the PCSOs to undertake the LISP, but in this, the decision was aligned to the sergeants’ interests in managing the high profile performance issues. This was sustained through a change of sergeant, but only after significant progress had been made on the LISP process. The long-term stability of the PCSOs allowed significant connections to a marginalised and hard-to-reach community to be made within the attention span of the senior officers. </a:t>
                      </a:r>
                      <a:endParaRPr lang="en-GB" sz="900" dirty="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8540">
                <a:tc>
                  <a:txBody>
                    <a:bodyPr/>
                    <a:lstStyle/>
                    <a:p>
                      <a:pPr algn="just">
                        <a:lnSpc>
                          <a:spcPct val="115000"/>
                        </a:lnSpc>
                        <a:spcBef>
                          <a:spcPts val="1000"/>
                        </a:spcBef>
                        <a:spcAft>
                          <a:spcPts val="1000"/>
                        </a:spcAft>
                      </a:pPr>
                      <a:r>
                        <a:rPr lang="en-GB" sz="800">
                          <a:effectLst/>
                          <a:latin typeface="Verdana"/>
                          <a:ea typeface="MS Mincho"/>
                          <a:cs typeface="Arial"/>
                        </a:rPr>
                        <a:t>M23</a:t>
                      </a:r>
                      <a:endParaRPr lang="en-GB" sz="90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a:effectLst/>
                          <a:latin typeface="Verdana"/>
                          <a:ea typeface="MS Mincho"/>
                          <a:cs typeface="Arial"/>
                        </a:rPr>
                        <a:t>Responsibilisation</a:t>
                      </a:r>
                      <a:endParaRPr lang="en-GB" sz="90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dirty="0">
                          <a:effectLst/>
                          <a:latin typeface="Verdana"/>
                          <a:ea typeface="MS Mincho"/>
                          <a:cs typeface="Arial"/>
                        </a:rPr>
                        <a:t>This LISP hinged around a form of responsibilisation, a quid pro quo where the attention of the police shifted from being visible through patrols to being the distributor of socially valuable goods- the </a:t>
                      </a:r>
                      <a:r>
                        <a:rPr lang="en-GB" sz="800" dirty="0" err="1">
                          <a:effectLst/>
                          <a:latin typeface="Verdana"/>
                          <a:ea typeface="MS Mincho"/>
                          <a:cs typeface="Arial"/>
                        </a:rPr>
                        <a:t>smartwater</a:t>
                      </a:r>
                      <a:r>
                        <a:rPr lang="en-GB" sz="800" dirty="0">
                          <a:effectLst/>
                          <a:latin typeface="Verdana"/>
                          <a:ea typeface="MS Mincho"/>
                          <a:cs typeface="Arial"/>
                        </a:rPr>
                        <a:t> etc. Rather than this being devalued though being given away, the LISP established a ‘transaction value’ – being required to complete the 6 points of action before receiving enhanced ‘attention’ through the distribution of freebies and receiving funding from the PCC.</a:t>
                      </a:r>
                      <a:endParaRPr lang="en-GB" sz="900" dirty="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2574">
                <a:tc>
                  <a:txBody>
                    <a:bodyPr/>
                    <a:lstStyle/>
                    <a:p>
                      <a:pPr algn="just">
                        <a:lnSpc>
                          <a:spcPct val="115000"/>
                        </a:lnSpc>
                        <a:spcBef>
                          <a:spcPts val="1000"/>
                        </a:spcBef>
                        <a:spcAft>
                          <a:spcPts val="1000"/>
                        </a:spcAft>
                      </a:pPr>
                      <a:r>
                        <a:rPr lang="en-GB" sz="800">
                          <a:effectLst/>
                          <a:latin typeface="Verdana"/>
                          <a:ea typeface="MS Mincho"/>
                          <a:cs typeface="Arial"/>
                        </a:rPr>
                        <a:t>M24</a:t>
                      </a:r>
                      <a:endParaRPr lang="en-GB" sz="90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a:effectLst/>
                          <a:latin typeface="Verdana"/>
                          <a:ea typeface="MS Mincho"/>
                          <a:cs typeface="Arial"/>
                        </a:rPr>
                        <a:t>A mix of ‘contingent’ interventions</a:t>
                      </a:r>
                      <a:endParaRPr lang="en-GB" sz="90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dirty="0">
                          <a:effectLst/>
                          <a:latin typeface="Verdana"/>
                          <a:ea typeface="MS Mincho"/>
                          <a:cs typeface="Arial"/>
                        </a:rPr>
                        <a:t>The PCSO was clear that a number of different strategies, that could be introduced at different times, and with drawn if they don’t work, would strengthen the initiative. The six point action plan developed in the Asian Gold burglaries case is insufficient here, and over 20 different initiatives are used, including those that are existing successful practices</a:t>
                      </a:r>
                      <a:endParaRPr lang="en-GB" sz="900" dirty="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3218">
                <a:tc>
                  <a:txBody>
                    <a:bodyPr/>
                    <a:lstStyle/>
                    <a:p>
                      <a:pPr algn="just">
                        <a:lnSpc>
                          <a:spcPct val="115000"/>
                        </a:lnSpc>
                        <a:spcBef>
                          <a:spcPts val="1000"/>
                        </a:spcBef>
                        <a:spcAft>
                          <a:spcPts val="1000"/>
                        </a:spcAft>
                      </a:pPr>
                      <a:r>
                        <a:rPr lang="en-GB" sz="800">
                          <a:effectLst/>
                          <a:latin typeface="Verdana"/>
                          <a:ea typeface="MS Mincho"/>
                          <a:cs typeface="Arial"/>
                        </a:rPr>
                        <a:t>M25</a:t>
                      </a:r>
                      <a:endParaRPr lang="en-GB" sz="90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a:effectLst/>
                          <a:latin typeface="Verdana"/>
                          <a:ea typeface="MS Mincho"/>
                          <a:cs typeface="Arial"/>
                        </a:rPr>
                        <a:t>Perspective taking</a:t>
                      </a:r>
                      <a:endParaRPr lang="en-GB" sz="90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dirty="0">
                          <a:effectLst/>
                          <a:latin typeface="Verdana"/>
                          <a:ea typeface="MS Mincho"/>
                          <a:cs typeface="Arial"/>
                        </a:rPr>
                        <a:t>A cognitive shift required to think of all the different stakeholders in a given problem situation, and systematically think through their interest and investment in the status quo in that context. The needs to be a deliberate attempt to this, at the point of evaluating the potential stakeholder group. The interests (and perhaps importantly, the self-interest) of the stakeholders need to be considered, as does the lived experience of those stakeholders (empathy). </a:t>
                      </a:r>
                      <a:endParaRPr lang="en-GB" sz="900" dirty="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9183">
                <a:tc>
                  <a:txBody>
                    <a:bodyPr/>
                    <a:lstStyle/>
                    <a:p>
                      <a:pPr algn="just">
                        <a:lnSpc>
                          <a:spcPct val="115000"/>
                        </a:lnSpc>
                        <a:spcBef>
                          <a:spcPts val="1000"/>
                        </a:spcBef>
                        <a:spcAft>
                          <a:spcPts val="1000"/>
                        </a:spcAft>
                      </a:pPr>
                      <a:r>
                        <a:rPr lang="en-GB" sz="800">
                          <a:effectLst/>
                          <a:latin typeface="Verdana"/>
                          <a:ea typeface="MS Mincho"/>
                          <a:cs typeface="Arial"/>
                        </a:rPr>
                        <a:t>M26</a:t>
                      </a:r>
                      <a:endParaRPr lang="en-GB" sz="90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a:effectLst/>
                          <a:latin typeface="Verdana"/>
                          <a:ea typeface="MS Mincho"/>
                          <a:cs typeface="Arial"/>
                        </a:rPr>
                        <a:t>Hidden community</a:t>
                      </a:r>
                      <a:endParaRPr lang="en-GB" sz="90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dirty="0">
                          <a:effectLst/>
                          <a:latin typeface="Verdana"/>
                          <a:ea typeface="MS Mincho"/>
                          <a:cs typeface="Arial"/>
                        </a:rPr>
                        <a:t>Attention should be paid to the less obvious communities of interest. Whilst there was a strong sense in which the street drinking was being driven by transient workers and off-licenses exploiting the immediate situation, the more powerful communities of interest were the estate agents, landlords and employers, whose interests in the features of the problem situation were significant but invisible. When doing the scanning stage in the early part of the LISP  process, there needs to be a more specific attention given to the owners or operators of buildings and consider them as a part of the community of interest</a:t>
                      </a:r>
                      <a:endParaRPr lang="en-GB" sz="900" dirty="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40470">
                <a:tc>
                  <a:txBody>
                    <a:bodyPr/>
                    <a:lstStyle/>
                    <a:p>
                      <a:pPr algn="just">
                        <a:lnSpc>
                          <a:spcPct val="115000"/>
                        </a:lnSpc>
                        <a:spcBef>
                          <a:spcPts val="1000"/>
                        </a:spcBef>
                        <a:spcAft>
                          <a:spcPts val="1000"/>
                        </a:spcAft>
                      </a:pPr>
                      <a:r>
                        <a:rPr lang="en-GB" sz="800">
                          <a:effectLst/>
                          <a:latin typeface="Verdana"/>
                          <a:ea typeface="MS Mincho"/>
                          <a:cs typeface="Arial"/>
                        </a:rPr>
                        <a:t>M27</a:t>
                      </a:r>
                      <a:endParaRPr lang="en-GB" sz="90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dirty="0">
                          <a:effectLst/>
                          <a:latin typeface="Verdana"/>
                          <a:ea typeface="MS Mincho"/>
                          <a:cs typeface="Arial"/>
                        </a:rPr>
                        <a:t>Connecting communities</a:t>
                      </a:r>
                      <a:endParaRPr lang="en-GB" sz="900" dirty="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1000"/>
                        </a:spcAft>
                      </a:pPr>
                      <a:r>
                        <a:rPr lang="en-GB" sz="800" dirty="0">
                          <a:effectLst/>
                          <a:latin typeface="Verdana"/>
                          <a:ea typeface="MS Mincho"/>
                          <a:cs typeface="Arial"/>
                        </a:rPr>
                        <a:t>The briefing in the LISP documentation regarding the stakeholders is to ask whether they can be connected to together. This is too oblique. This case indicates strongly that vulnerability localities suffer from low bonding social capital (especially when the residents are transient) and social cohesion is low. Bringing eastern European workers together may be a part of the solution, but also bringing together business interests (who might not understand their responsibility to a given neighbourhood) like landlord and employers of specific segments of the population (bridging social capital). This requires much harder work bringing together and motivating stakeholders who might consider their contribution to a neighbourhood to be even more minimal than the transient residents.</a:t>
                      </a:r>
                      <a:endParaRPr lang="en-GB" sz="900" dirty="0">
                        <a:effectLst/>
                        <a:latin typeface="Verdana"/>
                        <a:ea typeface="MS Mincho"/>
                        <a:cs typeface="Arial"/>
                      </a:endParaRPr>
                    </a:p>
                  </a:txBody>
                  <a:tcPr marL="27060" marR="2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4996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a:t>
            </a:r>
          </a:p>
        </p:txBody>
      </p:sp>
      <p:sp>
        <p:nvSpPr>
          <p:cNvPr id="4" name="Slide Number Placeholder 3"/>
          <p:cNvSpPr>
            <a:spLocks noGrp="1"/>
          </p:cNvSpPr>
          <p:nvPr>
            <p:ph type="sldNum" sz="quarter" idx="12"/>
          </p:nvPr>
        </p:nvSpPr>
        <p:spPr/>
        <p:txBody>
          <a:bodyPr/>
          <a:lstStyle/>
          <a:p>
            <a:fld id="{FB481C33-C94A-4077-9EB6-BA7FA52A8E58}" type="slidenum">
              <a:rPr lang="en-GB" smtClean="0"/>
              <a:t>26</a:t>
            </a:fld>
            <a:endParaRPr lang="en-GB"/>
          </a:p>
        </p:txBody>
      </p:sp>
      <p:graphicFrame>
        <p:nvGraphicFramePr>
          <p:cNvPr id="5" name="Table 4"/>
          <p:cNvGraphicFramePr>
            <a:graphicFrameLocks noGrp="1"/>
          </p:cNvGraphicFramePr>
          <p:nvPr/>
        </p:nvGraphicFramePr>
        <p:xfrm>
          <a:off x="457200" y="3249771"/>
          <a:ext cx="8229600" cy="1051560"/>
        </p:xfrm>
        <a:graphic>
          <a:graphicData uri="http://schemas.openxmlformats.org/drawingml/2006/table">
            <a:tbl>
              <a:tblPr firstRow="1" firstCol="1" bandRow="1">
                <a:tableStyleId>{5C22544A-7EE6-4342-B048-85BDC9FD1C3A}</a:tableStyleId>
              </a:tblPr>
              <a:tblGrid>
                <a:gridCol w="1061618">
                  <a:extLst>
                    <a:ext uri="{9D8B030D-6E8A-4147-A177-3AD203B41FA5}">
                      <a16:colId xmlns:a16="http://schemas.microsoft.com/office/drawing/2014/main" val="20000"/>
                    </a:ext>
                  </a:extLst>
                </a:gridCol>
                <a:gridCol w="2190720">
                  <a:extLst>
                    <a:ext uri="{9D8B030D-6E8A-4147-A177-3AD203B41FA5}">
                      <a16:colId xmlns:a16="http://schemas.microsoft.com/office/drawing/2014/main" val="20001"/>
                    </a:ext>
                  </a:extLst>
                </a:gridCol>
                <a:gridCol w="4977262">
                  <a:extLst>
                    <a:ext uri="{9D8B030D-6E8A-4147-A177-3AD203B41FA5}">
                      <a16:colId xmlns:a16="http://schemas.microsoft.com/office/drawing/2014/main" val="20002"/>
                    </a:ext>
                  </a:extLst>
                </a:gridCol>
              </a:tblGrid>
              <a:tr h="0">
                <a:tc>
                  <a:txBody>
                    <a:bodyPr/>
                    <a:lstStyle/>
                    <a:p>
                      <a:pPr algn="just">
                        <a:lnSpc>
                          <a:spcPct val="115000"/>
                        </a:lnSpc>
                        <a:spcBef>
                          <a:spcPts val="1000"/>
                        </a:spcBef>
                        <a:spcAft>
                          <a:spcPts val="1000"/>
                        </a:spcAft>
                      </a:pPr>
                      <a:r>
                        <a:rPr lang="en-GB" sz="1000">
                          <a:effectLst/>
                        </a:rPr>
                        <a:t>Code</a:t>
                      </a:r>
                      <a:endParaRPr lang="en-GB" sz="1000">
                        <a:effectLst/>
                        <a:latin typeface="Verdana"/>
                        <a:ea typeface="MS Mincho"/>
                        <a:cs typeface="Arial"/>
                      </a:endParaRPr>
                    </a:p>
                  </a:txBody>
                  <a:tcPr marL="68580" marR="68580" marT="0" marB="0"/>
                </a:tc>
                <a:tc>
                  <a:txBody>
                    <a:bodyPr/>
                    <a:lstStyle/>
                    <a:p>
                      <a:pPr algn="just">
                        <a:lnSpc>
                          <a:spcPct val="115000"/>
                        </a:lnSpc>
                        <a:spcBef>
                          <a:spcPts val="1000"/>
                        </a:spcBef>
                        <a:spcAft>
                          <a:spcPts val="1000"/>
                        </a:spcAft>
                      </a:pPr>
                      <a:r>
                        <a:rPr lang="en-GB" sz="1000">
                          <a:effectLst/>
                        </a:rPr>
                        <a:t>For whom</a:t>
                      </a:r>
                      <a:endParaRPr lang="en-GB" sz="1000">
                        <a:effectLst/>
                        <a:latin typeface="Verdana"/>
                        <a:ea typeface="MS Mincho"/>
                        <a:cs typeface="Arial"/>
                      </a:endParaRPr>
                    </a:p>
                  </a:txBody>
                  <a:tcPr marL="68580" marR="68580" marT="0" marB="0"/>
                </a:tc>
                <a:tc>
                  <a:txBody>
                    <a:bodyPr/>
                    <a:lstStyle/>
                    <a:p>
                      <a:pPr algn="just">
                        <a:lnSpc>
                          <a:spcPct val="115000"/>
                        </a:lnSpc>
                        <a:spcBef>
                          <a:spcPts val="1000"/>
                        </a:spcBef>
                        <a:spcAft>
                          <a:spcPts val="1000"/>
                        </a:spcAft>
                      </a:pPr>
                      <a:r>
                        <a:rPr lang="en-GB" sz="1000">
                          <a:effectLst/>
                        </a:rPr>
                        <a:t>Outcome</a:t>
                      </a:r>
                      <a:endParaRPr lang="en-GB" sz="1000">
                        <a:effectLst/>
                        <a:latin typeface="Verdana"/>
                        <a:ea typeface="MS Mincho"/>
                        <a:cs typeface="Arial"/>
                      </a:endParaRPr>
                    </a:p>
                  </a:txBody>
                  <a:tcPr marL="68580" marR="68580" marT="0" marB="0"/>
                </a:tc>
                <a:extLst>
                  <a:ext uri="{0D108BD9-81ED-4DB2-BD59-A6C34878D82A}">
                    <a16:rowId xmlns:a16="http://schemas.microsoft.com/office/drawing/2014/main" val="10000"/>
                  </a:ext>
                </a:extLst>
              </a:tr>
              <a:tr h="0">
                <a:tc>
                  <a:txBody>
                    <a:bodyPr/>
                    <a:lstStyle/>
                    <a:p>
                      <a:pPr algn="just">
                        <a:lnSpc>
                          <a:spcPct val="115000"/>
                        </a:lnSpc>
                        <a:spcBef>
                          <a:spcPts val="1000"/>
                        </a:spcBef>
                        <a:spcAft>
                          <a:spcPts val="1000"/>
                        </a:spcAft>
                      </a:pPr>
                      <a:r>
                        <a:rPr lang="en-GB" sz="1000">
                          <a:effectLst/>
                        </a:rPr>
                        <a:t>PO1</a:t>
                      </a:r>
                      <a:endParaRPr lang="en-GB" sz="1000">
                        <a:effectLst/>
                        <a:latin typeface="Verdana"/>
                        <a:ea typeface="MS Mincho"/>
                        <a:cs typeface="Arial"/>
                      </a:endParaRPr>
                    </a:p>
                  </a:txBody>
                  <a:tcPr marL="68580" marR="68580" marT="0" marB="0"/>
                </a:tc>
                <a:tc>
                  <a:txBody>
                    <a:bodyPr/>
                    <a:lstStyle/>
                    <a:p>
                      <a:pPr algn="just">
                        <a:lnSpc>
                          <a:spcPct val="115000"/>
                        </a:lnSpc>
                        <a:spcBef>
                          <a:spcPts val="1000"/>
                        </a:spcBef>
                        <a:spcAft>
                          <a:spcPts val="1000"/>
                        </a:spcAft>
                      </a:pPr>
                      <a:r>
                        <a:rPr lang="en-GB" sz="1000">
                          <a:effectLst/>
                        </a:rPr>
                        <a:t>Police</a:t>
                      </a:r>
                      <a:endParaRPr lang="en-GB" sz="1000">
                        <a:effectLst/>
                        <a:latin typeface="Verdana"/>
                        <a:ea typeface="MS Mincho"/>
                        <a:cs typeface="Arial"/>
                      </a:endParaRPr>
                    </a:p>
                  </a:txBody>
                  <a:tcPr marL="68580" marR="68580" marT="0" marB="0"/>
                </a:tc>
                <a:tc>
                  <a:txBody>
                    <a:bodyPr/>
                    <a:lstStyle/>
                    <a:p>
                      <a:pPr algn="just">
                        <a:lnSpc>
                          <a:spcPct val="115000"/>
                        </a:lnSpc>
                        <a:spcBef>
                          <a:spcPts val="1000"/>
                        </a:spcBef>
                        <a:spcAft>
                          <a:spcPts val="1000"/>
                        </a:spcAft>
                      </a:pPr>
                      <a:r>
                        <a:rPr lang="en-GB" sz="1000">
                          <a:effectLst/>
                        </a:rPr>
                        <a:t>Performance. Reduced demand, lower crime rates, less enforcement activity</a:t>
                      </a:r>
                      <a:endParaRPr lang="en-GB" sz="1000">
                        <a:effectLst/>
                        <a:latin typeface="Verdana"/>
                        <a:ea typeface="MS Mincho"/>
                        <a:cs typeface="Arial"/>
                      </a:endParaRPr>
                    </a:p>
                  </a:txBody>
                  <a:tcPr marL="68580" marR="68580" marT="0" marB="0"/>
                </a:tc>
                <a:extLst>
                  <a:ext uri="{0D108BD9-81ED-4DB2-BD59-A6C34878D82A}">
                    <a16:rowId xmlns:a16="http://schemas.microsoft.com/office/drawing/2014/main" val="10001"/>
                  </a:ext>
                </a:extLst>
              </a:tr>
              <a:tr h="0">
                <a:tc>
                  <a:txBody>
                    <a:bodyPr/>
                    <a:lstStyle/>
                    <a:p>
                      <a:pPr algn="just">
                        <a:lnSpc>
                          <a:spcPct val="115000"/>
                        </a:lnSpc>
                        <a:spcBef>
                          <a:spcPts val="1000"/>
                        </a:spcBef>
                        <a:spcAft>
                          <a:spcPts val="1000"/>
                        </a:spcAft>
                      </a:pPr>
                      <a:r>
                        <a:rPr lang="en-GB" sz="1000">
                          <a:effectLst/>
                        </a:rPr>
                        <a:t>PO2</a:t>
                      </a:r>
                      <a:endParaRPr lang="en-GB" sz="1000">
                        <a:effectLst/>
                        <a:latin typeface="Verdana"/>
                        <a:ea typeface="MS Mincho"/>
                        <a:cs typeface="Arial"/>
                      </a:endParaRPr>
                    </a:p>
                  </a:txBody>
                  <a:tcPr marL="68580" marR="68580" marT="0" marB="0"/>
                </a:tc>
                <a:tc>
                  <a:txBody>
                    <a:bodyPr/>
                    <a:lstStyle/>
                    <a:p>
                      <a:pPr algn="just">
                        <a:lnSpc>
                          <a:spcPct val="115000"/>
                        </a:lnSpc>
                        <a:spcBef>
                          <a:spcPts val="1000"/>
                        </a:spcBef>
                        <a:spcAft>
                          <a:spcPts val="1000"/>
                        </a:spcAft>
                      </a:pPr>
                      <a:r>
                        <a:rPr lang="en-GB" sz="1000">
                          <a:effectLst/>
                        </a:rPr>
                        <a:t> </a:t>
                      </a:r>
                      <a:endParaRPr lang="en-GB" sz="1000">
                        <a:effectLst/>
                        <a:latin typeface="Verdana"/>
                        <a:ea typeface="MS Mincho"/>
                        <a:cs typeface="Arial"/>
                      </a:endParaRPr>
                    </a:p>
                  </a:txBody>
                  <a:tcPr marL="68580" marR="68580" marT="0" marB="0"/>
                </a:tc>
                <a:tc>
                  <a:txBody>
                    <a:bodyPr/>
                    <a:lstStyle/>
                    <a:p>
                      <a:pPr algn="just">
                        <a:lnSpc>
                          <a:spcPct val="115000"/>
                        </a:lnSpc>
                        <a:spcBef>
                          <a:spcPts val="1000"/>
                        </a:spcBef>
                        <a:spcAft>
                          <a:spcPts val="1000"/>
                        </a:spcAft>
                      </a:pPr>
                      <a:r>
                        <a:rPr lang="en-GB" sz="1000">
                          <a:effectLst/>
                        </a:rPr>
                        <a:t>Effectiveness/Efficiency Reduced activity per outcome. Greater focus on prevention than patrolling. Other statutory partners participating fully. Skills and assets levered from community to support crime reduction</a:t>
                      </a:r>
                      <a:endParaRPr lang="en-GB" sz="1000">
                        <a:effectLst/>
                        <a:latin typeface="Verdana"/>
                        <a:ea typeface="MS Mincho"/>
                        <a:cs typeface="Arial"/>
                      </a:endParaRPr>
                    </a:p>
                  </a:txBody>
                  <a:tcPr marL="68580" marR="68580" marT="0" marB="0"/>
                </a:tc>
                <a:extLst>
                  <a:ext uri="{0D108BD9-81ED-4DB2-BD59-A6C34878D82A}">
                    <a16:rowId xmlns:a16="http://schemas.microsoft.com/office/drawing/2014/main" val="10002"/>
                  </a:ext>
                </a:extLst>
              </a:tr>
              <a:tr h="0">
                <a:tc>
                  <a:txBody>
                    <a:bodyPr/>
                    <a:lstStyle/>
                    <a:p>
                      <a:pPr algn="just">
                        <a:lnSpc>
                          <a:spcPct val="115000"/>
                        </a:lnSpc>
                        <a:spcBef>
                          <a:spcPts val="1000"/>
                        </a:spcBef>
                        <a:spcAft>
                          <a:spcPts val="1000"/>
                        </a:spcAft>
                      </a:pPr>
                      <a:r>
                        <a:rPr lang="en-GB" sz="1000">
                          <a:effectLst/>
                        </a:rPr>
                        <a:t>PO3</a:t>
                      </a:r>
                      <a:endParaRPr lang="en-GB" sz="1000">
                        <a:effectLst/>
                        <a:latin typeface="Verdana"/>
                        <a:ea typeface="MS Mincho"/>
                        <a:cs typeface="Arial"/>
                      </a:endParaRPr>
                    </a:p>
                  </a:txBody>
                  <a:tcPr marL="68580" marR="68580" marT="0" marB="0"/>
                </a:tc>
                <a:tc>
                  <a:txBody>
                    <a:bodyPr/>
                    <a:lstStyle/>
                    <a:p>
                      <a:pPr algn="just">
                        <a:lnSpc>
                          <a:spcPct val="115000"/>
                        </a:lnSpc>
                        <a:spcBef>
                          <a:spcPts val="1000"/>
                        </a:spcBef>
                        <a:spcAft>
                          <a:spcPts val="1000"/>
                        </a:spcAft>
                      </a:pPr>
                      <a:r>
                        <a:rPr lang="en-GB" sz="1000">
                          <a:effectLst/>
                        </a:rPr>
                        <a:t> </a:t>
                      </a:r>
                      <a:endParaRPr lang="en-GB" sz="1000">
                        <a:effectLst/>
                        <a:latin typeface="Verdana"/>
                        <a:ea typeface="MS Mincho"/>
                        <a:cs typeface="Arial"/>
                      </a:endParaRPr>
                    </a:p>
                  </a:txBody>
                  <a:tcPr marL="68580" marR="68580" marT="0" marB="0"/>
                </a:tc>
                <a:tc>
                  <a:txBody>
                    <a:bodyPr/>
                    <a:lstStyle/>
                    <a:p>
                      <a:pPr algn="just">
                        <a:lnSpc>
                          <a:spcPct val="115000"/>
                        </a:lnSpc>
                        <a:spcBef>
                          <a:spcPts val="1000"/>
                        </a:spcBef>
                        <a:spcAft>
                          <a:spcPts val="1000"/>
                        </a:spcAft>
                      </a:pPr>
                      <a:r>
                        <a:rPr lang="en-GB" sz="1000" dirty="0">
                          <a:effectLst/>
                        </a:rPr>
                        <a:t>Improved legitimacy and/or confidence in policing</a:t>
                      </a:r>
                      <a:endParaRPr lang="en-GB" sz="1000" dirty="0">
                        <a:effectLst/>
                        <a:latin typeface="Verdana"/>
                        <a:ea typeface="MS Mincho"/>
                        <a:cs typeface="Arial"/>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67864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Connecting the mechanisms to the evidence</a:t>
            </a:r>
          </a:p>
        </p:txBody>
      </p:sp>
      <p:sp>
        <p:nvSpPr>
          <p:cNvPr id="5" name="Slide Number Placeholder 4"/>
          <p:cNvSpPr>
            <a:spLocks noGrp="1"/>
          </p:cNvSpPr>
          <p:nvPr>
            <p:ph type="sldNum" sz="quarter" idx="12"/>
          </p:nvPr>
        </p:nvSpPr>
        <p:spPr/>
        <p:txBody>
          <a:bodyPr/>
          <a:lstStyle/>
          <a:p>
            <a:fld id="{FB481C33-C94A-4077-9EB6-BA7FA52A8E58}" type="slidenum">
              <a:rPr lang="en-GB" smtClean="0"/>
              <a:t>27</a:t>
            </a:fld>
            <a:endParaRPr lang="en-GB"/>
          </a:p>
        </p:txBody>
      </p:sp>
      <p:pic>
        <p:nvPicPr>
          <p:cNvPr id="6" name="Picture 5"/>
          <p:cNvPicPr/>
          <p:nvPr/>
        </p:nvPicPr>
        <p:blipFill>
          <a:blip r:embed="rId2"/>
          <a:stretch>
            <a:fillRect/>
          </a:stretch>
        </p:blipFill>
        <p:spPr>
          <a:xfrm>
            <a:off x="683568" y="1484784"/>
            <a:ext cx="7704856" cy="4464496"/>
          </a:xfrm>
          <a:prstGeom prst="rect">
            <a:avLst/>
          </a:prstGeom>
          <a:ln>
            <a:solidFill>
              <a:sysClr val="windowText" lastClr="000000"/>
            </a:solidFill>
            <a:prstDash val="lgDashDot"/>
          </a:ln>
        </p:spPr>
      </p:pic>
    </p:spTree>
    <p:extLst>
      <p:ext uri="{BB962C8B-B14F-4D97-AF65-F5344CB8AC3E}">
        <p14:creationId xmlns:p14="http://schemas.microsoft.com/office/powerpoint/2010/main" val="180962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Nominal ranking of mechanisms</a:t>
            </a:r>
          </a:p>
        </p:txBody>
      </p:sp>
      <p:sp>
        <p:nvSpPr>
          <p:cNvPr id="4" name="Slide Number Placeholder 3"/>
          <p:cNvSpPr>
            <a:spLocks noGrp="1"/>
          </p:cNvSpPr>
          <p:nvPr>
            <p:ph type="sldNum" sz="quarter" idx="12"/>
          </p:nvPr>
        </p:nvSpPr>
        <p:spPr/>
        <p:txBody>
          <a:bodyPr/>
          <a:lstStyle/>
          <a:p>
            <a:fld id="{FB481C33-C94A-4077-9EB6-BA7FA52A8E58}" type="slidenum">
              <a:rPr lang="en-GB" smtClean="0"/>
              <a:t>28</a:t>
            </a:fld>
            <a:endParaRPr lang="en-GB"/>
          </a:p>
        </p:txBody>
      </p:sp>
      <p:pic>
        <p:nvPicPr>
          <p:cNvPr id="5" name="Picture 4"/>
          <p:cNvPicPr/>
          <p:nvPr/>
        </p:nvPicPr>
        <p:blipFill>
          <a:blip r:embed="rId2"/>
          <a:stretch>
            <a:fillRect/>
          </a:stretch>
        </p:blipFill>
        <p:spPr>
          <a:xfrm>
            <a:off x="467544" y="1700808"/>
            <a:ext cx="8136904" cy="4392488"/>
          </a:xfrm>
          <a:prstGeom prst="rect">
            <a:avLst/>
          </a:prstGeom>
          <a:ln w="3175">
            <a:solidFill>
              <a:sysClr val="windowText" lastClr="000000"/>
            </a:solidFill>
          </a:ln>
        </p:spPr>
      </p:pic>
    </p:spTree>
    <p:extLst>
      <p:ext uri="{BB962C8B-B14F-4D97-AF65-F5344CB8AC3E}">
        <p14:creationId xmlns:p14="http://schemas.microsoft.com/office/powerpoint/2010/main" val="4066067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Most ‘active’ mechanisms</a:t>
            </a:r>
          </a:p>
        </p:txBody>
      </p:sp>
      <p:sp>
        <p:nvSpPr>
          <p:cNvPr id="4" name="Slide Number Placeholder 3"/>
          <p:cNvSpPr>
            <a:spLocks noGrp="1"/>
          </p:cNvSpPr>
          <p:nvPr>
            <p:ph type="sldNum" sz="quarter" idx="12"/>
          </p:nvPr>
        </p:nvSpPr>
        <p:spPr/>
        <p:txBody>
          <a:bodyPr/>
          <a:lstStyle/>
          <a:p>
            <a:fld id="{FB481C33-C94A-4077-9EB6-BA7FA52A8E58}" type="slidenum">
              <a:rPr lang="en-GB" smtClean="0"/>
              <a:t>29</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42991736"/>
              </p:ext>
            </p:extLst>
          </p:nvPr>
        </p:nvGraphicFramePr>
        <p:xfrm>
          <a:off x="457200" y="3168999"/>
          <a:ext cx="8229599" cy="1432179"/>
        </p:xfrm>
        <a:graphic>
          <a:graphicData uri="http://schemas.openxmlformats.org/drawingml/2006/table">
            <a:tbl>
              <a:tblPr firstRow="1" firstCol="1" bandRow="1"/>
              <a:tblGrid>
                <a:gridCol w="529986">
                  <a:extLst>
                    <a:ext uri="{9D8B030D-6E8A-4147-A177-3AD203B41FA5}">
                      <a16:colId xmlns:a16="http://schemas.microsoft.com/office/drawing/2014/main" val="20000"/>
                    </a:ext>
                  </a:extLst>
                </a:gridCol>
                <a:gridCol w="2501798">
                  <a:extLst>
                    <a:ext uri="{9D8B030D-6E8A-4147-A177-3AD203B41FA5}">
                      <a16:colId xmlns:a16="http://schemas.microsoft.com/office/drawing/2014/main" val="20001"/>
                    </a:ext>
                  </a:extLst>
                </a:gridCol>
                <a:gridCol w="5197815">
                  <a:extLst>
                    <a:ext uri="{9D8B030D-6E8A-4147-A177-3AD203B41FA5}">
                      <a16:colId xmlns:a16="http://schemas.microsoft.com/office/drawing/2014/main" val="20002"/>
                    </a:ext>
                  </a:extLst>
                </a:gridCol>
              </a:tblGrid>
              <a:tr h="133350">
                <a:tc>
                  <a:txBody>
                    <a:bodyPr/>
                    <a:lstStyle/>
                    <a:p>
                      <a:pPr algn="l">
                        <a:lnSpc>
                          <a:spcPct val="115000"/>
                        </a:lnSpc>
                        <a:spcBef>
                          <a:spcPts val="1000"/>
                        </a:spcBef>
                        <a:spcAft>
                          <a:spcPts val="0"/>
                        </a:spcAft>
                      </a:pPr>
                      <a:r>
                        <a:rPr lang="en-GB" sz="800" b="1" dirty="0">
                          <a:effectLst/>
                          <a:latin typeface="Verdana"/>
                          <a:ea typeface="Times New Roman"/>
                          <a:cs typeface="Times New Roman"/>
                        </a:rPr>
                        <a:t>M7</a:t>
                      </a:r>
                      <a:endParaRPr lang="en-GB" sz="1000" dirty="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a:lnSpc>
                          <a:spcPct val="115000"/>
                        </a:lnSpc>
                        <a:spcBef>
                          <a:spcPts val="1000"/>
                        </a:spcBef>
                        <a:spcAft>
                          <a:spcPts val="0"/>
                        </a:spcAft>
                      </a:pPr>
                      <a:r>
                        <a:rPr lang="en-GB" sz="1050" b="0">
                          <a:effectLst/>
                          <a:latin typeface="Verdana"/>
                          <a:ea typeface="Times New Roman"/>
                          <a:cs typeface="Times New Roman"/>
                        </a:rPr>
                        <a:t>Highly connected individuals</a:t>
                      </a:r>
                      <a:endParaRPr lang="en-GB" sz="1200" b="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a:lnSpc>
                          <a:spcPct val="115000"/>
                        </a:lnSpc>
                        <a:spcBef>
                          <a:spcPts val="1000"/>
                        </a:spcBef>
                        <a:spcAft>
                          <a:spcPts val="0"/>
                        </a:spcAft>
                      </a:pPr>
                      <a:r>
                        <a:rPr lang="en-GB" sz="800">
                          <a:effectLst/>
                          <a:latin typeface="Verdana"/>
                          <a:ea typeface="Times New Roman"/>
                          <a:cs typeface="Times New Roman"/>
                        </a:rPr>
                        <a:t>The LISP working group is made up of highly connected and highly capable people, </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0"/>
                  </a:ext>
                </a:extLst>
              </a:tr>
              <a:tr h="266700">
                <a:tc>
                  <a:txBody>
                    <a:bodyPr/>
                    <a:lstStyle/>
                    <a:p>
                      <a:pPr algn="l">
                        <a:lnSpc>
                          <a:spcPct val="115000"/>
                        </a:lnSpc>
                        <a:spcBef>
                          <a:spcPts val="1000"/>
                        </a:spcBef>
                        <a:spcAft>
                          <a:spcPts val="0"/>
                        </a:spcAft>
                      </a:pPr>
                      <a:r>
                        <a:rPr lang="en-GB" sz="800" b="1">
                          <a:solidFill>
                            <a:srgbClr val="000000"/>
                          </a:solidFill>
                          <a:effectLst/>
                          <a:latin typeface="Verdana"/>
                          <a:ea typeface="Times New Roman"/>
                          <a:cs typeface="Times New Roman"/>
                        </a:rPr>
                        <a:t>M9</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a:lnSpc>
                          <a:spcPct val="115000"/>
                        </a:lnSpc>
                        <a:spcBef>
                          <a:spcPts val="1000"/>
                        </a:spcBef>
                        <a:spcAft>
                          <a:spcPts val="0"/>
                        </a:spcAft>
                      </a:pPr>
                      <a:r>
                        <a:rPr lang="en-GB" sz="1050" b="0">
                          <a:solidFill>
                            <a:srgbClr val="000000"/>
                          </a:solidFill>
                          <a:effectLst/>
                          <a:latin typeface="Verdana"/>
                          <a:ea typeface="Times New Roman"/>
                          <a:cs typeface="Times New Roman"/>
                        </a:rPr>
                        <a:t>Attuned to community dynamics</a:t>
                      </a:r>
                      <a:endParaRPr lang="en-GB" sz="1200" b="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a:lnSpc>
                          <a:spcPct val="115000"/>
                        </a:lnSpc>
                        <a:spcBef>
                          <a:spcPts val="1000"/>
                        </a:spcBef>
                        <a:spcAft>
                          <a:spcPts val="0"/>
                        </a:spcAft>
                      </a:pPr>
                      <a:r>
                        <a:rPr lang="en-GB" sz="800">
                          <a:solidFill>
                            <a:srgbClr val="000000"/>
                          </a:solidFill>
                          <a:effectLst/>
                          <a:latin typeface="Verdana"/>
                          <a:ea typeface="Times New Roman"/>
                          <a:cs typeface="Times New Roman"/>
                        </a:rPr>
                        <a:t>The rich picturing processes develop a nuanced and empathetic understanding of the community and the issues and tensions within it.</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1"/>
                  </a:ext>
                </a:extLst>
              </a:tr>
              <a:tr h="400050">
                <a:tc>
                  <a:txBody>
                    <a:bodyPr/>
                    <a:lstStyle/>
                    <a:p>
                      <a:pPr algn="l">
                        <a:lnSpc>
                          <a:spcPct val="115000"/>
                        </a:lnSpc>
                        <a:spcBef>
                          <a:spcPts val="1000"/>
                        </a:spcBef>
                        <a:spcAft>
                          <a:spcPts val="0"/>
                        </a:spcAft>
                      </a:pPr>
                      <a:r>
                        <a:rPr lang="en-GB" sz="800" b="1">
                          <a:solidFill>
                            <a:srgbClr val="000000"/>
                          </a:solidFill>
                          <a:effectLst/>
                          <a:latin typeface="Verdana"/>
                          <a:ea typeface="Times New Roman"/>
                          <a:cs typeface="Times New Roman"/>
                        </a:rPr>
                        <a:t>M10</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a:lnSpc>
                          <a:spcPct val="115000"/>
                        </a:lnSpc>
                        <a:spcBef>
                          <a:spcPts val="1000"/>
                        </a:spcBef>
                        <a:spcAft>
                          <a:spcPts val="0"/>
                        </a:spcAft>
                      </a:pPr>
                      <a:r>
                        <a:rPr lang="en-GB" sz="1050" b="0">
                          <a:solidFill>
                            <a:srgbClr val="000000"/>
                          </a:solidFill>
                          <a:effectLst/>
                          <a:latin typeface="Verdana"/>
                          <a:ea typeface="Times New Roman"/>
                          <a:cs typeface="Times New Roman"/>
                        </a:rPr>
                        <a:t>Tacit skills</a:t>
                      </a:r>
                      <a:endParaRPr lang="en-GB" sz="1200" b="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a:lnSpc>
                          <a:spcPct val="115000"/>
                        </a:lnSpc>
                        <a:spcBef>
                          <a:spcPts val="1000"/>
                        </a:spcBef>
                        <a:spcAft>
                          <a:spcPts val="0"/>
                        </a:spcAft>
                      </a:pPr>
                      <a:r>
                        <a:rPr lang="en-GB" sz="800">
                          <a:solidFill>
                            <a:srgbClr val="000000"/>
                          </a:solidFill>
                          <a:effectLst/>
                          <a:latin typeface="Verdana"/>
                          <a:ea typeface="Times New Roman"/>
                          <a:cs typeface="Times New Roman"/>
                        </a:rPr>
                        <a:t>Training, with the aid of the publicly available handbook, briefings to senior officers and a process of identifying the best implementations of LISP and mentoring of officers ensure that police skills are embedded and propagated across the force</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2"/>
                  </a:ext>
                </a:extLst>
              </a:tr>
              <a:tr h="266700">
                <a:tc>
                  <a:txBody>
                    <a:bodyPr/>
                    <a:lstStyle/>
                    <a:p>
                      <a:pPr algn="l">
                        <a:lnSpc>
                          <a:spcPct val="115000"/>
                        </a:lnSpc>
                        <a:spcBef>
                          <a:spcPts val="1000"/>
                        </a:spcBef>
                        <a:spcAft>
                          <a:spcPts val="0"/>
                        </a:spcAft>
                      </a:pPr>
                      <a:r>
                        <a:rPr lang="en-GB" sz="800" b="1">
                          <a:solidFill>
                            <a:srgbClr val="000000"/>
                          </a:solidFill>
                          <a:effectLst/>
                          <a:latin typeface="Verdana"/>
                          <a:ea typeface="Times New Roman"/>
                          <a:cs typeface="Times New Roman"/>
                        </a:rPr>
                        <a:t>M14</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a:lnSpc>
                          <a:spcPct val="115000"/>
                        </a:lnSpc>
                        <a:spcBef>
                          <a:spcPts val="1000"/>
                        </a:spcBef>
                        <a:spcAft>
                          <a:spcPts val="0"/>
                        </a:spcAft>
                      </a:pPr>
                      <a:r>
                        <a:rPr lang="en-GB" sz="1050" b="0">
                          <a:solidFill>
                            <a:srgbClr val="000000"/>
                          </a:solidFill>
                          <a:effectLst/>
                          <a:latin typeface="Verdana"/>
                          <a:ea typeface="Times New Roman"/>
                          <a:cs typeface="Times New Roman"/>
                        </a:rPr>
                        <a:t>Demand effort from stakeholders</a:t>
                      </a:r>
                      <a:endParaRPr lang="en-GB" sz="1200" b="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a:lnSpc>
                          <a:spcPct val="115000"/>
                        </a:lnSpc>
                        <a:spcBef>
                          <a:spcPts val="1000"/>
                        </a:spcBef>
                        <a:spcAft>
                          <a:spcPts val="0"/>
                        </a:spcAft>
                      </a:pPr>
                      <a:r>
                        <a:rPr lang="en-GB" sz="800">
                          <a:solidFill>
                            <a:srgbClr val="000000"/>
                          </a:solidFill>
                          <a:effectLst/>
                          <a:latin typeface="Verdana"/>
                          <a:ea typeface="Times New Roman"/>
                          <a:cs typeface="Times New Roman"/>
                        </a:rPr>
                        <a:t>The LISP approach is designed to flip the Police response from ‘what can we do?’ to ‘What solutions have you got?’ for the Police.</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3"/>
                  </a:ext>
                </a:extLst>
              </a:tr>
              <a:tr h="266700">
                <a:tc>
                  <a:txBody>
                    <a:bodyPr/>
                    <a:lstStyle/>
                    <a:p>
                      <a:pPr algn="l">
                        <a:lnSpc>
                          <a:spcPct val="115000"/>
                        </a:lnSpc>
                        <a:spcBef>
                          <a:spcPts val="1000"/>
                        </a:spcBef>
                        <a:spcAft>
                          <a:spcPts val="0"/>
                        </a:spcAft>
                      </a:pPr>
                      <a:r>
                        <a:rPr lang="en-GB" sz="800" b="1">
                          <a:solidFill>
                            <a:srgbClr val="000000"/>
                          </a:solidFill>
                          <a:effectLst/>
                          <a:latin typeface="Verdana"/>
                          <a:ea typeface="Times New Roman"/>
                          <a:cs typeface="Times New Roman"/>
                        </a:rPr>
                        <a:t>M16</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a:lnSpc>
                          <a:spcPct val="115000"/>
                        </a:lnSpc>
                        <a:spcBef>
                          <a:spcPts val="1000"/>
                        </a:spcBef>
                        <a:spcAft>
                          <a:spcPts val="0"/>
                        </a:spcAft>
                      </a:pPr>
                      <a:r>
                        <a:rPr lang="en-GB" sz="1050" b="0" dirty="0">
                          <a:solidFill>
                            <a:srgbClr val="000000"/>
                          </a:solidFill>
                          <a:effectLst/>
                          <a:latin typeface="Verdana"/>
                          <a:ea typeface="Times New Roman"/>
                          <a:cs typeface="Times New Roman"/>
                        </a:rPr>
                        <a:t>Build trust and resilience</a:t>
                      </a:r>
                      <a:endParaRPr lang="en-GB" sz="1200" b="0" dirty="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a:lnSpc>
                          <a:spcPct val="115000"/>
                        </a:lnSpc>
                        <a:spcBef>
                          <a:spcPts val="1000"/>
                        </a:spcBef>
                        <a:spcAft>
                          <a:spcPts val="0"/>
                        </a:spcAft>
                      </a:pPr>
                      <a:r>
                        <a:rPr lang="en-GB" sz="800" dirty="0">
                          <a:solidFill>
                            <a:srgbClr val="000000"/>
                          </a:solidFill>
                          <a:effectLst/>
                          <a:latin typeface="Verdana"/>
                          <a:ea typeface="Times New Roman"/>
                          <a:cs typeface="Times New Roman"/>
                        </a:rPr>
                        <a:t>Long-term, locally based relationships are key to developing mature LISP informed interventions</a:t>
                      </a:r>
                      <a:endParaRPr lang="en-GB" sz="1000" dirty="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622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context</a:t>
            </a:r>
          </a:p>
        </p:txBody>
      </p:sp>
      <p:sp>
        <p:nvSpPr>
          <p:cNvPr id="3" name="Content Placeholder 2"/>
          <p:cNvSpPr>
            <a:spLocks noGrp="1"/>
          </p:cNvSpPr>
          <p:nvPr>
            <p:ph idx="1"/>
          </p:nvPr>
        </p:nvSpPr>
        <p:spPr/>
        <p:txBody>
          <a:bodyPr>
            <a:normAutofit fontScale="92500" lnSpcReduction="20000"/>
          </a:bodyPr>
          <a:lstStyle/>
          <a:p>
            <a:r>
              <a:rPr lang="en-GB" dirty="0"/>
              <a:t>“engagement and consultation with their communities was predominately focused on public meetings, local priorities were based on the concerns of a small and unrepresentative part of the community, and some hard-to-reach groups in these areas reported that neighbourhood teams did not engage with them” </a:t>
            </a:r>
          </a:p>
          <a:p>
            <a:endParaRPr lang="en-GB" dirty="0"/>
          </a:p>
          <a:p>
            <a:r>
              <a:rPr lang="en-GB" sz="3000" i="1" dirty="0" err="1"/>
              <a:t>Myhill</a:t>
            </a:r>
            <a:r>
              <a:rPr lang="en-GB" sz="3000" i="1" dirty="0"/>
              <a:t>, A (2006/12) Community engagement in Policing; Lessons from the literature. National Policing Improvement Agency</a:t>
            </a:r>
          </a:p>
        </p:txBody>
      </p:sp>
      <p:sp>
        <p:nvSpPr>
          <p:cNvPr id="4" name="Slide Number Placeholder 3"/>
          <p:cNvSpPr>
            <a:spLocks noGrp="1"/>
          </p:cNvSpPr>
          <p:nvPr>
            <p:ph type="sldNum" sz="quarter" idx="12"/>
          </p:nvPr>
        </p:nvSpPr>
        <p:spPr/>
        <p:txBody>
          <a:bodyPr/>
          <a:lstStyle/>
          <a:p>
            <a:fld id="{FB481C33-C94A-4077-9EB6-BA7FA52A8E58}" type="slidenum">
              <a:rPr lang="en-GB" smtClean="0"/>
              <a:t>3</a:t>
            </a:fld>
            <a:endParaRPr lang="en-GB"/>
          </a:p>
        </p:txBody>
      </p:sp>
    </p:spTree>
    <p:extLst>
      <p:ext uri="{BB962C8B-B14F-4D97-AF65-F5344CB8AC3E}">
        <p14:creationId xmlns:p14="http://schemas.microsoft.com/office/powerpoint/2010/main" val="4008785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‘Least active’ mechanisms</a:t>
            </a:r>
          </a:p>
        </p:txBody>
      </p:sp>
      <p:sp>
        <p:nvSpPr>
          <p:cNvPr id="4" name="Slide Number Placeholder 3"/>
          <p:cNvSpPr>
            <a:spLocks noGrp="1"/>
          </p:cNvSpPr>
          <p:nvPr>
            <p:ph type="sldNum" sz="quarter" idx="12"/>
          </p:nvPr>
        </p:nvSpPr>
        <p:spPr/>
        <p:txBody>
          <a:bodyPr/>
          <a:lstStyle/>
          <a:p>
            <a:fld id="{FB481C33-C94A-4077-9EB6-BA7FA52A8E58}" type="slidenum">
              <a:rPr lang="en-GB" smtClean="0"/>
              <a:t>30</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739911839"/>
              </p:ext>
            </p:extLst>
          </p:nvPr>
        </p:nvGraphicFramePr>
        <p:xfrm>
          <a:off x="457200" y="3021933"/>
          <a:ext cx="8229599" cy="1857756"/>
        </p:xfrm>
        <a:graphic>
          <a:graphicData uri="http://schemas.openxmlformats.org/drawingml/2006/table">
            <a:tbl>
              <a:tblPr firstRow="1" firstCol="1" bandRow="1"/>
              <a:tblGrid>
                <a:gridCol w="529986">
                  <a:extLst>
                    <a:ext uri="{9D8B030D-6E8A-4147-A177-3AD203B41FA5}">
                      <a16:colId xmlns:a16="http://schemas.microsoft.com/office/drawing/2014/main" val="20000"/>
                    </a:ext>
                  </a:extLst>
                </a:gridCol>
                <a:gridCol w="2501798">
                  <a:extLst>
                    <a:ext uri="{9D8B030D-6E8A-4147-A177-3AD203B41FA5}">
                      <a16:colId xmlns:a16="http://schemas.microsoft.com/office/drawing/2014/main" val="20001"/>
                    </a:ext>
                  </a:extLst>
                </a:gridCol>
                <a:gridCol w="5197815">
                  <a:extLst>
                    <a:ext uri="{9D8B030D-6E8A-4147-A177-3AD203B41FA5}">
                      <a16:colId xmlns:a16="http://schemas.microsoft.com/office/drawing/2014/main" val="20002"/>
                    </a:ext>
                  </a:extLst>
                </a:gridCol>
              </a:tblGrid>
              <a:tr h="266700">
                <a:tc>
                  <a:txBody>
                    <a:bodyPr/>
                    <a:lstStyle/>
                    <a:p>
                      <a:pPr algn="l">
                        <a:lnSpc>
                          <a:spcPct val="115000"/>
                        </a:lnSpc>
                        <a:spcBef>
                          <a:spcPts val="1000"/>
                        </a:spcBef>
                        <a:spcAft>
                          <a:spcPts val="0"/>
                        </a:spcAft>
                      </a:pPr>
                      <a:r>
                        <a:rPr lang="en-GB" sz="800" b="1" dirty="0">
                          <a:solidFill>
                            <a:srgbClr val="000000"/>
                          </a:solidFill>
                          <a:effectLst/>
                          <a:latin typeface="Verdana"/>
                          <a:ea typeface="Times New Roman"/>
                          <a:cs typeface="Times New Roman"/>
                        </a:rPr>
                        <a:t>M1</a:t>
                      </a:r>
                      <a:endParaRPr lang="en-GB" sz="1000" dirty="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a:lnSpc>
                          <a:spcPct val="115000"/>
                        </a:lnSpc>
                        <a:spcBef>
                          <a:spcPts val="1000"/>
                        </a:spcBef>
                        <a:spcAft>
                          <a:spcPts val="0"/>
                        </a:spcAft>
                      </a:pPr>
                      <a:r>
                        <a:rPr lang="en-GB" sz="1050">
                          <a:solidFill>
                            <a:srgbClr val="000000"/>
                          </a:solidFill>
                          <a:effectLst/>
                          <a:latin typeface="Verdana"/>
                          <a:ea typeface="Times New Roman"/>
                          <a:cs typeface="Times New Roman"/>
                        </a:rPr>
                        <a:t>In-depth understanding of people, place and problems</a:t>
                      </a:r>
                      <a:endParaRPr lang="en-GB" sz="12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a:lnSpc>
                          <a:spcPct val="115000"/>
                        </a:lnSpc>
                        <a:spcBef>
                          <a:spcPts val="1000"/>
                        </a:spcBef>
                        <a:spcAft>
                          <a:spcPts val="0"/>
                        </a:spcAft>
                      </a:pPr>
                      <a:r>
                        <a:rPr lang="en-GB" sz="800">
                          <a:solidFill>
                            <a:srgbClr val="000000"/>
                          </a:solidFill>
                          <a:effectLst/>
                          <a:latin typeface="Verdana"/>
                          <a:ea typeface="Times New Roman"/>
                          <a:cs typeface="Times New Roman"/>
                        </a:rPr>
                        <a:t>In-depth investigation of the police crime problem in the context of the other problems experienced in the locality</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0"/>
                  </a:ext>
                </a:extLst>
              </a:tr>
              <a:tr h="266700">
                <a:tc>
                  <a:txBody>
                    <a:bodyPr/>
                    <a:lstStyle/>
                    <a:p>
                      <a:pPr algn="l">
                        <a:lnSpc>
                          <a:spcPct val="115000"/>
                        </a:lnSpc>
                        <a:spcBef>
                          <a:spcPts val="1000"/>
                        </a:spcBef>
                        <a:spcAft>
                          <a:spcPts val="0"/>
                        </a:spcAft>
                      </a:pPr>
                      <a:r>
                        <a:rPr lang="en-GB" sz="800" b="1">
                          <a:solidFill>
                            <a:srgbClr val="000000"/>
                          </a:solidFill>
                          <a:effectLst/>
                          <a:latin typeface="Verdana"/>
                          <a:ea typeface="Times New Roman"/>
                          <a:cs typeface="Times New Roman"/>
                        </a:rPr>
                        <a:t>M3</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a:lnSpc>
                          <a:spcPct val="115000"/>
                        </a:lnSpc>
                        <a:spcBef>
                          <a:spcPts val="1000"/>
                        </a:spcBef>
                        <a:spcAft>
                          <a:spcPts val="0"/>
                        </a:spcAft>
                      </a:pPr>
                      <a:r>
                        <a:rPr lang="en-GB" sz="1050">
                          <a:solidFill>
                            <a:srgbClr val="000000"/>
                          </a:solidFill>
                          <a:effectLst/>
                          <a:latin typeface="Verdana"/>
                          <a:ea typeface="Times New Roman"/>
                          <a:cs typeface="Times New Roman"/>
                        </a:rPr>
                        <a:t>Sufficient ‘dose’ of intensive engagement with sufficient time</a:t>
                      </a:r>
                      <a:endParaRPr lang="en-GB" sz="12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a:lnSpc>
                          <a:spcPct val="115000"/>
                        </a:lnSpc>
                        <a:spcBef>
                          <a:spcPts val="1000"/>
                        </a:spcBef>
                        <a:spcAft>
                          <a:spcPts val="0"/>
                        </a:spcAft>
                      </a:pPr>
                      <a:r>
                        <a:rPr lang="en-GB" sz="800">
                          <a:solidFill>
                            <a:srgbClr val="000000"/>
                          </a:solidFill>
                          <a:effectLst/>
                          <a:latin typeface="Verdana"/>
                          <a:ea typeface="Times New Roman"/>
                          <a:cs typeface="Times New Roman"/>
                        </a:rPr>
                        <a:t>Success, i.e. depth of understanding of the problem and success of the interventions is determined by the working group rather than police timeframes</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1"/>
                  </a:ext>
                </a:extLst>
              </a:tr>
              <a:tr h="400050">
                <a:tc>
                  <a:txBody>
                    <a:bodyPr/>
                    <a:lstStyle/>
                    <a:p>
                      <a:pPr algn="l">
                        <a:lnSpc>
                          <a:spcPct val="115000"/>
                        </a:lnSpc>
                        <a:spcBef>
                          <a:spcPts val="1000"/>
                        </a:spcBef>
                        <a:spcAft>
                          <a:spcPts val="0"/>
                        </a:spcAft>
                      </a:pPr>
                      <a:r>
                        <a:rPr lang="en-GB" sz="800" b="1">
                          <a:solidFill>
                            <a:srgbClr val="000000"/>
                          </a:solidFill>
                          <a:effectLst/>
                          <a:latin typeface="Verdana"/>
                          <a:ea typeface="Times New Roman"/>
                          <a:cs typeface="Times New Roman"/>
                        </a:rPr>
                        <a:t>M17</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a:lnSpc>
                          <a:spcPct val="115000"/>
                        </a:lnSpc>
                        <a:spcBef>
                          <a:spcPts val="1000"/>
                        </a:spcBef>
                        <a:spcAft>
                          <a:spcPts val="0"/>
                        </a:spcAft>
                      </a:pPr>
                      <a:r>
                        <a:rPr lang="en-GB" sz="1050">
                          <a:solidFill>
                            <a:srgbClr val="000000"/>
                          </a:solidFill>
                          <a:effectLst/>
                          <a:latin typeface="Verdana"/>
                          <a:ea typeface="Times New Roman"/>
                          <a:cs typeface="Times New Roman"/>
                        </a:rPr>
                        <a:t>Make accommodations for set-backs</a:t>
                      </a:r>
                      <a:endParaRPr lang="en-GB" sz="12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a:lnSpc>
                          <a:spcPct val="115000"/>
                        </a:lnSpc>
                        <a:spcBef>
                          <a:spcPts val="1000"/>
                        </a:spcBef>
                        <a:spcAft>
                          <a:spcPts val="0"/>
                        </a:spcAft>
                      </a:pPr>
                      <a:r>
                        <a:rPr lang="en-GB" sz="800">
                          <a:solidFill>
                            <a:srgbClr val="000000"/>
                          </a:solidFill>
                          <a:effectLst/>
                          <a:latin typeface="Verdana"/>
                          <a:ea typeface="Times New Roman"/>
                          <a:cs typeface="Times New Roman"/>
                        </a:rPr>
                        <a:t>The embedding of the Motivational Interviewing ‘stages of change model’ (Prochaska and DiClemente, 1994; Rollnick and Miller, 1995; Miller and Rollnick, 2012) accounts for set-backs within the process of engagement</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2"/>
                  </a:ext>
                </a:extLst>
              </a:tr>
              <a:tr h="266700">
                <a:tc>
                  <a:txBody>
                    <a:bodyPr/>
                    <a:lstStyle/>
                    <a:p>
                      <a:pPr algn="l">
                        <a:lnSpc>
                          <a:spcPct val="115000"/>
                        </a:lnSpc>
                        <a:spcBef>
                          <a:spcPts val="1000"/>
                        </a:spcBef>
                        <a:spcAft>
                          <a:spcPts val="0"/>
                        </a:spcAft>
                      </a:pPr>
                      <a:r>
                        <a:rPr lang="en-GB" sz="800" b="1">
                          <a:solidFill>
                            <a:srgbClr val="000000"/>
                          </a:solidFill>
                          <a:effectLst/>
                          <a:latin typeface="Verdana"/>
                          <a:ea typeface="Times New Roman"/>
                          <a:cs typeface="Times New Roman"/>
                        </a:rPr>
                        <a:t>M18</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a:lnSpc>
                          <a:spcPct val="115000"/>
                        </a:lnSpc>
                        <a:spcBef>
                          <a:spcPts val="1000"/>
                        </a:spcBef>
                        <a:spcAft>
                          <a:spcPts val="0"/>
                        </a:spcAft>
                      </a:pPr>
                      <a:r>
                        <a:rPr lang="en-GB" sz="1050">
                          <a:solidFill>
                            <a:srgbClr val="000000"/>
                          </a:solidFill>
                          <a:effectLst/>
                          <a:latin typeface="Verdana"/>
                          <a:ea typeface="Times New Roman"/>
                          <a:cs typeface="Times New Roman"/>
                        </a:rPr>
                        <a:t>Explain the theory of change</a:t>
                      </a:r>
                      <a:endParaRPr lang="en-GB" sz="12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a:lnSpc>
                          <a:spcPct val="115000"/>
                        </a:lnSpc>
                        <a:spcBef>
                          <a:spcPts val="1000"/>
                        </a:spcBef>
                        <a:spcAft>
                          <a:spcPts val="0"/>
                        </a:spcAft>
                      </a:pPr>
                      <a:r>
                        <a:rPr lang="en-GB" sz="800">
                          <a:solidFill>
                            <a:srgbClr val="000000"/>
                          </a:solidFill>
                          <a:effectLst/>
                          <a:latin typeface="Verdana"/>
                          <a:ea typeface="Times New Roman"/>
                          <a:cs typeface="Times New Roman"/>
                        </a:rPr>
                        <a:t>The theory of change for LISP is described as “collaboratively designed solutions and co-produced practices are more robust than short-term projects and limited engagement”</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3"/>
                  </a:ext>
                </a:extLst>
              </a:tr>
              <a:tr h="400050">
                <a:tc>
                  <a:txBody>
                    <a:bodyPr/>
                    <a:lstStyle/>
                    <a:p>
                      <a:pPr algn="l">
                        <a:lnSpc>
                          <a:spcPct val="115000"/>
                        </a:lnSpc>
                        <a:spcBef>
                          <a:spcPts val="1000"/>
                        </a:spcBef>
                        <a:spcAft>
                          <a:spcPts val="0"/>
                        </a:spcAft>
                      </a:pPr>
                      <a:r>
                        <a:rPr lang="en-GB" sz="800" b="1">
                          <a:solidFill>
                            <a:srgbClr val="000000"/>
                          </a:solidFill>
                          <a:effectLst/>
                          <a:latin typeface="Verdana"/>
                          <a:ea typeface="Times New Roman"/>
                          <a:cs typeface="Times New Roman"/>
                        </a:rPr>
                        <a:t>M19</a:t>
                      </a:r>
                      <a:endParaRPr lang="en-GB" sz="100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a:lnSpc>
                          <a:spcPct val="115000"/>
                        </a:lnSpc>
                        <a:spcBef>
                          <a:spcPts val="1000"/>
                        </a:spcBef>
                        <a:spcAft>
                          <a:spcPts val="0"/>
                        </a:spcAft>
                      </a:pPr>
                      <a:r>
                        <a:rPr lang="en-GB" sz="1050" dirty="0">
                          <a:solidFill>
                            <a:srgbClr val="000000"/>
                          </a:solidFill>
                          <a:effectLst/>
                          <a:latin typeface="Verdana"/>
                          <a:ea typeface="Times New Roman"/>
                          <a:cs typeface="Times New Roman"/>
                        </a:rPr>
                        <a:t>Share execution and control of the intervention</a:t>
                      </a:r>
                      <a:endParaRPr lang="en-GB" sz="1200" dirty="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a:lnSpc>
                          <a:spcPct val="115000"/>
                        </a:lnSpc>
                        <a:spcBef>
                          <a:spcPts val="1000"/>
                        </a:spcBef>
                        <a:spcAft>
                          <a:spcPts val="0"/>
                        </a:spcAft>
                      </a:pPr>
                      <a:r>
                        <a:rPr lang="en-GB" sz="800" dirty="0">
                          <a:solidFill>
                            <a:srgbClr val="000000"/>
                          </a:solidFill>
                          <a:effectLst/>
                          <a:latin typeface="Verdana"/>
                          <a:ea typeface="Times New Roman"/>
                          <a:cs typeface="Times New Roman"/>
                        </a:rPr>
                        <a:t>The whole LISP model is built on recruiting capable and connected decision-makers and resources to the support of Police outcomes, and an attempt to ‘loosen the reins’ of Police controlled design and implementation</a:t>
                      </a:r>
                      <a:endParaRPr lang="en-GB" sz="1000" dirty="0">
                        <a:effectLst/>
                        <a:latin typeface="Verdana"/>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3491880" y="5733256"/>
            <a:ext cx="5262979" cy="646331"/>
          </a:xfrm>
          <a:prstGeom prst="rect">
            <a:avLst/>
          </a:prstGeom>
          <a:noFill/>
        </p:spPr>
        <p:txBody>
          <a:bodyPr wrap="none" rtlCol="0">
            <a:spAutoFit/>
          </a:bodyPr>
          <a:lstStyle/>
          <a:p>
            <a:r>
              <a:rPr lang="en-GB" dirty="0"/>
              <a:t>Ps, this does not mean that they are not relevant, just </a:t>
            </a:r>
          </a:p>
          <a:p>
            <a:r>
              <a:rPr lang="en-GB" dirty="0"/>
              <a:t>more difficult to activate</a:t>
            </a:r>
          </a:p>
        </p:txBody>
      </p:sp>
    </p:spTree>
    <p:extLst>
      <p:ext uri="{BB962C8B-B14F-4D97-AF65-F5344CB8AC3E}">
        <p14:creationId xmlns:p14="http://schemas.microsoft.com/office/powerpoint/2010/main" val="1417696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normAutofit fontScale="85000" lnSpcReduction="10000"/>
          </a:bodyPr>
          <a:lstStyle/>
          <a:p>
            <a:r>
              <a:rPr lang="en-GB" dirty="0"/>
              <a:t>“The above analysis demonstrates that within the four most active mechanisms operating in the LISP toolkit, strong CMO configurations can readily be constructed between the context of a ‘vulnerable locality’, and a complex problem situation. </a:t>
            </a:r>
          </a:p>
          <a:p>
            <a:r>
              <a:rPr lang="en-GB" dirty="0"/>
              <a:t>This doesn’t mean that in all other types of areas (low deprivation/high crime or low deprivation/low crime or low deprivation/low crime) LISP doesn’t work, but, in the terms mentioned above, less ‘pressure’ would be necessary on different mechanisms.” </a:t>
            </a:r>
          </a:p>
        </p:txBody>
      </p:sp>
      <p:sp>
        <p:nvSpPr>
          <p:cNvPr id="4" name="Slide Number Placeholder 3"/>
          <p:cNvSpPr>
            <a:spLocks noGrp="1"/>
          </p:cNvSpPr>
          <p:nvPr>
            <p:ph type="sldNum" sz="quarter" idx="12"/>
          </p:nvPr>
        </p:nvSpPr>
        <p:spPr/>
        <p:txBody>
          <a:bodyPr/>
          <a:lstStyle/>
          <a:p>
            <a:fld id="{FB481C33-C94A-4077-9EB6-BA7FA52A8E58}" type="slidenum">
              <a:rPr lang="en-GB" smtClean="0"/>
              <a:t>31</a:t>
            </a:fld>
            <a:endParaRPr lang="en-GB" dirty="0"/>
          </a:p>
        </p:txBody>
      </p:sp>
    </p:spTree>
    <p:extLst>
      <p:ext uri="{BB962C8B-B14F-4D97-AF65-F5344CB8AC3E}">
        <p14:creationId xmlns:p14="http://schemas.microsoft.com/office/powerpoint/2010/main" val="620937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lstStyle/>
          <a:p>
            <a:r>
              <a:rPr lang="en-GB" dirty="0"/>
              <a:t>“This study has demonstrated that the 27 mechanisms satisfactorily map from the vulnerable locality contexts to the PEEL policing outcomes, therefore LISP is an effective new tool in the neighbourhood policing toolkit for engaging with high risk vulnerable neighbourhoods in an effective, legitimate and confidence building manner.”</a:t>
            </a:r>
          </a:p>
        </p:txBody>
      </p:sp>
      <p:sp>
        <p:nvSpPr>
          <p:cNvPr id="4" name="Slide Number Placeholder 3"/>
          <p:cNvSpPr>
            <a:spLocks noGrp="1"/>
          </p:cNvSpPr>
          <p:nvPr>
            <p:ph type="sldNum" sz="quarter" idx="12"/>
          </p:nvPr>
        </p:nvSpPr>
        <p:spPr/>
        <p:txBody>
          <a:bodyPr/>
          <a:lstStyle/>
          <a:p>
            <a:fld id="{FB481C33-C94A-4077-9EB6-BA7FA52A8E58}" type="slidenum">
              <a:rPr lang="en-GB" smtClean="0"/>
              <a:t>32</a:t>
            </a:fld>
            <a:endParaRPr lang="en-GB"/>
          </a:p>
        </p:txBody>
      </p:sp>
    </p:spTree>
    <p:extLst>
      <p:ext uri="{BB962C8B-B14F-4D97-AF65-F5344CB8AC3E}">
        <p14:creationId xmlns:p14="http://schemas.microsoft.com/office/powerpoint/2010/main" val="1855048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Contribution to theory</a:t>
            </a:r>
          </a:p>
        </p:txBody>
      </p:sp>
      <p:sp>
        <p:nvSpPr>
          <p:cNvPr id="3" name="Content Placeholder 2"/>
          <p:cNvSpPr>
            <a:spLocks noGrp="1"/>
          </p:cNvSpPr>
          <p:nvPr>
            <p:ph idx="1"/>
          </p:nvPr>
        </p:nvSpPr>
        <p:spPr/>
        <p:txBody>
          <a:bodyPr>
            <a:normAutofit/>
          </a:bodyPr>
          <a:lstStyle/>
          <a:p>
            <a:r>
              <a:rPr lang="en-GB" dirty="0"/>
              <a:t>Critical realism has not been utilised in social entrepreneurship or social innovation studies- mostly case studies, emerging critical theory literature.</a:t>
            </a:r>
          </a:p>
          <a:p>
            <a:r>
              <a:rPr lang="en-GB" dirty="0"/>
              <a:t>Connecting critical realism to SSM as a methodology, only undertaken by Mingers.</a:t>
            </a:r>
          </a:p>
          <a:p>
            <a:r>
              <a:rPr lang="en-GB" dirty="0"/>
              <a:t>The notion of ‘trigger pressure’ to activate mechanisms</a:t>
            </a:r>
          </a:p>
        </p:txBody>
      </p:sp>
      <p:sp>
        <p:nvSpPr>
          <p:cNvPr id="4" name="Slide Number Placeholder 3"/>
          <p:cNvSpPr>
            <a:spLocks noGrp="1"/>
          </p:cNvSpPr>
          <p:nvPr>
            <p:ph type="sldNum" sz="quarter" idx="12"/>
          </p:nvPr>
        </p:nvSpPr>
        <p:spPr/>
        <p:txBody>
          <a:bodyPr/>
          <a:lstStyle/>
          <a:p>
            <a:fld id="{FB481C33-C94A-4077-9EB6-BA7FA52A8E58}" type="slidenum">
              <a:rPr lang="en-GB" smtClean="0"/>
              <a:t>33</a:t>
            </a:fld>
            <a:endParaRPr lang="en-GB"/>
          </a:p>
        </p:txBody>
      </p:sp>
    </p:spTree>
    <p:extLst>
      <p:ext uri="{BB962C8B-B14F-4D97-AF65-F5344CB8AC3E}">
        <p14:creationId xmlns:p14="http://schemas.microsoft.com/office/powerpoint/2010/main" val="936072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028384" cy="495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755576" y="1124744"/>
            <a:ext cx="4176464" cy="23762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51520" y="621411"/>
            <a:ext cx="4743927" cy="369332"/>
          </a:xfrm>
          <a:prstGeom prst="rect">
            <a:avLst/>
          </a:prstGeom>
          <a:noFill/>
        </p:spPr>
        <p:txBody>
          <a:bodyPr wrap="none" rtlCol="0">
            <a:spAutoFit/>
          </a:bodyPr>
          <a:lstStyle/>
          <a:p>
            <a:r>
              <a:rPr lang="en-GB" b="1" dirty="0">
                <a:solidFill>
                  <a:schemeClr val="tx2"/>
                </a:solidFill>
              </a:rPr>
              <a:t>P: ‘pressure’ placed on mechanism to activate it</a:t>
            </a:r>
          </a:p>
        </p:txBody>
      </p:sp>
    </p:spTree>
    <p:extLst>
      <p:ext uri="{BB962C8B-B14F-4D97-AF65-F5344CB8AC3E}">
        <p14:creationId xmlns:p14="http://schemas.microsoft.com/office/powerpoint/2010/main" val="3465844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Contribution to practice</a:t>
            </a:r>
          </a:p>
        </p:txBody>
      </p:sp>
      <p:sp>
        <p:nvSpPr>
          <p:cNvPr id="3" name="Content Placeholder 2"/>
          <p:cNvSpPr>
            <a:spLocks noGrp="1"/>
          </p:cNvSpPr>
          <p:nvPr>
            <p:ph idx="1"/>
          </p:nvPr>
        </p:nvSpPr>
        <p:spPr>
          <a:xfrm>
            <a:off x="457200" y="1600201"/>
            <a:ext cx="8229600" cy="2836912"/>
          </a:xfrm>
        </p:spPr>
        <p:txBody>
          <a:bodyPr>
            <a:normAutofit lnSpcReduction="10000"/>
          </a:bodyPr>
          <a:lstStyle/>
          <a:p>
            <a:r>
              <a:rPr lang="en-GB" dirty="0"/>
              <a:t>Neighbourhood Policing (NP) has lacked a theory of (sustained and sustainable) change</a:t>
            </a:r>
          </a:p>
          <a:p>
            <a:r>
              <a:rPr lang="en-GB" dirty="0"/>
              <a:t>Developing a process (social innovation) whereby sustained, repeatable and measurable social change can be  secured in NP</a:t>
            </a:r>
          </a:p>
          <a:p>
            <a:endParaRPr lang="en-GB" dirty="0"/>
          </a:p>
        </p:txBody>
      </p:sp>
      <p:sp>
        <p:nvSpPr>
          <p:cNvPr id="4" name="Slide Number Placeholder 3"/>
          <p:cNvSpPr>
            <a:spLocks noGrp="1"/>
          </p:cNvSpPr>
          <p:nvPr>
            <p:ph type="sldNum" sz="quarter" idx="12"/>
          </p:nvPr>
        </p:nvSpPr>
        <p:spPr/>
        <p:txBody>
          <a:bodyPr/>
          <a:lstStyle/>
          <a:p>
            <a:fld id="{FB481C33-C94A-4077-9EB6-BA7FA52A8E58}" type="slidenum">
              <a:rPr lang="en-GB" smtClean="0"/>
              <a:t>35</a:t>
            </a:fld>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1798629359"/>
              </p:ext>
            </p:extLst>
          </p:nvPr>
        </p:nvGraphicFramePr>
        <p:xfrm>
          <a:off x="1475656" y="4581128"/>
          <a:ext cx="5861050" cy="1789113"/>
        </p:xfrm>
        <a:graphic>
          <a:graphicData uri="http://schemas.openxmlformats.org/presentationml/2006/ole">
            <mc:AlternateContent xmlns:mc="http://schemas.openxmlformats.org/markup-compatibility/2006">
              <mc:Choice xmlns:v="urn:schemas-microsoft-com:vml" Requires="v">
                <p:oleObj spid="_x0000_s1035" name="Document" r:id="rId3" imgW="5860492" imgH="1788990" progId="Word.Document.12">
                  <p:embed/>
                </p:oleObj>
              </mc:Choice>
              <mc:Fallback>
                <p:oleObj name="Document" r:id="rId3" imgW="5860492" imgH="1788990" progId="Word.Document.12">
                  <p:embed/>
                  <p:pic>
                    <p:nvPicPr>
                      <p:cNvPr id="0" name=""/>
                      <p:cNvPicPr/>
                      <p:nvPr/>
                    </p:nvPicPr>
                    <p:blipFill>
                      <a:blip r:embed="rId4"/>
                      <a:stretch>
                        <a:fillRect/>
                      </a:stretch>
                    </p:blipFill>
                    <p:spPr>
                      <a:xfrm>
                        <a:off x="1475656" y="4581128"/>
                        <a:ext cx="5861050" cy="1789113"/>
                      </a:xfrm>
                      <a:prstGeom prst="rect">
                        <a:avLst/>
                      </a:prstGeom>
                    </p:spPr>
                  </p:pic>
                </p:oleObj>
              </mc:Fallback>
            </mc:AlternateContent>
          </a:graphicData>
        </a:graphic>
      </p:graphicFrame>
    </p:spTree>
    <p:extLst>
      <p:ext uri="{BB962C8B-B14F-4D97-AF65-F5344CB8AC3E}">
        <p14:creationId xmlns:p14="http://schemas.microsoft.com/office/powerpoint/2010/main" val="3541805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the way you police</a:t>
            </a:r>
          </a:p>
        </p:txBody>
      </p:sp>
      <p:sp>
        <p:nvSpPr>
          <p:cNvPr id="3" name="Content Placeholder 2"/>
          <p:cNvSpPr>
            <a:spLocks noGrp="1"/>
          </p:cNvSpPr>
          <p:nvPr>
            <p:ph idx="1"/>
          </p:nvPr>
        </p:nvSpPr>
        <p:spPr/>
        <p:txBody>
          <a:bodyPr>
            <a:normAutofit lnSpcReduction="10000"/>
          </a:bodyPr>
          <a:lstStyle/>
          <a:p>
            <a:r>
              <a:rPr lang="en-GB" dirty="0"/>
              <a:t>Generate evidence for wicked problems in contexts</a:t>
            </a:r>
          </a:p>
          <a:p>
            <a:r>
              <a:rPr lang="en-GB" dirty="0"/>
              <a:t>Devise unique packages of interventions in unique locations</a:t>
            </a:r>
          </a:p>
          <a:p>
            <a:r>
              <a:rPr lang="en-GB" dirty="0"/>
              <a:t>Strategically segment different neighbourhoods based on vulnerability/harm</a:t>
            </a:r>
          </a:p>
          <a:p>
            <a:r>
              <a:rPr lang="en-GB" dirty="0"/>
              <a:t>See interventions through to evaluation</a:t>
            </a:r>
          </a:p>
          <a:p>
            <a:r>
              <a:rPr lang="en-GB" dirty="0"/>
              <a:t>Ensure that mechanisms that support success </a:t>
            </a:r>
            <a:r>
              <a:rPr lang="en-GB"/>
              <a:t>are triggered.</a:t>
            </a:r>
          </a:p>
        </p:txBody>
      </p:sp>
      <p:sp>
        <p:nvSpPr>
          <p:cNvPr id="4" name="Slide Number Placeholder 3"/>
          <p:cNvSpPr>
            <a:spLocks noGrp="1"/>
          </p:cNvSpPr>
          <p:nvPr>
            <p:ph type="sldNum" sz="quarter" idx="12"/>
          </p:nvPr>
        </p:nvSpPr>
        <p:spPr/>
        <p:txBody>
          <a:bodyPr/>
          <a:lstStyle/>
          <a:p>
            <a:fld id="{FB481C33-C94A-4077-9EB6-BA7FA52A8E58}" type="slidenum">
              <a:rPr lang="en-GB" smtClean="0"/>
              <a:t>36</a:t>
            </a:fld>
            <a:endParaRPr lang="en-GB"/>
          </a:p>
        </p:txBody>
      </p:sp>
    </p:spTree>
    <p:extLst>
      <p:ext uri="{BB962C8B-B14F-4D97-AF65-F5344CB8AC3E}">
        <p14:creationId xmlns:p14="http://schemas.microsoft.com/office/powerpoint/2010/main" val="4050387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(partial literature)</a:t>
            </a:r>
            <a:br>
              <a:rPr lang="en-GB" dirty="0"/>
            </a:br>
            <a:r>
              <a:rPr lang="en-GB" dirty="0"/>
              <a:t>Critical Realism</a:t>
            </a:r>
          </a:p>
        </p:txBody>
      </p:sp>
      <p:sp>
        <p:nvSpPr>
          <p:cNvPr id="3" name="Content Placeholder 2"/>
          <p:cNvSpPr>
            <a:spLocks noGrp="1"/>
          </p:cNvSpPr>
          <p:nvPr>
            <p:ph idx="1"/>
          </p:nvPr>
        </p:nvSpPr>
        <p:spPr>
          <a:xfrm>
            <a:off x="457200" y="1600200"/>
            <a:ext cx="8229600" cy="4925144"/>
          </a:xfrm>
        </p:spPr>
        <p:txBody>
          <a:bodyPr>
            <a:normAutofit fontScale="47500" lnSpcReduction="20000"/>
          </a:bodyPr>
          <a:lstStyle/>
          <a:p>
            <a:r>
              <a:rPr lang="en-GB" dirty="0"/>
              <a:t>Archer, M (1988) Culture and Agency: The Place of Culture in Social Theory, Cambridge University Press, Cambridge.</a:t>
            </a:r>
          </a:p>
          <a:p>
            <a:r>
              <a:rPr lang="en-GB" dirty="0"/>
              <a:t>Archer, M (1995) Realist Social Theory: The Morphogenetic Approach, Cambridge University Press, Cambridge.</a:t>
            </a:r>
          </a:p>
          <a:p>
            <a:r>
              <a:rPr lang="en-GB" dirty="0"/>
              <a:t>Archer, M, R. </a:t>
            </a:r>
            <a:r>
              <a:rPr lang="en-GB" dirty="0" err="1"/>
              <a:t>Bhaskar</a:t>
            </a:r>
            <a:r>
              <a:rPr lang="en-GB" dirty="0"/>
              <a:t>, A. Collier, T. Lawson and A. Norrie (</a:t>
            </a:r>
            <a:r>
              <a:rPr lang="en-GB" dirty="0" err="1"/>
              <a:t>eds</a:t>
            </a:r>
            <a:r>
              <a:rPr lang="en-GB" dirty="0"/>
              <a:t>) (1998) Critical Realism: Essential Readings, </a:t>
            </a:r>
            <a:r>
              <a:rPr lang="en-GB" dirty="0" err="1"/>
              <a:t>Routledge</a:t>
            </a:r>
            <a:r>
              <a:rPr lang="en-GB" dirty="0"/>
              <a:t>, London.</a:t>
            </a:r>
          </a:p>
          <a:p>
            <a:r>
              <a:rPr lang="en-GB" dirty="0"/>
              <a:t>Archer, M. S. (1995). Realist social theory: The morphogenetic approach. Cambridge university press.</a:t>
            </a:r>
          </a:p>
          <a:p>
            <a:r>
              <a:rPr lang="en-GB" dirty="0" err="1"/>
              <a:t>Bhaskar</a:t>
            </a:r>
            <a:r>
              <a:rPr lang="en-GB" dirty="0"/>
              <a:t>, R. (2010). Reclaiming reality: A critical introduction to contemporary philosophy. Taylor &amp; Francis. </a:t>
            </a:r>
          </a:p>
          <a:p>
            <a:r>
              <a:rPr lang="en-GB" dirty="0" err="1"/>
              <a:t>Bhaskar</a:t>
            </a:r>
            <a:r>
              <a:rPr lang="en-GB" dirty="0"/>
              <a:t>, R. (2013). A realist theory of science. </a:t>
            </a:r>
            <a:r>
              <a:rPr lang="en-GB" dirty="0" err="1"/>
              <a:t>Routledge</a:t>
            </a:r>
            <a:r>
              <a:rPr lang="en-GB" dirty="0"/>
              <a:t>.</a:t>
            </a:r>
          </a:p>
          <a:p>
            <a:r>
              <a:rPr lang="en-GB" dirty="0" err="1"/>
              <a:t>Bhaskar</a:t>
            </a:r>
            <a:r>
              <a:rPr lang="en-GB" dirty="0"/>
              <a:t>, R.A., 1986, Learning procedures in arithmetic: the principle of cognitive </a:t>
            </a:r>
            <a:r>
              <a:rPr lang="en-GB" dirty="0" err="1"/>
              <a:t>vigor</a:t>
            </a:r>
            <a:r>
              <a:rPr lang="en-GB" dirty="0"/>
              <a:t>. Yorktown Heights, N.Y.: International Business Machines Inc., Thomas J. Watson Research </a:t>
            </a:r>
            <a:r>
              <a:rPr lang="en-GB" dirty="0" err="1"/>
              <a:t>Center</a:t>
            </a:r>
            <a:r>
              <a:rPr lang="en-GB" dirty="0"/>
              <a:t>.</a:t>
            </a:r>
          </a:p>
          <a:p>
            <a:r>
              <a:rPr lang="en-GB" dirty="0" err="1"/>
              <a:t>Bhaskar</a:t>
            </a:r>
            <a:r>
              <a:rPr lang="en-GB" dirty="0"/>
              <a:t>, R.A., 1989, Reclaiming Reality: A Critical Introduction to Contemporary Philosophy, London: Verso</a:t>
            </a:r>
          </a:p>
          <a:p>
            <a:r>
              <a:rPr lang="en-GB" dirty="0" err="1"/>
              <a:t>Bhaskar</a:t>
            </a:r>
            <a:r>
              <a:rPr lang="en-GB" dirty="0"/>
              <a:t>, R.A., 1993, Dialectic: The Pulse of Freedom, London: Verso</a:t>
            </a:r>
          </a:p>
          <a:p>
            <a:r>
              <a:rPr lang="en-GB" dirty="0" err="1"/>
              <a:t>Bhaskar</a:t>
            </a:r>
            <a:r>
              <a:rPr lang="en-GB" dirty="0"/>
              <a:t>, R.A., 1994, Plato, etc.: The Problems of Philosophy and Their Resolution, London: Verso</a:t>
            </a:r>
          </a:p>
          <a:p>
            <a:r>
              <a:rPr lang="en-GB" dirty="0" err="1"/>
              <a:t>Bhaskar</a:t>
            </a:r>
            <a:r>
              <a:rPr lang="en-GB" dirty="0"/>
              <a:t>, R.A., 1997 [1975], A Realist Theory of Science, London: Verso</a:t>
            </a:r>
          </a:p>
          <a:p>
            <a:r>
              <a:rPr lang="en-GB" dirty="0" err="1"/>
              <a:t>Bhaskar</a:t>
            </a:r>
            <a:r>
              <a:rPr lang="en-GB" dirty="0"/>
              <a:t>, R.A., 1998 [1979], The Possibility of Naturalism (3rd edition), London: </a:t>
            </a:r>
            <a:r>
              <a:rPr lang="en-GB" dirty="0" err="1"/>
              <a:t>Routledge</a:t>
            </a:r>
            <a:r>
              <a:rPr lang="en-GB" dirty="0"/>
              <a:t>.</a:t>
            </a:r>
          </a:p>
          <a:p>
            <a:endParaRPr lang="en-GB" dirty="0"/>
          </a:p>
        </p:txBody>
      </p:sp>
      <p:sp>
        <p:nvSpPr>
          <p:cNvPr id="4" name="Slide Number Placeholder 3"/>
          <p:cNvSpPr>
            <a:spLocks noGrp="1"/>
          </p:cNvSpPr>
          <p:nvPr>
            <p:ph type="sldNum" sz="quarter" idx="12"/>
          </p:nvPr>
        </p:nvSpPr>
        <p:spPr/>
        <p:txBody>
          <a:bodyPr/>
          <a:lstStyle/>
          <a:p>
            <a:fld id="{FB481C33-C94A-4077-9EB6-BA7FA52A8E58}" type="slidenum">
              <a:rPr lang="en-GB" smtClean="0"/>
              <a:t>37</a:t>
            </a:fld>
            <a:endParaRPr lang="en-GB"/>
          </a:p>
        </p:txBody>
      </p:sp>
    </p:spTree>
    <p:extLst>
      <p:ext uri="{BB962C8B-B14F-4D97-AF65-F5344CB8AC3E}">
        <p14:creationId xmlns:p14="http://schemas.microsoft.com/office/powerpoint/2010/main" val="3398529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Realist Research</a:t>
            </a:r>
          </a:p>
        </p:txBody>
      </p:sp>
      <p:sp>
        <p:nvSpPr>
          <p:cNvPr id="3" name="Content Placeholder 2"/>
          <p:cNvSpPr>
            <a:spLocks noGrp="1"/>
          </p:cNvSpPr>
          <p:nvPr>
            <p:ph idx="1"/>
          </p:nvPr>
        </p:nvSpPr>
        <p:spPr/>
        <p:txBody>
          <a:bodyPr/>
          <a:lstStyle/>
          <a:p>
            <a:r>
              <a:rPr lang="en-GB" dirty="0" err="1"/>
              <a:t>Pawson</a:t>
            </a:r>
            <a:r>
              <a:rPr lang="en-GB" dirty="0"/>
              <a:t>, R. (2013). The science of evaluation: a realist manifesto. Sage. </a:t>
            </a:r>
          </a:p>
          <a:p>
            <a:r>
              <a:rPr lang="en-GB" dirty="0" err="1"/>
              <a:t>Pawson</a:t>
            </a:r>
            <a:r>
              <a:rPr lang="en-GB" dirty="0"/>
              <a:t>, R., &amp; Tilley, N. (1997). Realistic evaluation. Sage.</a:t>
            </a:r>
          </a:p>
          <a:p>
            <a:r>
              <a:rPr lang="en-GB" dirty="0" err="1"/>
              <a:t>Pawson</a:t>
            </a:r>
            <a:r>
              <a:rPr lang="en-GB" dirty="0"/>
              <a:t>, R., &amp; Tilley, N. (2001). Realistic evaluation bloodlines. The American Journal of Evaluation, 22(3), 317-324.</a:t>
            </a:r>
          </a:p>
          <a:p>
            <a:endParaRPr lang="en-GB" dirty="0"/>
          </a:p>
        </p:txBody>
      </p:sp>
      <p:sp>
        <p:nvSpPr>
          <p:cNvPr id="4" name="Slide Number Placeholder 3"/>
          <p:cNvSpPr>
            <a:spLocks noGrp="1"/>
          </p:cNvSpPr>
          <p:nvPr>
            <p:ph type="sldNum" sz="quarter" idx="12"/>
          </p:nvPr>
        </p:nvSpPr>
        <p:spPr/>
        <p:txBody>
          <a:bodyPr/>
          <a:lstStyle/>
          <a:p>
            <a:fld id="{FB481C33-C94A-4077-9EB6-BA7FA52A8E58}" type="slidenum">
              <a:rPr lang="en-GB" smtClean="0"/>
              <a:t>38</a:t>
            </a:fld>
            <a:endParaRPr lang="en-GB"/>
          </a:p>
        </p:txBody>
      </p:sp>
    </p:spTree>
    <p:extLst>
      <p:ext uri="{BB962C8B-B14F-4D97-AF65-F5344CB8AC3E}">
        <p14:creationId xmlns:p14="http://schemas.microsoft.com/office/powerpoint/2010/main" val="1902707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 Systems Methodology</a:t>
            </a:r>
          </a:p>
        </p:txBody>
      </p:sp>
      <p:sp>
        <p:nvSpPr>
          <p:cNvPr id="3" name="Content Placeholder 2"/>
          <p:cNvSpPr>
            <a:spLocks noGrp="1"/>
          </p:cNvSpPr>
          <p:nvPr>
            <p:ph idx="1"/>
          </p:nvPr>
        </p:nvSpPr>
        <p:spPr/>
        <p:txBody>
          <a:bodyPr>
            <a:normAutofit fontScale="70000" lnSpcReduction="20000"/>
          </a:bodyPr>
          <a:lstStyle/>
          <a:p>
            <a:r>
              <a:rPr lang="en-GB" dirty="0" err="1"/>
              <a:t>Checkland</a:t>
            </a:r>
            <a:r>
              <a:rPr lang="en-GB" dirty="0"/>
              <a:t>, P. (1981). Systems thinking, systems practice. John Wiley &amp; Sons Ltd.</a:t>
            </a:r>
          </a:p>
          <a:p>
            <a:r>
              <a:rPr lang="en-GB" dirty="0" err="1"/>
              <a:t>Checkland</a:t>
            </a:r>
            <a:r>
              <a:rPr lang="en-GB" dirty="0"/>
              <a:t>, P. (1983). OR and the systems movement: mappings and conflicts. Journal of the Operational Research Society, 661-675. </a:t>
            </a:r>
          </a:p>
          <a:p>
            <a:r>
              <a:rPr lang="en-GB" dirty="0" err="1"/>
              <a:t>Checkland</a:t>
            </a:r>
            <a:r>
              <a:rPr lang="en-GB" dirty="0"/>
              <a:t>, P. (1999). Soft Systems Methodology: a thirty year retrospective. In Systems Research and </a:t>
            </a:r>
            <a:r>
              <a:rPr lang="en-GB" dirty="0" err="1"/>
              <a:t>Behavioral</a:t>
            </a:r>
            <a:r>
              <a:rPr lang="en-GB" dirty="0"/>
              <a:t> Science. </a:t>
            </a:r>
          </a:p>
          <a:p>
            <a:r>
              <a:rPr lang="en-GB" dirty="0" err="1"/>
              <a:t>Checkland</a:t>
            </a:r>
            <a:r>
              <a:rPr lang="en-GB" dirty="0"/>
              <a:t>, P., &amp; </a:t>
            </a:r>
            <a:r>
              <a:rPr lang="en-GB" dirty="0" err="1"/>
              <a:t>Holwell</a:t>
            </a:r>
            <a:r>
              <a:rPr lang="en-GB" dirty="0"/>
              <a:t>, S. (1998). Action research: its nature and validity. Systemic Practice and Action Research, 11(1), 9-21. </a:t>
            </a:r>
          </a:p>
          <a:p>
            <a:r>
              <a:rPr lang="en-GB" dirty="0" err="1"/>
              <a:t>Checkland</a:t>
            </a:r>
            <a:r>
              <a:rPr lang="en-GB" dirty="0"/>
              <a:t>, P., &amp; </a:t>
            </a:r>
            <a:r>
              <a:rPr lang="en-GB" dirty="0" err="1"/>
              <a:t>Poulter</a:t>
            </a:r>
            <a:r>
              <a:rPr lang="en-GB" dirty="0"/>
              <a:t>, J. (2006). Learning for action: a short definitive account of soft systems methodology and its use for practitioner, teachers, and students (Vol. 26). Chichester: Wiley. </a:t>
            </a:r>
          </a:p>
          <a:p>
            <a:r>
              <a:rPr lang="en-GB" dirty="0" err="1"/>
              <a:t>Checkland</a:t>
            </a:r>
            <a:r>
              <a:rPr lang="en-GB" dirty="0"/>
              <a:t>, P., &amp; Scholes, J. (1990). Soft systems methodology in action. Chichester, England: John Wiley and Sons. </a:t>
            </a:r>
          </a:p>
          <a:p>
            <a:endParaRPr lang="en-GB" dirty="0"/>
          </a:p>
        </p:txBody>
      </p:sp>
      <p:sp>
        <p:nvSpPr>
          <p:cNvPr id="4" name="Slide Number Placeholder 3"/>
          <p:cNvSpPr>
            <a:spLocks noGrp="1"/>
          </p:cNvSpPr>
          <p:nvPr>
            <p:ph type="sldNum" sz="quarter" idx="12"/>
          </p:nvPr>
        </p:nvSpPr>
        <p:spPr/>
        <p:txBody>
          <a:bodyPr/>
          <a:lstStyle/>
          <a:p>
            <a:fld id="{FB481C33-C94A-4077-9EB6-BA7FA52A8E58}" type="slidenum">
              <a:rPr lang="en-GB" smtClean="0"/>
              <a:t>39</a:t>
            </a:fld>
            <a:endParaRPr lang="en-GB"/>
          </a:p>
        </p:txBody>
      </p:sp>
    </p:spTree>
    <p:extLst>
      <p:ext uri="{BB962C8B-B14F-4D97-AF65-F5344CB8AC3E}">
        <p14:creationId xmlns:p14="http://schemas.microsoft.com/office/powerpoint/2010/main" val="185587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social innovation </a:t>
            </a:r>
            <a:br>
              <a:rPr lang="en-GB" dirty="0"/>
            </a:br>
            <a:r>
              <a:rPr lang="en-GB" dirty="0"/>
              <a:t>research question</a:t>
            </a:r>
          </a:p>
        </p:txBody>
      </p:sp>
      <p:sp>
        <p:nvSpPr>
          <p:cNvPr id="3" name="Content Placeholder 2"/>
          <p:cNvSpPr>
            <a:spLocks noGrp="1"/>
          </p:cNvSpPr>
          <p:nvPr>
            <p:ph idx="1"/>
          </p:nvPr>
        </p:nvSpPr>
        <p:spPr/>
        <p:txBody>
          <a:bodyPr>
            <a:normAutofit lnSpcReduction="10000"/>
          </a:bodyPr>
          <a:lstStyle/>
          <a:p>
            <a:r>
              <a:rPr lang="en-GB" dirty="0"/>
              <a:t>How did I go about creating the toolkit? -antecedents</a:t>
            </a:r>
          </a:p>
          <a:p>
            <a:r>
              <a:rPr lang="en-GB" dirty="0"/>
              <a:t>How was it implemented by PCSOs – case studies, soft systems analysis</a:t>
            </a:r>
          </a:p>
          <a:p>
            <a:r>
              <a:rPr lang="en-GB" dirty="0"/>
              <a:t>What mechanisms (for social innovation) are at work in the toolkit? Critical realist analysis</a:t>
            </a:r>
          </a:p>
          <a:p>
            <a:r>
              <a:rPr lang="en-GB" b="1" dirty="0"/>
              <a:t>Is it a reliable tool for designing socially innovative interventions?</a:t>
            </a:r>
          </a:p>
          <a:p>
            <a:r>
              <a:rPr lang="en-GB" dirty="0"/>
              <a:t>How can the toolkit be improved?</a:t>
            </a:r>
          </a:p>
          <a:p>
            <a:endParaRPr lang="en-GB" dirty="0"/>
          </a:p>
        </p:txBody>
      </p:sp>
      <p:sp>
        <p:nvSpPr>
          <p:cNvPr id="5" name="Slide Number Placeholder 4"/>
          <p:cNvSpPr>
            <a:spLocks noGrp="1"/>
          </p:cNvSpPr>
          <p:nvPr>
            <p:ph type="sldNum" sz="quarter" idx="12"/>
          </p:nvPr>
        </p:nvSpPr>
        <p:spPr/>
        <p:txBody>
          <a:bodyPr/>
          <a:lstStyle/>
          <a:p>
            <a:fld id="{FB481C33-C94A-4077-9EB6-BA7FA52A8E58}" type="slidenum">
              <a:rPr lang="en-GB" smtClean="0"/>
              <a:t>4</a:t>
            </a:fld>
            <a:endParaRPr lang="en-GB"/>
          </a:p>
        </p:txBody>
      </p:sp>
    </p:spTree>
    <p:extLst>
      <p:ext uri="{BB962C8B-B14F-4D97-AF65-F5344CB8AC3E}">
        <p14:creationId xmlns:p14="http://schemas.microsoft.com/office/powerpoint/2010/main" val="3410772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Connecting the two</a:t>
            </a:r>
          </a:p>
        </p:txBody>
      </p:sp>
      <p:sp>
        <p:nvSpPr>
          <p:cNvPr id="3" name="Content Placeholder 2"/>
          <p:cNvSpPr>
            <a:spLocks noGrp="1"/>
          </p:cNvSpPr>
          <p:nvPr>
            <p:ph idx="1"/>
          </p:nvPr>
        </p:nvSpPr>
        <p:spPr/>
        <p:txBody>
          <a:bodyPr>
            <a:normAutofit fontScale="70000" lnSpcReduction="20000"/>
          </a:bodyPr>
          <a:lstStyle/>
          <a:p>
            <a:r>
              <a:rPr lang="en-GB" dirty="0"/>
              <a:t>Mingers, J. (1980). Towards an Appropriate Social Theory for Applied Systems Thinking: Critical Theory and Soft Systems Methodology. Journal of Applied Systems Analysis, 7, 41-50. </a:t>
            </a:r>
          </a:p>
          <a:p>
            <a:r>
              <a:rPr lang="en-GB" dirty="0"/>
              <a:t>Mingers, J. (1992). Recent developments in critical management science. Journal of the Operational Research Society, 1-10. </a:t>
            </a:r>
          </a:p>
          <a:p>
            <a:r>
              <a:rPr lang="en-GB" dirty="0"/>
              <a:t>Mingers, J. (2014). Systems Thinking, Critical Realism and Philosophy: A Confluence of Ideas. </a:t>
            </a:r>
            <a:r>
              <a:rPr lang="en-GB" dirty="0" err="1"/>
              <a:t>Routledge</a:t>
            </a:r>
            <a:r>
              <a:rPr lang="en-GB" dirty="0"/>
              <a:t>. </a:t>
            </a:r>
          </a:p>
          <a:p>
            <a:r>
              <a:rPr lang="en-GB" dirty="0"/>
              <a:t>Mingers, J., &amp; </a:t>
            </a:r>
            <a:r>
              <a:rPr lang="en-GB" dirty="0" err="1"/>
              <a:t>Brocklesby</a:t>
            </a:r>
            <a:r>
              <a:rPr lang="en-GB" dirty="0"/>
              <a:t>, J. (1997). </a:t>
            </a:r>
            <a:r>
              <a:rPr lang="en-GB" dirty="0" err="1"/>
              <a:t>Multimethodology</a:t>
            </a:r>
            <a:r>
              <a:rPr lang="en-GB" dirty="0"/>
              <a:t>: towards a framework for mixing methodologies. Omega, 25(5), 489-509.</a:t>
            </a:r>
          </a:p>
          <a:p>
            <a:r>
              <a:rPr lang="en-GB" dirty="0"/>
              <a:t>Mingers, John (2014) Systems Thinking, Critical Realism and Philosophy: A Confluence of Ideas. Ontological Explorations . </a:t>
            </a:r>
            <a:r>
              <a:rPr lang="en-GB" dirty="0" err="1"/>
              <a:t>Routledge</a:t>
            </a:r>
            <a:r>
              <a:rPr lang="en-GB" dirty="0"/>
              <a:t>, London</a:t>
            </a:r>
          </a:p>
          <a:p>
            <a:endParaRPr lang="en-GB" dirty="0"/>
          </a:p>
        </p:txBody>
      </p:sp>
      <p:sp>
        <p:nvSpPr>
          <p:cNvPr id="4" name="Slide Number Placeholder 3"/>
          <p:cNvSpPr>
            <a:spLocks noGrp="1"/>
          </p:cNvSpPr>
          <p:nvPr>
            <p:ph type="sldNum" sz="quarter" idx="12"/>
          </p:nvPr>
        </p:nvSpPr>
        <p:spPr/>
        <p:txBody>
          <a:bodyPr/>
          <a:lstStyle/>
          <a:p>
            <a:fld id="{FB481C33-C94A-4077-9EB6-BA7FA52A8E58}" type="slidenum">
              <a:rPr lang="en-GB" smtClean="0"/>
              <a:t>40</a:t>
            </a:fld>
            <a:endParaRPr lang="en-GB"/>
          </a:p>
        </p:txBody>
      </p:sp>
    </p:spTree>
    <p:extLst>
      <p:ext uri="{BB962C8B-B14F-4D97-AF65-F5344CB8AC3E}">
        <p14:creationId xmlns:p14="http://schemas.microsoft.com/office/powerpoint/2010/main" val="198078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the investigation is not:</a:t>
            </a:r>
          </a:p>
        </p:txBody>
      </p:sp>
      <p:sp>
        <p:nvSpPr>
          <p:cNvPr id="3" name="Content Placeholder 2"/>
          <p:cNvSpPr>
            <a:spLocks noGrp="1"/>
          </p:cNvSpPr>
          <p:nvPr>
            <p:ph idx="1"/>
          </p:nvPr>
        </p:nvSpPr>
        <p:spPr/>
        <p:txBody>
          <a:bodyPr>
            <a:normAutofit/>
          </a:bodyPr>
          <a:lstStyle/>
          <a:p>
            <a:r>
              <a:rPr lang="en-GB" dirty="0"/>
              <a:t>An evaluation study</a:t>
            </a:r>
          </a:p>
          <a:p>
            <a:r>
              <a:rPr lang="en-GB" dirty="0"/>
              <a:t>A tool for measuring social impact</a:t>
            </a:r>
          </a:p>
          <a:p>
            <a:r>
              <a:rPr lang="en-GB" dirty="0"/>
              <a:t>An investigation into social impacts of neighbourhood policing</a:t>
            </a:r>
          </a:p>
          <a:p>
            <a:pPr lvl="1"/>
            <a:r>
              <a:rPr lang="en-GB" dirty="0"/>
              <a:t>Impossible to create a counterfactual</a:t>
            </a:r>
          </a:p>
          <a:p>
            <a:pPr lvl="1"/>
            <a:r>
              <a:rPr lang="en-GB" dirty="0"/>
              <a:t>Long chains of causality and effect</a:t>
            </a:r>
          </a:p>
          <a:p>
            <a:r>
              <a:rPr lang="en-GB" dirty="0"/>
              <a:t>Criminology</a:t>
            </a:r>
          </a:p>
          <a:p>
            <a:r>
              <a:rPr lang="en-GB" dirty="0"/>
              <a:t>A review of police effectiveness or legitimacy</a:t>
            </a:r>
          </a:p>
          <a:p>
            <a:endParaRPr lang="en-GB" dirty="0"/>
          </a:p>
        </p:txBody>
      </p:sp>
      <p:sp>
        <p:nvSpPr>
          <p:cNvPr id="4" name="Slide Number Placeholder 3"/>
          <p:cNvSpPr>
            <a:spLocks noGrp="1"/>
          </p:cNvSpPr>
          <p:nvPr>
            <p:ph type="sldNum" sz="quarter" idx="12"/>
          </p:nvPr>
        </p:nvSpPr>
        <p:spPr/>
        <p:txBody>
          <a:bodyPr/>
          <a:lstStyle/>
          <a:p>
            <a:fld id="{FB481C33-C94A-4077-9EB6-BA7FA52A8E58}" type="slidenum">
              <a:rPr lang="en-GB" smtClean="0"/>
              <a:t>5</a:t>
            </a:fld>
            <a:endParaRPr lang="en-GB"/>
          </a:p>
        </p:txBody>
      </p:sp>
    </p:spTree>
    <p:extLst>
      <p:ext uri="{BB962C8B-B14F-4D97-AF65-F5344CB8AC3E}">
        <p14:creationId xmlns:p14="http://schemas.microsoft.com/office/powerpoint/2010/main" val="3726072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story so far</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55576" y="1268760"/>
            <a:ext cx="7560840" cy="5265492"/>
          </a:xfrm>
        </p:spPr>
      </p:pic>
      <p:sp>
        <p:nvSpPr>
          <p:cNvPr id="5" name="Slide Number Placeholder 4"/>
          <p:cNvSpPr>
            <a:spLocks noGrp="1"/>
          </p:cNvSpPr>
          <p:nvPr>
            <p:ph type="sldNum" sz="quarter" idx="12"/>
          </p:nvPr>
        </p:nvSpPr>
        <p:spPr/>
        <p:txBody>
          <a:bodyPr/>
          <a:lstStyle/>
          <a:p>
            <a:fld id="{FB481C33-C94A-4077-9EB6-BA7FA52A8E58}" type="slidenum">
              <a:rPr lang="en-GB" smtClean="0"/>
              <a:t>6</a:t>
            </a:fld>
            <a:endParaRPr lang="en-GB"/>
          </a:p>
        </p:txBody>
      </p:sp>
    </p:spTree>
    <p:extLst>
      <p:ext uri="{BB962C8B-B14F-4D97-AF65-F5344CB8AC3E}">
        <p14:creationId xmlns:p14="http://schemas.microsoft.com/office/powerpoint/2010/main" val="223018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engagement Nov 2012</a:t>
            </a:r>
          </a:p>
        </p:txBody>
      </p:sp>
      <p:sp>
        <p:nvSpPr>
          <p:cNvPr id="3" name="Content Placeholder 2"/>
          <p:cNvSpPr>
            <a:spLocks noGrp="1"/>
          </p:cNvSpPr>
          <p:nvPr>
            <p:ph idx="1"/>
          </p:nvPr>
        </p:nvSpPr>
        <p:spPr/>
        <p:txBody>
          <a:bodyPr>
            <a:normAutofit fontScale="92500" lnSpcReduction="20000"/>
          </a:bodyPr>
          <a:lstStyle/>
          <a:p>
            <a:r>
              <a:rPr lang="en-GB" dirty="0"/>
              <a:t>Discussing community profiling and rich picturing as a community engagement technique</a:t>
            </a:r>
          </a:p>
          <a:p>
            <a:r>
              <a:rPr lang="en-GB" dirty="0"/>
              <a:t>NP seeking better ‘data’ from LIPS – hard data, closed question set.</a:t>
            </a:r>
          </a:p>
          <a:p>
            <a:r>
              <a:rPr lang="en-GB" dirty="0"/>
              <a:t>How to ‘use’ the JDI Vulnerable Localities Index</a:t>
            </a:r>
          </a:p>
          <a:p>
            <a:r>
              <a:rPr lang="en-GB" dirty="0"/>
              <a:t>What is ‘intensive community engagement’ and how does it differ from:</a:t>
            </a:r>
          </a:p>
          <a:p>
            <a:pPr lvl="1"/>
            <a:r>
              <a:rPr lang="en-GB" dirty="0"/>
              <a:t>Super cocooning: Inform – Reassure – Advise</a:t>
            </a:r>
          </a:p>
          <a:p>
            <a:pPr lvl="1"/>
            <a:r>
              <a:rPr lang="en-GB" dirty="0"/>
              <a:t>SARA/NDM</a:t>
            </a:r>
          </a:p>
          <a:p>
            <a:pPr lvl="1"/>
            <a:r>
              <a:rPr lang="en-GB" dirty="0"/>
              <a:t>Social media and community events</a:t>
            </a:r>
          </a:p>
          <a:p>
            <a:endParaRPr lang="en-GB" dirty="0"/>
          </a:p>
          <a:p>
            <a:endParaRPr lang="en-GB" dirty="0"/>
          </a:p>
        </p:txBody>
      </p:sp>
      <p:sp>
        <p:nvSpPr>
          <p:cNvPr id="4" name="Slide Number Placeholder 3"/>
          <p:cNvSpPr>
            <a:spLocks noGrp="1"/>
          </p:cNvSpPr>
          <p:nvPr>
            <p:ph type="sldNum" sz="quarter" idx="12"/>
          </p:nvPr>
        </p:nvSpPr>
        <p:spPr/>
        <p:txBody>
          <a:bodyPr/>
          <a:lstStyle/>
          <a:p>
            <a:fld id="{68D2959E-8692-40F5-9902-7BBEA4F8EA8A}" type="slidenum">
              <a:rPr lang="en-GB" smtClean="0"/>
              <a:t>7</a:t>
            </a:fld>
            <a:endParaRPr lang="en-GB"/>
          </a:p>
        </p:txBody>
      </p:sp>
    </p:spTree>
    <p:extLst>
      <p:ext uri="{BB962C8B-B14F-4D97-AF65-F5344CB8AC3E}">
        <p14:creationId xmlns:p14="http://schemas.microsoft.com/office/powerpoint/2010/main" val="160124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‘community’ data seriously flawed</a:t>
            </a:r>
          </a:p>
        </p:txBody>
      </p:sp>
      <p:sp>
        <p:nvSpPr>
          <p:cNvPr id="4" name="Slide Number Placeholder 3"/>
          <p:cNvSpPr>
            <a:spLocks noGrp="1"/>
          </p:cNvSpPr>
          <p:nvPr>
            <p:ph type="sldNum" sz="quarter" idx="12"/>
          </p:nvPr>
        </p:nvSpPr>
        <p:spPr/>
        <p:txBody>
          <a:bodyPr/>
          <a:lstStyle/>
          <a:p>
            <a:fld id="{FB481C33-C94A-4077-9EB6-BA7FA52A8E58}" type="slidenum">
              <a:rPr lang="en-GB" smtClean="0"/>
              <a:t>8</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349141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4943" y="2780928"/>
            <a:ext cx="5190818" cy="4019045"/>
          </a:xfrm>
          <a:prstGeom prst="rect">
            <a:avLst/>
          </a:prstGeom>
          <a:noFill/>
        </p:spPr>
      </p:pic>
      <p:sp>
        <p:nvSpPr>
          <p:cNvPr id="6" name="Rectangle 5"/>
          <p:cNvSpPr/>
          <p:nvPr/>
        </p:nvSpPr>
        <p:spPr>
          <a:xfrm>
            <a:off x="3814943" y="1990581"/>
            <a:ext cx="4572000" cy="646331"/>
          </a:xfrm>
          <a:prstGeom prst="rect">
            <a:avLst/>
          </a:prstGeom>
        </p:spPr>
        <p:txBody>
          <a:bodyPr>
            <a:spAutoFit/>
          </a:bodyPr>
          <a:lstStyle/>
          <a:p>
            <a:r>
              <a:rPr lang="en-GB" dirty="0"/>
              <a:t>The disparity between respondents to LIPS survey and census population</a:t>
            </a:r>
          </a:p>
        </p:txBody>
      </p:sp>
    </p:spTree>
    <p:extLst>
      <p:ext uri="{BB962C8B-B14F-4D97-AF65-F5344CB8AC3E}">
        <p14:creationId xmlns:p14="http://schemas.microsoft.com/office/powerpoint/2010/main" val="213235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Methodology</a:t>
            </a:r>
          </a:p>
        </p:txBody>
      </p:sp>
      <p:sp>
        <p:nvSpPr>
          <p:cNvPr id="5" name="Content Placeholder 4"/>
          <p:cNvSpPr>
            <a:spLocks noGrp="1"/>
          </p:cNvSpPr>
          <p:nvPr>
            <p:ph sz="half" idx="1"/>
          </p:nvPr>
        </p:nvSpPr>
        <p:spPr>
          <a:xfrm>
            <a:off x="457200" y="1600200"/>
            <a:ext cx="4546848" cy="4525963"/>
          </a:xfrm>
        </p:spPr>
        <p:txBody>
          <a:bodyPr/>
          <a:lstStyle/>
          <a:p>
            <a:pPr marL="0" indent="0">
              <a:buNone/>
            </a:pPr>
            <a:r>
              <a:rPr lang="en-GB" dirty="0"/>
              <a:t>Participatory Action Research</a:t>
            </a:r>
          </a:p>
          <a:p>
            <a:r>
              <a:rPr lang="en-GB" dirty="0"/>
              <a:t>Rapid Appraisal</a:t>
            </a:r>
          </a:p>
          <a:p>
            <a:r>
              <a:rPr lang="en-GB" dirty="0"/>
              <a:t>Insights &amp; themes</a:t>
            </a:r>
          </a:p>
          <a:p>
            <a:r>
              <a:rPr lang="en-GB" dirty="0"/>
              <a:t>Initial response</a:t>
            </a:r>
          </a:p>
          <a:p>
            <a:r>
              <a:rPr lang="en-GB" dirty="0"/>
              <a:t>Effectuate</a:t>
            </a:r>
          </a:p>
          <a:p>
            <a:r>
              <a:rPr lang="en-GB" dirty="0"/>
              <a:t>Review and Amend</a:t>
            </a:r>
          </a:p>
          <a:p>
            <a:endParaRPr lang="en-GB" dirty="0"/>
          </a:p>
        </p:txBody>
      </p:sp>
      <p:pic>
        <p:nvPicPr>
          <p:cNvPr id="1026" name="Picture 2" descr="illustration - depiction of lewin's action research proces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6016" y="1939599"/>
            <a:ext cx="4048125" cy="36861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75656" y="5973657"/>
            <a:ext cx="6480720" cy="369332"/>
          </a:xfrm>
          <a:prstGeom prst="rect">
            <a:avLst/>
          </a:prstGeom>
        </p:spPr>
        <p:txBody>
          <a:bodyPr wrap="square">
            <a:spAutoFit/>
          </a:bodyPr>
          <a:lstStyle/>
          <a:p>
            <a:r>
              <a:rPr lang="en-GB" dirty="0"/>
              <a:t>PAR is collaborative, critical, participatory, and developmental.</a:t>
            </a:r>
          </a:p>
        </p:txBody>
      </p:sp>
      <p:sp>
        <p:nvSpPr>
          <p:cNvPr id="2" name="Slide Number Placeholder 1"/>
          <p:cNvSpPr>
            <a:spLocks noGrp="1"/>
          </p:cNvSpPr>
          <p:nvPr>
            <p:ph type="sldNum" sz="quarter" idx="12"/>
          </p:nvPr>
        </p:nvSpPr>
        <p:spPr/>
        <p:txBody>
          <a:bodyPr/>
          <a:lstStyle/>
          <a:p>
            <a:fld id="{68D2959E-8692-40F5-9902-7BBEA4F8EA8A}" type="slidenum">
              <a:rPr lang="en-GB" smtClean="0"/>
              <a:t>9</a:t>
            </a:fld>
            <a:endParaRPr lang="en-GB"/>
          </a:p>
        </p:txBody>
      </p:sp>
    </p:spTree>
    <p:extLst>
      <p:ext uri="{BB962C8B-B14F-4D97-AF65-F5344CB8AC3E}">
        <p14:creationId xmlns:p14="http://schemas.microsoft.com/office/powerpoint/2010/main" val="1528474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2131</TotalTime>
  <Words>4093</Words>
  <Application>Microsoft Office PowerPoint</Application>
  <PresentationFormat>On-screen Show (4:3)</PresentationFormat>
  <Paragraphs>385</Paragraphs>
  <Slides>40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MS Mincho</vt:lpstr>
      <vt:lpstr>Arial</vt:lpstr>
      <vt:lpstr>Calibri</vt:lpstr>
      <vt:lpstr>Times New Roman</vt:lpstr>
      <vt:lpstr>Verdana</vt:lpstr>
      <vt:lpstr>Office Theme</vt:lpstr>
      <vt:lpstr>Document</vt:lpstr>
      <vt:lpstr>PowerPoint Presentation</vt:lpstr>
      <vt:lpstr>PowerPoint Presentation</vt:lpstr>
      <vt:lpstr>The context</vt:lpstr>
      <vt:lpstr>The social innovation  research question</vt:lpstr>
      <vt:lpstr>What the investigation is not:</vt:lpstr>
      <vt:lpstr>The story so far</vt:lpstr>
      <vt:lpstr>First engagement Nov 2012</vt:lpstr>
      <vt:lpstr>‘community’ data seriously flawed</vt:lpstr>
      <vt:lpstr>Methodology</vt:lpstr>
      <vt:lpstr>Rapid Appraisal</vt:lpstr>
      <vt:lpstr>Insights and Themes</vt:lpstr>
      <vt:lpstr>Initial response</vt:lpstr>
      <vt:lpstr>The 8 step process</vt:lpstr>
      <vt:lpstr>Beginning to seek Mechanisms</vt:lpstr>
      <vt:lpstr>PowerPoint Presentation</vt:lpstr>
      <vt:lpstr>PCSO picturing</vt:lpstr>
      <vt:lpstr>PCSO feedback and planning</vt:lpstr>
      <vt:lpstr>Conceptual modelling</vt:lpstr>
      <vt:lpstr>PowerPoint Presentation</vt:lpstr>
      <vt:lpstr>PowerPoint Presentation</vt:lpstr>
      <vt:lpstr>Contexts</vt:lpstr>
      <vt:lpstr>Mechanisms 1</vt:lpstr>
      <vt:lpstr>Mechanisms 2</vt:lpstr>
      <vt:lpstr>Mechanisms 3</vt:lpstr>
      <vt:lpstr>Mechanisms 4</vt:lpstr>
      <vt:lpstr>Outcomes</vt:lpstr>
      <vt:lpstr>Connecting the mechanisms to the evidence</vt:lpstr>
      <vt:lpstr>Nominal ranking of mechanisms</vt:lpstr>
      <vt:lpstr>Most ‘active’ mechanisms</vt:lpstr>
      <vt:lpstr>‘Least active’ mechanisms</vt:lpstr>
      <vt:lpstr>Conclusions</vt:lpstr>
      <vt:lpstr>Conclusions</vt:lpstr>
      <vt:lpstr>Contribution to theory</vt:lpstr>
      <vt:lpstr>PowerPoint Presentation</vt:lpstr>
      <vt:lpstr>Contribution to practice</vt:lpstr>
      <vt:lpstr>Change the way you police</vt:lpstr>
      <vt:lpstr>(partial literature) Critical Realism</vt:lpstr>
      <vt:lpstr>Realist Research</vt:lpstr>
      <vt:lpstr>Soft Systems Methodology</vt:lpstr>
      <vt:lpstr>Connecting the two</vt:lpstr>
    </vt:vector>
  </TitlesOfParts>
  <Company>University of Northampton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Curtis</dc:creator>
  <cp:lastModifiedBy>Jackie.Galo</cp:lastModifiedBy>
  <cp:revision>28</cp:revision>
  <dcterms:created xsi:type="dcterms:W3CDTF">2016-05-10T12:27:50Z</dcterms:created>
  <dcterms:modified xsi:type="dcterms:W3CDTF">2018-02-26T10:06:32Z</dcterms:modified>
</cp:coreProperties>
</file>