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61" r:id="rId3"/>
    <p:sldId id="268" r:id="rId4"/>
    <p:sldId id="322" r:id="rId5"/>
    <p:sldId id="323" r:id="rId6"/>
    <p:sldId id="324" r:id="rId7"/>
    <p:sldId id="266" r:id="rId8"/>
    <p:sldId id="321" r:id="rId9"/>
    <p:sldId id="325" r:id="rId10"/>
    <p:sldId id="326" r:id="rId11"/>
    <p:sldId id="320" r:id="rId12"/>
    <p:sldId id="303" r:id="rId13"/>
    <p:sldId id="305" r:id="rId14"/>
    <p:sldId id="306" r:id="rId15"/>
    <p:sldId id="307" r:id="rId16"/>
    <p:sldId id="311" r:id="rId17"/>
    <p:sldId id="318" r:id="rId18"/>
    <p:sldId id="31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46A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73333" autoAdjust="0"/>
  </p:normalViewPr>
  <p:slideViewPr>
    <p:cSldViewPr snapToGrid="0" showGuides="1">
      <p:cViewPr varScale="1">
        <p:scale>
          <a:sx n="56" d="100"/>
          <a:sy n="56" d="100"/>
        </p:scale>
        <p:origin x="1302" y="78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49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8.161.1\GMP_Project_1\Data\WORKING_PROGRESS_WDL_JUN_2nd\DOCUMENTATION\TEMPORAL_CHANGES_CRIME_RECOR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TEMPORAL!$A$9</c:f>
              <c:strCache>
                <c:ptCount val="1"/>
                <c:pt idx="0">
                  <c:v>VIOLENT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TEMPORAL!$B$7:$Y$7</c:f>
              <c:strCache>
                <c:ptCount val="24"/>
                <c:pt idx="0">
                  <c:v>hr07</c:v>
                </c:pt>
                <c:pt idx="1">
                  <c:v>hr08</c:v>
                </c:pt>
                <c:pt idx="2">
                  <c:v>hr09</c:v>
                </c:pt>
                <c:pt idx="3">
                  <c:v>hr10</c:v>
                </c:pt>
                <c:pt idx="4">
                  <c:v>hr11</c:v>
                </c:pt>
                <c:pt idx="5">
                  <c:v>hr12</c:v>
                </c:pt>
                <c:pt idx="6">
                  <c:v>hr13</c:v>
                </c:pt>
                <c:pt idx="7">
                  <c:v>hr14</c:v>
                </c:pt>
                <c:pt idx="8">
                  <c:v>hr15</c:v>
                </c:pt>
                <c:pt idx="9">
                  <c:v>hr16</c:v>
                </c:pt>
                <c:pt idx="10">
                  <c:v>hr17</c:v>
                </c:pt>
                <c:pt idx="11">
                  <c:v>hr18</c:v>
                </c:pt>
                <c:pt idx="12">
                  <c:v>hr19</c:v>
                </c:pt>
                <c:pt idx="13">
                  <c:v>hr20</c:v>
                </c:pt>
                <c:pt idx="14">
                  <c:v>hr21</c:v>
                </c:pt>
                <c:pt idx="15">
                  <c:v>hr22</c:v>
                </c:pt>
                <c:pt idx="16">
                  <c:v>hr23</c:v>
                </c:pt>
                <c:pt idx="17">
                  <c:v>hr00</c:v>
                </c:pt>
                <c:pt idx="18">
                  <c:v>hr01</c:v>
                </c:pt>
                <c:pt idx="19">
                  <c:v>hr02</c:v>
                </c:pt>
                <c:pt idx="20">
                  <c:v>hr03</c:v>
                </c:pt>
                <c:pt idx="21">
                  <c:v>hr04</c:v>
                </c:pt>
                <c:pt idx="22">
                  <c:v>hr05</c:v>
                </c:pt>
                <c:pt idx="23">
                  <c:v>hr06</c:v>
                </c:pt>
              </c:strCache>
            </c:strRef>
          </c:cat>
          <c:val>
            <c:numRef>
              <c:f>TEMPORAL!$B$9:$Y$9</c:f>
              <c:numCache>
                <c:formatCode>0.00%</c:formatCode>
                <c:ptCount val="24"/>
                <c:pt idx="0">
                  <c:v>1.3883395693564801E-2</c:v>
                </c:pt>
                <c:pt idx="1">
                  <c:v>1.8369573640996398E-2</c:v>
                </c:pt>
                <c:pt idx="2">
                  <c:v>2.0284337878918701E-2</c:v>
                </c:pt>
                <c:pt idx="3">
                  <c:v>2.27885310668966E-2</c:v>
                </c:pt>
                <c:pt idx="4">
                  <c:v>2.7538945493729799E-2</c:v>
                </c:pt>
                <c:pt idx="5">
                  <c:v>2.9896098190106701E-2</c:v>
                </c:pt>
                <c:pt idx="6">
                  <c:v>3.1083684199819901E-2</c:v>
                </c:pt>
                <c:pt idx="7">
                  <c:v>3.6182378354963803E-2</c:v>
                </c:pt>
                <c:pt idx="8">
                  <c:v>5.1840606980896799E-2</c:v>
                </c:pt>
                <c:pt idx="9">
                  <c:v>4.5424742543642697E-2</c:v>
                </c:pt>
                <c:pt idx="10">
                  <c:v>5.18668616976833E-2</c:v>
                </c:pt>
                <c:pt idx="11">
                  <c:v>5.6282933216376597E-2</c:v>
                </c:pt>
                <c:pt idx="12">
                  <c:v>5.8580678457075597E-2</c:v>
                </c:pt>
                <c:pt idx="13">
                  <c:v>6.4478980072529002E-2</c:v>
                </c:pt>
                <c:pt idx="14">
                  <c:v>6.5118595652795999E-2</c:v>
                </c:pt>
                <c:pt idx="15">
                  <c:v>6.7659812918601597E-2</c:v>
                </c:pt>
                <c:pt idx="16">
                  <c:v>6.3086705815053601E-2</c:v>
                </c:pt>
                <c:pt idx="17">
                  <c:v>8.0541869199282398E-2</c:v>
                </c:pt>
                <c:pt idx="18">
                  <c:v>6.4031523679466795E-2</c:v>
                </c:pt>
                <c:pt idx="19">
                  <c:v>4.9877345424299002E-2</c:v>
                </c:pt>
                <c:pt idx="20">
                  <c:v>3.5135568306572801E-2</c:v>
                </c:pt>
                <c:pt idx="21">
                  <c:v>2.10410790590056E-2</c:v>
                </c:pt>
                <c:pt idx="22">
                  <c:v>1.45582052641622E-2</c:v>
                </c:pt>
                <c:pt idx="23">
                  <c:v>1.0401091126321E-2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BA-4137-B932-1CF42FA2A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2210328"/>
        <c:axId val="2112239224"/>
      </c:lineChart>
      <c:catAx>
        <c:axId val="2112210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239224"/>
        <c:crosses val="autoZero"/>
        <c:auto val="1"/>
        <c:lblAlgn val="ctr"/>
        <c:lblOffset val="100"/>
        <c:noMultiLvlLbl val="0"/>
      </c:catAx>
      <c:valAx>
        <c:axId val="211223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2103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F26CD-C693-4E6C-97E1-5428846EF3E8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10296-3067-4EA8-A650-B1CDCE0BB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94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10296-3067-4EA8-A650-B1CDCE0BB0D6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77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Shortening text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10296-3067-4EA8-A650-B1CDCE0BB0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122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6138-C9E9-4B73-9899-44D415B43FF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64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E518E-4632-484A-8F87-C32385076DC7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6329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89B7-7E5C-482D-B667-96F9B925DBC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551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D89B7-7E5C-482D-B667-96F9B925DBC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60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Responding to counts  - Yes, necessary but NOT</a:t>
            </a:r>
            <a:r>
              <a:rPr lang="en-GB" baseline="0" dirty="0"/>
              <a:t> sufficient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Identification of disproportionate (high – low) level of </a:t>
            </a:r>
            <a:r>
              <a:rPr lang="en-GB" baseline="0" dirty="0"/>
              <a:t> crime in relation to population sixe, i.e., hot and cold spots – effective design and efficient  targeting (space-time) of policing intervention.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4AABF-C309-4D4F-A31B-84B04530C62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729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10296-3067-4EA8-A650-B1CDCE0BB0D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328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10296-3067-4EA8-A650-B1CDCE0BB0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957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10296-3067-4EA8-A650-B1CDCE0BB0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670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10296-3067-4EA8-A650-B1CDCE0BB0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493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10296-3067-4EA8-A650-B1CDCE0BB0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936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10296-3067-4EA8-A650-B1CDCE0BB0D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563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10296-3067-4EA8-A650-B1CDCE0BB0D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335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Home Office</a:t>
            </a:r>
          </a:p>
          <a:p>
            <a:endParaRPr lang="en-GB" sz="1200" dirty="0"/>
          </a:p>
          <a:p>
            <a:r>
              <a:rPr lang="en-GB" sz="1200" dirty="0"/>
              <a:t>Option 1 presents</a:t>
            </a:r>
            <a:r>
              <a:rPr lang="en-GB" sz="1200" baseline="0" dirty="0"/>
              <a:t> range common assault to serious wounding</a:t>
            </a:r>
          </a:p>
          <a:p>
            <a:r>
              <a:rPr lang="en-GB" sz="1200" baseline="0" dirty="0"/>
              <a:t>Option 2 presents variance IF serious wounding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Serious wounding £212,200 (£10,936 to police)</a:t>
            </a:r>
          </a:p>
          <a:p>
            <a:r>
              <a:rPr lang="en-GB" sz="1200" dirty="0"/>
              <a:t>Other wounding  £3,591 (£1,012 to police)</a:t>
            </a:r>
          </a:p>
          <a:p>
            <a:r>
              <a:rPr lang="en-GB" sz="1200" dirty="0"/>
              <a:t>Common assault £881 (£441 to police)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10296-3067-4EA8-A650-B1CDCE0BB0D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625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10296-3067-4EA8-A650-B1CDCE0BB0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24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9F35-037B-4AF3-9740-DB57B997B2B6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B1EA-3DBB-4256-9735-C659FD173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0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9F35-037B-4AF3-9740-DB57B997B2B6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B1EA-3DBB-4256-9735-C659FD173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57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9F35-037B-4AF3-9740-DB57B997B2B6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B1EA-3DBB-4256-9735-C659FD173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0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6393"/>
            <a:ext cx="10515600" cy="45605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9F35-037B-4AF3-9740-DB57B997B2B6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B1EA-3DBB-4256-9735-C659FD173FB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595" y="6086157"/>
            <a:ext cx="1800000" cy="6886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0" y="1408731"/>
            <a:ext cx="12192000" cy="215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0" y="1465441"/>
            <a:ext cx="12192000" cy="21515"/>
          </a:xfrm>
          <a:prstGeom prst="line">
            <a:avLst/>
          </a:prstGeom>
          <a:ln w="12700">
            <a:solidFill>
              <a:srgbClr val="46A2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6326758"/>
            <a:ext cx="3901440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5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9F35-037B-4AF3-9740-DB57B997B2B6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B1EA-3DBB-4256-9735-C659FD173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2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9F35-037B-4AF3-9740-DB57B997B2B6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B1EA-3DBB-4256-9735-C659FD173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78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9F35-037B-4AF3-9740-DB57B997B2B6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B1EA-3DBB-4256-9735-C659FD173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8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9F35-037B-4AF3-9740-DB57B997B2B6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B1EA-3DBB-4256-9735-C659FD173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81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9F35-037B-4AF3-9740-DB57B997B2B6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B1EA-3DBB-4256-9735-C659FD173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72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9F35-037B-4AF3-9740-DB57B997B2B6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B1EA-3DBB-4256-9735-C659FD173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02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9F35-037B-4AF3-9740-DB57B997B2B6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B1EA-3DBB-4256-9735-C659FD173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12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79F35-037B-4AF3-9740-DB57B997B2B6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0B1EA-3DBB-4256-9735-C659FD173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88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.Ellison@mmu.ac.u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on.Bannister@mmu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i="1" dirty="0">
                <a:solidFill>
                  <a:schemeClr val="bg1"/>
                </a:solidFill>
              </a:rPr>
              <a:t>Alcohol and Crime: Supporting an evidence based approach to licensing </a:t>
            </a:r>
            <a:br>
              <a:rPr lang="en-GB" sz="4800" b="1" i="1" dirty="0">
                <a:solidFill>
                  <a:schemeClr val="bg1"/>
                </a:solidFill>
              </a:rPr>
            </a:br>
            <a:br>
              <a:rPr lang="en-GB" sz="4800" b="1" i="1" dirty="0">
                <a:solidFill>
                  <a:schemeClr val="bg1"/>
                </a:solidFill>
              </a:rPr>
            </a:b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76860"/>
            <a:ext cx="9144000" cy="1896895"/>
          </a:xfrm>
        </p:spPr>
        <p:txBody>
          <a:bodyPr>
            <a:normAutofit fontScale="77500" lnSpcReduction="20000"/>
          </a:bodyPr>
          <a:lstStyle/>
          <a:p>
            <a:r>
              <a:rPr lang="en-GB" sz="2600" b="1" dirty="0">
                <a:solidFill>
                  <a:schemeClr val="bg1"/>
                </a:solidFill>
                <a:latin typeface="Calibri Light"/>
                <a:cs typeface="Calibri Light"/>
              </a:rPr>
              <a:t>Manchester Metropolitan University Crime &amp; Well-Being Big Data Centre</a:t>
            </a:r>
          </a:p>
          <a:p>
            <a:r>
              <a:rPr lang="en-GB" sz="2600" b="1" dirty="0">
                <a:solidFill>
                  <a:schemeClr val="bg1"/>
                </a:solidFill>
                <a:latin typeface="Calibri Light"/>
                <a:cs typeface="Calibri Light"/>
              </a:rPr>
              <a:t>Mark Ellison</a:t>
            </a:r>
          </a:p>
          <a:p>
            <a:r>
              <a:rPr lang="en-GB" sz="2600" b="1" dirty="0">
                <a:solidFill>
                  <a:schemeClr val="bg1"/>
                </a:solidFill>
                <a:latin typeface="Calibri Light"/>
                <a:cs typeface="Calibri Light"/>
              </a:rPr>
              <a:t>Professor Jon Bannister</a:t>
            </a:r>
          </a:p>
          <a:p>
            <a:endParaRPr lang="en-GB" sz="1100" b="1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r>
              <a:rPr lang="en-GB" b="1" dirty="0">
                <a:solidFill>
                  <a:schemeClr val="bg1"/>
                </a:solidFill>
                <a:latin typeface="Calibri Light"/>
                <a:cs typeface="Calibri Light"/>
              </a:rPr>
              <a:t>Society of Evidence Based Policing</a:t>
            </a:r>
          </a:p>
          <a:p>
            <a:r>
              <a:rPr lang="en-GB" b="1" dirty="0">
                <a:solidFill>
                  <a:schemeClr val="bg1"/>
                </a:solidFill>
                <a:latin typeface="Calibri Light"/>
                <a:cs typeface="Calibri Light"/>
              </a:rPr>
              <a:t>2</a:t>
            </a:r>
            <a:r>
              <a:rPr lang="en-GB" b="1" baseline="30000" dirty="0">
                <a:solidFill>
                  <a:schemeClr val="bg1"/>
                </a:solidFill>
                <a:latin typeface="Calibri Light"/>
                <a:cs typeface="Calibri Light"/>
              </a:rPr>
              <a:t>nd</a:t>
            </a:r>
            <a:r>
              <a:rPr lang="en-GB" b="1" dirty="0">
                <a:solidFill>
                  <a:schemeClr val="bg1"/>
                </a:solidFill>
                <a:latin typeface="Calibri Light"/>
                <a:cs typeface="Calibri Light"/>
              </a:rPr>
              <a:t> March 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999" y="5059573"/>
            <a:ext cx="1404000" cy="161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0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72" y="3879405"/>
            <a:ext cx="4320000" cy="24339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72" y="869181"/>
            <a:ext cx="4320000" cy="2433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2110" y="3358066"/>
            <a:ext cx="1757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Alcohol on-Sales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0087" y="6433501"/>
            <a:ext cx="178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Alcohol off-Sales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91899"/>
            <a:ext cx="10456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Calibri Light"/>
                <a:cs typeface="Calibri Light"/>
              </a:rPr>
              <a:t>Policy Implications – overprovision and Late Night Levy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1592" y="6433501"/>
            <a:ext cx="463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Spatial variance in the drivers of Violent Crime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92" y="3999525"/>
            <a:ext cx="4320000" cy="24339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7312" y="5367584"/>
            <a:ext cx="648000" cy="850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92" y="989301"/>
            <a:ext cx="4320000" cy="24339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84095" y="3346319"/>
            <a:ext cx="2947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Night-time Violence (Counts)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3752" y="3125865"/>
            <a:ext cx="1080000" cy="10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3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Limitations and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Changing patterns of alcohol consumption – changing location of violent crime</a:t>
            </a:r>
          </a:p>
          <a:p>
            <a:r>
              <a:rPr lang="en-GB" dirty="0"/>
              <a:t>Capture all alcohol-related incidents (markers) - costs</a:t>
            </a:r>
          </a:p>
          <a:p>
            <a:r>
              <a:rPr lang="en-GB" dirty="0"/>
              <a:t>Late night levy -  time specific modelling of crime patterns / other licensing objectives</a:t>
            </a:r>
          </a:p>
          <a:p>
            <a:r>
              <a:rPr lang="en-GB" dirty="0"/>
              <a:t>Extend / contrast geographies – availability (GMP, WMP and PS)</a:t>
            </a:r>
          </a:p>
          <a:p>
            <a:r>
              <a:rPr lang="en-GB" dirty="0"/>
              <a:t>Counts and rates – population matters</a:t>
            </a:r>
          </a:p>
        </p:txBody>
      </p:sp>
    </p:spTree>
    <p:extLst>
      <p:ext uri="{BB962C8B-B14F-4D97-AF65-F5344CB8AC3E}">
        <p14:creationId xmlns:p14="http://schemas.microsoft.com/office/powerpoint/2010/main" val="279139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latin typeface="Calibri Light"/>
                <a:cs typeface="Calibri Light"/>
              </a:rPr>
              <a:t>Populations at risk, violent crime and the NTE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16393"/>
            <a:ext cx="5580355" cy="45605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Violent and sexual offences against the person</a:t>
            </a:r>
          </a:p>
          <a:p>
            <a:r>
              <a:rPr lang="en-GB" dirty="0">
                <a:sym typeface="Wingdings" panose="05000000000000000000" pitchFamily="2" charset="2"/>
              </a:rPr>
              <a:t>Population-at-risk = pool of potential victims and offenders / daily rhythms of the city</a:t>
            </a:r>
          </a:p>
          <a:p>
            <a:r>
              <a:rPr lang="en-GB" dirty="0">
                <a:sym typeface="Wingdings" panose="05000000000000000000" pitchFamily="2" charset="2"/>
              </a:rPr>
              <a:t>Population-at-risk  - accurate  identification of crime hot spots / proportionate policing responses / factors out with the model</a:t>
            </a:r>
          </a:p>
          <a:p>
            <a:r>
              <a:rPr lang="en-GB" dirty="0">
                <a:sym typeface="Wingdings" panose="05000000000000000000" pitchFamily="2" charset="2"/>
              </a:rPr>
              <a:t>Census Resident  / Workplace</a:t>
            </a:r>
            <a:r>
              <a:rPr lang="en-US" dirty="0"/>
              <a:t> and mobile phone data (ambient and exposed)</a:t>
            </a:r>
          </a:p>
          <a:p>
            <a:endParaRPr lang="en-GB" dirty="0"/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75" y="2098352"/>
            <a:ext cx="5046131" cy="316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6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562377"/>
              </p:ext>
            </p:extLst>
          </p:nvPr>
        </p:nvGraphicFramePr>
        <p:xfrm>
          <a:off x="609599" y="1751948"/>
          <a:ext cx="7513470" cy="454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107333" y="1908333"/>
            <a:ext cx="7015736" cy="213430"/>
            <a:chOff x="523875" y="5927558"/>
            <a:chExt cx="8475345" cy="187492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1238250" y="5927558"/>
              <a:ext cx="3173329" cy="0"/>
            </a:xfrm>
            <a:prstGeom prst="straightConnector1">
              <a:avLst/>
            </a:prstGeom>
            <a:ln w="19050" cmpd="dbl">
              <a:solidFill>
                <a:srgbClr val="7030A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411579" y="5927558"/>
              <a:ext cx="4587641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prstDash val="lgDashDot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23875" y="5927558"/>
              <a:ext cx="714375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prstDash val="lgDashDot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23875" y="6115050"/>
              <a:ext cx="8475345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706034" y="3271671"/>
            <a:ext cx="3217817" cy="1820124"/>
            <a:chOff x="9222315" y="4810513"/>
            <a:chExt cx="2798235" cy="202236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9239250" y="5619750"/>
              <a:ext cx="914400" cy="0"/>
            </a:xfrm>
            <a:prstGeom prst="straightConnector1">
              <a:avLst/>
            </a:prstGeom>
            <a:ln w="28575" cmpd="dbl">
              <a:solidFill>
                <a:srgbClr val="7030A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9239250" y="6124575"/>
              <a:ext cx="91440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lgDashDot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9239250" y="6629400"/>
              <a:ext cx="91440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0334625" y="5481250"/>
              <a:ext cx="1685925" cy="581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Workplace population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334625" y="5986075"/>
              <a:ext cx="1685925" cy="581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Resident population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334624" y="6490899"/>
              <a:ext cx="1685925" cy="341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Mobile users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222315" y="4810513"/>
              <a:ext cx="2541056" cy="1196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Time coverage</a:t>
              </a: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Populations at risk and the temporal patterning of violent crime</a:t>
            </a:r>
          </a:p>
        </p:txBody>
      </p:sp>
    </p:spTree>
    <p:extLst>
      <p:ext uri="{BB962C8B-B14F-4D97-AF65-F5344CB8AC3E}">
        <p14:creationId xmlns:p14="http://schemas.microsoft.com/office/powerpoint/2010/main" val="163683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2011" y="1997856"/>
            <a:ext cx="6308021" cy="38780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sz="2400" dirty="0"/>
          </a:p>
          <a:p>
            <a:pPr lvl="1"/>
            <a:r>
              <a:rPr lang="en-GB" sz="3200" dirty="0"/>
              <a:t>Amb_pop_T</a:t>
            </a:r>
            <a:r>
              <a:rPr lang="en-GB" sz="2000" dirty="0"/>
              <a:t>0</a:t>
            </a:r>
            <a:r>
              <a:rPr lang="en-GB" sz="3200" dirty="0"/>
              <a:t> = </a:t>
            </a:r>
            <a:r>
              <a:rPr lang="en-GB" sz="3200" dirty="0" err="1"/>
              <a:t>Resid_pop</a:t>
            </a:r>
            <a:r>
              <a:rPr lang="en-GB" sz="3200" dirty="0"/>
              <a:t>   +   Inflows_T</a:t>
            </a:r>
            <a:r>
              <a:rPr lang="en-GB" sz="2000" dirty="0"/>
              <a:t>0 </a:t>
            </a:r>
            <a:r>
              <a:rPr lang="en-GB" sz="3600" dirty="0"/>
              <a:t>- </a:t>
            </a:r>
            <a:r>
              <a:rPr lang="en-GB" sz="3200" dirty="0"/>
              <a:t>Outflows_T</a:t>
            </a:r>
            <a:r>
              <a:rPr lang="en-GB" sz="2000" dirty="0"/>
              <a:t>0</a:t>
            </a:r>
            <a:r>
              <a:rPr lang="en-GB" sz="3200" dirty="0"/>
              <a:t>]</a:t>
            </a:r>
          </a:p>
          <a:p>
            <a:pPr marL="457200" lvl="1" indent="0">
              <a:buNone/>
            </a:pPr>
            <a:endParaRPr lang="en-GB" sz="3200" dirty="0"/>
          </a:p>
          <a:p>
            <a:pPr lvl="1"/>
            <a:r>
              <a:rPr lang="en-GB" sz="3200" dirty="0"/>
              <a:t>Amb_pop_T</a:t>
            </a:r>
            <a:r>
              <a:rPr lang="en-GB" sz="2000" dirty="0"/>
              <a:t>1</a:t>
            </a:r>
            <a:r>
              <a:rPr lang="en-GB" sz="3200" dirty="0"/>
              <a:t> = Amb_pop_T</a:t>
            </a:r>
            <a:r>
              <a:rPr lang="en-GB" sz="2000" dirty="0"/>
              <a:t>0</a:t>
            </a:r>
            <a:r>
              <a:rPr lang="en-GB" sz="3200" dirty="0"/>
              <a:t> + Inflows_T</a:t>
            </a:r>
            <a:r>
              <a:rPr lang="en-GB" sz="2000" dirty="0"/>
              <a:t>1 </a:t>
            </a:r>
            <a:r>
              <a:rPr lang="en-GB" sz="3600" dirty="0"/>
              <a:t>- </a:t>
            </a:r>
            <a:r>
              <a:rPr lang="en-GB" sz="3200" dirty="0"/>
              <a:t>Outflows_T</a:t>
            </a:r>
            <a:r>
              <a:rPr lang="en-GB" sz="2000" dirty="0"/>
              <a:t>1</a:t>
            </a:r>
            <a:r>
              <a:rPr lang="en-GB" sz="3200" dirty="0"/>
              <a:t>] etc.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963374" y="2418359"/>
            <a:ext cx="5000625" cy="3243287"/>
            <a:chOff x="1526607" y="1668560"/>
            <a:chExt cx="7643728" cy="483054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958" y="3366348"/>
              <a:ext cx="3132753" cy="313275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4670335" y="1668560"/>
              <a:ext cx="4500000" cy="4500000"/>
            </a:xfrm>
            <a:prstGeom prst="ellipse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sz="2800" b="1" dirty="0">
                  <a:latin typeface="Cambria" panose="02040503050406030204" pitchFamily="18" charset="0"/>
                </a:rPr>
                <a:t>Resident population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173497" y="2634385"/>
              <a:ext cx="2414000" cy="1062503"/>
            </a:xfrm>
            <a:prstGeom prst="rightArrow">
              <a:avLst/>
            </a:prstGeom>
            <a:ln>
              <a:noFill/>
            </a:ln>
            <a:effectLst>
              <a:softEdge rad="31750"/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/>
                <a:t>Inflows</a:t>
              </a:r>
            </a:p>
          </p:txBody>
        </p:sp>
        <p:sp>
          <p:nvSpPr>
            <p:cNvPr id="29" name="Right Arrow 28"/>
            <p:cNvSpPr/>
            <p:nvPr/>
          </p:nvSpPr>
          <p:spPr>
            <a:xfrm flipH="1">
              <a:off x="3096878" y="4314227"/>
              <a:ext cx="2418735" cy="1062503"/>
            </a:xfrm>
            <a:prstGeom prst="rightArrow">
              <a:avLst/>
            </a:prstGeom>
            <a:ln>
              <a:noFill/>
            </a:ln>
            <a:effectLst>
              <a:softEdge rad="31750"/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/>
                <a:t>Outflows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526607" y="2205558"/>
              <a:ext cx="1800000" cy="1999412"/>
              <a:chOff x="1526607" y="2205558"/>
              <a:chExt cx="1800000" cy="1999412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6607" y="2205558"/>
                <a:ext cx="1800000" cy="1800000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1526607" y="3774464"/>
                <a:ext cx="1236258" cy="4305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607" y="4298387"/>
              <a:ext cx="1800000" cy="18000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137156" y="2220605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Cambria" panose="02040503050406030204" pitchFamily="18" charset="0"/>
              </a:rPr>
              <a:t>Visitors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1333" y="338343"/>
            <a:ext cx="10277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Calibri Light"/>
                <a:cs typeface="Calibri Light"/>
                <a:sym typeface="Wingdings" panose="05000000000000000000" pitchFamily="2" charset="2"/>
              </a:rPr>
              <a:t>Ambient population</a:t>
            </a:r>
            <a:endParaRPr lang="en-GB" sz="4400" b="1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83551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0735" y="1855646"/>
            <a:ext cx="5006140" cy="4411803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The on street / active population</a:t>
            </a:r>
          </a:p>
          <a:p>
            <a:pPr algn="just"/>
            <a:r>
              <a:rPr lang="en-GB" dirty="0"/>
              <a:t>Excludes the population that have reached their </a:t>
            </a:r>
            <a:r>
              <a:rPr lang="en-GB" i="1" dirty="0"/>
              <a:t>final destination </a:t>
            </a:r>
            <a:r>
              <a:rPr lang="en-GB" dirty="0"/>
              <a:t>(FD) or are commencing their trip (IO) in a particular time-bin.</a:t>
            </a:r>
          </a:p>
          <a:p>
            <a:pPr algn="just"/>
            <a:r>
              <a:rPr lang="en-GB" dirty="0"/>
              <a:t>Exp_pop_T</a:t>
            </a:r>
            <a:r>
              <a:rPr lang="en-GB" sz="1800" dirty="0"/>
              <a:t>0</a:t>
            </a:r>
            <a:r>
              <a:rPr lang="en-GB" dirty="0"/>
              <a:t> = Inflows_T</a:t>
            </a:r>
            <a:r>
              <a:rPr lang="en-GB" sz="1800" dirty="0"/>
              <a:t>0  </a:t>
            </a:r>
            <a:r>
              <a:rPr lang="en-GB" dirty="0"/>
              <a:t>+ Outflows_T</a:t>
            </a:r>
            <a:r>
              <a:rPr lang="en-GB" sz="1800" dirty="0"/>
              <a:t>0 </a:t>
            </a:r>
            <a:r>
              <a:rPr lang="en-GB" dirty="0"/>
              <a:t>– Inflows_T</a:t>
            </a:r>
            <a:r>
              <a:rPr lang="en-GB" sz="1800" dirty="0"/>
              <a:t>0_</a:t>
            </a:r>
            <a:r>
              <a:rPr lang="en-GB" dirty="0"/>
              <a:t>FD – Outflows_T</a:t>
            </a:r>
            <a:r>
              <a:rPr lang="en-GB" sz="1800" dirty="0"/>
              <a:t>0_</a:t>
            </a:r>
            <a:r>
              <a:rPr lang="en-GB" dirty="0"/>
              <a:t>IO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5" y="2644434"/>
            <a:ext cx="6715125" cy="22488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067" y="338343"/>
            <a:ext cx="10463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Calibri Light"/>
                <a:cs typeface="Calibri Light"/>
                <a:sym typeface="Wingdings" panose="05000000000000000000" pitchFamily="2" charset="2"/>
              </a:rPr>
              <a:t>Exposed population</a:t>
            </a:r>
            <a:endParaRPr lang="en-GB" sz="4400" b="1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22315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44" y="3730520"/>
            <a:ext cx="4575226" cy="3127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12" y="495334"/>
            <a:ext cx="4344884" cy="3144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12" y="3576632"/>
            <a:ext cx="4344884" cy="3208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844" y="483400"/>
            <a:ext cx="4486552" cy="323917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80748" y="79899"/>
            <a:ext cx="11809412" cy="59055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 Light"/>
                <a:cs typeface="Calibri Light"/>
                <a:sym typeface="Wingdings" panose="05000000000000000000" pitchFamily="2" charset="2"/>
              </a:rPr>
              <a:t>Hotspots - 7 pm to 7 am</a:t>
            </a:r>
            <a:endParaRPr lang="en-US" sz="3200" b="1" dirty="0">
              <a:latin typeface="Calibri Light"/>
              <a:cs typeface="Calibri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9531" y="3422744"/>
            <a:ext cx="178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Crime Counts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9519" y="3414796"/>
            <a:ext cx="3205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Residential Population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63238" y="6566296"/>
            <a:ext cx="3205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Ambient Population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01879" y="6539596"/>
            <a:ext cx="3205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Exposed Population</a:t>
            </a:r>
          </a:p>
        </p:txBody>
      </p:sp>
    </p:spTree>
    <p:extLst>
      <p:ext uri="{BB962C8B-B14F-4D97-AF65-F5344CB8AC3E}">
        <p14:creationId xmlns:p14="http://schemas.microsoft.com/office/powerpoint/2010/main" val="3756140902"/>
      </p:ext>
    </p:extLst>
  </p:cSld>
  <p:clrMapOvr>
    <a:masterClrMapping/>
  </p:clrMapOvr>
  <p:transition spd="med" advTm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Alcohol and crime: Supporting an evidence based approach to licensing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dirty="0"/>
              <a:t>Cost of policing alcohol related crime (strategic) / licensing (operational) tools </a:t>
            </a:r>
          </a:p>
          <a:p>
            <a:pPr algn="just"/>
            <a:r>
              <a:rPr lang="en-GB" dirty="0"/>
              <a:t>Clustering (spatial and temporal) of violent crime strongly associated with alcohol outlets and deprivation levels</a:t>
            </a:r>
          </a:p>
          <a:p>
            <a:pPr algn="just"/>
            <a:r>
              <a:rPr lang="en-GB" dirty="0"/>
              <a:t>The influence of alcohol outlets on violent crimes varies across space, 1 new alcohol outlet = 0.3 to 5.9 crimes per annum</a:t>
            </a:r>
          </a:p>
          <a:p>
            <a:pPr algn="just"/>
            <a:r>
              <a:rPr lang="en-GB" dirty="0"/>
              <a:t>A cost-benefit approach to decision</a:t>
            </a:r>
            <a:r>
              <a:rPr lang="en-GB"/>
              <a:t>-making?</a:t>
            </a:r>
            <a:endParaRPr lang="en-GB" dirty="0"/>
          </a:p>
          <a:p>
            <a:pPr algn="just"/>
            <a:r>
              <a:rPr lang="en-GB" dirty="0"/>
              <a:t>Responding to counts – daily rhythms of the city</a:t>
            </a:r>
          </a:p>
          <a:p>
            <a:pPr algn="just"/>
            <a:r>
              <a:rPr lang="en-GB" dirty="0"/>
              <a:t>Rates – targeting, proportionality, the unmeasured</a:t>
            </a:r>
          </a:p>
          <a:p>
            <a:pPr algn="just"/>
            <a:r>
              <a:rPr lang="en-GB" dirty="0"/>
              <a:t>The importance of the population-at-risk measure</a:t>
            </a:r>
          </a:p>
        </p:txBody>
      </p:sp>
    </p:spTree>
    <p:extLst>
      <p:ext uri="{BB962C8B-B14F-4D97-AF65-F5344CB8AC3E}">
        <p14:creationId xmlns:p14="http://schemas.microsoft.com/office/powerpoint/2010/main" val="1609424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Questions?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Mark Ellison (</a:t>
            </a:r>
            <a:r>
              <a:rPr lang="en-GB" dirty="0">
                <a:solidFill>
                  <a:schemeClr val="tx1"/>
                </a:solidFill>
                <a:hlinkClick r:id="rId3"/>
              </a:rPr>
              <a:t>M.Ellison@mmu.ac.uk</a:t>
            </a:r>
            <a:r>
              <a:rPr lang="en-GB" dirty="0">
                <a:solidFill>
                  <a:schemeClr val="tx1"/>
                </a:solidFill>
              </a:rPr>
              <a:t>) </a:t>
            </a:r>
          </a:p>
          <a:p>
            <a:r>
              <a:rPr lang="en-GB" dirty="0">
                <a:solidFill>
                  <a:schemeClr val="tx1"/>
                </a:solidFill>
              </a:rPr>
              <a:t>Professor Jon Bannister (</a:t>
            </a:r>
            <a:r>
              <a:rPr lang="en-GB" dirty="0">
                <a:solidFill>
                  <a:schemeClr val="tx1"/>
                </a:solidFill>
                <a:hlinkClick r:id="rId4"/>
              </a:rPr>
              <a:t>Jon.Bannister@mmu.ac.uk</a:t>
            </a:r>
            <a:r>
              <a:rPr lang="en-GB" dirty="0">
                <a:solidFill>
                  <a:schemeClr val="tx1"/>
                </a:solidFill>
              </a:rPr>
              <a:t>)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r>
              <a:rPr lang="en-GB" dirty="0"/>
              <a:t>Manchester Metropolitan University Crime &amp; Well-Being Big Data Centre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0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Arial"/>
              <a:buChar char="•"/>
            </a:pPr>
            <a:r>
              <a:rPr lang="en-GB" sz="3200" dirty="0"/>
              <a:t>Cost of alcohol harm to society / to policing (strategic - funding formula)</a:t>
            </a:r>
          </a:p>
          <a:p>
            <a:pPr algn="just"/>
            <a:r>
              <a:rPr lang="en-GB" sz="3200" dirty="0"/>
              <a:t>Under used licensing tools (operational - over provision and late night levy) – spatial and temporal sensitivity</a:t>
            </a:r>
          </a:p>
          <a:p>
            <a:pPr algn="just"/>
            <a:r>
              <a:rPr lang="en-GB" sz="3200" dirty="0"/>
              <a:t>Limited UK evidence base – deprivation / alcohol outlet density and crime (Glasgow)</a:t>
            </a:r>
          </a:p>
          <a:p>
            <a:pPr algn="just"/>
            <a:r>
              <a:rPr lang="en-GB" sz="3200" dirty="0"/>
              <a:t>RQ1: Does violent crime cluster (spatially and temporally)?</a:t>
            </a:r>
          </a:p>
          <a:p>
            <a:r>
              <a:rPr lang="en-GB" sz="3100" dirty="0"/>
              <a:t>RQ2: What are the drivers of violent crime?</a:t>
            </a:r>
          </a:p>
          <a:p>
            <a:r>
              <a:rPr lang="en-GB" sz="3100" dirty="0"/>
              <a:t>RQ3: Do the influence of these drivers vary over space?</a:t>
            </a:r>
          </a:p>
        </p:txBody>
      </p:sp>
    </p:spTree>
    <p:extLst>
      <p:ext uri="{BB962C8B-B14F-4D97-AF65-F5344CB8AC3E}">
        <p14:creationId xmlns:p14="http://schemas.microsoft.com/office/powerpoint/2010/main" val="38411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Methodology and data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2296"/>
            <a:ext cx="10515600" cy="4560570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Regression / Geographically Weighted Regression: enables assessment of the associations between the dependent variable (violent crime) and the independent variables (neighbourhood characteristics)  / whether the associations vary across space</a:t>
            </a:r>
          </a:p>
          <a:p>
            <a:pPr algn="just"/>
            <a:r>
              <a:rPr lang="en-GB" dirty="0"/>
              <a:t>Local Indicators of Spatial Association: enables assessment of whether areas with similar crime rates ‘cluster’ </a:t>
            </a:r>
          </a:p>
          <a:p>
            <a:pPr algn="just"/>
            <a:r>
              <a:rPr lang="en-GB" dirty="0"/>
              <a:t>West Midlands Police (Coventry): Licensing data, violent crime data (2013-2015) census data – all modelled at Output Area level</a:t>
            </a:r>
          </a:p>
          <a:p>
            <a:pPr algn="just"/>
            <a:r>
              <a:rPr lang="en-GB" dirty="0"/>
              <a:t>We model crime counts </a:t>
            </a:r>
            <a:r>
              <a:rPr lang="en-GB" b="1" dirty="0"/>
              <a:t>not</a:t>
            </a:r>
            <a:r>
              <a:rPr lang="en-GB" dirty="0"/>
              <a:t> rates / do not use population counts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76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469071" y="1341376"/>
            <a:ext cx="3557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8469071" y="271136"/>
            <a:ext cx="3557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572" y="4294195"/>
            <a:ext cx="7992000" cy="25057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3600" y="9526"/>
            <a:ext cx="76354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Calibri Light"/>
                <a:cs typeface="Calibri Light"/>
              </a:rPr>
              <a:t>Spatial and temporal analysis of violent crime</a:t>
            </a:r>
            <a:endParaRPr lang="en-GB" sz="2400" b="1" dirty="0">
              <a:latin typeface="Calibri Light"/>
              <a:cs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00" y="665942"/>
            <a:ext cx="359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Calibri Light"/>
                <a:cs typeface="Calibri Light"/>
              </a:rPr>
              <a:t>Spatial </a:t>
            </a:r>
            <a:r>
              <a:rPr lang="en-GB" sz="1600" b="1" u="sng" dirty="0">
                <a:latin typeface="Calibri Light"/>
                <a:cs typeface="Calibri Light"/>
              </a:rPr>
              <a:t>(at Output Areas (OA), n=1,014)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422" y="3981888"/>
            <a:ext cx="404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Calibri Light"/>
                <a:cs typeface="Calibri Light"/>
              </a:rPr>
              <a:t>Temporal </a:t>
            </a:r>
            <a:r>
              <a:rPr lang="en-GB" sz="1600" b="1" u="sng" dirty="0">
                <a:latin typeface="Calibri Light"/>
                <a:cs typeface="Calibri Light"/>
              </a:rPr>
              <a:t>(using hour crime first committed)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934" y="3557368"/>
            <a:ext cx="941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(a) Counts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91068" y="3591238"/>
            <a:ext cx="1976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(b) Significant clustering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394045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44" y="1102675"/>
            <a:ext cx="4320000" cy="2433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90" y="1123393"/>
            <a:ext cx="4320000" cy="24339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111" y="2983778"/>
            <a:ext cx="792000" cy="6126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0572" y="2675558"/>
            <a:ext cx="828000" cy="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8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8294" y="3510078"/>
            <a:ext cx="173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(a) Daytime Violence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3929" y="3510077"/>
            <a:ext cx="1919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(b) Night-time Violence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1100" y="6471911"/>
            <a:ext cx="2667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(c) Violence Without Injury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43929" y="6471911"/>
            <a:ext cx="2667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(d) Violence With Injury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88510"/>
            <a:ext cx="66583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Calibri Light"/>
                <a:cs typeface="Calibri Light"/>
              </a:rPr>
              <a:t>Clustering of violent crime (time / type)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080000"/>
            <a:ext cx="4320000" cy="2433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080000"/>
            <a:ext cx="4320000" cy="2433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960000"/>
            <a:ext cx="4320000" cy="2433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3960000"/>
            <a:ext cx="4320000" cy="2433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3012" y="3000077"/>
            <a:ext cx="1080000" cy="10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266" y="13298"/>
            <a:ext cx="69044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Calibri Light"/>
                <a:cs typeface="Calibri Light"/>
              </a:rPr>
              <a:t>The spatial distribution of alcohol outlets</a:t>
            </a:r>
            <a:endParaRPr lang="en-GB" sz="2400" b="1" dirty="0">
              <a:latin typeface="Calibri Light"/>
              <a:cs typeface="Calibri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8862" y="4515023"/>
            <a:ext cx="2679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(a) Significant clusters (On-Sales)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78077" y="4515023"/>
            <a:ext cx="2641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(b) Significant clusters (Off-Sales)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1" y="1361951"/>
            <a:ext cx="5400000" cy="3042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13" y="1361950"/>
            <a:ext cx="5400000" cy="3042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3012" y="3000077"/>
            <a:ext cx="1080000" cy="10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4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The drivers of violent crime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GB" dirty="0">
              <a:solidFill>
                <a:srgbClr val="46A2A4"/>
              </a:solidFill>
            </a:endParaRPr>
          </a:p>
          <a:p>
            <a:pPr lvl="1"/>
            <a:r>
              <a:rPr lang="en-GB" dirty="0"/>
              <a:t>Across Coventry (regression analysis) – the variables </a:t>
            </a:r>
            <a:r>
              <a:rPr lang="en-GB" b="1" dirty="0"/>
              <a:t>most strongly associated with violent crime / account for the greatest variance in crime </a:t>
            </a:r>
            <a:r>
              <a:rPr lang="en-GB" dirty="0"/>
              <a:t>are:</a:t>
            </a:r>
          </a:p>
          <a:p>
            <a:pPr lvl="2"/>
            <a:r>
              <a:rPr lang="en-GB" dirty="0"/>
              <a:t>Alcohol outlets</a:t>
            </a:r>
          </a:p>
          <a:p>
            <a:pPr lvl="2"/>
            <a:r>
              <a:rPr lang="en-GB" dirty="0"/>
              <a:t>Degree of deprivation</a:t>
            </a:r>
          </a:p>
          <a:p>
            <a:pPr lvl="2"/>
            <a:r>
              <a:rPr lang="en-GB" dirty="0"/>
              <a:t>Proportion of Household Tenure owner occupied – negative association</a:t>
            </a:r>
          </a:p>
          <a:p>
            <a:pPr lvl="2"/>
            <a:r>
              <a:rPr lang="en-GB" dirty="0"/>
              <a:t>Proportion of the Population aged 35-44</a:t>
            </a:r>
          </a:p>
          <a:p>
            <a:pPr lvl="2"/>
            <a:endParaRPr lang="en-GB" dirty="0"/>
          </a:p>
          <a:p>
            <a:pPr lvl="1">
              <a:buFont typeface="Arial"/>
              <a:buChar char="•"/>
            </a:pPr>
            <a:r>
              <a:rPr lang="en-GB" dirty="0"/>
              <a:t>Police Scotland (2001-2008) –  degree of deprivation more important than alcohol outlets, but growing influence of alcohol outlets</a:t>
            </a:r>
          </a:p>
        </p:txBody>
      </p:sp>
    </p:spTree>
    <p:extLst>
      <p:ext uri="{BB962C8B-B14F-4D97-AF65-F5344CB8AC3E}">
        <p14:creationId xmlns:p14="http://schemas.microsoft.com/office/powerpoint/2010/main" val="397238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drivers of violent crime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endParaRPr lang="en-GB" dirty="0"/>
          </a:p>
          <a:p>
            <a:pPr algn="just"/>
            <a:r>
              <a:rPr lang="en-GB" dirty="0"/>
              <a:t>1 new alcohol outlet = 2.33 violent crimes per annum</a:t>
            </a:r>
          </a:p>
          <a:p>
            <a:pPr algn="just"/>
            <a:r>
              <a:rPr lang="en-GB" dirty="0"/>
              <a:t>Is this significant (strategic)?  £1,030 - £25,500</a:t>
            </a:r>
          </a:p>
          <a:p>
            <a:pPr algn="just"/>
            <a:r>
              <a:rPr lang="en-GB" b="1" dirty="0"/>
              <a:t>The influence of alcohol outlets on violent crime varies across space</a:t>
            </a:r>
          </a:p>
          <a:p>
            <a:pPr algn="just"/>
            <a:r>
              <a:rPr lang="en-GB" dirty="0"/>
              <a:t>1 new alcohol outlet = 0.3 to 5.7 crimes per annum, £3,280 - £62,335</a:t>
            </a:r>
          </a:p>
          <a:p>
            <a:pPr algn="just"/>
            <a:r>
              <a:rPr lang="en-GB" dirty="0"/>
              <a:t>Spatial and temporal (operational) decision-making -  overprovision and late night levy</a:t>
            </a:r>
          </a:p>
          <a:p>
            <a:pPr algn="just"/>
            <a:r>
              <a:rPr lang="en-GB" dirty="0"/>
              <a:t>Caution -  policing benefit of density over dispersion</a:t>
            </a:r>
          </a:p>
        </p:txBody>
      </p:sp>
    </p:spTree>
    <p:extLst>
      <p:ext uri="{BB962C8B-B14F-4D97-AF65-F5344CB8AC3E}">
        <p14:creationId xmlns:p14="http://schemas.microsoft.com/office/powerpoint/2010/main" val="168262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25" y="1561528"/>
            <a:ext cx="6120000" cy="3448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258" y="222842"/>
            <a:ext cx="10813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alibri Light"/>
                <a:cs typeface="Calibri Light"/>
              </a:rPr>
              <a:t>The drivers of violent crime – spatial variance</a:t>
            </a:r>
          </a:p>
        </p:txBody>
      </p:sp>
      <p:sp>
        <p:nvSpPr>
          <p:cNvPr id="10" name="Oval 9"/>
          <p:cNvSpPr/>
          <p:nvPr/>
        </p:nvSpPr>
        <p:spPr>
          <a:xfrm>
            <a:off x="5306623" y="2551397"/>
            <a:ext cx="845987" cy="18517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14618" y="4450790"/>
            <a:ext cx="2922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1 outlet = &lt;1 violent crimes per annum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187725" y="2309051"/>
            <a:ext cx="30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1 alcohol outlet  = 5.7+ violent crimes per annum</a:t>
            </a:r>
            <a:endParaRPr lang="en-GB" sz="1400" dirty="0"/>
          </a:p>
        </p:txBody>
      </p:sp>
      <p:sp>
        <p:nvSpPr>
          <p:cNvPr id="15" name="Oval 14"/>
          <p:cNvSpPr/>
          <p:nvPr/>
        </p:nvSpPr>
        <p:spPr>
          <a:xfrm>
            <a:off x="6733488" y="2899090"/>
            <a:ext cx="503256" cy="5781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19846" y="4486440"/>
            <a:ext cx="1179282" cy="3307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02671" y="2080110"/>
            <a:ext cx="208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Not significant (grey areas)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908355" y="2427203"/>
            <a:ext cx="871079" cy="58699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545" y="3682107"/>
            <a:ext cx="648000" cy="85050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>
            <a:off x="7056419" y="2737720"/>
            <a:ext cx="1057599" cy="4219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59879" y="4817162"/>
            <a:ext cx="30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1 alcohol outlet  = 3 violent crimes per annum</a:t>
            </a:r>
            <a:endParaRPr lang="en-GB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5860745" y="3889474"/>
            <a:ext cx="1092696" cy="927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513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16863</TotalTime>
  <Words>1000</Words>
  <Application>Microsoft Office PowerPoint</Application>
  <PresentationFormat>Widescreen</PresentationFormat>
  <Paragraphs>134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Wingdings</vt:lpstr>
      <vt:lpstr>Office Theme</vt:lpstr>
      <vt:lpstr>Alcohol and Crime: Supporting an evidence based approach to licensing   </vt:lpstr>
      <vt:lpstr>Motivation</vt:lpstr>
      <vt:lpstr>Methodology and data</vt:lpstr>
      <vt:lpstr>PowerPoint Presentation</vt:lpstr>
      <vt:lpstr>PowerPoint Presentation</vt:lpstr>
      <vt:lpstr>PowerPoint Presentation</vt:lpstr>
      <vt:lpstr>The drivers of violent crime</vt:lpstr>
      <vt:lpstr>The drivers of violent crime</vt:lpstr>
      <vt:lpstr>PowerPoint Presentation</vt:lpstr>
      <vt:lpstr>PowerPoint Presentation</vt:lpstr>
      <vt:lpstr>Limitations and next steps</vt:lpstr>
      <vt:lpstr>Populations at risk, violent crime and the NTE</vt:lpstr>
      <vt:lpstr>Populations at risk and the temporal patterning of violent crime</vt:lpstr>
      <vt:lpstr>PowerPoint Presentation</vt:lpstr>
      <vt:lpstr>PowerPoint Presentation</vt:lpstr>
      <vt:lpstr>Hotspots - 7 pm to 7 am</vt:lpstr>
      <vt:lpstr>Alcohol and crime: Supporting an evidence based approach to licensing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 and Crime: Spatial Variance in the predictors of Violent Crime</dc:title>
  <dc:creator>Mark Ellison</dc:creator>
  <cp:lastModifiedBy>Jackie.Galo</cp:lastModifiedBy>
  <cp:revision>124</cp:revision>
  <dcterms:created xsi:type="dcterms:W3CDTF">2017-06-28T14:03:02Z</dcterms:created>
  <dcterms:modified xsi:type="dcterms:W3CDTF">2018-02-27T18:55:23Z</dcterms:modified>
</cp:coreProperties>
</file>