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0" r:id="rId2"/>
    <p:sldId id="259" r:id="rId3"/>
    <p:sldId id="261" r:id="rId4"/>
    <p:sldId id="262" r:id="rId5"/>
    <p:sldId id="263" r:id="rId6"/>
    <p:sldId id="264" r:id="rId7"/>
    <p:sldId id="265" r:id="rId8"/>
    <p:sldId id="266" r:id="rId9"/>
    <p:sldId id="269" r:id="rId10"/>
    <p:sldId id="273" r:id="rId11"/>
    <p:sldId id="271" r:id="rId12"/>
    <p:sldId id="270" r:id="rId13"/>
    <p:sldId id="267" r:id="rId14"/>
    <p:sldId id="268" r:id="rId15"/>
    <p:sldId id="272" r:id="rId16"/>
    <p:sldId id="275" r:id="rId17"/>
    <p:sldId id="2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60"/>
  </p:normalViewPr>
  <p:slideViewPr>
    <p:cSldViewPr snapToGrid="0">
      <p:cViewPr varScale="1">
        <p:scale>
          <a:sx n="77" d="100"/>
          <a:sy n="77"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F4949-DBB5-4B1C-AC5C-7ECC58CA11A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DC16738D-FCA8-4FF5-8BC6-4A1668A2E964}">
      <dgm:prSet phldrT="[Text]"/>
      <dgm:spPr/>
      <dgm:t>
        <a:bodyPr/>
        <a:lstStyle/>
        <a:p>
          <a:r>
            <a:rPr lang="en-GB" dirty="0"/>
            <a:t>Stage 1 - Solvability</a:t>
          </a:r>
        </a:p>
      </dgm:t>
    </dgm:pt>
    <dgm:pt modelId="{88F222D5-711C-46C0-A693-C8C93403638A}" type="parTrans" cxnId="{A092A07D-0A13-451E-9CAC-DC22FF6247C5}">
      <dgm:prSet/>
      <dgm:spPr/>
      <dgm:t>
        <a:bodyPr/>
        <a:lstStyle/>
        <a:p>
          <a:endParaRPr lang="en-GB"/>
        </a:p>
      </dgm:t>
    </dgm:pt>
    <dgm:pt modelId="{F6385F5F-5F5C-441E-A1AB-6ABFA69062A6}" type="sibTrans" cxnId="{A092A07D-0A13-451E-9CAC-DC22FF6247C5}">
      <dgm:prSet/>
      <dgm:spPr/>
      <dgm:t>
        <a:bodyPr/>
        <a:lstStyle/>
        <a:p>
          <a:endParaRPr lang="en-GB"/>
        </a:p>
      </dgm:t>
    </dgm:pt>
    <dgm:pt modelId="{80397673-34C2-4B98-A053-9916110AB9B4}">
      <dgm:prSet phldrT="[Text]"/>
      <dgm:spPr/>
      <dgm:t>
        <a:bodyPr/>
        <a:lstStyle/>
        <a:p>
          <a:r>
            <a:rPr lang="en-GB" dirty="0"/>
            <a:t>Stage 2 - Public interest </a:t>
          </a:r>
        </a:p>
      </dgm:t>
    </dgm:pt>
    <dgm:pt modelId="{AF526118-5C8C-4F34-9B50-111E1C1C5E40}" type="parTrans" cxnId="{26C75DC7-9864-4158-8AFA-290BAF4A74DF}">
      <dgm:prSet/>
      <dgm:spPr/>
      <dgm:t>
        <a:bodyPr/>
        <a:lstStyle/>
        <a:p>
          <a:endParaRPr lang="en-GB"/>
        </a:p>
      </dgm:t>
    </dgm:pt>
    <dgm:pt modelId="{5E636803-D32E-4C8B-B289-ADFA6BCA769A}" type="sibTrans" cxnId="{26C75DC7-9864-4158-8AFA-290BAF4A74DF}">
      <dgm:prSet/>
      <dgm:spPr/>
      <dgm:t>
        <a:bodyPr/>
        <a:lstStyle/>
        <a:p>
          <a:endParaRPr lang="en-GB"/>
        </a:p>
      </dgm:t>
    </dgm:pt>
    <dgm:pt modelId="{C43EFB15-C0BA-4489-A795-347CA3FBFB6E}">
      <dgm:prSet phldrT="[Text]"/>
      <dgm:spPr/>
      <dgm:t>
        <a:bodyPr/>
        <a:lstStyle/>
        <a:p>
          <a:r>
            <a:rPr lang="en-GB" dirty="0"/>
            <a:t>Stage 3 - Proportionality</a:t>
          </a:r>
        </a:p>
      </dgm:t>
    </dgm:pt>
    <dgm:pt modelId="{C9BE0875-6AD7-45D3-BBE3-11E1EADBA5F6}" type="parTrans" cxnId="{A21C7EDD-A3A9-4E07-B617-BF9E88835096}">
      <dgm:prSet/>
      <dgm:spPr/>
      <dgm:t>
        <a:bodyPr/>
        <a:lstStyle/>
        <a:p>
          <a:endParaRPr lang="en-GB"/>
        </a:p>
      </dgm:t>
    </dgm:pt>
    <dgm:pt modelId="{A670B187-792B-450B-B134-E9B6B340A62E}" type="sibTrans" cxnId="{A21C7EDD-A3A9-4E07-B617-BF9E88835096}">
      <dgm:prSet/>
      <dgm:spPr/>
      <dgm:t>
        <a:bodyPr/>
        <a:lstStyle/>
        <a:p>
          <a:endParaRPr lang="en-GB"/>
        </a:p>
      </dgm:t>
    </dgm:pt>
    <dgm:pt modelId="{67949821-5EE7-42D8-B29E-C701E277E3D1}" type="pres">
      <dgm:prSet presAssocID="{A8DF4949-DBB5-4B1C-AC5C-7ECC58CA11A1}" presName="Name0" presStyleCnt="0">
        <dgm:presLayoutVars>
          <dgm:dir/>
          <dgm:animLvl val="lvl"/>
          <dgm:resizeHandles val="exact"/>
        </dgm:presLayoutVars>
      </dgm:prSet>
      <dgm:spPr/>
    </dgm:pt>
    <dgm:pt modelId="{E39E5558-5A47-4B96-97D7-704A324BE5AE}" type="pres">
      <dgm:prSet presAssocID="{C43EFB15-C0BA-4489-A795-347CA3FBFB6E}" presName="boxAndChildren" presStyleCnt="0"/>
      <dgm:spPr/>
    </dgm:pt>
    <dgm:pt modelId="{813D3028-7D2E-4DBA-AC30-9F3BCC723A34}" type="pres">
      <dgm:prSet presAssocID="{C43EFB15-C0BA-4489-A795-347CA3FBFB6E}" presName="parentTextBox" presStyleLbl="node1" presStyleIdx="0" presStyleCnt="3"/>
      <dgm:spPr/>
    </dgm:pt>
    <dgm:pt modelId="{0BEDE780-6FBD-401F-BE34-2D0D6534F80C}" type="pres">
      <dgm:prSet presAssocID="{5E636803-D32E-4C8B-B289-ADFA6BCA769A}" presName="sp" presStyleCnt="0"/>
      <dgm:spPr/>
    </dgm:pt>
    <dgm:pt modelId="{FEA722E7-D01A-4B9B-BE58-6BDB8B3E036C}" type="pres">
      <dgm:prSet presAssocID="{80397673-34C2-4B98-A053-9916110AB9B4}" presName="arrowAndChildren" presStyleCnt="0"/>
      <dgm:spPr/>
    </dgm:pt>
    <dgm:pt modelId="{C3C0CB76-8BC3-40CB-9263-4EEE3B4C33D6}" type="pres">
      <dgm:prSet presAssocID="{80397673-34C2-4B98-A053-9916110AB9B4}" presName="parentTextArrow" presStyleLbl="node1" presStyleIdx="1" presStyleCnt="3"/>
      <dgm:spPr/>
    </dgm:pt>
    <dgm:pt modelId="{5E565A56-5233-4223-87C5-60A22BED3429}" type="pres">
      <dgm:prSet presAssocID="{F6385F5F-5F5C-441E-A1AB-6ABFA69062A6}" presName="sp" presStyleCnt="0"/>
      <dgm:spPr/>
    </dgm:pt>
    <dgm:pt modelId="{572DF293-83C1-4DF3-A25A-3781F3B36640}" type="pres">
      <dgm:prSet presAssocID="{DC16738D-FCA8-4FF5-8BC6-4A1668A2E964}" presName="arrowAndChildren" presStyleCnt="0"/>
      <dgm:spPr/>
    </dgm:pt>
    <dgm:pt modelId="{36124D20-34AD-44B5-97B2-A3DAF748C721}" type="pres">
      <dgm:prSet presAssocID="{DC16738D-FCA8-4FF5-8BC6-4A1668A2E964}" presName="parentTextArrow" presStyleLbl="node1" presStyleIdx="2" presStyleCnt="3"/>
      <dgm:spPr/>
    </dgm:pt>
  </dgm:ptLst>
  <dgm:cxnLst>
    <dgm:cxn modelId="{FF82F002-9D9A-D84C-8D92-7762BD2ECE10}" type="presOf" srcId="{A8DF4949-DBB5-4B1C-AC5C-7ECC58CA11A1}" destId="{67949821-5EE7-42D8-B29E-C701E277E3D1}" srcOrd="0" destOrd="0" presId="urn:microsoft.com/office/officeart/2005/8/layout/process4"/>
    <dgm:cxn modelId="{7608F472-DB11-394E-A55C-8194770C2427}" type="presOf" srcId="{DC16738D-FCA8-4FF5-8BC6-4A1668A2E964}" destId="{36124D20-34AD-44B5-97B2-A3DAF748C721}" srcOrd="0" destOrd="0" presId="urn:microsoft.com/office/officeart/2005/8/layout/process4"/>
    <dgm:cxn modelId="{A092A07D-0A13-451E-9CAC-DC22FF6247C5}" srcId="{A8DF4949-DBB5-4B1C-AC5C-7ECC58CA11A1}" destId="{DC16738D-FCA8-4FF5-8BC6-4A1668A2E964}" srcOrd="0" destOrd="0" parTransId="{88F222D5-711C-46C0-A693-C8C93403638A}" sibTransId="{F6385F5F-5F5C-441E-A1AB-6ABFA69062A6}"/>
    <dgm:cxn modelId="{4ECF3EAF-8840-8B48-B6E9-D70D92D47511}" type="presOf" srcId="{80397673-34C2-4B98-A053-9916110AB9B4}" destId="{C3C0CB76-8BC3-40CB-9263-4EEE3B4C33D6}" srcOrd="0" destOrd="0" presId="urn:microsoft.com/office/officeart/2005/8/layout/process4"/>
    <dgm:cxn modelId="{26C75DC7-9864-4158-8AFA-290BAF4A74DF}" srcId="{A8DF4949-DBB5-4B1C-AC5C-7ECC58CA11A1}" destId="{80397673-34C2-4B98-A053-9916110AB9B4}" srcOrd="1" destOrd="0" parTransId="{AF526118-5C8C-4F34-9B50-111E1C1C5E40}" sibTransId="{5E636803-D32E-4C8B-B289-ADFA6BCA769A}"/>
    <dgm:cxn modelId="{935592C9-A34F-F94F-A9B2-A42DAF7305C1}" type="presOf" srcId="{C43EFB15-C0BA-4489-A795-347CA3FBFB6E}" destId="{813D3028-7D2E-4DBA-AC30-9F3BCC723A34}" srcOrd="0" destOrd="0" presId="urn:microsoft.com/office/officeart/2005/8/layout/process4"/>
    <dgm:cxn modelId="{A21C7EDD-A3A9-4E07-B617-BF9E88835096}" srcId="{A8DF4949-DBB5-4B1C-AC5C-7ECC58CA11A1}" destId="{C43EFB15-C0BA-4489-A795-347CA3FBFB6E}" srcOrd="2" destOrd="0" parTransId="{C9BE0875-6AD7-45D3-BBE3-11E1EADBA5F6}" sibTransId="{A670B187-792B-450B-B134-E9B6B340A62E}"/>
    <dgm:cxn modelId="{CE53B94C-C812-6740-871E-FAEFD38D01C0}" type="presParOf" srcId="{67949821-5EE7-42D8-B29E-C701E277E3D1}" destId="{E39E5558-5A47-4B96-97D7-704A324BE5AE}" srcOrd="0" destOrd="0" presId="urn:microsoft.com/office/officeart/2005/8/layout/process4"/>
    <dgm:cxn modelId="{96F2844A-2CFF-8740-A216-7ABCD5422239}" type="presParOf" srcId="{E39E5558-5A47-4B96-97D7-704A324BE5AE}" destId="{813D3028-7D2E-4DBA-AC30-9F3BCC723A34}" srcOrd="0" destOrd="0" presId="urn:microsoft.com/office/officeart/2005/8/layout/process4"/>
    <dgm:cxn modelId="{9FCB53AC-CDB1-9540-AE09-89F7E694BEB1}" type="presParOf" srcId="{67949821-5EE7-42D8-B29E-C701E277E3D1}" destId="{0BEDE780-6FBD-401F-BE34-2D0D6534F80C}" srcOrd="1" destOrd="0" presId="urn:microsoft.com/office/officeart/2005/8/layout/process4"/>
    <dgm:cxn modelId="{A8EC1FEF-88CA-2B45-BAFC-E28404F63B39}" type="presParOf" srcId="{67949821-5EE7-42D8-B29E-C701E277E3D1}" destId="{FEA722E7-D01A-4B9B-BE58-6BDB8B3E036C}" srcOrd="2" destOrd="0" presId="urn:microsoft.com/office/officeart/2005/8/layout/process4"/>
    <dgm:cxn modelId="{5275B1A4-9E07-F849-AE6D-2D692B0EA19B}" type="presParOf" srcId="{FEA722E7-D01A-4B9B-BE58-6BDB8B3E036C}" destId="{C3C0CB76-8BC3-40CB-9263-4EEE3B4C33D6}" srcOrd="0" destOrd="0" presId="urn:microsoft.com/office/officeart/2005/8/layout/process4"/>
    <dgm:cxn modelId="{D6ACEB22-28BB-E543-8A34-C468E9ECE7E6}" type="presParOf" srcId="{67949821-5EE7-42D8-B29E-C701E277E3D1}" destId="{5E565A56-5233-4223-87C5-60A22BED3429}" srcOrd="3" destOrd="0" presId="urn:microsoft.com/office/officeart/2005/8/layout/process4"/>
    <dgm:cxn modelId="{2D10D8D0-254D-6545-93DC-21ACD0015C4C}" type="presParOf" srcId="{67949821-5EE7-42D8-B29E-C701E277E3D1}" destId="{572DF293-83C1-4DF3-A25A-3781F3B36640}" srcOrd="4" destOrd="0" presId="urn:microsoft.com/office/officeart/2005/8/layout/process4"/>
    <dgm:cxn modelId="{B7B6E59E-CD9B-6F44-9E0C-A609E3A5E51E}" type="presParOf" srcId="{572DF293-83C1-4DF3-A25A-3781F3B36640}" destId="{36124D20-34AD-44B5-97B2-A3DAF748C721}"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D3028-7D2E-4DBA-AC30-9F3BCC723A34}">
      <dsp:nvSpPr>
        <dsp:cNvPr id="0" name=""/>
        <dsp:cNvSpPr/>
      </dsp:nvSpPr>
      <dsp:spPr>
        <a:xfrm>
          <a:off x="0" y="2754393"/>
          <a:ext cx="6096000" cy="9040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Stage 3 - Proportionality</a:t>
          </a:r>
        </a:p>
      </dsp:txBody>
      <dsp:txXfrm>
        <a:off x="0" y="2754393"/>
        <a:ext cx="6096000" cy="904053"/>
      </dsp:txXfrm>
    </dsp:sp>
    <dsp:sp modelId="{C3C0CB76-8BC3-40CB-9263-4EEE3B4C33D6}">
      <dsp:nvSpPr>
        <dsp:cNvPr id="0" name=""/>
        <dsp:cNvSpPr/>
      </dsp:nvSpPr>
      <dsp:spPr>
        <a:xfrm rot="10800000">
          <a:off x="0" y="1377520"/>
          <a:ext cx="6096000" cy="139043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Stage 2 - Public interest </a:t>
          </a:r>
        </a:p>
      </dsp:txBody>
      <dsp:txXfrm rot="10800000">
        <a:off x="0" y="1377520"/>
        <a:ext cx="6096000" cy="903462"/>
      </dsp:txXfrm>
    </dsp:sp>
    <dsp:sp modelId="{36124D20-34AD-44B5-97B2-A3DAF748C721}">
      <dsp:nvSpPr>
        <dsp:cNvPr id="0" name=""/>
        <dsp:cNvSpPr/>
      </dsp:nvSpPr>
      <dsp:spPr>
        <a:xfrm rot="10800000">
          <a:off x="0" y="646"/>
          <a:ext cx="6096000" cy="1390434"/>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Stage 1 - Solvability</a:t>
          </a:r>
        </a:p>
      </dsp:txBody>
      <dsp:txXfrm rot="10800000">
        <a:off x="0" y="646"/>
        <a:ext cx="6096000" cy="9034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99E66C-3729-4D44-BF46-294F3B4A451D}" type="datetimeFigureOut">
              <a:rPr lang="en-GB" smtClean="0"/>
              <a:t>26/02/2018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8A65F-3829-470D-9FF1-42A2279F8CFB}" type="slidenum">
              <a:rPr lang="en-GB" smtClean="0"/>
              <a:t>‹#›</a:t>
            </a:fld>
            <a:endParaRPr lang="en-GB"/>
          </a:p>
        </p:txBody>
      </p:sp>
    </p:spTree>
    <p:extLst>
      <p:ext uri="{BB962C8B-B14F-4D97-AF65-F5344CB8AC3E}">
        <p14:creationId xmlns:p14="http://schemas.microsoft.com/office/powerpoint/2010/main" val="360101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defRPr/>
            </a:pPr>
            <a:endParaRPr lang="en-GB"/>
          </a:p>
        </p:txBody>
      </p:sp>
      <p:sp>
        <p:nvSpPr>
          <p:cNvPr id="4" name="Slide Number Placeholder 3"/>
          <p:cNvSpPr>
            <a:spLocks noGrp="1"/>
          </p:cNvSpPr>
          <p:nvPr>
            <p:ph type="sldNum" sz="quarter" idx="5"/>
          </p:nvPr>
        </p:nvSpPr>
        <p:spPr/>
        <p:txBody>
          <a:bodyPr/>
          <a:lstStyle/>
          <a:p>
            <a:pPr>
              <a:defRPr/>
            </a:pPr>
            <a:fld id="{4ED7348A-649F-4A2B-894F-436A840666EA}" type="slidenum">
              <a:rPr lang="en-GB" altLang="en-US" smtClean="0"/>
              <a:pPr>
                <a:defRPr/>
              </a:pPr>
              <a:t>1</a:t>
            </a:fld>
            <a:endParaRPr lang="en-GB" altLang="en-US"/>
          </a:p>
        </p:txBody>
      </p:sp>
    </p:spTree>
    <p:extLst>
      <p:ext uri="{BB962C8B-B14F-4D97-AF65-F5344CB8AC3E}">
        <p14:creationId xmlns:p14="http://schemas.microsoft.com/office/powerpoint/2010/main" val="11242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The overarching result of the ‘Road Test’ was </a:t>
            </a:r>
            <a:r>
              <a:rPr lang="en-GB" dirty="0" err="1"/>
              <a:t>Ebit</a:t>
            </a:r>
            <a:r>
              <a:rPr lang="en-GB" dirty="0"/>
              <a:t> was 98% effective</a:t>
            </a:r>
          </a:p>
        </p:txBody>
      </p:sp>
      <p:sp>
        <p:nvSpPr>
          <p:cNvPr id="4" name="Slide Number Placeholder 3"/>
          <p:cNvSpPr>
            <a:spLocks noGrp="1"/>
          </p:cNvSpPr>
          <p:nvPr>
            <p:ph type="sldNum" sz="quarter" idx="5"/>
          </p:nvPr>
        </p:nvSpPr>
        <p:spPr/>
        <p:txBody>
          <a:bodyPr/>
          <a:lstStyle/>
          <a:p>
            <a:pPr marL="0" marR="0" lvl="0" indent="0" algn="r" defTabSz="952500" rtl="0" eaLnBrk="0" fontAlgn="base" latinLnBrk="0" hangingPunct="0">
              <a:lnSpc>
                <a:spcPct val="100000"/>
              </a:lnSpc>
              <a:spcBef>
                <a:spcPct val="0"/>
              </a:spcBef>
              <a:spcAft>
                <a:spcPct val="0"/>
              </a:spcAft>
              <a:buClrTx/>
              <a:buSzTx/>
              <a:buFontTx/>
              <a:buNone/>
              <a:tabLst/>
              <a:defRPr/>
            </a:pPr>
            <a:fld id="{02F1A438-CE9D-4433-9A89-95CAA1A771F7}" type="slidenum">
              <a:rPr kumimoji="0" lang="en-GB" altLang="en-US" sz="1200" b="0" i="0" u="none" strike="noStrike" kern="1200" cap="none" spc="0" normalizeH="0" baseline="0" noProof="0" smtClean="0">
                <a:ln>
                  <a:noFill/>
                </a:ln>
                <a:solidFill>
                  <a:srgbClr val="000000"/>
                </a:solidFill>
                <a:effectLst/>
                <a:uLnTx/>
                <a:uFillTx/>
                <a:latin typeface="Times New Roman" charset="0"/>
                <a:ea typeface="MS PGothic" charset="-128"/>
                <a:cs typeface="+mn-cs"/>
              </a:rPr>
              <a:pPr marL="0" marR="0" lvl="0" indent="0" algn="r" defTabSz="952500" rtl="0" eaLnBrk="0" fontAlgn="base" latinLnBrk="0" hangingPunct="0">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Times New Roman" charset="0"/>
              <a:ea typeface="MS PGothic" charset="-128"/>
              <a:cs typeface="+mn-cs"/>
            </a:endParaRPr>
          </a:p>
        </p:txBody>
      </p:sp>
    </p:spTree>
    <p:extLst>
      <p:ext uri="{BB962C8B-B14F-4D97-AF65-F5344CB8AC3E}">
        <p14:creationId xmlns:p14="http://schemas.microsoft.com/office/powerpoint/2010/main" val="445623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defRPr/>
            </a:pPr>
            <a:endParaRPr lang="en-GB"/>
          </a:p>
        </p:txBody>
      </p:sp>
      <p:sp>
        <p:nvSpPr>
          <p:cNvPr id="4" name="Slide Number Placeholder 3"/>
          <p:cNvSpPr>
            <a:spLocks noGrp="1"/>
          </p:cNvSpPr>
          <p:nvPr>
            <p:ph type="sldNum" sz="quarter" idx="5"/>
          </p:nvPr>
        </p:nvSpPr>
        <p:spPr/>
        <p:txBody>
          <a:bodyPr/>
          <a:lstStyle/>
          <a:p>
            <a:pPr marL="0" marR="0" lvl="0" indent="0" algn="r" defTabSz="952500" rtl="0" eaLnBrk="0" fontAlgn="base" latinLnBrk="0" hangingPunct="0">
              <a:lnSpc>
                <a:spcPct val="100000"/>
              </a:lnSpc>
              <a:spcBef>
                <a:spcPct val="0"/>
              </a:spcBef>
              <a:spcAft>
                <a:spcPct val="0"/>
              </a:spcAft>
              <a:buClrTx/>
              <a:buSzTx/>
              <a:buFontTx/>
              <a:buNone/>
              <a:tabLst/>
              <a:defRPr/>
            </a:pPr>
            <a:fld id="{96739D2C-21F9-4D19-946F-1670F4A331DD}" type="slidenum">
              <a:rPr kumimoji="0" lang="en-GB" altLang="en-US" sz="1200" b="0" i="0" u="none" strike="noStrike" kern="1200" cap="none" spc="0" normalizeH="0" baseline="0" noProof="0" smtClean="0">
                <a:ln>
                  <a:noFill/>
                </a:ln>
                <a:solidFill>
                  <a:srgbClr val="000000"/>
                </a:solidFill>
                <a:effectLst/>
                <a:uLnTx/>
                <a:uFillTx/>
                <a:latin typeface="Times New Roman" charset="0"/>
                <a:ea typeface="MS PGothic" charset="-128"/>
                <a:cs typeface="+mn-cs"/>
              </a:rPr>
              <a:pPr marL="0" marR="0" lvl="0" indent="0" algn="r" defTabSz="952500" rtl="0" eaLnBrk="0" fontAlgn="base" latinLnBrk="0" hangingPunct="0">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srgbClr val="000000"/>
              </a:solidFill>
              <a:effectLst/>
              <a:uLnTx/>
              <a:uFillTx/>
              <a:latin typeface="Times New Roman" charset="0"/>
              <a:ea typeface="MS PGothic" charset="-128"/>
              <a:cs typeface="+mn-cs"/>
            </a:endParaRPr>
          </a:p>
        </p:txBody>
      </p:sp>
    </p:spTree>
    <p:extLst>
      <p:ext uri="{BB962C8B-B14F-4D97-AF65-F5344CB8AC3E}">
        <p14:creationId xmlns:p14="http://schemas.microsoft.com/office/powerpoint/2010/main" val="3484652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defRPr/>
            </a:pPr>
            <a:endParaRPr lang="en-GB" dirty="0"/>
          </a:p>
          <a:p>
            <a:pPr marL="228600" indent="-228600">
              <a:buFont typeface="Arial" panose="020B0604020202020204" pitchFamily="34" charset="0"/>
              <a:buChar char="•"/>
              <a:defRPr/>
            </a:pPr>
            <a:r>
              <a:rPr lang="en-GB" dirty="0"/>
              <a:t>You can see form the graph there is a tipping point of risk Vs benefit </a:t>
            </a:r>
          </a:p>
          <a:p>
            <a:pPr marL="228600" indent="-228600">
              <a:buFont typeface="Arial" panose="020B0604020202020204" pitchFamily="34" charset="0"/>
              <a:buChar char="•"/>
              <a:defRPr/>
            </a:pPr>
            <a:r>
              <a:rPr lang="en-GB" dirty="0"/>
              <a:t>It is in your gift to set your threshold where you see fit.</a:t>
            </a:r>
          </a:p>
          <a:p>
            <a:pPr marL="228600" indent="-228600">
              <a:buFontTx/>
              <a:buAutoNum type="arabicParenR"/>
              <a:defRPr/>
            </a:pPr>
            <a:endParaRPr lang="en-GB" dirty="0"/>
          </a:p>
        </p:txBody>
      </p:sp>
      <p:sp>
        <p:nvSpPr>
          <p:cNvPr id="4" name="Slide Number Placeholder 3"/>
          <p:cNvSpPr>
            <a:spLocks noGrp="1"/>
          </p:cNvSpPr>
          <p:nvPr>
            <p:ph type="sldNum" sz="quarter" idx="5"/>
          </p:nvPr>
        </p:nvSpPr>
        <p:spPr/>
        <p:txBody>
          <a:bodyPr/>
          <a:lstStyle>
            <a:lvl1pPr defTabSz="952500">
              <a:defRPr sz="1000">
                <a:solidFill>
                  <a:schemeClr val="tx1"/>
                </a:solidFill>
                <a:latin typeface="Tahoma" charset="0"/>
                <a:ea typeface="MS PGothic" charset="-128"/>
              </a:defRPr>
            </a:lvl1pPr>
            <a:lvl2pPr marL="742950" indent="-285750" defTabSz="952500">
              <a:defRPr sz="1000">
                <a:solidFill>
                  <a:schemeClr val="tx1"/>
                </a:solidFill>
                <a:latin typeface="Tahoma" charset="0"/>
                <a:ea typeface="MS PGothic" charset="-128"/>
              </a:defRPr>
            </a:lvl2pPr>
            <a:lvl3pPr marL="1143000" indent="-228600" defTabSz="952500">
              <a:defRPr sz="1000">
                <a:solidFill>
                  <a:schemeClr val="tx1"/>
                </a:solidFill>
                <a:latin typeface="Tahoma" charset="0"/>
                <a:ea typeface="MS PGothic" charset="-128"/>
              </a:defRPr>
            </a:lvl3pPr>
            <a:lvl4pPr marL="1600200" indent="-228600" defTabSz="952500">
              <a:defRPr sz="1000">
                <a:solidFill>
                  <a:schemeClr val="tx1"/>
                </a:solidFill>
                <a:latin typeface="Tahoma" charset="0"/>
                <a:ea typeface="MS PGothic" charset="-128"/>
              </a:defRPr>
            </a:lvl4pPr>
            <a:lvl5pPr marL="2057400" indent="-228600" defTabSz="952500">
              <a:defRPr sz="1000">
                <a:solidFill>
                  <a:schemeClr val="tx1"/>
                </a:solidFill>
                <a:latin typeface="Tahoma" charset="0"/>
                <a:ea typeface="MS PGothic" charset="-128"/>
              </a:defRPr>
            </a:lvl5pPr>
            <a:lvl6pPr marL="2514600" indent="-228600" defTabSz="952500" eaLnBrk="0" fontAlgn="base" hangingPunct="0">
              <a:spcBef>
                <a:spcPct val="0"/>
              </a:spcBef>
              <a:spcAft>
                <a:spcPct val="0"/>
              </a:spcAft>
              <a:defRPr sz="1000">
                <a:solidFill>
                  <a:schemeClr val="tx1"/>
                </a:solidFill>
                <a:latin typeface="Tahoma" charset="0"/>
                <a:ea typeface="MS PGothic" charset="-128"/>
              </a:defRPr>
            </a:lvl6pPr>
            <a:lvl7pPr marL="2971800" indent="-228600" defTabSz="952500" eaLnBrk="0" fontAlgn="base" hangingPunct="0">
              <a:spcBef>
                <a:spcPct val="0"/>
              </a:spcBef>
              <a:spcAft>
                <a:spcPct val="0"/>
              </a:spcAft>
              <a:defRPr sz="1000">
                <a:solidFill>
                  <a:schemeClr val="tx1"/>
                </a:solidFill>
                <a:latin typeface="Tahoma" charset="0"/>
                <a:ea typeface="MS PGothic" charset="-128"/>
              </a:defRPr>
            </a:lvl7pPr>
            <a:lvl8pPr marL="3429000" indent="-228600" defTabSz="952500" eaLnBrk="0" fontAlgn="base" hangingPunct="0">
              <a:spcBef>
                <a:spcPct val="0"/>
              </a:spcBef>
              <a:spcAft>
                <a:spcPct val="0"/>
              </a:spcAft>
              <a:defRPr sz="1000">
                <a:solidFill>
                  <a:schemeClr val="tx1"/>
                </a:solidFill>
                <a:latin typeface="Tahoma" charset="0"/>
                <a:ea typeface="MS PGothic" charset="-128"/>
              </a:defRPr>
            </a:lvl8pPr>
            <a:lvl9pPr marL="3886200" indent="-228600" defTabSz="952500" eaLnBrk="0" fontAlgn="base" hangingPunct="0">
              <a:spcBef>
                <a:spcPct val="0"/>
              </a:spcBef>
              <a:spcAft>
                <a:spcPct val="0"/>
              </a:spcAft>
              <a:defRPr sz="1000">
                <a:solidFill>
                  <a:schemeClr val="tx1"/>
                </a:solidFill>
                <a:latin typeface="Tahoma" charset="0"/>
                <a:ea typeface="MS PGothic" charset="-128"/>
              </a:defRPr>
            </a:lvl9pPr>
          </a:lstStyle>
          <a:p>
            <a:pPr marL="0" marR="0" lvl="0" indent="0" algn="r" defTabSz="952500" rtl="0" eaLnBrk="0" fontAlgn="base" latinLnBrk="0" hangingPunct="0">
              <a:lnSpc>
                <a:spcPct val="100000"/>
              </a:lnSpc>
              <a:spcBef>
                <a:spcPct val="0"/>
              </a:spcBef>
              <a:spcAft>
                <a:spcPct val="0"/>
              </a:spcAft>
              <a:buClrTx/>
              <a:buSzTx/>
              <a:buFontTx/>
              <a:buNone/>
              <a:tabLst/>
              <a:defRPr/>
            </a:pPr>
            <a:fld id="{A0D0DD9B-A250-4AA3-981D-B54380BB3ACE}" type="slidenum">
              <a:rPr kumimoji="0" lang="en-GB" altLang="en-US" sz="1200" b="0" i="0" u="none" strike="noStrike" kern="1200" cap="none" spc="0" normalizeH="0" baseline="0" noProof="0" smtClean="0">
                <a:ln>
                  <a:noFill/>
                </a:ln>
                <a:solidFill>
                  <a:srgbClr val="000000"/>
                </a:solidFill>
                <a:effectLst/>
                <a:uLnTx/>
                <a:uFillTx/>
                <a:latin typeface="Times New Roman" charset="0"/>
                <a:ea typeface="MS PGothic" charset="-128"/>
                <a:cs typeface="+mn-cs"/>
              </a:rPr>
              <a:pPr marL="0" marR="0" lvl="0" indent="0" algn="r" defTabSz="952500" rtl="0" eaLnBrk="0" fontAlgn="base" latinLnBrk="0" hangingPunct="0">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srgbClr val="000000"/>
              </a:solidFill>
              <a:effectLst/>
              <a:uLnTx/>
              <a:uFillTx/>
              <a:latin typeface="Times New Roman" charset="0"/>
              <a:ea typeface="MS PGothic" charset="-128"/>
              <a:cs typeface="+mn-cs"/>
            </a:endParaRPr>
          </a:p>
        </p:txBody>
      </p:sp>
    </p:spTree>
    <p:extLst>
      <p:ext uri="{BB962C8B-B14F-4D97-AF65-F5344CB8AC3E}">
        <p14:creationId xmlns:p14="http://schemas.microsoft.com/office/powerpoint/2010/main" val="2463101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defRPr/>
            </a:pPr>
            <a:r>
              <a:rPr lang="en-GB" altLang="en-US" dirty="0">
                <a:latin typeface="Times New Roman" pitchFamily="18" charset="0"/>
              </a:rPr>
              <a:t>These are the 8 factors which were established as statistically significant. </a:t>
            </a:r>
          </a:p>
          <a:p>
            <a:pPr marL="228600" indent="-228600">
              <a:buFont typeface="Arial" panose="020B0604020202020204" pitchFamily="34" charset="0"/>
              <a:buChar char="•"/>
              <a:defRPr/>
            </a:pPr>
            <a:r>
              <a:rPr lang="en-GB" altLang="en-US" dirty="0">
                <a:latin typeface="Times New Roman" pitchFamily="18" charset="0"/>
              </a:rPr>
              <a:t>The first  two are by far the strongest 11 x and 8 x respectively</a:t>
            </a:r>
          </a:p>
          <a:p>
            <a:pPr marL="228600" indent="-228600">
              <a:buFont typeface="Arial" panose="020B0604020202020204" pitchFamily="34" charset="0"/>
              <a:buChar char="•"/>
              <a:defRPr/>
            </a:pPr>
            <a:endParaRPr lang="en-GB" altLang="en-US" dirty="0">
              <a:latin typeface="Times New Roman" pitchFamily="18" charset="0"/>
            </a:endParaRPr>
          </a:p>
          <a:p>
            <a:pPr marL="228600" indent="-228600">
              <a:buFont typeface="Arial" panose="020B0604020202020204" pitchFamily="34" charset="0"/>
              <a:buChar char="•"/>
              <a:defRPr/>
            </a:pPr>
            <a:r>
              <a:rPr lang="en-GB" altLang="en-US" dirty="0">
                <a:latin typeface="Times New Roman" pitchFamily="18" charset="0"/>
              </a:rPr>
              <a:t>Alcohol deserves a mention here: although this showed a significant t relationship the number of cases where it was relevant was too small to take a reliable finding. </a:t>
            </a:r>
          </a:p>
          <a:p>
            <a:pPr marL="228600" indent="-228600">
              <a:buFont typeface="Arial" panose="020B0604020202020204" pitchFamily="34" charset="0"/>
              <a:buChar char="•"/>
              <a:defRPr/>
            </a:pPr>
            <a:r>
              <a:rPr lang="en-GB" altLang="en-US" dirty="0">
                <a:latin typeface="Times New Roman" pitchFamily="18" charset="0"/>
              </a:rPr>
              <a:t>This is almost certainly based on the fact that during the field test, whether alcohol was or was not present was mostly answered unknown. Where there was an answer and the answer yes it was a strong factor. </a:t>
            </a:r>
          </a:p>
          <a:p>
            <a:pPr marL="228600" indent="-228600">
              <a:buFont typeface="Arial" panose="020B0604020202020204" pitchFamily="34" charset="0"/>
              <a:buChar char="•"/>
              <a:defRPr/>
            </a:pPr>
            <a:r>
              <a:rPr lang="en-GB" altLang="en-US" dirty="0">
                <a:latin typeface="Times New Roman" pitchFamily="18" charset="0"/>
              </a:rPr>
              <a:t>More research would assist in establishing this</a:t>
            </a:r>
          </a:p>
        </p:txBody>
      </p:sp>
      <p:sp>
        <p:nvSpPr>
          <p:cNvPr id="4" name="Slide Number Placeholder 3"/>
          <p:cNvSpPr>
            <a:spLocks noGrp="1"/>
          </p:cNvSpPr>
          <p:nvPr>
            <p:ph type="sldNum" sz="quarter" idx="5"/>
          </p:nvPr>
        </p:nvSpPr>
        <p:spPr/>
        <p:txBody>
          <a:bodyPr/>
          <a:lstStyle>
            <a:lvl1pPr defTabSz="952500">
              <a:defRPr sz="1000">
                <a:solidFill>
                  <a:schemeClr val="tx1"/>
                </a:solidFill>
                <a:latin typeface="Tahoma" charset="0"/>
                <a:ea typeface="MS PGothic" charset="-128"/>
              </a:defRPr>
            </a:lvl1pPr>
            <a:lvl2pPr marL="742950" indent="-285750" defTabSz="952500">
              <a:defRPr sz="1000">
                <a:solidFill>
                  <a:schemeClr val="tx1"/>
                </a:solidFill>
                <a:latin typeface="Tahoma" charset="0"/>
                <a:ea typeface="MS PGothic" charset="-128"/>
              </a:defRPr>
            </a:lvl2pPr>
            <a:lvl3pPr marL="1143000" indent="-228600" defTabSz="952500">
              <a:defRPr sz="1000">
                <a:solidFill>
                  <a:schemeClr val="tx1"/>
                </a:solidFill>
                <a:latin typeface="Tahoma" charset="0"/>
                <a:ea typeface="MS PGothic" charset="-128"/>
              </a:defRPr>
            </a:lvl3pPr>
            <a:lvl4pPr marL="1600200" indent="-228600" defTabSz="952500">
              <a:defRPr sz="1000">
                <a:solidFill>
                  <a:schemeClr val="tx1"/>
                </a:solidFill>
                <a:latin typeface="Tahoma" charset="0"/>
                <a:ea typeface="MS PGothic" charset="-128"/>
              </a:defRPr>
            </a:lvl4pPr>
            <a:lvl5pPr marL="2057400" indent="-228600" defTabSz="952500">
              <a:defRPr sz="1000">
                <a:solidFill>
                  <a:schemeClr val="tx1"/>
                </a:solidFill>
                <a:latin typeface="Tahoma" charset="0"/>
                <a:ea typeface="MS PGothic" charset="-128"/>
              </a:defRPr>
            </a:lvl5pPr>
            <a:lvl6pPr marL="2514600" indent="-228600" defTabSz="952500" eaLnBrk="0" fontAlgn="base" hangingPunct="0">
              <a:spcBef>
                <a:spcPct val="0"/>
              </a:spcBef>
              <a:spcAft>
                <a:spcPct val="0"/>
              </a:spcAft>
              <a:defRPr sz="1000">
                <a:solidFill>
                  <a:schemeClr val="tx1"/>
                </a:solidFill>
                <a:latin typeface="Tahoma" charset="0"/>
                <a:ea typeface="MS PGothic" charset="-128"/>
              </a:defRPr>
            </a:lvl6pPr>
            <a:lvl7pPr marL="2971800" indent="-228600" defTabSz="952500" eaLnBrk="0" fontAlgn="base" hangingPunct="0">
              <a:spcBef>
                <a:spcPct val="0"/>
              </a:spcBef>
              <a:spcAft>
                <a:spcPct val="0"/>
              </a:spcAft>
              <a:defRPr sz="1000">
                <a:solidFill>
                  <a:schemeClr val="tx1"/>
                </a:solidFill>
                <a:latin typeface="Tahoma" charset="0"/>
                <a:ea typeface="MS PGothic" charset="-128"/>
              </a:defRPr>
            </a:lvl7pPr>
            <a:lvl8pPr marL="3429000" indent="-228600" defTabSz="952500" eaLnBrk="0" fontAlgn="base" hangingPunct="0">
              <a:spcBef>
                <a:spcPct val="0"/>
              </a:spcBef>
              <a:spcAft>
                <a:spcPct val="0"/>
              </a:spcAft>
              <a:defRPr sz="1000">
                <a:solidFill>
                  <a:schemeClr val="tx1"/>
                </a:solidFill>
                <a:latin typeface="Tahoma" charset="0"/>
                <a:ea typeface="MS PGothic" charset="-128"/>
              </a:defRPr>
            </a:lvl8pPr>
            <a:lvl9pPr marL="3886200" indent="-228600" defTabSz="952500" eaLnBrk="0" fontAlgn="base" hangingPunct="0">
              <a:spcBef>
                <a:spcPct val="0"/>
              </a:spcBef>
              <a:spcAft>
                <a:spcPct val="0"/>
              </a:spcAft>
              <a:defRPr sz="1000">
                <a:solidFill>
                  <a:schemeClr val="tx1"/>
                </a:solidFill>
                <a:latin typeface="Tahoma" charset="0"/>
                <a:ea typeface="MS PGothic" charset="-128"/>
              </a:defRPr>
            </a:lvl9pPr>
          </a:lstStyle>
          <a:p>
            <a:pPr marL="0" marR="0" lvl="0" indent="0" algn="r" defTabSz="952500" rtl="0" eaLnBrk="0" fontAlgn="base" latinLnBrk="0" hangingPunct="0">
              <a:lnSpc>
                <a:spcPct val="100000"/>
              </a:lnSpc>
              <a:spcBef>
                <a:spcPct val="0"/>
              </a:spcBef>
              <a:spcAft>
                <a:spcPct val="0"/>
              </a:spcAft>
              <a:buClrTx/>
              <a:buSzTx/>
              <a:buFontTx/>
              <a:buNone/>
              <a:tabLst/>
              <a:defRPr/>
            </a:pPr>
            <a:fld id="{A01B5A0F-7B41-4572-843C-C48CEC11AFA2}" type="slidenum">
              <a:rPr kumimoji="0" lang="en-GB" altLang="en-US" sz="1200" b="0" i="0" u="none" strike="noStrike" kern="1200" cap="none" spc="0" normalizeH="0" baseline="0" noProof="0" smtClean="0">
                <a:ln>
                  <a:noFill/>
                </a:ln>
                <a:solidFill>
                  <a:srgbClr val="000000"/>
                </a:solidFill>
                <a:effectLst/>
                <a:uLnTx/>
                <a:uFillTx/>
                <a:latin typeface="Times New Roman" charset="0"/>
                <a:ea typeface="MS PGothic" charset="-128"/>
                <a:cs typeface="+mn-cs"/>
              </a:rPr>
              <a:pPr marL="0" marR="0" lvl="0" indent="0" algn="r" defTabSz="952500" rtl="0" eaLnBrk="0" fontAlgn="base" latinLnBrk="0" hangingPunct="0">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srgbClr val="000000"/>
              </a:solidFill>
              <a:effectLst/>
              <a:uLnTx/>
              <a:uFillTx/>
              <a:latin typeface="Times New Roman" charset="0"/>
              <a:ea typeface="MS PGothic" charset="-128"/>
              <a:cs typeface="+mn-cs"/>
            </a:endParaRPr>
          </a:p>
        </p:txBody>
      </p:sp>
    </p:spTree>
    <p:extLst>
      <p:ext uri="{BB962C8B-B14F-4D97-AF65-F5344CB8AC3E}">
        <p14:creationId xmlns:p14="http://schemas.microsoft.com/office/powerpoint/2010/main" val="3001828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defRPr/>
            </a:pPr>
            <a:r>
              <a:rPr lang="en-GB" altLang="en-US" dirty="0">
                <a:latin typeface="Times New Roman" pitchFamily="18" charset="0"/>
              </a:rPr>
              <a:t>These factors are also weighted</a:t>
            </a:r>
          </a:p>
          <a:p>
            <a:pPr marL="228600" indent="-228600">
              <a:buFont typeface="Arial" panose="020B0604020202020204" pitchFamily="34" charset="0"/>
              <a:buChar char="•"/>
              <a:defRPr/>
            </a:pPr>
            <a:r>
              <a:rPr lang="en-GB" altLang="en-US" dirty="0">
                <a:latin typeface="Times New Roman" pitchFamily="18" charset="0"/>
              </a:rPr>
              <a:t>Important to note these are nor evidenced based questions, these are based on professional judgement on what indicated vulnerabilities.</a:t>
            </a:r>
          </a:p>
          <a:p>
            <a:pPr marL="228600" indent="-228600">
              <a:buFont typeface="Arial" panose="020B0604020202020204" pitchFamily="34" charset="0"/>
              <a:buChar char="•"/>
              <a:defRPr/>
            </a:pPr>
            <a:r>
              <a:rPr lang="en-GB" altLang="en-US" dirty="0">
                <a:latin typeface="Times New Roman" pitchFamily="18" charset="0"/>
              </a:rPr>
              <a:t>We will talk later how we can do better with a far more advanced methodology supported by research</a:t>
            </a:r>
          </a:p>
        </p:txBody>
      </p:sp>
      <p:sp>
        <p:nvSpPr>
          <p:cNvPr id="4" name="Slide Number Placeholder 3"/>
          <p:cNvSpPr>
            <a:spLocks noGrp="1"/>
          </p:cNvSpPr>
          <p:nvPr>
            <p:ph type="sldNum" sz="quarter" idx="5"/>
          </p:nvPr>
        </p:nvSpPr>
        <p:spPr/>
        <p:txBody>
          <a:bodyPr/>
          <a:lstStyle>
            <a:lvl1pPr defTabSz="952500">
              <a:defRPr sz="1000">
                <a:solidFill>
                  <a:schemeClr val="tx1"/>
                </a:solidFill>
                <a:latin typeface="Tahoma" charset="0"/>
                <a:ea typeface="MS PGothic" charset="-128"/>
              </a:defRPr>
            </a:lvl1pPr>
            <a:lvl2pPr marL="742950" indent="-285750" defTabSz="952500">
              <a:defRPr sz="1000">
                <a:solidFill>
                  <a:schemeClr val="tx1"/>
                </a:solidFill>
                <a:latin typeface="Tahoma" charset="0"/>
                <a:ea typeface="MS PGothic" charset="-128"/>
              </a:defRPr>
            </a:lvl2pPr>
            <a:lvl3pPr marL="1143000" indent="-228600" defTabSz="952500">
              <a:defRPr sz="1000">
                <a:solidFill>
                  <a:schemeClr val="tx1"/>
                </a:solidFill>
                <a:latin typeface="Tahoma" charset="0"/>
                <a:ea typeface="MS PGothic" charset="-128"/>
              </a:defRPr>
            </a:lvl3pPr>
            <a:lvl4pPr marL="1600200" indent="-228600" defTabSz="952500">
              <a:defRPr sz="1000">
                <a:solidFill>
                  <a:schemeClr val="tx1"/>
                </a:solidFill>
                <a:latin typeface="Tahoma" charset="0"/>
                <a:ea typeface="MS PGothic" charset="-128"/>
              </a:defRPr>
            </a:lvl4pPr>
            <a:lvl5pPr marL="2057400" indent="-228600" defTabSz="952500">
              <a:defRPr sz="1000">
                <a:solidFill>
                  <a:schemeClr val="tx1"/>
                </a:solidFill>
                <a:latin typeface="Tahoma" charset="0"/>
                <a:ea typeface="MS PGothic" charset="-128"/>
              </a:defRPr>
            </a:lvl5pPr>
            <a:lvl6pPr marL="2514600" indent="-228600" defTabSz="952500" eaLnBrk="0" fontAlgn="base" hangingPunct="0">
              <a:spcBef>
                <a:spcPct val="0"/>
              </a:spcBef>
              <a:spcAft>
                <a:spcPct val="0"/>
              </a:spcAft>
              <a:defRPr sz="1000">
                <a:solidFill>
                  <a:schemeClr val="tx1"/>
                </a:solidFill>
                <a:latin typeface="Tahoma" charset="0"/>
                <a:ea typeface="MS PGothic" charset="-128"/>
              </a:defRPr>
            </a:lvl6pPr>
            <a:lvl7pPr marL="2971800" indent="-228600" defTabSz="952500" eaLnBrk="0" fontAlgn="base" hangingPunct="0">
              <a:spcBef>
                <a:spcPct val="0"/>
              </a:spcBef>
              <a:spcAft>
                <a:spcPct val="0"/>
              </a:spcAft>
              <a:defRPr sz="1000">
                <a:solidFill>
                  <a:schemeClr val="tx1"/>
                </a:solidFill>
                <a:latin typeface="Tahoma" charset="0"/>
                <a:ea typeface="MS PGothic" charset="-128"/>
              </a:defRPr>
            </a:lvl7pPr>
            <a:lvl8pPr marL="3429000" indent="-228600" defTabSz="952500" eaLnBrk="0" fontAlgn="base" hangingPunct="0">
              <a:spcBef>
                <a:spcPct val="0"/>
              </a:spcBef>
              <a:spcAft>
                <a:spcPct val="0"/>
              </a:spcAft>
              <a:defRPr sz="1000">
                <a:solidFill>
                  <a:schemeClr val="tx1"/>
                </a:solidFill>
                <a:latin typeface="Tahoma" charset="0"/>
                <a:ea typeface="MS PGothic" charset="-128"/>
              </a:defRPr>
            </a:lvl8pPr>
            <a:lvl9pPr marL="3886200" indent="-228600" defTabSz="952500" eaLnBrk="0" fontAlgn="base" hangingPunct="0">
              <a:spcBef>
                <a:spcPct val="0"/>
              </a:spcBef>
              <a:spcAft>
                <a:spcPct val="0"/>
              </a:spcAft>
              <a:defRPr sz="1000">
                <a:solidFill>
                  <a:schemeClr val="tx1"/>
                </a:solidFill>
                <a:latin typeface="Tahoma" charset="0"/>
                <a:ea typeface="MS PGothic" charset="-128"/>
              </a:defRPr>
            </a:lvl9pPr>
          </a:lstStyle>
          <a:p>
            <a:pPr marL="0" marR="0" lvl="0" indent="0" algn="r" defTabSz="952500" rtl="0" eaLnBrk="0" fontAlgn="base" latinLnBrk="0" hangingPunct="0">
              <a:lnSpc>
                <a:spcPct val="100000"/>
              </a:lnSpc>
              <a:spcBef>
                <a:spcPct val="0"/>
              </a:spcBef>
              <a:spcAft>
                <a:spcPct val="0"/>
              </a:spcAft>
              <a:buClrTx/>
              <a:buSzTx/>
              <a:buFontTx/>
              <a:buNone/>
              <a:tabLst/>
              <a:defRPr/>
            </a:pPr>
            <a:fld id="{B5C15C03-5A81-4221-AAA5-820415AC60B5}" type="slidenum">
              <a:rPr kumimoji="0" lang="en-GB" altLang="en-US" sz="1200" b="0" i="0" u="none" strike="noStrike" kern="1200" cap="none" spc="0" normalizeH="0" baseline="0" noProof="0" smtClean="0">
                <a:ln>
                  <a:noFill/>
                </a:ln>
                <a:solidFill>
                  <a:srgbClr val="000000"/>
                </a:solidFill>
                <a:effectLst/>
                <a:uLnTx/>
                <a:uFillTx/>
                <a:latin typeface="Times New Roman" charset="0"/>
                <a:ea typeface="MS PGothic" charset="-128"/>
                <a:cs typeface="+mn-cs"/>
              </a:rPr>
              <a:pPr marL="0" marR="0" lvl="0" indent="0" algn="r" defTabSz="952500" rtl="0" eaLnBrk="0" fontAlgn="base" latinLnBrk="0" hangingPunct="0">
                <a:lnSpc>
                  <a:spcPct val="100000"/>
                </a:lnSpc>
                <a:spcBef>
                  <a:spcPct val="0"/>
                </a:spcBef>
                <a:spcAft>
                  <a:spcPct val="0"/>
                </a:spcAft>
                <a:buClrTx/>
                <a:buSzTx/>
                <a:buFontTx/>
                <a:buNone/>
                <a:tabLst/>
                <a:defRPr/>
              </a:pPr>
              <a:t>14</a:t>
            </a:fld>
            <a:endParaRPr kumimoji="0" lang="en-GB" altLang="en-US" sz="1200" b="0" i="0" u="none" strike="noStrike" kern="1200" cap="none" spc="0" normalizeH="0" baseline="0" noProof="0">
              <a:ln>
                <a:noFill/>
              </a:ln>
              <a:solidFill>
                <a:srgbClr val="000000"/>
              </a:solidFill>
              <a:effectLst/>
              <a:uLnTx/>
              <a:uFillTx/>
              <a:latin typeface="Times New Roman" charset="0"/>
              <a:ea typeface="MS PGothic" charset="-128"/>
              <a:cs typeface="+mn-cs"/>
            </a:endParaRPr>
          </a:p>
        </p:txBody>
      </p:sp>
    </p:spTree>
    <p:extLst>
      <p:ext uri="{BB962C8B-B14F-4D97-AF65-F5344CB8AC3E}">
        <p14:creationId xmlns:p14="http://schemas.microsoft.com/office/powerpoint/2010/main" val="3787650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28600" indent="-228600">
              <a:buFontTx/>
              <a:buAutoNum type="arabicParenR"/>
              <a:defRPr/>
            </a:pPr>
            <a:endParaRPr lang="en-GB" dirty="0"/>
          </a:p>
          <a:p>
            <a:pPr marL="171450" indent="-171450">
              <a:buFont typeface="Arial" panose="020B0604020202020204" pitchFamily="34" charset="0"/>
              <a:buChar char="•"/>
              <a:defRPr/>
            </a:pPr>
            <a:r>
              <a:rPr lang="en-GB" dirty="0"/>
              <a:t>A strong observation during the test was the inappropriate allocation of crime investigations</a:t>
            </a:r>
          </a:p>
          <a:p>
            <a:pPr marL="171450" indent="-171450">
              <a:buFont typeface="Arial" panose="020B0604020202020204" pitchFamily="34" charset="0"/>
              <a:buChar char="•"/>
              <a:defRPr/>
            </a:pPr>
            <a:r>
              <a:rPr lang="en-GB" dirty="0"/>
              <a:t>This is where there was a feeling something needed to be done.</a:t>
            </a:r>
          </a:p>
          <a:p>
            <a:pPr>
              <a:buFont typeface="Arial" panose="020B0604020202020204" pitchFamily="34" charset="0"/>
              <a:buNone/>
              <a:defRPr/>
            </a:pPr>
            <a:endParaRPr lang="en-GB" dirty="0"/>
          </a:p>
          <a:p>
            <a:pPr marL="171450" indent="-171450">
              <a:buFont typeface="Arial" panose="020B0604020202020204" pitchFamily="34" charset="0"/>
              <a:buChar char="•"/>
              <a:defRPr/>
            </a:pPr>
            <a:r>
              <a:rPr lang="en-GB" dirty="0"/>
              <a:t>What is missed though is the investigation is not the vehicle to resolve the issue</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Use the boy in the care home as an example. 16 yrs.' common assault push.</a:t>
            </a:r>
          </a:p>
          <a:p>
            <a:pPr marL="171450" indent="-171450">
              <a:buFont typeface="Arial" panose="020B0604020202020204" pitchFamily="34" charset="0"/>
              <a:buChar char="•"/>
              <a:defRPr/>
            </a:pPr>
            <a:r>
              <a:rPr lang="en-GB" dirty="0"/>
              <a:t>Appropriate intervention for an appropriate problem.</a:t>
            </a:r>
          </a:p>
        </p:txBody>
      </p:sp>
      <p:sp>
        <p:nvSpPr>
          <p:cNvPr id="4" name="Slide Number Placeholder 3"/>
          <p:cNvSpPr>
            <a:spLocks noGrp="1"/>
          </p:cNvSpPr>
          <p:nvPr>
            <p:ph type="sldNum" sz="quarter" idx="5"/>
          </p:nvPr>
        </p:nvSpPr>
        <p:spPr/>
        <p:txBody>
          <a:bodyPr/>
          <a:lstStyle>
            <a:lvl1pPr defTabSz="952500">
              <a:defRPr sz="1000">
                <a:solidFill>
                  <a:schemeClr val="tx1"/>
                </a:solidFill>
                <a:latin typeface="Tahoma" charset="0"/>
                <a:ea typeface="MS PGothic" charset="-128"/>
              </a:defRPr>
            </a:lvl1pPr>
            <a:lvl2pPr marL="742950" indent="-285750" defTabSz="952500">
              <a:defRPr sz="1000">
                <a:solidFill>
                  <a:schemeClr val="tx1"/>
                </a:solidFill>
                <a:latin typeface="Tahoma" charset="0"/>
                <a:ea typeface="MS PGothic" charset="-128"/>
              </a:defRPr>
            </a:lvl2pPr>
            <a:lvl3pPr marL="1143000" indent="-228600" defTabSz="952500">
              <a:defRPr sz="1000">
                <a:solidFill>
                  <a:schemeClr val="tx1"/>
                </a:solidFill>
                <a:latin typeface="Tahoma" charset="0"/>
                <a:ea typeface="MS PGothic" charset="-128"/>
              </a:defRPr>
            </a:lvl3pPr>
            <a:lvl4pPr marL="1600200" indent="-228600" defTabSz="952500">
              <a:defRPr sz="1000">
                <a:solidFill>
                  <a:schemeClr val="tx1"/>
                </a:solidFill>
                <a:latin typeface="Tahoma" charset="0"/>
                <a:ea typeface="MS PGothic" charset="-128"/>
              </a:defRPr>
            </a:lvl4pPr>
            <a:lvl5pPr marL="2057400" indent="-228600" defTabSz="952500">
              <a:defRPr sz="1000">
                <a:solidFill>
                  <a:schemeClr val="tx1"/>
                </a:solidFill>
                <a:latin typeface="Tahoma" charset="0"/>
                <a:ea typeface="MS PGothic" charset="-128"/>
              </a:defRPr>
            </a:lvl5pPr>
            <a:lvl6pPr marL="2514600" indent="-228600" defTabSz="952500" eaLnBrk="0" fontAlgn="base" hangingPunct="0">
              <a:spcBef>
                <a:spcPct val="0"/>
              </a:spcBef>
              <a:spcAft>
                <a:spcPct val="0"/>
              </a:spcAft>
              <a:defRPr sz="1000">
                <a:solidFill>
                  <a:schemeClr val="tx1"/>
                </a:solidFill>
                <a:latin typeface="Tahoma" charset="0"/>
                <a:ea typeface="MS PGothic" charset="-128"/>
              </a:defRPr>
            </a:lvl6pPr>
            <a:lvl7pPr marL="2971800" indent="-228600" defTabSz="952500" eaLnBrk="0" fontAlgn="base" hangingPunct="0">
              <a:spcBef>
                <a:spcPct val="0"/>
              </a:spcBef>
              <a:spcAft>
                <a:spcPct val="0"/>
              </a:spcAft>
              <a:defRPr sz="1000">
                <a:solidFill>
                  <a:schemeClr val="tx1"/>
                </a:solidFill>
                <a:latin typeface="Tahoma" charset="0"/>
                <a:ea typeface="MS PGothic" charset="-128"/>
              </a:defRPr>
            </a:lvl7pPr>
            <a:lvl8pPr marL="3429000" indent="-228600" defTabSz="952500" eaLnBrk="0" fontAlgn="base" hangingPunct="0">
              <a:spcBef>
                <a:spcPct val="0"/>
              </a:spcBef>
              <a:spcAft>
                <a:spcPct val="0"/>
              </a:spcAft>
              <a:defRPr sz="1000">
                <a:solidFill>
                  <a:schemeClr val="tx1"/>
                </a:solidFill>
                <a:latin typeface="Tahoma" charset="0"/>
                <a:ea typeface="MS PGothic" charset="-128"/>
              </a:defRPr>
            </a:lvl8pPr>
            <a:lvl9pPr marL="3886200" indent="-228600" defTabSz="952500" eaLnBrk="0" fontAlgn="base" hangingPunct="0">
              <a:spcBef>
                <a:spcPct val="0"/>
              </a:spcBef>
              <a:spcAft>
                <a:spcPct val="0"/>
              </a:spcAft>
              <a:defRPr sz="1000">
                <a:solidFill>
                  <a:schemeClr val="tx1"/>
                </a:solidFill>
                <a:latin typeface="Tahoma" charset="0"/>
                <a:ea typeface="MS PGothic" charset="-128"/>
              </a:defRPr>
            </a:lvl9pPr>
          </a:lstStyle>
          <a:p>
            <a:pPr marL="0" marR="0" lvl="0" indent="0" algn="r" defTabSz="952500" rtl="0" eaLnBrk="0" fontAlgn="base" latinLnBrk="0" hangingPunct="0">
              <a:lnSpc>
                <a:spcPct val="100000"/>
              </a:lnSpc>
              <a:spcBef>
                <a:spcPct val="0"/>
              </a:spcBef>
              <a:spcAft>
                <a:spcPct val="0"/>
              </a:spcAft>
              <a:buClrTx/>
              <a:buSzTx/>
              <a:buFontTx/>
              <a:buNone/>
              <a:tabLst/>
              <a:defRPr/>
            </a:pPr>
            <a:fld id="{77D2B985-DA61-44D7-8609-AFE147FE39C0}" type="slidenum">
              <a:rPr kumimoji="0" lang="en-GB" altLang="en-US" sz="1200" b="0" i="0" u="none" strike="noStrike" kern="1200" cap="none" spc="0" normalizeH="0" baseline="0" noProof="0" smtClean="0">
                <a:ln>
                  <a:noFill/>
                </a:ln>
                <a:solidFill>
                  <a:srgbClr val="000000"/>
                </a:solidFill>
                <a:effectLst/>
                <a:uLnTx/>
                <a:uFillTx/>
                <a:latin typeface="Times New Roman" charset="0"/>
                <a:ea typeface="MS PGothic" charset="-128"/>
                <a:cs typeface="+mn-cs"/>
              </a:rPr>
              <a:pPr marL="0" marR="0" lvl="0" indent="0" algn="r" defTabSz="952500" rtl="0" eaLnBrk="0" fontAlgn="base" latinLnBrk="0" hangingPunct="0">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srgbClr val="000000"/>
              </a:solidFill>
              <a:effectLst/>
              <a:uLnTx/>
              <a:uFillTx/>
              <a:latin typeface="Times New Roman" charset="0"/>
              <a:ea typeface="MS PGothic" charset="-128"/>
              <a:cs typeface="+mn-cs"/>
            </a:endParaRPr>
          </a:p>
        </p:txBody>
      </p:sp>
    </p:spTree>
    <p:extLst>
      <p:ext uri="{BB962C8B-B14F-4D97-AF65-F5344CB8AC3E}">
        <p14:creationId xmlns:p14="http://schemas.microsoft.com/office/powerpoint/2010/main" val="2738813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buFont typeface="Arial" panose="020B0604020202020204" pitchFamily="34" charset="0"/>
              <a:buNone/>
              <a:defRPr/>
            </a:pPr>
            <a:endParaRPr lang="en-GB" dirty="0">
              <a:cs typeface="ＭＳ Ｐゴシック" charset="0"/>
            </a:endParaRPr>
          </a:p>
          <a:p>
            <a:pPr marL="171450" indent="-171450">
              <a:buFont typeface="Arial" panose="020B0604020202020204" pitchFamily="34" charset="0"/>
              <a:buChar char="•"/>
              <a:defRPr/>
            </a:pPr>
            <a:endParaRPr lang="en-GB" dirty="0"/>
          </a:p>
        </p:txBody>
      </p:sp>
      <p:sp>
        <p:nvSpPr>
          <p:cNvPr id="4" name="Slide Number Placeholder 3"/>
          <p:cNvSpPr>
            <a:spLocks noGrp="1"/>
          </p:cNvSpPr>
          <p:nvPr>
            <p:ph type="sldNum" sz="quarter" idx="5"/>
          </p:nvPr>
        </p:nvSpPr>
        <p:spPr/>
        <p:txBody>
          <a:bodyPr/>
          <a:lstStyle>
            <a:lvl1pPr defTabSz="952500">
              <a:defRPr sz="1000">
                <a:solidFill>
                  <a:schemeClr val="tx1"/>
                </a:solidFill>
                <a:latin typeface="Tahoma" charset="0"/>
                <a:ea typeface="MS PGothic" charset="-128"/>
              </a:defRPr>
            </a:lvl1pPr>
            <a:lvl2pPr marL="742950" indent="-285750" defTabSz="952500">
              <a:defRPr sz="1000">
                <a:solidFill>
                  <a:schemeClr val="tx1"/>
                </a:solidFill>
                <a:latin typeface="Tahoma" charset="0"/>
                <a:ea typeface="MS PGothic" charset="-128"/>
              </a:defRPr>
            </a:lvl2pPr>
            <a:lvl3pPr marL="1143000" indent="-228600" defTabSz="952500">
              <a:defRPr sz="1000">
                <a:solidFill>
                  <a:schemeClr val="tx1"/>
                </a:solidFill>
                <a:latin typeface="Tahoma" charset="0"/>
                <a:ea typeface="MS PGothic" charset="-128"/>
              </a:defRPr>
            </a:lvl3pPr>
            <a:lvl4pPr marL="1600200" indent="-228600" defTabSz="952500">
              <a:defRPr sz="1000">
                <a:solidFill>
                  <a:schemeClr val="tx1"/>
                </a:solidFill>
                <a:latin typeface="Tahoma" charset="0"/>
                <a:ea typeface="MS PGothic" charset="-128"/>
              </a:defRPr>
            </a:lvl4pPr>
            <a:lvl5pPr marL="2057400" indent="-228600" defTabSz="952500">
              <a:defRPr sz="1000">
                <a:solidFill>
                  <a:schemeClr val="tx1"/>
                </a:solidFill>
                <a:latin typeface="Tahoma" charset="0"/>
                <a:ea typeface="MS PGothic" charset="-128"/>
              </a:defRPr>
            </a:lvl5pPr>
            <a:lvl6pPr marL="2514600" indent="-228600" defTabSz="952500" eaLnBrk="0" fontAlgn="base" hangingPunct="0">
              <a:spcBef>
                <a:spcPct val="0"/>
              </a:spcBef>
              <a:spcAft>
                <a:spcPct val="0"/>
              </a:spcAft>
              <a:defRPr sz="1000">
                <a:solidFill>
                  <a:schemeClr val="tx1"/>
                </a:solidFill>
                <a:latin typeface="Tahoma" charset="0"/>
                <a:ea typeface="MS PGothic" charset="-128"/>
              </a:defRPr>
            </a:lvl6pPr>
            <a:lvl7pPr marL="2971800" indent="-228600" defTabSz="952500" eaLnBrk="0" fontAlgn="base" hangingPunct="0">
              <a:spcBef>
                <a:spcPct val="0"/>
              </a:spcBef>
              <a:spcAft>
                <a:spcPct val="0"/>
              </a:spcAft>
              <a:defRPr sz="1000">
                <a:solidFill>
                  <a:schemeClr val="tx1"/>
                </a:solidFill>
                <a:latin typeface="Tahoma" charset="0"/>
                <a:ea typeface="MS PGothic" charset="-128"/>
              </a:defRPr>
            </a:lvl7pPr>
            <a:lvl8pPr marL="3429000" indent="-228600" defTabSz="952500" eaLnBrk="0" fontAlgn="base" hangingPunct="0">
              <a:spcBef>
                <a:spcPct val="0"/>
              </a:spcBef>
              <a:spcAft>
                <a:spcPct val="0"/>
              </a:spcAft>
              <a:defRPr sz="1000">
                <a:solidFill>
                  <a:schemeClr val="tx1"/>
                </a:solidFill>
                <a:latin typeface="Tahoma" charset="0"/>
                <a:ea typeface="MS PGothic" charset="-128"/>
              </a:defRPr>
            </a:lvl8pPr>
            <a:lvl9pPr marL="3886200" indent="-228600" defTabSz="952500" eaLnBrk="0" fontAlgn="base" hangingPunct="0">
              <a:spcBef>
                <a:spcPct val="0"/>
              </a:spcBef>
              <a:spcAft>
                <a:spcPct val="0"/>
              </a:spcAft>
              <a:defRPr sz="1000">
                <a:solidFill>
                  <a:schemeClr val="tx1"/>
                </a:solidFill>
                <a:latin typeface="Tahoma" charset="0"/>
                <a:ea typeface="MS PGothic" charset="-128"/>
              </a:defRPr>
            </a:lvl9pPr>
          </a:lstStyle>
          <a:p>
            <a:pPr marL="0" marR="0" lvl="0" indent="0" algn="r" defTabSz="952500" rtl="0" eaLnBrk="0" fontAlgn="base" latinLnBrk="0" hangingPunct="0">
              <a:lnSpc>
                <a:spcPct val="100000"/>
              </a:lnSpc>
              <a:spcBef>
                <a:spcPct val="0"/>
              </a:spcBef>
              <a:spcAft>
                <a:spcPct val="0"/>
              </a:spcAft>
              <a:buClrTx/>
              <a:buSzTx/>
              <a:buFontTx/>
              <a:buNone/>
              <a:tabLst/>
              <a:defRPr/>
            </a:pPr>
            <a:fld id="{B6555020-6CA8-4EB8-82FC-8C3AA2C3653F}" type="slidenum">
              <a:rPr kumimoji="0" lang="en-GB" altLang="en-US" sz="1200" b="0" i="0" u="none" strike="noStrike" kern="1200" cap="none" spc="0" normalizeH="0" baseline="0" noProof="0" smtClean="0">
                <a:ln>
                  <a:noFill/>
                </a:ln>
                <a:solidFill>
                  <a:srgbClr val="000000"/>
                </a:solidFill>
                <a:effectLst/>
                <a:uLnTx/>
                <a:uFillTx/>
                <a:latin typeface="Times New Roman" charset="0"/>
                <a:ea typeface="MS PGothic" charset="-128"/>
                <a:cs typeface="+mn-cs"/>
              </a:rPr>
              <a:pPr marL="0" marR="0" lvl="0" indent="0" algn="r" defTabSz="952500" rtl="0" eaLnBrk="0" fontAlgn="base" latinLnBrk="0" hangingPunct="0">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srgbClr val="000000"/>
              </a:solidFill>
              <a:effectLst/>
              <a:uLnTx/>
              <a:uFillTx/>
              <a:latin typeface="Times New Roman" charset="0"/>
              <a:ea typeface="MS PGothic" charset="-128"/>
              <a:cs typeface="+mn-cs"/>
            </a:endParaRPr>
          </a:p>
        </p:txBody>
      </p:sp>
    </p:spTree>
    <p:extLst>
      <p:ext uri="{BB962C8B-B14F-4D97-AF65-F5344CB8AC3E}">
        <p14:creationId xmlns:p14="http://schemas.microsoft.com/office/powerpoint/2010/main" val="1444480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indent="-171450">
              <a:buFontTx/>
              <a:buChar char="•"/>
              <a:defRPr/>
            </a:pPr>
            <a:r>
              <a:rPr lang="en-GB" altLang="en-US" sz="800" dirty="0">
                <a:latin typeface="Times New Roman" panose="02020603050405020304" pitchFamily="18" charset="0"/>
              </a:rPr>
              <a:t>Impact of CDI has been disproportionate growth in cases where the IP does not support prosecution, or “evidential difficulties” arise. </a:t>
            </a:r>
          </a:p>
          <a:p>
            <a:pPr marL="171450" indent="-171450">
              <a:buFontTx/>
              <a:buChar char="•"/>
              <a:defRPr/>
            </a:pPr>
            <a:r>
              <a:rPr lang="en-GB" altLang="en-US" sz="800" dirty="0">
                <a:latin typeface="Times New Roman" panose="02020603050405020304" pitchFamily="18" charset="0"/>
              </a:rPr>
              <a:t>In many cases these “evidential difficulties” really involve doubts around the validity of the allegation</a:t>
            </a:r>
          </a:p>
          <a:p>
            <a:pPr marL="171450" indent="-171450">
              <a:buFontTx/>
              <a:buChar char="•"/>
              <a:defRPr/>
            </a:pPr>
            <a:r>
              <a:rPr lang="en-GB" altLang="en-US" sz="800" dirty="0">
                <a:latin typeface="Times New Roman" panose="02020603050405020304" pitchFamily="18" charset="0"/>
              </a:rPr>
              <a:t>An increase in 5% of accuracy is not a 5% increase in volume, it is more like 30% as there was a reason we wouldn’t have recorded these types of crimes.</a:t>
            </a:r>
          </a:p>
          <a:p>
            <a:pPr marL="171450" indent="-171450">
              <a:buFontTx/>
              <a:buChar char="•"/>
              <a:defRPr/>
            </a:pPr>
            <a:endParaRPr lang="en-GB" altLang="en-US" sz="800" dirty="0">
              <a:latin typeface="Times New Roman" panose="02020603050405020304" pitchFamily="18" charset="0"/>
            </a:endParaRPr>
          </a:p>
          <a:p>
            <a:pPr marL="171450" indent="-171450">
              <a:buFontTx/>
              <a:buChar char="•"/>
              <a:defRPr/>
            </a:pPr>
            <a:r>
              <a:rPr lang="en-GB" altLang="en-US" sz="800" dirty="0">
                <a:latin typeface="Times New Roman" panose="02020603050405020304" pitchFamily="18" charset="0"/>
              </a:rPr>
              <a:t>Disproportionate to low level assaults and public order. Looking at VAP as an example In 1990 we were recording 300 crimes a month (4% of all crime), 2002 – 500 by 2015 – 2300 (25%), and for this financial year 5000 (35%) a month and now </a:t>
            </a:r>
          </a:p>
          <a:p>
            <a:pPr marL="171450" indent="-171450">
              <a:buFontTx/>
              <a:buChar char="•"/>
              <a:defRPr/>
            </a:pPr>
            <a:r>
              <a:rPr lang="en-GB" altLang="en-US" sz="800" dirty="0">
                <a:latin typeface="Times New Roman" panose="02020603050405020304" pitchFamily="18" charset="0"/>
              </a:rPr>
              <a:t>The recorded crime statistics bear no relation to Crime Survey of England &amp; Wales data, which suggest violence against the person peaked in the mid 1990s. Recorded crime, however, is on track for a twenty fold (2000%) increase over the same period.</a:t>
            </a:r>
          </a:p>
          <a:p>
            <a:pPr marL="171450" indent="-171450">
              <a:buFontTx/>
              <a:buChar char="•"/>
              <a:defRPr/>
            </a:pPr>
            <a:r>
              <a:rPr lang="en-GB" altLang="en-US" sz="800" dirty="0">
                <a:latin typeface="Times New Roman" panose="02020603050405020304" pitchFamily="18" charset="0"/>
              </a:rPr>
              <a:t>Public Order and low level assaults nearly always involve a named suspect due to the nature and reporting of the crime. </a:t>
            </a:r>
          </a:p>
          <a:p>
            <a:pPr marL="171450" indent="-171450">
              <a:buFontTx/>
              <a:buChar char="•"/>
              <a:defRPr/>
            </a:pPr>
            <a:r>
              <a:rPr lang="en-GB" altLang="en-US" sz="800" dirty="0">
                <a:latin typeface="Times New Roman" panose="02020603050405020304" pitchFamily="18" charset="0"/>
              </a:rPr>
              <a:t>What we have experienced is no positive statistical link between recording crimes and securing positive outcomes. Although we have maintained the same number of prosecutions our rate has been decreased by cases which never had a chance of being resolved.</a:t>
            </a:r>
          </a:p>
          <a:p>
            <a:pPr marL="171450" indent="-171450">
              <a:buFontTx/>
              <a:buChar char="•"/>
              <a:defRPr/>
            </a:pPr>
            <a:r>
              <a:rPr lang="en-GB" altLang="en-US" sz="800" dirty="0">
                <a:latin typeface="Times New Roman" panose="02020603050405020304" pitchFamily="18" charset="0"/>
              </a:rPr>
              <a:t>We have also experienced such an increase in investigative demand starts to have an impact on other types of investigations and in particular high harm acquisitive crime such as burglary dwelling where we have experienced a reduction in positive outcomes by more than half. </a:t>
            </a:r>
          </a:p>
          <a:p>
            <a:pPr marL="171450" indent="-171450">
              <a:buFontTx/>
              <a:buChar char="•"/>
              <a:defRPr/>
            </a:pPr>
            <a:endParaRPr lang="en-GB" altLang="en-US" sz="800" dirty="0">
              <a:latin typeface="Times New Roman" panose="02020603050405020304" pitchFamily="18" charset="0"/>
            </a:endParaRPr>
          </a:p>
          <a:p>
            <a:pPr marL="171450" indent="-171450">
              <a:buFontTx/>
              <a:buChar char="•"/>
              <a:defRPr/>
            </a:pPr>
            <a:r>
              <a:rPr lang="en-GB" altLang="en-US" sz="800" dirty="0">
                <a:latin typeface="Times New Roman" panose="02020603050405020304" pitchFamily="18" charset="0"/>
              </a:rPr>
              <a:t>By continuing with our existing process of trying to provide a standard level of service to all people is leading to those that need an enhanced service not receiving one and those who don’t want or require a service also receiving one.</a:t>
            </a:r>
          </a:p>
          <a:p>
            <a:pPr marL="171450" indent="-171450">
              <a:buFontTx/>
              <a:buChar char="•"/>
              <a:defRPr/>
            </a:pPr>
            <a:r>
              <a:rPr lang="en-GB" altLang="en-US" sz="800" dirty="0">
                <a:latin typeface="Times New Roman" panose="02020603050405020304" pitchFamily="18" charset="0"/>
              </a:rPr>
              <a:t>Leading to a natural reduction in quality, resources are spread even thinner.</a:t>
            </a:r>
          </a:p>
          <a:p>
            <a:pPr marL="171450" indent="-171450">
              <a:buFontTx/>
              <a:buChar char="•"/>
              <a:defRPr/>
            </a:pPr>
            <a:r>
              <a:rPr lang="en-GB" altLang="en-US" sz="800" dirty="0">
                <a:latin typeface="Times New Roman" panose="02020603050405020304" pitchFamily="18" charset="0"/>
              </a:rPr>
              <a:t>Just not feasible to be all things to all people, need to prioritise resources.</a:t>
            </a:r>
          </a:p>
          <a:p>
            <a:pPr marL="171450" indent="-171450">
              <a:buFontTx/>
              <a:buChar char="•"/>
              <a:defRPr/>
            </a:pPr>
            <a:endParaRPr lang="en-GB" altLang="en-US" sz="800" dirty="0">
              <a:latin typeface="Times New Roman" panose="02020603050405020304" pitchFamily="18" charset="0"/>
            </a:endParaRPr>
          </a:p>
          <a:p>
            <a:pPr marL="171450" indent="-171450">
              <a:buFontTx/>
              <a:buChar char="•"/>
              <a:defRPr/>
            </a:pPr>
            <a:r>
              <a:rPr lang="en-GB" altLang="en-US" sz="800" dirty="0">
                <a:latin typeface="Times New Roman" panose="02020603050405020304" pitchFamily="18" charset="0"/>
              </a:rPr>
              <a:t>My challenge to the team was how to review the process of how we decide which investigations we will or wont work on. </a:t>
            </a:r>
          </a:p>
          <a:p>
            <a:pPr marL="171450" indent="-171450">
              <a:buFontTx/>
              <a:buChar char="•"/>
              <a:defRPr/>
            </a:pPr>
            <a:r>
              <a:rPr lang="en-GB" altLang="en-US" sz="800" dirty="0">
                <a:latin typeface="Times New Roman" panose="02020603050405020304" pitchFamily="18" charset="0"/>
              </a:rPr>
              <a:t>But it must be legitimate and stand up to scrutiny. Needs to also ensure we identify risk and vulnerability.</a:t>
            </a:r>
          </a:p>
          <a:p>
            <a:pPr marL="171450" indent="-171450">
              <a:defRPr/>
            </a:pPr>
            <a:endParaRPr lang="en-GB" altLang="en-US" sz="800" dirty="0">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defTabSz="952500">
              <a:defRPr sz="1000">
                <a:solidFill>
                  <a:schemeClr val="tx1"/>
                </a:solidFill>
                <a:latin typeface="Tahoma" charset="0"/>
                <a:ea typeface="MS PGothic" charset="-128"/>
              </a:defRPr>
            </a:lvl1pPr>
            <a:lvl2pPr marL="742950" indent="-285750" defTabSz="952500">
              <a:defRPr sz="1000">
                <a:solidFill>
                  <a:schemeClr val="tx1"/>
                </a:solidFill>
                <a:latin typeface="Tahoma" charset="0"/>
                <a:ea typeface="MS PGothic" charset="-128"/>
              </a:defRPr>
            </a:lvl2pPr>
            <a:lvl3pPr marL="1143000" indent="-228600" defTabSz="952500">
              <a:defRPr sz="1000">
                <a:solidFill>
                  <a:schemeClr val="tx1"/>
                </a:solidFill>
                <a:latin typeface="Tahoma" charset="0"/>
                <a:ea typeface="MS PGothic" charset="-128"/>
              </a:defRPr>
            </a:lvl3pPr>
            <a:lvl4pPr marL="1600200" indent="-228600" defTabSz="952500">
              <a:defRPr sz="1000">
                <a:solidFill>
                  <a:schemeClr val="tx1"/>
                </a:solidFill>
                <a:latin typeface="Tahoma" charset="0"/>
                <a:ea typeface="MS PGothic" charset="-128"/>
              </a:defRPr>
            </a:lvl4pPr>
            <a:lvl5pPr marL="2057400" indent="-228600" defTabSz="952500">
              <a:defRPr sz="1000">
                <a:solidFill>
                  <a:schemeClr val="tx1"/>
                </a:solidFill>
                <a:latin typeface="Tahoma" charset="0"/>
                <a:ea typeface="MS PGothic" charset="-128"/>
              </a:defRPr>
            </a:lvl5pPr>
            <a:lvl6pPr marL="2514600" indent="-228600" defTabSz="952500" eaLnBrk="0" fontAlgn="base" hangingPunct="0">
              <a:spcBef>
                <a:spcPct val="0"/>
              </a:spcBef>
              <a:spcAft>
                <a:spcPct val="0"/>
              </a:spcAft>
              <a:defRPr sz="1000">
                <a:solidFill>
                  <a:schemeClr val="tx1"/>
                </a:solidFill>
                <a:latin typeface="Tahoma" charset="0"/>
                <a:ea typeface="MS PGothic" charset="-128"/>
              </a:defRPr>
            </a:lvl6pPr>
            <a:lvl7pPr marL="2971800" indent="-228600" defTabSz="952500" eaLnBrk="0" fontAlgn="base" hangingPunct="0">
              <a:spcBef>
                <a:spcPct val="0"/>
              </a:spcBef>
              <a:spcAft>
                <a:spcPct val="0"/>
              </a:spcAft>
              <a:defRPr sz="1000">
                <a:solidFill>
                  <a:schemeClr val="tx1"/>
                </a:solidFill>
                <a:latin typeface="Tahoma" charset="0"/>
                <a:ea typeface="MS PGothic" charset="-128"/>
              </a:defRPr>
            </a:lvl7pPr>
            <a:lvl8pPr marL="3429000" indent="-228600" defTabSz="952500" eaLnBrk="0" fontAlgn="base" hangingPunct="0">
              <a:spcBef>
                <a:spcPct val="0"/>
              </a:spcBef>
              <a:spcAft>
                <a:spcPct val="0"/>
              </a:spcAft>
              <a:defRPr sz="1000">
                <a:solidFill>
                  <a:schemeClr val="tx1"/>
                </a:solidFill>
                <a:latin typeface="Tahoma" charset="0"/>
                <a:ea typeface="MS PGothic" charset="-128"/>
              </a:defRPr>
            </a:lvl8pPr>
            <a:lvl9pPr marL="3886200" indent="-228600" defTabSz="952500" eaLnBrk="0" fontAlgn="base" hangingPunct="0">
              <a:spcBef>
                <a:spcPct val="0"/>
              </a:spcBef>
              <a:spcAft>
                <a:spcPct val="0"/>
              </a:spcAft>
              <a:defRPr sz="1000">
                <a:solidFill>
                  <a:schemeClr val="tx1"/>
                </a:solidFill>
                <a:latin typeface="Tahoma" charset="0"/>
                <a:ea typeface="MS PGothic" charset="-128"/>
              </a:defRPr>
            </a:lvl9pPr>
          </a:lstStyle>
          <a:p>
            <a:pPr>
              <a:defRPr/>
            </a:pPr>
            <a:fld id="{AEE4A4C8-D5D5-42DC-A097-B8D87F46D270}" type="slidenum">
              <a:rPr lang="en-GB" altLang="en-US" sz="1200" smtClean="0">
                <a:latin typeface="Times New Roman" charset="0"/>
              </a:rPr>
              <a:pPr>
                <a:defRPr/>
              </a:pPr>
              <a:t>2</a:t>
            </a:fld>
            <a:endParaRPr lang="en-GB" altLang="en-US" sz="1200">
              <a:latin typeface="Times New Roman" charset="0"/>
            </a:endParaRPr>
          </a:p>
        </p:txBody>
      </p:sp>
    </p:spTree>
    <p:extLst>
      <p:ext uri="{BB962C8B-B14F-4D97-AF65-F5344CB8AC3E}">
        <p14:creationId xmlns:p14="http://schemas.microsoft.com/office/powerpoint/2010/main" val="98295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A really important point is the approach we took here in Kent. We have a certain phrase/ethic which we live by, at the centre of our cultural identity which is ‘Do the right thing’</a:t>
            </a:r>
          </a:p>
          <a:p>
            <a:pPr marL="171450" indent="-171450">
              <a:buFont typeface="Arial" panose="020B0604020202020204" pitchFamily="34" charset="0"/>
              <a:buChar char="•"/>
              <a:defRPr/>
            </a:pPr>
            <a:r>
              <a:rPr lang="en-GB" dirty="0"/>
              <a:t>Tempting to start from a demand perspective, its also the quickest way to make adjustments and easiest.</a:t>
            </a:r>
          </a:p>
          <a:p>
            <a:pPr marL="171450" indent="-171450">
              <a:buFont typeface="Arial" panose="020B0604020202020204" pitchFamily="34" charset="0"/>
              <a:buChar char="•"/>
              <a:defRPr/>
            </a:pPr>
            <a:r>
              <a:rPr lang="en-GB" dirty="0"/>
              <a:t>Start from a position of effectiveness and efficiency</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Decision such as wont look at anything where the </a:t>
            </a:r>
            <a:r>
              <a:rPr lang="en-GB" dirty="0" err="1"/>
              <a:t>Ip</a:t>
            </a:r>
            <a:r>
              <a:rPr lang="en-GB" dirty="0"/>
              <a:t> is not supporting, No CCTV or independent witness or no visible injury, shoplifting under £50, damage under £200 etc. The met model</a:t>
            </a:r>
          </a:p>
          <a:p>
            <a:pPr marL="171450" indent="-171450">
              <a:buFont typeface="Arial" panose="020B0604020202020204" pitchFamily="34" charset="0"/>
              <a:buChar char="•"/>
              <a:defRPr/>
            </a:pPr>
            <a:r>
              <a:rPr lang="en-GB" dirty="0"/>
              <a:t>Problem is these all lead you to issues with legitimacy. What about the vulnerable victim, what about the persistent offender.</a:t>
            </a:r>
          </a:p>
          <a:p>
            <a:pPr marL="171450" indent="-171450">
              <a:buFont typeface="Arial" panose="020B0604020202020204" pitchFamily="34" charset="0"/>
              <a:buChar char="•"/>
              <a:defRPr/>
            </a:pPr>
            <a:r>
              <a:rPr lang="en-GB" dirty="0"/>
              <a:t>For us its demand was not doing the right thing! As it doesn’t have victims at the centre of the decision.</a:t>
            </a:r>
          </a:p>
          <a:p>
            <a:pPr>
              <a:defRPr/>
            </a:pPr>
            <a:endParaRPr lang="en-GB" dirty="0"/>
          </a:p>
          <a:p>
            <a:pPr marL="171450" indent="-171450">
              <a:buFont typeface="Arial" panose="020B0604020202020204" pitchFamily="34" charset="0"/>
              <a:buChar char="•"/>
              <a:defRPr/>
            </a:pPr>
            <a:r>
              <a:rPr lang="en-GB" dirty="0"/>
              <a:t>Historically the way we have recorded crime is under tight control, we have a separate IMU to determine whether we will or will not record something and therefore almost everything that was recorded was sent out for investigation.</a:t>
            </a:r>
          </a:p>
          <a:p>
            <a:pPr marL="171450" indent="-171450">
              <a:buFont typeface="Arial" panose="020B0604020202020204" pitchFamily="34" charset="0"/>
              <a:buChar char="•"/>
              <a:defRPr/>
            </a:pPr>
            <a:r>
              <a:rPr lang="en-GB" dirty="0"/>
              <a:t>Problem is with a change in the way in which the rules are enforce, this type of system becomes unsustainable both internally for us in terms of resource but also for the V</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we are giving a poor service to many persons all rather than a good service to those who need it.</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Due to all the issues mentioned by the Dep we need to do it differently</a:t>
            </a:r>
          </a:p>
          <a:p>
            <a:pPr marL="171450" indent="-171450">
              <a:buFont typeface="Arial" panose="020B0604020202020204" pitchFamily="34" charset="0"/>
              <a:buChar char="•"/>
              <a:defRPr/>
            </a:pPr>
            <a:r>
              <a:rPr lang="en-GB" dirty="0"/>
              <a:t>We need a legitimate way of deciding where we concentrate our resources, making sure we protect the most vulnerable and pursue the most persistent offenders</a:t>
            </a:r>
          </a:p>
        </p:txBody>
      </p:sp>
      <p:sp>
        <p:nvSpPr>
          <p:cNvPr id="4" name="Slide Number Placeholder 3"/>
          <p:cNvSpPr>
            <a:spLocks noGrp="1"/>
          </p:cNvSpPr>
          <p:nvPr>
            <p:ph type="sldNum" sz="quarter" idx="5"/>
          </p:nvPr>
        </p:nvSpPr>
        <p:spPr/>
        <p:txBody>
          <a:bodyPr/>
          <a:lstStyle>
            <a:lvl1pPr defTabSz="952500">
              <a:defRPr sz="1000">
                <a:solidFill>
                  <a:schemeClr val="tx1"/>
                </a:solidFill>
                <a:latin typeface="Tahoma" charset="0"/>
                <a:ea typeface="MS PGothic" charset="-128"/>
              </a:defRPr>
            </a:lvl1pPr>
            <a:lvl2pPr marL="742950" indent="-285750" defTabSz="952500">
              <a:defRPr sz="1000">
                <a:solidFill>
                  <a:schemeClr val="tx1"/>
                </a:solidFill>
                <a:latin typeface="Tahoma" charset="0"/>
                <a:ea typeface="MS PGothic" charset="-128"/>
              </a:defRPr>
            </a:lvl2pPr>
            <a:lvl3pPr marL="1143000" indent="-228600" defTabSz="952500">
              <a:defRPr sz="1000">
                <a:solidFill>
                  <a:schemeClr val="tx1"/>
                </a:solidFill>
                <a:latin typeface="Tahoma" charset="0"/>
                <a:ea typeface="MS PGothic" charset="-128"/>
              </a:defRPr>
            </a:lvl3pPr>
            <a:lvl4pPr marL="1600200" indent="-228600" defTabSz="952500">
              <a:defRPr sz="1000">
                <a:solidFill>
                  <a:schemeClr val="tx1"/>
                </a:solidFill>
                <a:latin typeface="Tahoma" charset="0"/>
                <a:ea typeface="MS PGothic" charset="-128"/>
              </a:defRPr>
            </a:lvl4pPr>
            <a:lvl5pPr marL="2057400" indent="-228600" defTabSz="952500">
              <a:defRPr sz="1000">
                <a:solidFill>
                  <a:schemeClr val="tx1"/>
                </a:solidFill>
                <a:latin typeface="Tahoma" charset="0"/>
                <a:ea typeface="MS PGothic" charset="-128"/>
              </a:defRPr>
            </a:lvl5pPr>
            <a:lvl6pPr marL="2514600" indent="-228600" defTabSz="952500" eaLnBrk="0" fontAlgn="base" hangingPunct="0">
              <a:spcBef>
                <a:spcPct val="0"/>
              </a:spcBef>
              <a:spcAft>
                <a:spcPct val="0"/>
              </a:spcAft>
              <a:defRPr sz="1000">
                <a:solidFill>
                  <a:schemeClr val="tx1"/>
                </a:solidFill>
                <a:latin typeface="Tahoma" charset="0"/>
                <a:ea typeface="MS PGothic" charset="-128"/>
              </a:defRPr>
            </a:lvl6pPr>
            <a:lvl7pPr marL="2971800" indent="-228600" defTabSz="952500" eaLnBrk="0" fontAlgn="base" hangingPunct="0">
              <a:spcBef>
                <a:spcPct val="0"/>
              </a:spcBef>
              <a:spcAft>
                <a:spcPct val="0"/>
              </a:spcAft>
              <a:defRPr sz="1000">
                <a:solidFill>
                  <a:schemeClr val="tx1"/>
                </a:solidFill>
                <a:latin typeface="Tahoma" charset="0"/>
                <a:ea typeface="MS PGothic" charset="-128"/>
              </a:defRPr>
            </a:lvl7pPr>
            <a:lvl8pPr marL="3429000" indent="-228600" defTabSz="952500" eaLnBrk="0" fontAlgn="base" hangingPunct="0">
              <a:spcBef>
                <a:spcPct val="0"/>
              </a:spcBef>
              <a:spcAft>
                <a:spcPct val="0"/>
              </a:spcAft>
              <a:defRPr sz="1000">
                <a:solidFill>
                  <a:schemeClr val="tx1"/>
                </a:solidFill>
                <a:latin typeface="Tahoma" charset="0"/>
                <a:ea typeface="MS PGothic" charset="-128"/>
              </a:defRPr>
            </a:lvl8pPr>
            <a:lvl9pPr marL="3886200" indent="-228600" defTabSz="952500" eaLnBrk="0" fontAlgn="base" hangingPunct="0">
              <a:spcBef>
                <a:spcPct val="0"/>
              </a:spcBef>
              <a:spcAft>
                <a:spcPct val="0"/>
              </a:spcAft>
              <a:defRPr sz="1000">
                <a:solidFill>
                  <a:schemeClr val="tx1"/>
                </a:solidFill>
                <a:latin typeface="Tahoma" charset="0"/>
                <a:ea typeface="MS PGothic" charset="-128"/>
              </a:defRPr>
            </a:lvl9pPr>
          </a:lstStyle>
          <a:p>
            <a:pPr marL="0" marR="0" lvl="0" indent="0" algn="r" defTabSz="952500" rtl="0" eaLnBrk="0" fontAlgn="base" latinLnBrk="0" hangingPunct="0">
              <a:lnSpc>
                <a:spcPct val="100000"/>
              </a:lnSpc>
              <a:spcBef>
                <a:spcPct val="0"/>
              </a:spcBef>
              <a:spcAft>
                <a:spcPct val="0"/>
              </a:spcAft>
              <a:buClrTx/>
              <a:buSzTx/>
              <a:buFontTx/>
              <a:buNone/>
              <a:tabLst/>
              <a:defRPr/>
            </a:pPr>
            <a:fld id="{FF9CBC42-1763-4065-91FD-8366FA55B7D8}" type="slidenum">
              <a:rPr kumimoji="0" lang="en-GB" altLang="en-US" sz="1200" b="0" i="0" u="none" strike="noStrike" kern="1200" cap="none" spc="0" normalizeH="0" baseline="0" noProof="0" smtClean="0">
                <a:ln>
                  <a:noFill/>
                </a:ln>
                <a:solidFill>
                  <a:srgbClr val="000000"/>
                </a:solidFill>
                <a:effectLst/>
                <a:uLnTx/>
                <a:uFillTx/>
                <a:latin typeface="Times New Roman" charset="0"/>
                <a:ea typeface="MS PGothic" charset="-128"/>
                <a:cs typeface="+mn-cs"/>
              </a:rPr>
              <a:pPr marL="0" marR="0" lvl="0" indent="0" algn="r" defTabSz="952500" rtl="0" eaLnBrk="0" fontAlgn="base" latinLnBrk="0" hangingPunct="0">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Times New Roman" charset="0"/>
              <a:ea typeface="MS PGothic" charset="-128"/>
              <a:cs typeface="+mn-cs"/>
            </a:endParaRPr>
          </a:p>
        </p:txBody>
      </p:sp>
    </p:spTree>
    <p:extLst>
      <p:ext uri="{BB962C8B-B14F-4D97-AF65-F5344CB8AC3E}">
        <p14:creationId xmlns:p14="http://schemas.microsoft.com/office/powerpoint/2010/main" val="1115991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altLang="en-US" dirty="0">
                <a:latin typeface="Times New Roman" panose="02020603050405020304" pitchFamily="18" charset="0"/>
              </a:rPr>
              <a:t>We wanted to test this theory with the crimes which present the least risk to the victim in terms of severity but also those crimes due to there volume make it impossible on face value to identify vulnerability and persistent offenders.</a:t>
            </a:r>
          </a:p>
          <a:p>
            <a:pPr marL="171450" indent="-171450">
              <a:buFont typeface="Arial" panose="020B0604020202020204" pitchFamily="34" charset="0"/>
              <a:buChar char="•"/>
              <a:defRPr/>
            </a:pPr>
            <a:r>
              <a:rPr lang="en-US" altLang="en-US" dirty="0">
                <a:latin typeface="Times New Roman" panose="02020603050405020304" pitchFamily="18" charset="0"/>
              </a:rPr>
              <a:t>For us in Kent these 4 crime types account for 30% of all crime</a:t>
            </a:r>
          </a:p>
          <a:p>
            <a:pPr marL="171450" indent="-171450">
              <a:buFont typeface="Arial" panose="020B0604020202020204" pitchFamily="34" charset="0"/>
              <a:buChar char="•"/>
              <a:defRPr/>
            </a:pPr>
            <a:endParaRPr lang="en-US" altLang="en-US" dirty="0">
              <a:latin typeface="Times New Roman" panose="02020603050405020304" pitchFamily="18" charset="0"/>
            </a:endParaRPr>
          </a:p>
          <a:p>
            <a:pPr marL="171450" indent="-171450">
              <a:buFont typeface="Arial" panose="020B0604020202020204" pitchFamily="34" charset="0"/>
              <a:buChar char="•"/>
              <a:defRPr/>
            </a:pPr>
            <a:r>
              <a:rPr lang="en-US" altLang="en-US" dirty="0">
                <a:latin typeface="Times New Roman" panose="02020603050405020304" pitchFamily="18" charset="0"/>
              </a:rPr>
              <a:t>The second reason for choosing these crime types is due to their similarity in environmental and situational circumstance i.e. the type of factors which influence the solvability of each crime are the same type of factors.</a:t>
            </a:r>
          </a:p>
          <a:p>
            <a:pPr marL="171450" indent="-171450">
              <a:buFont typeface="Arial" panose="020B0604020202020204" pitchFamily="34" charset="0"/>
              <a:buChar char="•"/>
              <a:defRPr/>
            </a:pPr>
            <a:r>
              <a:rPr lang="en-US" altLang="en-US" dirty="0">
                <a:latin typeface="Times New Roman" panose="02020603050405020304" pitchFamily="18" charset="0"/>
              </a:rPr>
              <a:t>We excluded DA, Hate Crime and CP from the data.</a:t>
            </a:r>
          </a:p>
          <a:p>
            <a:pPr marL="171450" indent="-171450">
              <a:buFont typeface="Arial" panose="020B0604020202020204" pitchFamily="34" charset="0"/>
              <a:buChar char="•"/>
              <a:defRPr/>
            </a:pPr>
            <a:r>
              <a:rPr lang="en-US" altLang="en-US" dirty="0">
                <a:latin typeface="Times New Roman" panose="02020603050405020304" pitchFamily="18" charset="0"/>
              </a:rPr>
              <a:t>However, we needed to conduct the research to prove this was the case. </a:t>
            </a:r>
          </a:p>
        </p:txBody>
      </p:sp>
      <p:sp>
        <p:nvSpPr>
          <p:cNvPr id="4" name="Slide Number Placeholder 3"/>
          <p:cNvSpPr>
            <a:spLocks noGrp="1"/>
          </p:cNvSpPr>
          <p:nvPr>
            <p:ph type="sldNum" sz="quarter" idx="5"/>
          </p:nvPr>
        </p:nvSpPr>
        <p:spPr/>
        <p:txBody>
          <a:bodyPr/>
          <a:lstStyle>
            <a:lvl1pPr defTabSz="952500">
              <a:defRPr sz="1000">
                <a:solidFill>
                  <a:schemeClr val="tx1"/>
                </a:solidFill>
                <a:latin typeface="Tahoma" charset="0"/>
                <a:ea typeface="MS PGothic" charset="-128"/>
              </a:defRPr>
            </a:lvl1pPr>
            <a:lvl2pPr marL="742950" indent="-285750" defTabSz="952500">
              <a:defRPr sz="1000">
                <a:solidFill>
                  <a:schemeClr val="tx1"/>
                </a:solidFill>
                <a:latin typeface="Tahoma" charset="0"/>
                <a:ea typeface="MS PGothic" charset="-128"/>
              </a:defRPr>
            </a:lvl2pPr>
            <a:lvl3pPr marL="1143000" indent="-228600" defTabSz="952500">
              <a:defRPr sz="1000">
                <a:solidFill>
                  <a:schemeClr val="tx1"/>
                </a:solidFill>
                <a:latin typeface="Tahoma" charset="0"/>
                <a:ea typeface="MS PGothic" charset="-128"/>
              </a:defRPr>
            </a:lvl3pPr>
            <a:lvl4pPr marL="1600200" indent="-228600" defTabSz="952500">
              <a:defRPr sz="1000">
                <a:solidFill>
                  <a:schemeClr val="tx1"/>
                </a:solidFill>
                <a:latin typeface="Tahoma" charset="0"/>
                <a:ea typeface="MS PGothic" charset="-128"/>
              </a:defRPr>
            </a:lvl4pPr>
            <a:lvl5pPr marL="2057400" indent="-228600" defTabSz="952500">
              <a:defRPr sz="1000">
                <a:solidFill>
                  <a:schemeClr val="tx1"/>
                </a:solidFill>
                <a:latin typeface="Tahoma" charset="0"/>
                <a:ea typeface="MS PGothic" charset="-128"/>
              </a:defRPr>
            </a:lvl5pPr>
            <a:lvl6pPr marL="2514600" indent="-228600" defTabSz="952500" eaLnBrk="0" fontAlgn="base" hangingPunct="0">
              <a:spcBef>
                <a:spcPct val="0"/>
              </a:spcBef>
              <a:spcAft>
                <a:spcPct val="0"/>
              </a:spcAft>
              <a:defRPr sz="1000">
                <a:solidFill>
                  <a:schemeClr val="tx1"/>
                </a:solidFill>
                <a:latin typeface="Tahoma" charset="0"/>
                <a:ea typeface="MS PGothic" charset="-128"/>
              </a:defRPr>
            </a:lvl6pPr>
            <a:lvl7pPr marL="2971800" indent="-228600" defTabSz="952500" eaLnBrk="0" fontAlgn="base" hangingPunct="0">
              <a:spcBef>
                <a:spcPct val="0"/>
              </a:spcBef>
              <a:spcAft>
                <a:spcPct val="0"/>
              </a:spcAft>
              <a:defRPr sz="1000">
                <a:solidFill>
                  <a:schemeClr val="tx1"/>
                </a:solidFill>
                <a:latin typeface="Tahoma" charset="0"/>
                <a:ea typeface="MS PGothic" charset="-128"/>
              </a:defRPr>
            </a:lvl7pPr>
            <a:lvl8pPr marL="3429000" indent="-228600" defTabSz="952500" eaLnBrk="0" fontAlgn="base" hangingPunct="0">
              <a:spcBef>
                <a:spcPct val="0"/>
              </a:spcBef>
              <a:spcAft>
                <a:spcPct val="0"/>
              </a:spcAft>
              <a:defRPr sz="1000">
                <a:solidFill>
                  <a:schemeClr val="tx1"/>
                </a:solidFill>
                <a:latin typeface="Tahoma" charset="0"/>
                <a:ea typeface="MS PGothic" charset="-128"/>
              </a:defRPr>
            </a:lvl8pPr>
            <a:lvl9pPr marL="3886200" indent="-228600" defTabSz="952500" eaLnBrk="0" fontAlgn="base" hangingPunct="0">
              <a:spcBef>
                <a:spcPct val="0"/>
              </a:spcBef>
              <a:spcAft>
                <a:spcPct val="0"/>
              </a:spcAft>
              <a:defRPr sz="1000">
                <a:solidFill>
                  <a:schemeClr val="tx1"/>
                </a:solidFill>
                <a:latin typeface="Tahoma" charset="0"/>
                <a:ea typeface="MS PGothic" charset="-128"/>
              </a:defRPr>
            </a:lvl9pPr>
          </a:lstStyle>
          <a:p>
            <a:pPr marL="0" marR="0" lvl="0" indent="0" algn="r" defTabSz="952500" rtl="0" eaLnBrk="0" fontAlgn="base" latinLnBrk="0" hangingPunct="0">
              <a:lnSpc>
                <a:spcPct val="100000"/>
              </a:lnSpc>
              <a:spcBef>
                <a:spcPct val="0"/>
              </a:spcBef>
              <a:spcAft>
                <a:spcPct val="0"/>
              </a:spcAft>
              <a:buClrTx/>
              <a:buSzTx/>
              <a:buFontTx/>
              <a:buNone/>
              <a:tabLst/>
              <a:defRPr/>
            </a:pPr>
            <a:fld id="{C150ED12-DE8B-4831-AA34-E15A10C2E80B}" type="slidenum">
              <a:rPr kumimoji="0" lang="en-GB" altLang="en-US" sz="1200" b="0" i="0" u="none" strike="noStrike" kern="1200" cap="none" spc="0" normalizeH="0" baseline="0" noProof="0" smtClean="0">
                <a:ln>
                  <a:noFill/>
                </a:ln>
                <a:solidFill>
                  <a:srgbClr val="000000"/>
                </a:solidFill>
                <a:effectLst/>
                <a:uLnTx/>
                <a:uFillTx/>
                <a:latin typeface="Times New Roman" charset="0"/>
                <a:ea typeface="MS PGothic" charset="-128"/>
                <a:cs typeface="+mn-cs"/>
              </a:rPr>
              <a:pPr marL="0" marR="0" lvl="0" indent="0" algn="r" defTabSz="952500" rtl="0" eaLnBrk="0" fontAlgn="base" latinLnBrk="0" hangingPunct="0">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Times New Roman" charset="0"/>
              <a:ea typeface="MS PGothic" charset="-128"/>
              <a:cs typeface="+mn-cs"/>
            </a:endParaRPr>
          </a:p>
        </p:txBody>
      </p:sp>
    </p:spTree>
    <p:extLst>
      <p:ext uri="{BB962C8B-B14F-4D97-AF65-F5344CB8AC3E}">
        <p14:creationId xmlns:p14="http://schemas.microsoft.com/office/powerpoint/2010/main" val="374104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Intuitively as police officers and investigators we know there are certain factors which will indicate strongly whether a case will be resolved or not. </a:t>
            </a:r>
          </a:p>
          <a:p>
            <a:pPr marL="171450" indent="-171450">
              <a:buFont typeface="Arial" panose="020B0604020202020204" pitchFamily="34" charset="0"/>
              <a:buChar char="•"/>
              <a:defRPr/>
            </a:pPr>
            <a:r>
              <a:rPr lang="en-GB" dirty="0"/>
              <a:t>We would all say, as supporting </a:t>
            </a:r>
            <a:r>
              <a:rPr lang="en-GB" dirty="0" err="1"/>
              <a:t>Ip</a:t>
            </a:r>
            <a:r>
              <a:rPr lang="en-GB" dirty="0"/>
              <a:t>, an identifiable suspect, an independent witness are all obvious. </a:t>
            </a:r>
          </a:p>
          <a:p>
            <a:pPr marL="171450" indent="-171450">
              <a:buFont typeface="Arial" panose="020B0604020202020204" pitchFamily="34" charset="0"/>
              <a:buChar char="•"/>
              <a:defRPr/>
            </a:pPr>
            <a:r>
              <a:rPr lang="en-GB" dirty="0"/>
              <a:t>But what about the not so obvious </a:t>
            </a:r>
          </a:p>
          <a:p>
            <a:pPr marL="171450" indent="-171450">
              <a:buFont typeface="Arial" panose="020B0604020202020204" pitchFamily="34" charset="0"/>
              <a:buChar char="•"/>
              <a:defRPr/>
            </a:pPr>
            <a:r>
              <a:rPr lang="en-GB" dirty="0"/>
              <a:t>But also which factor is more important than another. </a:t>
            </a:r>
          </a:p>
          <a:p>
            <a:pPr marL="171450" indent="-171450">
              <a:buFont typeface="Arial" panose="020B0604020202020204" pitchFamily="34" charset="0"/>
              <a:buChar char="•"/>
              <a:defRPr/>
            </a:pPr>
            <a:r>
              <a:rPr lang="en-GB" dirty="0"/>
              <a:t>Do you need more than 1 factor or a number of them, which ones? </a:t>
            </a:r>
          </a:p>
          <a:p>
            <a:pPr>
              <a:defRPr/>
            </a:pPr>
            <a:endParaRPr lang="en-GB" dirty="0"/>
          </a:p>
          <a:p>
            <a:pPr>
              <a:defRPr/>
            </a:pPr>
            <a:r>
              <a:rPr lang="en-GB" dirty="0"/>
              <a:t>There were two key research questions </a:t>
            </a:r>
          </a:p>
          <a:p>
            <a:pPr marL="228600" indent="-228600">
              <a:buFontTx/>
              <a:buAutoNum type="arabicParenR"/>
              <a:defRPr/>
            </a:pPr>
            <a:r>
              <a:rPr lang="en-GB" dirty="0"/>
              <a:t>Which factors have a significant relationship with a case being resolved?</a:t>
            </a:r>
          </a:p>
          <a:p>
            <a:pPr marL="228600" indent="-228600">
              <a:buFontTx/>
              <a:buAutoNum type="arabicParenR"/>
              <a:defRPr/>
            </a:pPr>
            <a:r>
              <a:rPr lang="en-GB" dirty="0"/>
              <a:t>If a relationship does exist how strong is it?</a:t>
            </a:r>
          </a:p>
          <a:p>
            <a:pPr>
              <a:defRPr/>
            </a:pPr>
            <a:endParaRPr lang="en-GB" dirty="0"/>
          </a:p>
          <a:p>
            <a:pPr marL="171450" indent="-171450">
              <a:buFont typeface="Arial" panose="020B0604020202020204" pitchFamily="34" charset="0"/>
              <a:buChar char="•"/>
              <a:defRPr/>
            </a:pPr>
            <a:r>
              <a:rPr lang="en-GB" dirty="0"/>
              <a:t>Significant relationship = a statistical term but really means it is not a relationship caused by chance or coincidence, there is a tangible link</a:t>
            </a:r>
          </a:p>
          <a:p>
            <a:pPr marL="171450" indent="-171450">
              <a:buFont typeface="Arial" panose="020B0604020202020204" pitchFamily="34" charset="0"/>
              <a:buChar char="•"/>
              <a:defRPr/>
            </a:pPr>
            <a:r>
              <a:rPr lang="en-GB" dirty="0"/>
              <a:t>The strength + Tells us how powerful the factor is and influencing the outcome</a:t>
            </a:r>
          </a:p>
          <a:p>
            <a:pPr>
              <a:defRPr/>
            </a:pPr>
            <a:endParaRPr lang="en-GB" dirty="0"/>
          </a:p>
          <a:p>
            <a:pPr>
              <a:defRPr/>
            </a:pPr>
            <a:r>
              <a:rPr lang="en-GB" dirty="0"/>
              <a:t>What this allows us to do is build a model which is able to </a:t>
            </a:r>
          </a:p>
          <a:p>
            <a:pPr>
              <a:defRPr/>
            </a:pPr>
            <a:endParaRPr lang="en-GB" dirty="0"/>
          </a:p>
        </p:txBody>
      </p:sp>
      <p:sp>
        <p:nvSpPr>
          <p:cNvPr id="4" name="Slide Number Placeholder 3"/>
          <p:cNvSpPr>
            <a:spLocks noGrp="1"/>
          </p:cNvSpPr>
          <p:nvPr>
            <p:ph type="sldNum" sz="quarter" idx="5"/>
          </p:nvPr>
        </p:nvSpPr>
        <p:spPr/>
        <p:txBody>
          <a:bodyPr/>
          <a:lstStyle>
            <a:lvl1pPr defTabSz="952500">
              <a:defRPr sz="1000">
                <a:solidFill>
                  <a:schemeClr val="tx1"/>
                </a:solidFill>
                <a:latin typeface="Tahoma" charset="0"/>
                <a:ea typeface="MS PGothic" charset="-128"/>
              </a:defRPr>
            </a:lvl1pPr>
            <a:lvl2pPr marL="742950" indent="-285750" defTabSz="952500">
              <a:defRPr sz="1000">
                <a:solidFill>
                  <a:schemeClr val="tx1"/>
                </a:solidFill>
                <a:latin typeface="Tahoma" charset="0"/>
                <a:ea typeface="MS PGothic" charset="-128"/>
              </a:defRPr>
            </a:lvl2pPr>
            <a:lvl3pPr marL="1143000" indent="-228600" defTabSz="952500">
              <a:defRPr sz="1000">
                <a:solidFill>
                  <a:schemeClr val="tx1"/>
                </a:solidFill>
                <a:latin typeface="Tahoma" charset="0"/>
                <a:ea typeface="MS PGothic" charset="-128"/>
              </a:defRPr>
            </a:lvl3pPr>
            <a:lvl4pPr marL="1600200" indent="-228600" defTabSz="952500">
              <a:defRPr sz="1000">
                <a:solidFill>
                  <a:schemeClr val="tx1"/>
                </a:solidFill>
                <a:latin typeface="Tahoma" charset="0"/>
                <a:ea typeface="MS PGothic" charset="-128"/>
              </a:defRPr>
            </a:lvl4pPr>
            <a:lvl5pPr marL="2057400" indent="-228600" defTabSz="952500">
              <a:defRPr sz="1000">
                <a:solidFill>
                  <a:schemeClr val="tx1"/>
                </a:solidFill>
                <a:latin typeface="Tahoma" charset="0"/>
                <a:ea typeface="MS PGothic" charset="-128"/>
              </a:defRPr>
            </a:lvl5pPr>
            <a:lvl6pPr marL="2514600" indent="-228600" defTabSz="952500" eaLnBrk="0" fontAlgn="base" hangingPunct="0">
              <a:spcBef>
                <a:spcPct val="0"/>
              </a:spcBef>
              <a:spcAft>
                <a:spcPct val="0"/>
              </a:spcAft>
              <a:defRPr sz="1000">
                <a:solidFill>
                  <a:schemeClr val="tx1"/>
                </a:solidFill>
                <a:latin typeface="Tahoma" charset="0"/>
                <a:ea typeface="MS PGothic" charset="-128"/>
              </a:defRPr>
            </a:lvl6pPr>
            <a:lvl7pPr marL="2971800" indent="-228600" defTabSz="952500" eaLnBrk="0" fontAlgn="base" hangingPunct="0">
              <a:spcBef>
                <a:spcPct val="0"/>
              </a:spcBef>
              <a:spcAft>
                <a:spcPct val="0"/>
              </a:spcAft>
              <a:defRPr sz="1000">
                <a:solidFill>
                  <a:schemeClr val="tx1"/>
                </a:solidFill>
                <a:latin typeface="Tahoma" charset="0"/>
                <a:ea typeface="MS PGothic" charset="-128"/>
              </a:defRPr>
            </a:lvl7pPr>
            <a:lvl8pPr marL="3429000" indent="-228600" defTabSz="952500" eaLnBrk="0" fontAlgn="base" hangingPunct="0">
              <a:spcBef>
                <a:spcPct val="0"/>
              </a:spcBef>
              <a:spcAft>
                <a:spcPct val="0"/>
              </a:spcAft>
              <a:defRPr sz="1000">
                <a:solidFill>
                  <a:schemeClr val="tx1"/>
                </a:solidFill>
                <a:latin typeface="Tahoma" charset="0"/>
                <a:ea typeface="MS PGothic" charset="-128"/>
              </a:defRPr>
            </a:lvl8pPr>
            <a:lvl9pPr marL="3886200" indent="-228600" defTabSz="952500" eaLnBrk="0" fontAlgn="base" hangingPunct="0">
              <a:spcBef>
                <a:spcPct val="0"/>
              </a:spcBef>
              <a:spcAft>
                <a:spcPct val="0"/>
              </a:spcAft>
              <a:defRPr sz="1000">
                <a:solidFill>
                  <a:schemeClr val="tx1"/>
                </a:solidFill>
                <a:latin typeface="Tahoma" charset="0"/>
                <a:ea typeface="MS PGothic" charset="-128"/>
              </a:defRPr>
            </a:lvl9pPr>
          </a:lstStyle>
          <a:p>
            <a:pPr>
              <a:defRPr/>
            </a:pPr>
            <a:fld id="{698E7522-B226-4939-BC90-5A58275EF88E}" type="slidenum">
              <a:rPr lang="en-GB" altLang="en-US" sz="1200" smtClean="0">
                <a:latin typeface="Times New Roman" charset="0"/>
              </a:rPr>
              <a:pPr>
                <a:defRPr/>
              </a:pPr>
              <a:t>5</a:t>
            </a:fld>
            <a:endParaRPr lang="en-GB" altLang="en-US" sz="1200">
              <a:latin typeface="Times New Roman" charset="0"/>
            </a:endParaRPr>
          </a:p>
        </p:txBody>
      </p:sp>
    </p:spTree>
    <p:extLst>
      <p:ext uri="{BB962C8B-B14F-4D97-AF65-F5344CB8AC3E}">
        <p14:creationId xmlns:p14="http://schemas.microsoft.com/office/powerpoint/2010/main" val="3439616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defRPr/>
            </a:pPr>
            <a:r>
              <a:rPr lang="en-GB" dirty="0"/>
              <a:t>What does this actually mean – </a:t>
            </a:r>
          </a:p>
          <a:p>
            <a:pPr marL="171450" indent="-171450">
              <a:buFont typeface="Arial" panose="020B0604020202020204" pitchFamily="34" charset="0"/>
              <a:buChar char="•"/>
              <a:defRPr/>
            </a:pPr>
            <a:r>
              <a:rPr lang="en-GB" dirty="0"/>
              <a:t>We want a piece of software which is workable at the first point of contact.</a:t>
            </a:r>
          </a:p>
          <a:p>
            <a:pPr marL="171450" indent="-171450">
              <a:buFont typeface="Arial" panose="020B0604020202020204" pitchFamily="34" charset="0"/>
              <a:buChar char="•"/>
              <a:defRPr/>
            </a:pPr>
            <a:r>
              <a:rPr lang="en-GB" dirty="0"/>
              <a:t>So only the cases that require investigation actually go out to the Divisions</a:t>
            </a:r>
          </a:p>
          <a:p>
            <a:pPr marL="171450" indent="-171450">
              <a:buFont typeface="Arial" panose="020B0604020202020204" pitchFamily="34" charset="0"/>
              <a:buChar char="•"/>
              <a:defRPr/>
            </a:pPr>
            <a:r>
              <a:rPr lang="en-GB" dirty="0"/>
              <a:t>Needs to  assist our inputters and our desktop investigation team to make decisions which they are unable to do at their pay grade.</a:t>
            </a:r>
          </a:p>
          <a:p>
            <a:pPr marL="171450" indent="-171450">
              <a:buFont typeface="Arial" panose="020B0604020202020204" pitchFamily="34" charset="0"/>
              <a:buChar char="•"/>
              <a:defRPr/>
            </a:pPr>
            <a:r>
              <a:rPr lang="en-GB" dirty="0"/>
              <a:t>It needs to decide which cases to investigate and which cases to FAS</a:t>
            </a:r>
          </a:p>
          <a:p>
            <a:pPr marL="171450" indent="-171450">
              <a:buFont typeface="Arial" panose="020B0604020202020204" pitchFamily="34" charset="0"/>
              <a:buChar char="•"/>
              <a:defRPr/>
            </a:pPr>
            <a:r>
              <a:rPr lang="en-GB" dirty="0"/>
              <a:t>We need a fail safe which identified vulnerabilities</a:t>
            </a:r>
          </a:p>
          <a:p>
            <a:pPr>
              <a:buFont typeface="Arial" panose="020B0604020202020204" pitchFamily="34" charset="0"/>
              <a:buNone/>
              <a:defRPr/>
            </a:pPr>
            <a:r>
              <a:rPr lang="en-GB" dirty="0"/>
              <a:t> </a:t>
            </a:r>
          </a:p>
        </p:txBody>
      </p:sp>
      <p:sp>
        <p:nvSpPr>
          <p:cNvPr id="4" name="Slide Number Placeholder 3"/>
          <p:cNvSpPr>
            <a:spLocks noGrp="1"/>
          </p:cNvSpPr>
          <p:nvPr>
            <p:ph type="sldNum" sz="quarter" idx="5"/>
          </p:nvPr>
        </p:nvSpPr>
        <p:spPr/>
        <p:txBody>
          <a:bodyPr/>
          <a:lstStyle>
            <a:lvl1pPr defTabSz="952500">
              <a:defRPr sz="1000">
                <a:solidFill>
                  <a:schemeClr val="tx1"/>
                </a:solidFill>
                <a:latin typeface="Tahoma" charset="0"/>
                <a:ea typeface="MS PGothic" charset="-128"/>
              </a:defRPr>
            </a:lvl1pPr>
            <a:lvl2pPr marL="742950" indent="-285750" defTabSz="952500">
              <a:defRPr sz="1000">
                <a:solidFill>
                  <a:schemeClr val="tx1"/>
                </a:solidFill>
                <a:latin typeface="Tahoma" charset="0"/>
                <a:ea typeface="MS PGothic" charset="-128"/>
              </a:defRPr>
            </a:lvl2pPr>
            <a:lvl3pPr marL="1143000" indent="-228600" defTabSz="952500">
              <a:defRPr sz="1000">
                <a:solidFill>
                  <a:schemeClr val="tx1"/>
                </a:solidFill>
                <a:latin typeface="Tahoma" charset="0"/>
                <a:ea typeface="MS PGothic" charset="-128"/>
              </a:defRPr>
            </a:lvl3pPr>
            <a:lvl4pPr marL="1600200" indent="-228600" defTabSz="952500">
              <a:defRPr sz="1000">
                <a:solidFill>
                  <a:schemeClr val="tx1"/>
                </a:solidFill>
                <a:latin typeface="Tahoma" charset="0"/>
                <a:ea typeface="MS PGothic" charset="-128"/>
              </a:defRPr>
            </a:lvl4pPr>
            <a:lvl5pPr marL="2057400" indent="-228600" defTabSz="952500">
              <a:defRPr sz="1000">
                <a:solidFill>
                  <a:schemeClr val="tx1"/>
                </a:solidFill>
                <a:latin typeface="Tahoma" charset="0"/>
                <a:ea typeface="MS PGothic" charset="-128"/>
              </a:defRPr>
            </a:lvl5pPr>
            <a:lvl6pPr marL="2514600" indent="-228600" defTabSz="952500" eaLnBrk="0" fontAlgn="base" hangingPunct="0">
              <a:spcBef>
                <a:spcPct val="0"/>
              </a:spcBef>
              <a:spcAft>
                <a:spcPct val="0"/>
              </a:spcAft>
              <a:defRPr sz="1000">
                <a:solidFill>
                  <a:schemeClr val="tx1"/>
                </a:solidFill>
                <a:latin typeface="Tahoma" charset="0"/>
                <a:ea typeface="MS PGothic" charset="-128"/>
              </a:defRPr>
            </a:lvl6pPr>
            <a:lvl7pPr marL="2971800" indent="-228600" defTabSz="952500" eaLnBrk="0" fontAlgn="base" hangingPunct="0">
              <a:spcBef>
                <a:spcPct val="0"/>
              </a:spcBef>
              <a:spcAft>
                <a:spcPct val="0"/>
              </a:spcAft>
              <a:defRPr sz="1000">
                <a:solidFill>
                  <a:schemeClr val="tx1"/>
                </a:solidFill>
                <a:latin typeface="Tahoma" charset="0"/>
                <a:ea typeface="MS PGothic" charset="-128"/>
              </a:defRPr>
            </a:lvl7pPr>
            <a:lvl8pPr marL="3429000" indent="-228600" defTabSz="952500" eaLnBrk="0" fontAlgn="base" hangingPunct="0">
              <a:spcBef>
                <a:spcPct val="0"/>
              </a:spcBef>
              <a:spcAft>
                <a:spcPct val="0"/>
              </a:spcAft>
              <a:defRPr sz="1000">
                <a:solidFill>
                  <a:schemeClr val="tx1"/>
                </a:solidFill>
                <a:latin typeface="Tahoma" charset="0"/>
                <a:ea typeface="MS PGothic" charset="-128"/>
              </a:defRPr>
            </a:lvl8pPr>
            <a:lvl9pPr marL="3886200" indent="-228600" defTabSz="952500" eaLnBrk="0" fontAlgn="base" hangingPunct="0">
              <a:spcBef>
                <a:spcPct val="0"/>
              </a:spcBef>
              <a:spcAft>
                <a:spcPct val="0"/>
              </a:spcAft>
              <a:defRPr sz="1000">
                <a:solidFill>
                  <a:schemeClr val="tx1"/>
                </a:solidFill>
                <a:latin typeface="Tahoma" charset="0"/>
                <a:ea typeface="MS PGothic" charset="-128"/>
              </a:defRPr>
            </a:lvl9pPr>
          </a:lstStyle>
          <a:p>
            <a:pPr marL="0" marR="0" lvl="0" indent="0" algn="r" defTabSz="952500" rtl="0" eaLnBrk="0" fontAlgn="base" latinLnBrk="0" hangingPunct="0">
              <a:lnSpc>
                <a:spcPct val="100000"/>
              </a:lnSpc>
              <a:spcBef>
                <a:spcPct val="0"/>
              </a:spcBef>
              <a:spcAft>
                <a:spcPct val="0"/>
              </a:spcAft>
              <a:buClrTx/>
              <a:buSzTx/>
              <a:buFontTx/>
              <a:buNone/>
              <a:tabLst/>
              <a:defRPr/>
            </a:pPr>
            <a:fld id="{7A8D5F06-42EA-42CD-87C9-C93155A7D43E}" type="slidenum">
              <a:rPr kumimoji="0" lang="en-GB" altLang="en-US" sz="1200" b="0" i="0" u="none" strike="noStrike" kern="1200" cap="none" spc="0" normalizeH="0" baseline="0" noProof="0" smtClean="0">
                <a:ln>
                  <a:noFill/>
                </a:ln>
                <a:solidFill>
                  <a:srgbClr val="000000"/>
                </a:solidFill>
                <a:effectLst/>
                <a:uLnTx/>
                <a:uFillTx/>
                <a:latin typeface="Times New Roman" charset="0"/>
                <a:ea typeface="MS PGothic" charset="-128"/>
                <a:cs typeface="+mn-cs"/>
              </a:rPr>
              <a:pPr marL="0" marR="0" lvl="0" indent="0" algn="r" defTabSz="952500" rtl="0" eaLnBrk="0" fontAlgn="base" latinLnBrk="0" hangingPunct="0">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Times New Roman" charset="0"/>
              <a:ea typeface="MS PGothic" charset="-128"/>
              <a:cs typeface="+mn-cs"/>
            </a:endParaRPr>
          </a:p>
        </p:txBody>
      </p:sp>
    </p:spTree>
    <p:extLst>
      <p:ext uri="{BB962C8B-B14F-4D97-AF65-F5344CB8AC3E}">
        <p14:creationId xmlns:p14="http://schemas.microsoft.com/office/powerpoint/2010/main" val="4124070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defRPr/>
            </a:pPr>
            <a:r>
              <a:rPr lang="en-GB" dirty="0"/>
              <a:t>The initial sample was manipulated to include an almost even split of detected and undetected cases. </a:t>
            </a:r>
          </a:p>
          <a:p>
            <a:pPr marL="228600" indent="-228600">
              <a:buFont typeface="Arial" panose="020B0604020202020204" pitchFamily="34" charset="0"/>
              <a:buChar char="•"/>
              <a:defRPr/>
            </a:pPr>
            <a:r>
              <a:rPr lang="en-GB" dirty="0"/>
              <a:t>This was necessary to ensure we identified factors which impacted both positively and negatively on the prospect of a positive outcome. </a:t>
            </a:r>
          </a:p>
          <a:p>
            <a:pPr marL="228600" indent="-228600">
              <a:buFont typeface="Arial" panose="020B0604020202020204" pitchFamily="34" charset="0"/>
              <a:buChar char="•"/>
              <a:defRPr/>
            </a:pPr>
            <a:endParaRPr lang="en-GB" dirty="0"/>
          </a:p>
          <a:p>
            <a:pPr marL="228600" indent="-228600">
              <a:buFont typeface="Arial" panose="020B0604020202020204" pitchFamily="34" charset="0"/>
              <a:buChar char="•"/>
              <a:defRPr/>
            </a:pPr>
            <a:r>
              <a:rPr lang="en-GB" dirty="0"/>
              <a:t>Ascribe a weighting to those factors based on their strength. The stronger the factor the higher the weighting.</a:t>
            </a:r>
          </a:p>
          <a:p>
            <a:pPr marL="228600" indent="-228600">
              <a:buFont typeface="Arial" panose="020B0604020202020204" pitchFamily="34" charset="0"/>
              <a:buChar char="•"/>
              <a:defRPr/>
            </a:pPr>
            <a:endParaRPr lang="en-GB" dirty="0"/>
          </a:p>
          <a:p>
            <a:pPr marL="228600" indent="-228600">
              <a:buFont typeface="Arial" panose="020B0604020202020204" pitchFamily="34" charset="0"/>
              <a:buChar char="•"/>
              <a:defRPr/>
            </a:pPr>
            <a:r>
              <a:rPr lang="en-GB" dirty="0"/>
              <a:t>Public interest factors have no bearing on solvability. This is effectively a safety net – a way of identifying cases with a low prospect of solution but which might merit an investigative investment for other reasons.</a:t>
            </a:r>
          </a:p>
          <a:p>
            <a:pPr marL="228600" indent="-228600">
              <a:buFont typeface="Arial" panose="020B0604020202020204" pitchFamily="34" charset="0"/>
              <a:buChar char="•"/>
              <a:defRPr/>
            </a:pPr>
            <a:endParaRPr lang="en-GB" dirty="0"/>
          </a:p>
          <a:p>
            <a:pPr marL="228600" indent="-228600">
              <a:buFont typeface="Arial" panose="020B0604020202020204" pitchFamily="34" charset="0"/>
              <a:buChar char="•"/>
              <a:defRPr/>
            </a:pPr>
            <a:r>
              <a:rPr lang="en-GB" dirty="0"/>
              <a:t>The road test also used historic data – crime reports from 2016 outside the original sample with a full range of outcomes in the ordinary proportion.</a:t>
            </a:r>
          </a:p>
          <a:p>
            <a:pPr marL="228600" indent="-228600">
              <a:buFont typeface="Arial" panose="020B0604020202020204" pitchFamily="34" charset="0"/>
              <a:buChar char="•"/>
              <a:defRPr/>
            </a:pPr>
            <a:r>
              <a:rPr lang="en-GB" dirty="0"/>
              <a:t>The key question of this exercise was how far the analysis derived from the special sample would be useful in “real world” conditions. </a:t>
            </a:r>
          </a:p>
        </p:txBody>
      </p:sp>
      <p:sp>
        <p:nvSpPr>
          <p:cNvPr id="4" name="Slide Number Placeholder 3"/>
          <p:cNvSpPr>
            <a:spLocks noGrp="1"/>
          </p:cNvSpPr>
          <p:nvPr>
            <p:ph type="sldNum" sz="quarter" idx="5"/>
          </p:nvPr>
        </p:nvSpPr>
        <p:spPr/>
        <p:txBody>
          <a:bodyPr/>
          <a:lstStyle>
            <a:lvl1pPr defTabSz="952500">
              <a:defRPr sz="1000">
                <a:solidFill>
                  <a:schemeClr val="tx1"/>
                </a:solidFill>
                <a:latin typeface="Tahoma" charset="0"/>
                <a:ea typeface="MS PGothic" charset="-128"/>
              </a:defRPr>
            </a:lvl1pPr>
            <a:lvl2pPr marL="742950" indent="-285750" defTabSz="952500">
              <a:defRPr sz="1000">
                <a:solidFill>
                  <a:schemeClr val="tx1"/>
                </a:solidFill>
                <a:latin typeface="Tahoma" charset="0"/>
                <a:ea typeface="MS PGothic" charset="-128"/>
              </a:defRPr>
            </a:lvl2pPr>
            <a:lvl3pPr marL="1143000" indent="-228600" defTabSz="952500">
              <a:defRPr sz="1000">
                <a:solidFill>
                  <a:schemeClr val="tx1"/>
                </a:solidFill>
                <a:latin typeface="Tahoma" charset="0"/>
                <a:ea typeface="MS PGothic" charset="-128"/>
              </a:defRPr>
            </a:lvl3pPr>
            <a:lvl4pPr marL="1600200" indent="-228600" defTabSz="952500">
              <a:defRPr sz="1000">
                <a:solidFill>
                  <a:schemeClr val="tx1"/>
                </a:solidFill>
                <a:latin typeface="Tahoma" charset="0"/>
                <a:ea typeface="MS PGothic" charset="-128"/>
              </a:defRPr>
            </a:lvl4pPr>
            <a:lvl5pPr marL="2057400" indent="-228600" defTabSz="952500">
              <a:defRPr sz="1000">
                <a:solidFill>
                  <a:schemeClr val="tx1"/>
                </a:solidFill>
                <a:latin typeface="Tahoma" charset="0"/>
                <a:ea typeface="MS PGothic" charset="-128"/>
              </a:defRPr>
            </a:lvl5pPr>
            <a:lvl6pPr marL="2514600" indent="-228600" defTabSz="952500" eaLnBrk="0" fontAlgn="base" hangingPunct="0">
              <a:spcBef>
                <a:spcPct val="0"/>
              </a:spcBef>
              <a:spcAft>
                <a:spcPct val="0"/>
              </a:spcAft>
              <a:defRPr sz="1000">
                <a:solidFill>
                  <a:schemeClr val="tx1"/>
                </a:solidFill>
                <a:latin typeface="Tahoma" charset="0"/>
                <a:ea typeface="MS PGothic" charset="-128"/>
              </a:defRPr>
            </a:lvl6pPr>
            <a:lvl7pPr marL="2971800" indent="-228600" defTabSz="952500" eaLnBrk="0" fontAlgn="base" hangingPunct="0">
              <a:spcBef>
                <a:spcPct val="0"/>
              </a:spcBef>
              <a:spcAft>
                <a:spcPct val="0"/>
              </a:spcAft>
              <a:defRPr sz="1000">
                <a:solidFill>
                  <a:schemeClr val="tx1"/>
                </a:solidFill>
                <a:latin typeface="Tahoma" charset="0"/>
                <a:ea typeface="MS PGothic" charset="-128"/>
              </a:defRPr>
            </a:lvl7pPr>
            <a:lvl8pPr marL="3429000" indent="-228600" defTabSz="952500" eaLnBrk="0" fontAlgn="base" hangingPunct="0">
              <a:spcBef>
                <a:spcPct val="0"/>
              </a:spcBef>
              <a:spcAft>
                <a:spcPct val="0"/>
              </a:spcAft>
              <a:defRPr sz="1000">
                <a:solidFill>
                  <a:schemeClr val="tx1"/>
                </a:solidFill>
                <a:latin typeface="Tahoma" charset="0"/>
                <a:ea typeface="MS PGothic" charset="-128"/>
              </a:defRPr>
            </a:lvl8pPr>
            <a:lvl9pPr marL="3886200" indent="-228600" defTabSz="952500" eaLnBrk="0" fontAlgn="base" hangingPunct="0">
              <a:spcBef>
                <a:spcPct val="0"/>
              </a:spcBef>
              <a:spcAft>
                <a:spcPct val="0"/>
              </a:spcAft>
              <a:defRPr sz="1000">
                <a:solidFill>
                  <a:schemeClr val="tx1"/>
                </a:solidFill>
                <a:latin typeface="Tahoma" charset="0"/>
                <a:ea typeface="MS PGothic" charset="-128"/>
              </a:defRPr>
            </a:lvl9pPr>
          </a:lstStyle>
          <a:p>
            <a:pPr marL="0" marR="0" lvl="0" indent="0" algn="r" defTabSz="952500" rtl="0" eaLnBrk="0" fontAlgn="base" latinLnBrk="0" hangingPunct="0">
              <a:lnSpc>
                <a:spcPct val="100000"/>
              </a:lnSpc>
              <a:spcBef>
                <a:spcPct val="0"/>
              </a:spcBef>
              <a:spcAft>
                <a:spcPct val="0"/>
              </a:spcAft>
              <a:buClrTx/>
              <a:buSzTx/>
              <a:buFontTx/>
              <a:buNone/>
              <a:tabLst/>
              <a:defRPr/>
            </a:pPr>
            <a:fld id="{6F4830BD-BE2F-4DDD-B4E7-2E1DD442391D}" type="slidenum">
              <a:rPr kumimoji="0" lang="en-GB" altLang="en-US" sz="1200" b="0" i="0" u="none" strike="noStrike" kern="1200" cap="none" spc="0" normalizeH="0" baseline="0" noProof="0" smtClean="0">
                <a:ln>
                  <a:noFill/>
                </a:ln>
                <a:solidFill>
                  <a:srgbClr val="000000"/>
                </a:solidFill>
                <a:effectLst/>
                <a:uLnTx/>
                <a:uFillTx/>
                <a:latin typeface="Times New Roman" charset="0"/>
                <a:ea typeface="MS PGothic" charset="-128"/>
                <a:cs typeface="+mn-cs"/>
              </a:rPr>
              <a:pPr marL="0" marR="0" lvl="0" indent="0" algn="r" defTabSz="952500" rtl="0" eaLnBrk="0" fontAlgn="base" latinLnBrk="0" hangingPunct="0">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srgbClr val="000000"/>
              </a:solidFill>
              <a:effectLst/>
              <a:uLnTx/>
              <a:uFillTx/>
              <a:latin typeface="Times New Roman" charset="0"/>
              <a:ea typeface="MS PGothic" charset="-128"/>
              <a:cs typeface="+mn-cs"/>
            </a:endParaRPr>
          </a:p>
        </p:txBody>
      </p:sp>
    </p:spTree>
    <p:extLst>
      <p:ext uri="{BB962C8B-B14F-4D97-AF65-F5344CB8AC3E}">
        <p14:creationId xmlns:p14="http://schemas.microsoft.com/office/powerpoint/2010/main" val="27895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defRPr/>
            </a:pPr>
            <a:r>
              <a:rPr lang="en-GB" dirty="0"/>
              <a:t>We began with a very long list of 30+ variables (most listed on the right-hand column). </a:t>
            </a:r>
          </a:p>
          <a:p>
            <a:pPr marL="228600" indent="-228600">
              <a:buFont typeface="Arial" panose="020B0604020202020204" pitchFamily="34" charset="0"/>
              <a:buChar char="•"/>
              <a:defRPr/>
            </a:pPr>
            <a:r>
              <a:rPr lang="en-GB" dirty="0"/>
              <a:t>Many of these had some influence, but of a weak kind (such as IP history as a suspect). </a:t>
            </a:r>
          </a:p>
          <a:p>
            <a:pPr marL="228600" indent="-228600">
              <a:buFont typeface="Arial" panose="020B0604020202020204" pitchFamily="34" charset="0"/>
              <a:buChar char="•"/>
              <a:defRPr/>
            </a:pPr>
            <a:r>
              <a:rPr lang="en-GB" dirty="0"/>
              <a:t>Some had a strong influence but applied to a small number of cases (police evidence &amp; forensic evidence are examples of this type).</a:t>
            </a:r>
          </a:p>
          <a:p>
            <a:pPr marL="228600" indent="-228600">
              <a:buFont typeface="Arial" panose="020B0604020202020204" pitchFamily="34" charset="0"/>
              <a:buChar char="•"/>
              <a:defRPr/>
            </a:pPr>
            <a:r>
              <a:rPr lang="en-GB" dirty="0"/>
              <a:t>The ones with the </a:t>
            </a:r>
            <a:r>
              <a:rPr lang="en-GB" dirty="0" err="1"/>
              <a:t>asterix</a:t>
            </a:r>
            <a:r>
              <a:rPr lang="en-GB" dirty="0"/>
              <a:t> next to them are the ones which had a significant relationship</a:t>
            </a:r>
          </a:p>
          <a:p>
            <a:pPr marL="228600" indent="-228600">
              <a:buFont typeface="Arial" panose="020B0604020202020204" pitchFamily="34" charset="0"/>
              <a:buChar char="•"/>
              <a:defRPr/>
            </a:pPr>
            <a:endParaRPr lang="en-GB" dirty="0"/>
          </a:p>
          <a:p>
            <a:pPr marL="228600" indent="-228600">
              <a:buFont typeface="Arial" panose="020B0604020202020204" pitchFamily="34" charset="0"/>
              <a:buChar char="•"/>
              <a:defRPr/>
            </a:pPr>
            <a:r>
              <a:rPr lang="en-GB" dirty="0"/>
              <a:t>The more variables you include the more accurate an algorithm can be, but the more unwieldy it becomes as a tool.</a:t>
            </a:r>
          </a:p>
          <a:p>
            <a:pPr marL="228600" indent="-228600">
              <a:buFont typeface="Arial" panose="020B0604020202020204" pitchFamily="34" charset="0"/>
              <a:buChar char="•"/>
              <a:defRPr/>
            </a:pPr>
            <a:endParaRPr lang="en-GB" dirty="0"/>
          </a:p>
          <a:p>
            <a:pPr marL="228600" indent="-228600">
              <a:buFont typeface="Arial" panose="020B0604020202020204" pitchFamily="34" charset="0"/>
              <a:buChar char="•"/>
              <a:defRPr/>
            </a:pPr>
            <a:r>
              <a:rPr lang="en-GB" dirty="0"/>
              <a:t>An interesting point on occupational bias. History of IP</a:t>
            </a:r>
          </a:p>
          <a:p>
            <a:pPr>
              <a:defRPr/>
            </a:pPr>
            <a:endParaRPr lang="en-GB" dirty="0"/>
          </a:p>
        </p:txBody>
      </p:sp>
      <p:sp>
        <p:nvSpPr>
          <p:cNvPr id="4" name="Slide Number Placeholder 3"/>
          <p:cNvSpPr>
            <a:spLocks noGrp="1"/>
          </p:cNvSpPr>
          <p:nvPr>
            <p:ph type="sldNum" sz="quarter" idx="5"/>
          </p:nvPr>
        </p:nvSpPr>
        <p:spPr/>
        <p:txBody>
          <a:bodyPr/>
          <a:lstStyle>
            <a:lvl1pPr defTabSz="952500">
              <a:defRPr sz="1000">
                <a:solidFill>
                  <a:schemeClr val="tx1"/>
                </a:solidFill>
                <a:latin typeface="Tahoma" charset="0"/>
                <a:ea typeface="MS PGothic" charset="-128"/>
              </a:defRPr>
            </a:lvl1pPr>
            <a:lvl2pPr marL="742950" indent="-285750" defTabSz="952500">
              <a:defRPr sz="1000">
                <a:solidFill>
                  <a:schemeClr val="tx1"/>
                </a:solidFill>
                <a:latin typeface="Tahoma" charset="0"/>
                <a:ea typeface="MS PGothic" charset="-128"/>
              </a:defRPr>
            </a:lvl2pPr>
            <a:lvl3pPr marL="1143000" indent="-228600" defTabSz="952500">
              <a:defRPr sz="1000">
                <a:solidFill>
                  <a:schemeClr val="tx1"/>
                </a:solidFill>
                <a:latin typeface="Tahoma" charset="0"/>
                <a:ea typeface="MS PGothic" charset="-128"/>
              </a:defRPr>
            </a:lvl3pPr>
            <a:lvl4pPr marL="1600200" indent="-228600" defTabSz="952500">
              <a:defRPr sz="1000">
                <a:solidFill>
                  <a:schemeClr val="tx1"/>
                </a:solidFill>
                <a:latin typeface="Tahoma" charset="0"/>
                <a:ea typeface="MS PGothic" charset="-128"/>
              </a:defRPr>
            </a:lvl4pPr>
            <a:lvl5pPr marL="2057400" indent="-228600" defTabSz="952500">
              <a:defRPr sz="1000">
                <a:solidFill>
                  <a:schemeClr val="tx1"/>
                </a:solidFill>
                <a:latin typeface="Tahoma" charset="0"/>
                <a:ea typeface="MS PGothic" charset="-128"/>
              </a:defRPr>
            </a:lvl5pPr>
            <a:lvl6pPr marL="2514600" indent="-228600" defTabSz="952500" eaLnBrk="0" fontAlgn="base" hangingPunct="0">
              <a:spcBef>
                <a:spcPct val="0"/>
              </a:spcBef>
              <a:spcAft>
                <a:spcPct val="0"/>
              </a:spcAft>
              <a:defRPr sz="1000">
                <a:solidFill>
                  <a:schemeClr val="tx1"/>
                </a:solidFill>
                <a:latin typeface="Tahoma" charset="0"/>
                <a:ea typeface="MS PGothic" charset="-128"/>
              </a:defRPr>
            </a:lvl6pPr>
            <a:lvl7pPr marL="2971800" indent="-228600" defTabSz="952500" eaLnBrk="0" fontAlgn="base" hangingPunct="0">
              <a:spcBef>
                <a:spcPct val="0"/>
              </a:spcBef>
              <a:spcAft>
                <a:spcPct val="0"/>
              </a:spcAft>
              <a:defRPr sz="1000">
                <a:solidFill>
                  <a:schemeClr val="tx1"/>
                </a:solidFill>
                <a:latin typeface="Tahoma" charset="0"/>
                <a:ea typeface="MS PGothic" charset="-128"/>
              </a:defRPr>
            </a:lvl7pPr>
            <a:lvl8pPr marL="3429000" indent="-228600" defTabSz="952500" eaLnBrk="0" fontAlgn="base" hangingPunct="0">
              <a:spcBef>
                <a:spcPct val="0"/>
              </a:spcBef>
              <a:spcAft>
                <a:spcPct val="0"/>
              </a:spcAft>
              <a:defRPr sz="1000">
                <a:solidFill>
                  <a:schemeClr val="tx1"/>
                </a:solidFill>
                <a:latin typeface="Tahoma" charset="0"/>
                <a:ea typeface="MS PGothic" charset="-128"/>
              </a:defRPr>
            </a:lvl8pPr>
            <a:lvl9pPr marL="3886200" indent="-228600" defTabSz="952500" eaLnBrk="0" fontAlgn="base" hangingPunct="0">
              <a:spcBef>
                <a:spcPct val="0"/>
              </a:spcBef>
              <a:spcAft>
                <a:spcPct val="0"/>
              </a:spcAft>
              <a:defRPr sz="1000">
                <a:solidFill>
                  <a:schemeClr val="tx1"/>
                </a:solidFill>
                <a:latin typeface="Tahoma" charset="0"/>
                <a:ea typeface="MS PGothic" charset="-128"/>
              </a:defRPr>
            </a:lvl9pPr>
          </a:lstStyle>
          <a:p>
            <a:pPr>
              <a:defRPr/>
            </a:pPr>
            <a:fld id="{6E5407B4-A8A5-420A-9D5E-DE99DD885693}" type="slidenum">
              <a:rPr lang="en-GB" altLang="en-US" sz="1200" smtClean="0">
                <a:latin typeface="Times New Roman" charset="0"/>
              </a:rPr>
              <a:pPr>
                <a:defRPr/>
              </a:pPr>
              <a:t>8</a:t>
            </a:fld>
            <a:endParaRPr lang="en-GB" altLang="en-US" sz="1200">
              <a:latin typeface="Times New Roman" charset="0"/>
            </a:endParaRPr>
          </a:p>
        </p:txBody>
      </p:sp>
    </p:spTree>
    <p:extLst>
      <p:ext uri="{BB962C8B-B14F-4D97-AF65-F5344CB8AC3E}">
        <p14:creationId xmlns:p14="http://schemas.microsoft.com/office/powerpoint/2010/main" val="2448526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defRPr/>
            </a:pPr>
            <a:r>
              <a:rPr lang="en-GB" dirty="0"/>
              <a:t>This figure is a “confusion matrix”.</a:t>
            </a:r>
          </a:p>
          <a:p>
            <a:pPr marL="228600" indent="-228600">
              <a:buFont typeface="Arial" panose="020B0604020202020204" pitchFamily="34" charset="0"/>
              <a:buChar char="•"/>
              <a:defRPr/>
            </a:pPr>
            <a:r>
              <a:rPr lang="en-GB" dirty="0"/>
              <a:t>The green boxes represent where the tool was correct in comparison to the actual outcome.</a:t>
            </a:r>
          </a:p>
          <a:p>
            <a:pPr marL="228600" indent="-228600">
              <a:buFont typeface="Arial" panose="020B0604020202020204" pitchFamily="34" charset="0"/>
              <a:buChar char="•"/>
              <a:defRPr/>
            </a:pPr>
            <a:r>
              <a:rPr lang="en-GB" dirty="0"/>
              <a:t>The Red box is where the tool was incorrect known as false negatives. These are the harmful errors</a:t>
            </a:r>
          </a:p>
          <a:p>
            <a:pPr marL="228600" indent="-228600">
              <a:buFont typeface="Arial" panose="020B0604020202020204" pitchFamily="34" charset="0"/>
              <a:buChar char="•"/>
              <a:defRPr/>
            </a:pPr>
            <a:r>
              <a:rPr lang="en-GB" dirty="0"/>
              <a:t>The yellow box as wasteful errors. This is where we may have detected it if we put more effort in, this is where it differs to the point of an insurance company</a:t>
            </a:r>
          </a:p>
          <a:p>
            <a:pPr marL="228600" indent="-228600">
              <a:buFont typeface="Arial" panose="020B0604020202020204" pitchFamily="34" charset="0"/>
              <a:buChar char="•"/>
              <a:defRPr/>
            </a:pPr>
            <a:r>
              <a:rPr lang="en-GB" dirty="0"/>
              <a:t>What we do know about the yellow cases is these all involved combinations of circumstances/evidence giving rise to a reasonable prospect of a prosecution. This prompts the counter-factual “How many could have been detected if more time had been available?”</a:t>
            </a:r>
          </a:p>
          <a:p>
            <a:pPr marL="228600" indent="-228600">
              <a:buFont typeface="Arial" panose="020B0604020202020204" pitchFamily="34" charset="0"/>
              <a:buChar char="•"/>
              <a:defRPr/>
            </a:pPr>
            <a:r>
              <a:rPr lang="en-GB" dirty="0"/>
              <a:t>Therefore these are missed opportunities.</a:t>
            </a:r>
          </a:p>
          <a:p>
            <a:pPr marL="228600" indent="-228600">
              <a:buFont typeface="Arial" panose="020B0604020202020204" pitchFamily="34" charset="0"/>
              <a:buChar char="•"/>
              <a:defRPr/>
            </a:pPr>
            <a:r>
              <a:rPr lang="en-GB" dirty="0"/>
              <a:t>We could achieve higher balanced accuracy if we gave equal weight to the two types of error.</a:t>
            </a:r>
          </a:p>
          <a:p>
            <a:pPr marL="228600" indent="-228600">
              <a:buFont typeface="Arial" panose="020B0604020202020204" pitchFamily="34" charset="0"/>
              <a:buChar char="•"/>
              <a:defRPr/>
            </a:pPr>
            <a:r>
              <a:rPr lang="en-GB" dirty="0"/>
              <a:t>We have assumed, however, that missed detections matter far more than negative outcomes in allocated cases. </a:t>
            </a:r>
          </a:p>
          <a:p>
            <a:pPr marL="228600" indent="-228600">
              <a:buFont typeface="Arial" panose="020B0604020202020204" pitchFamily="34" charset="0"/>
              <a:buChar char="•"/>
              <a:defRPr/>
            </a:pPr>
            <a:endParaRPr lang="en-GB" dirty="0"/>
          </a:p>
          <a:p>
            <a:pPr>
              <a:defRPr/>
            </a:pPr>
            <a:endParaRPr lang="en-GB" dirty="0"/>
          </a:p>
          <a:p>
            <a:pPr marL="228600" indent="-228600">
              <a:buFontTx/>
              <a:buAutoNum type="arabicParenR"/>
              <a:defRPr/>
            </a:pPr>
            <a:endParaRPr lang="en-GB" dirty="0"/>
          </a:p>
        </p:txBody>
      </p:sp>
      <p:sp>
        <p:nvSpPr>
          <p:cNvPr id="4" name="Slide Number Placeholder 3"/>
          <p:cNvSpPr>
            <a:spLocks noGrp="1"/>
          </p:cNvSpPr>
          <p:nvPr>
            <p:ph type="sldNum" sz="quarter" idx="5"/>
          </p:nvPr>
        </p:nvSpPr>
        <p:spPr/>
        <p:txBody>
          <a:bodyPr/>
          <a:lstStyle>
            <a:lvl1pPr defTabSz="952500">
              <a:defRPr sz="1000">
                <a:solidFill>
                  <a:schemeClr val="tx1"/>
                </a:solidFill>
                <a:latin typeface="Tahoma" charset="0"/>
                <a:ea typeface="MS PGothic" charset="-128"/>
              </a:defRPr>
            </a:lvl1pPr>
            <a:lvl2pPr marL="742950" indent="-285750" defTabSz="952500">
              <a:defRPr sz="1000">
                <a:solidFill>
                  <a:schemeClr val="tx1"/>
                </a:solidFill>
                <a:latin typeface="Tahoma" charset="0"/>
                <a:ea typeface="MS PGothic" charset="-128"/>
              </a:defRPr>
            </a:lvl2pPr>
            <a:lvl3pPr marL="1143000" indent="-228600" defTabSz="952500">
              <a:defRPr sz="1000">
                <a:solidFill>
                  <a:schemeClr val="tx1"/>
                </a:solidFill>
                <a:latin typeface="Tahoma" charset="0"/>
                <a:ea typeface="MS PGothic" charset="-128"/>
              </a:defRPr>
            </a:lvl3pPr>
            <a:lvl4pPr marL="1600200" indent="-228600" defTabSz="952500">
              <a:defRPr sz="1000">
                <a:solidFill>
                  <a:schemeClr val="tx1"/>
                </a:solidFill>
                <a:latin typeface="Tahoma" charset="0"/>
                <a:ea typeface="MS PGothic" charset="-128"/>
              </a:defRPr>
            </a:lvl4pPr>
            <a:lvl5pPr marL="2057400" indent="-228600" defTabSz="952500">
              <a:defRPr sz="1000">
                <a:solidFill>
                  <a:schemeClr val="tx1"/>
                </a:solidFill>
                <a:latin typeface="Tahoma" charset="0"/>
                <a:ea typeface="MS PGothic" charset="-128"/>
              </a:defRPr>
            </a:lvl5pPr>
            <a:lvl6pPr marL="2514600" indent="-228600" defTabSz="952500" eaLnBrk="0" fontAlgn="base" hangingPunct="0">
              <a:spcBef>
                <a:spcPct val="0"/>
              </a:spcBef>
              <a:spcAft>
                <a:spcPct val="0"/>
              </a:spcAft>
              <a:defRPr sz="1000">
                <a:solidFill>
                  <a:schemeClr val="tx1"/>
                </a:solidFill>
                <a:latin typeface="Tahoma" charset="0"/>
                <a:ea typeface="MS PGothic" charset="-128"/>
              </a:defRPr>
            </a:lvl6pPr>
            <a:lvl7pPr marL="2971800" indent="-228600" defTabSz="952500" eaLnBrk="0" fontAlgn="base" hangingPunct="0">
              <a:spcBef>
                <a:spcPct val="0"/>
              </a:spcBef>
              <a:spcAft>
                <a:spcPct val="0"/>
              </a:spcAft>
              <a:defRPr sz="1000">
                <a:solidFill>
                  <a:schemeClr val="tx1"/>
                </a:solidFill>
                <a:latin typeface="Tahoma" charset="0"/>
                <a:ea typeface="MS PGothic" charset="-128"/>
              </a:defRPr>
            </a:lvl7pPr>
            <a:lvl8pPr marL="3429000" indent="-228600" defTabSz="952500" eaLnBrk="0" fontAlgn="base" hangingPunct="0">
              <a:spcBef>
                <a:spcPct val="0"/>
              </a:spcBef>
              <a:spcAft>
                <a:spcPct val="0"/>
              </a:spcAft>
              <a:defRPr sz="1000">
                <a:solidFill>
                  <a:schemeClr val="tx1"/>
                </a:solidFill>
                <a:latin typeface="Tahoma" charset="0"/>
                <a:ea typeface="MS PGothic" charset="-128"/>
              </a:defRPr>
            </a:lvl8pPr>
            <a:lvl9pPr marL="3886200" indent="-228600" defTabSz="952500" eaLnBrk="0" fontAlgn="base" hangingPunct="0">
              <a:spcBef>
                <a:spcPct val="0"/>
              </a:spcBef>
              <a:spcAft>
                <a:spcPct val="0"/>
              </a:spcAft>
              <a:defRPr sz="1000">
                <a:solidFill>
                  <a:schemeClr val="tx1"/>
                </a:solidFill>
                <a:latin typeface="Tahoma" charset="0"/>
                <a:ea typeface="MS PGothic" charset="-128"/>
              </a:defRPr>
            </a:lvl9pPr>
          </a:lstStyle>
          <a:p>
            <a:pPr marL="0" marR="0" lvl="0" indent="0" algn="r" defTabSz="952500" rtl="0" eaLnBrk="0" fontAlgn="base" latinLnBrk="0" hangingPunct="0">
              <a:lnSpc>
                <a:spcPct val="100000"/>
              </a:lnSpc>
              <a:spcBef>
                <a:spcPct val="0"/>
              </a:spcBef>
              <a:spcAft>
                <a:spcPct val="0"/>
              </a:spcAft>
              <a:buClrTx/>
              <a:buSzTx/>
              <a:buFontTx/>
              <a:buNone/>
              <a:tabLst/>
              <a:defRPr/>
            </a:pPr>
            <a:fld id="{0876753A-2696-46E6-9197-588B8D26079E}" type="slidenum">
              <a:rPr kumimoji="0" lang="en-GB" altLang="en-US" sz="1200" b="0" i="0" u="none" strike="noStrike" kern="1200" cap="none" spc="0" normalizeH="0" baseline="0" noProof="0" smtClean="0">
                <a:ln>
                  <a:noFill/>
                </a:ln>
                <a:solidFill>
                  <a:srgbClr val="000000"/>
                </a:solidFill>
                <a:effectLst/>
                <a:uLnTx/>
                <a:uFillTx/>
                <a:latin typeface="Times New Roman" charset="0"/>
                <a:ea typeface="MS PGothic" charset="-128"/>
                <a:cs typeface="+mn-cs"/>
              </a:rPr>
              <a:pPr marL="0" marR="0" lvl="0" indent="0" algn="r" defTabSz="952500" rtl="0" eaLnBrk="0" fontAlgn="base" latinLnBrk="0" hangingPunct="0">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Times New Roman" charset="0"/>
              <a:ea typeface="MS PGothic" charset="-128"/>
              <a:cs typeface="+mn-cs"/>
            </a:endParaRPr>
          </a:p>
        </p:txBody>
      </p:sp>
    </p:spTree>
    <p:extLst>
      <p:ext uri="{BB962C8B-B14F-4D97-AF65-F5344CB8AC3E}">
        <p14:creationId xmlns:p14="http://schemas.microsoft.com/office/powerpoint/2010/main" val="2015768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739145824"/>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78213422"/>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285" y="1"/>
            <a:ext cx="2897716" cy="55403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1134" y="1"/>
            <a:ext cx="8489951" cy="55403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52414018"/>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1133" y="1"/>
            <a:ext cx="11590867" cy="938213"/>
          </a:xfrm>
        </p:spPr>
        <p:txBody>
          <a:bodyPr/>
          <a:lstStyle/>
          <a:p>
            <a:r>
              <a:rPr lang="en-GB"/>
              <a:t>Click to edit Master title style</a:t>
            </a:r>
            <a:endParaRPr lang="en-US"/>
          </a:p>
        </p:txBody>
      </p:sp>
      <p:sp>
        <p:nvSpPr>
          <p:cNvPr id="3" name="Text Placeholder 2"/>
          <p:cNvSpPr>
            <a:spLocks noGrp="1"/>
          </p:cNvSpPr>
          <p:nvPr>
            <p:ph type="body" sz="half" idx="1"/>
          </p:nvPr>
        </p:nvSpPr>
        <p:spPr>
          <a:xfrm>
            <a:off x="601134" y="1425575"/>
            <a:ext cx="54229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lipArt Placeholder 3"/>
          <p:cNvSpPr>
            <a:spLocks noGrp="1"/>
          </p:cNvSpPr>
          <p:nvPr>
            <p:ph type="clipArt" sz="half" idx="2"/>
          </p:nvPr>
        </p:nvSpPr>
        <p:spPr>
          <a:xfrm>
            <a:off x="6227234" y="1425575"/>
            <a:ext cx="5422900" cy="4114800"/>
          </a:xfrm>
        </p:spPr>
        <p:txBody>
          <a:bodyPr/>
          <a:lstStyle/>
          <a:p>
            <a:pPr lvl="0"/>
            <a:endParaRPr lang="en-US" noProof="0"/>
          </a:p>
        </p:txBody>
      </p:sp>
    </p:spTree>
    <p:extLst>
      <p:ext uri="{BB962C8B-B14F-4D97-AF65-F5344CB8AC3E}">
        <p14:creationId xmlns:p14="http://schemas.microsoft.com/office/powerpoint/2010/main" val="536789237"/>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1133" y="1"/>
            <a:ext cx="11590867" cy="938213"/>
          </a:xfrm>
        </p:spPr>
        <p:txBody>
          <a:bodyPr/>
          <a:lstStyle/>
          <a:p>
            <a:r>
              <a:rPr lang="en-GB"/>
              <a:t>Click to edit Master title style</a:t>
            </a:r>
            <a:endParaRPr lang="en-US"/>
          </a:p>
        </p:txBody>
      </p:sp>
      <p:sp>
        <p:nvSpPr>
          <p:cNvPr id="3" name="Chart Placeholder 2"/>
          <p:cNvSpPr>
            <a:spLocks noGrp="1"/>
          </p:cNvSpPr>
          <p:nvPr>
            <p:ph type="chart" idx="1"/>
          </p:nvPr>
        </p:nvSpPr>
        <p:spPr>
          <a:xfrm>
            <a:off x="601133" y="1425575"/>
            <a:ext cx="11049000" cy="4114800"/>
          </a:xfrm>
        </p:spPr>
        <p:txBody>
          <a:bodyPr/>
          <a:lstStyle/>
          <a:p>
            <a:pPr lvl="0"/>
            <a:endParaRPr lang="en-US" noProof="0"/>
          </a:p>
        </p:txBody>
      </p:sp>
    </p:spTree>
    <p:extLst>
      <p:ext uri="{BB962C8B-B14F-4D97-AF65-F5344CB8AC3E}">
        <p14:creationId xmlns:p14="http://schemas.microsoft.com/office/powerpoint/2010/main" val="3809366250"/>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49535092"/>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1325779575"/>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1134" y="1425575"/>
            <a:ext cx="542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27234" y="1425575"/>
            <a:ext cx="542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6408594"/>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20683252"/>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503883276"/>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730139"/>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38262501"/>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104486040"/>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LogoNew"/>
          <p:cNvPicPr>
            <a:picLocks noChangeAspect="1" noChangeArrowheads="1"/>
          </p:cNvPicPr>
          <p:nvPr/>
        </p:nvPicPr>
        <p:blipFill>
          <a:blip r:embed="rId15" cstate="print">
            <a:extLst>
              <a:ext uri="{28A0092B-C50C-407E-A947-70E740481C1C}">
                <a14:useLocalDpi xmlns:a14="http://schemas.microsoft.com/office/drawing/2010/main" val="0"/>
              </a:ext>
            </a:extLst>
          </a:blip>
          <a:srcRect l="9079" t="23982" r="1993" b="21420"/>
          <a:stretch>
            <a:fillRect/>
          </a:stretch>
        </p:blipFill>
        <p:spPr bwMode="auto">
          <a:xfrm>
            <a:off x="152400" y="6018214"/>
            <a:ext cx="2133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4019" name="Line 3"/>
          <p:cNvSpPr>
            <a:spLocks noChangeShapeType="1"/>
          </p:cNvSpPr>
          <p:nvPr/>
        </p:nvSpPr>
        <p:spPr bwMode="auto">
          <a:xfrm>
            <a:off x="0" y="5930900"/>
            <a:ext cx="12192000" cy="0"/>
          </a:xfrm>
          <a:prstGeom prst="line">
            <a:avLst/>
          </a:prstGeom>
          <a:noFill/>
          <a:ln w="28575">
            <a:solidFill>
              <a:srgbClr val="8F8F8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sz="1800">
              <a:latin typeface="Tahoma" charset="0"/>
              <a:ea typeface="MS PGothic" charset="-128"/>
            </a:endParaRPr>
          </a:p>
        </p:txBody>
      </p:sp>
      <p:pic>
        <p:nvPicPr>
          <p:cNvPr id="1028" name="Picture 8" descr="Powerpointbanner"/>
          <p:cNvPicPr>
            <a:picLocks noChangeAspect="1" noChangeArrowheads="1"/>
          </p:cNvPicPr>
          <p:nvPr/>
        </p:nvPicPr>
        <p:blipFill>
          <a:blip r:embed="rId16">
            <a:extLst>
              <a:ext uri="{28A0092B-C50C-407E-A947-70E740481C1C}">
                <a14:useLocalDpi xmlns:a14="http://schemas.microsoft.com/office/drawing/2010/main" val="0"/>
              </a:ext>
            </a:extLst>
          </a:blip>
          <a:srcRect l="9845" b="3114"/>
          <a:stretch>
            <a:fillRect/>
          </a:stretch>
        </p:blipFill>
        <p:spPr bwMode="auto">
          <a:xfrm>
            <a:off x="0" y="1"/>
            <a:ext cx="121920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5" name="Rectangle 9"/>
          <p:cNvSpPr>
            <a:spLocks noGrp="1" noChangeArrowheads="1"/>
          </p:cNvSpPr>
          <p:nvPr>
            <p:ph type="title"/>
          </p:nvPr>
        </p:nvSpPr>
        <p:spPr bwMode="auto">
          <a:xfrm>
            <a:off x="601133" y="1"/>
            <a:ext cx="1159086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0" tIns="45720" rIns="91440" bIns="45720" numCol="1" anchor="ctr" anchorCtr="0" compatLnSpc="1">
            <a:prstTxWarp prst="textNoShape">
              <a:avLst/>
            </a:prstTxWarp>
          </a:bodyPr>
          <a:lstStyle/>
          <a:p>
            <a:pPr lvl="0"/>
            <a:r>
              <a:rPr lang="en-GB"/>
              <a:t>Click to edit Master title style</a:t>
            </a:r>
          </a:p>
        </p:txBody>
      </p:sp>
      <p:sp>
        <p:nvSpPr>
          <p:cNvPr id="214026" name="Rectangle 10"/>
          <p:cNvSpPr>
            <a:spLocks noGrp="1" noChangeArrowheads="1"/>
          </p:cNvSpPr>
          <p:nvPr>
            <p:ph type="body" idx="1"/>
          </p:nvPr>
        </p:nvSpPr>
        <p:spPr bwMode="auto">
          <a:xfrm>
            <a:off x="601133" y="1425575"/>
            <a:ext cx="11049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1"/>
            <a:r>
              <a:rPr lang="en-GB"/>
              <a:t>Third level</a:t>
            </a:r>
          </a:p>
          <a:p>
            <a:pPr lvl="1"/>
            <a:r>
              <a:rPr lang="en-GB"/>
              <a:t>Fourth level</a:t>
            </a:r>
          </a:p>
          <a:p>
            <a:pPr lvl="1"/>
            <a:r>
              <a:rPr lang="en-GB"/>
              <a:t>Fifth level</a:t>
            </a:r>
          </a:p>
        </p:txBody>
      </p:sp>
      <p:sp>
        <p:nvSpPr>
          <p:cNvPr id="214027" name="Text Box 11"/>
          <p:cNvSpPr txBox="1">
            <a:spLocks noChangeArrowheads="1"/>
          </p:cNvSpPr>
          <p:nvPr/>
        </p:nvSpPr>
        <p:spPr bwMode="auto">
          <a:xfrm>
            <a:off x="4305300" y="6202364"/>
            <a:ext cx="7605184"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r">
              <a:spcBef>
                <a:spcPct val="50000"/>
              </a:spcBef>
              <a:defRPr/>
            </a:pPr>
            <a:r>
              <a:rPr lang="en-GB" sz="2000" b="1">
                <a:latin typeface="Tahoma" charset="0"/>
                <a:ea typeface="ＭＳ Ｐゴシック" charset="0"/>
              </a:rPr>
              <a:t>Protecting </a:t>
            </a:r>
            <a:r>
              <a:rPr lang="en-GB" sz="2000">
                <a:latin typeface="Tahoma" charset="0"/>
                <a:ea typeface="ＭＳ Ｐゴシック" charset="0"/>
              </a:rPr>
              <a:t>and</a:t>
            </a:r>
            <a:r>
              <a:rPr lang="en-GB" sz="2000" b="1">
                <a:latin typeface="Tahoma" charset="0"/>
                <a:ea typeface="ＭＳ Ｐゴシック" charset="0"/>
              </a:rPr>
              <a:t> serving </a:t>
            </a:r>
            <a:r>
              <a:rPr lang="en-GB" sz="2000">
                <a:latin typeface="Tahoma" charset="0"/>
                <a:ea typeface="ＭＳ Ｐゴシック" charset="0"/>
              </a:rPr>
              <a:t>the people of Kent</a:t>
            </a:r>
          </a:p>
        </p:txBody>
      </p:sp>
    </p:spTree>
    <p:extLst>
      <p:ext uri="{BB962C8B-B14F-4D97-AF65-F5344CB8AC3E}">
        <p14:creationId xmlns:p14="http://schemas.microsoft.com/office/powerpoint/2010/main" val="1275733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wipe dir="d"/>
  </p:transition>
  <p:txStyles>
    <p:titleStyle>
      <a:lvl1pPr algn="l" rtl="0" eaLnBrk="0" fontAlgn="base" hangingPunct="0">
        <a:spcBef>
          <a:spcPct val="0"/>
        </a:spcBef>
        <a:spcAft>
          <a:spcPct val="0"/>
        </a:spcAft>
        <a:defRPr sz="2800">
          <a:solidFill>
            <a:schemeClr val="bg1"/>
          </a:solidFill>
          <a:latin typeface="+mj-lt"/>
          <a:ea typeface="MS PGothic" pitchFamily="34" charset="-128"/>
          <a:cs typeface="MS PGothic" charset="0"/>
        </a:defRPr>
      </a:lvl1pPr>
      <a:lvl2pPr algn="l" rtl="0" eaLnBrk="0" fontAlgn="base" hangingPunct="0">
        <a:spcBef>
          <a:spcPct val="0"/>
        </a:spcBef>
        <a:spcAft>
          <a:spcPct val="0"/>
        </a:spcAft>
        <a:defRPr sz="2800">
          <a:solidFill>
            <a:schemeClr val="bg1"/>
          </a:solidFill>
          <a:latin typeface="Tahoma" charset="0"/>
          <a:ea typeface="MS PGothic" pitchFamily="34" charset="-128"/>
          <a:cs typeface="MS PGothic" charset="0"/>
        </a:defRPr>
      </a:lvl2pPr>
      <a:lvl3pPr algn="l" rtl="0" eaLnBrk="0" fontAlgn="base" hangingPunct="0">
        <a:spcBef>
          <a:spcPct val="0"/>
        </a:spcBef>
        <a:spcAft>
          <a:spcPct val="0"/>
        </a:spcAft>
        <a:defRPr sz="2800">
          <a:solidFill>
            <a:schemeClr val="bg1"/>
          </a:solidFill>
          <a:latin typeface="Tahoma" charset="0"/>
          <a:ea typeface="MS PGothic" pitchFamily="34" charset="-128"/>
          <a:cs typeface="MS PGothic" charset="0"/>
        </a:defRPr>
      </a:lvl3pPr>
      <a:lvl4pPr algn="l" rtl="0" eaLnBrk="0" fontAlgn="base" hangingPunct="0">
        <a:spcBef>
          <a:spcPct val="0"/>
        </a:spcBef>
        <a:spcAft>
          <a:spcPct val="0"/>
        </a:spcAft>
        <a:defRPr sz="2800">
          <a:solidFill>
            <a:schemeClr val="bg1"/>
          </a:solidFill>
          <a:latin typeface="Tahoma" charset="0"/>
          <a:ea typeface="MS PGothic" pitchFamily="34" charset="-128"/>
          <a:cs typeface="MS PGothic" charset="0"/>
        </a:defRPr>
      </a:lvl4pPr>
      <a:lvl5pPr algn="l" rtl="0" eaLnBrk="0" fontAlgn="base" hangingPunct="0">
        <a:spcBef>
          <a:spcPct val="0"/>
        </a:spcBef>
        <a:spcAft>
          <a:spcPct val="0"/>
        </a:spcAft>
        <a:defRPr sz="2800">
          <a:solidFill>
            <a:schemeClr val="bg1"/>
          </a:solidFill>
          <a:latin typeface="Tahoma" charset="0"/>
          <a:ea typeface="MS PGothic" pitchFamily="34" charset="-128"/>
          <a:cs typeface="MS PGothic" charset="0"/>
        </a:defRPr>
      </a:lvl5pPr>
      <a:lvl6pPr marL="457200" algn="l" rtl="0" eaLnBrk="0" fontAlgn="base" hangingPunct="0">
        <a:spcBef>
          <a:spcPct val="0"/>
        </a:spcBef>
        <a:spcAft>
          <a:spcPct val="0"/>
        </a:spcAft>
        <a:defRPr sz="2800">
          <a:solidFill>
            <a:schemeClr val="bg1"/>
          </a:solidFill>
          <a:latin typeface="Tahoma" charset="0"/>
          <a:ea typeface="ＭＳ Ｐゴシック" charset="0"/>
        </a:defRPr>
      </a:lvl6pPr>
      <a:lvl7pPr marL="914400" algn="l" rtl="0" eaLnBrk="0" fontAlgn="base" hangingPunct="0">
        <a:spcBef>
          <a:spcPct val="0"/>
        </a:spcBef>
        <a:spcAft>
          <a:spcPct val="0"/>
        </a:spcAft>
        <a:defRPr sz="2800">
          <a:solidFill>
            <a:schemeClr val="bg1"/>
          </a:solidFill>
          <a:latin typeface="Tahoma" charset="0"/>
          <a:ea typeface="ＭＳ Ｐゴシック" charset="0"/>
        </a:defRPr>
      </a:lvl7pPr>
      <a:lvl8pPr marL="1371600" algn="l" rtl="0" eaLnBrk="0" fontAlgn="base" hangingPunct="0">
        <a:spcBef>
          <a:spcPct val="0"/>
        </a:spcBef>
        <a:spcAft>
          <a:spcPct val="0"/>
        </a:spcAft>
        <a:defRPr sz="2800">
          <a:solidFill>
            <a:schemeClr val="bg1"/>
          </a:solidFill>
          <a:latin typeface="Tahoma" charset="0"/>
          <a:ea typeface="ＭＳ Ｐゴシック" charset="0"/>
        </a:defRPr>
      </a:lvl8pPr>
      <a:lvl9pPr marL="1828800" algn="l" rtl="0" eaLnBrk="0" fontAlgn="base" hangingPunct="0">
        <a:spcBef>
          <a:spcPct val="0"/>
        </a:spcBef>
        <a:spcAft>
          <a:spcPct val="0"/>
        </a:spcAft>
        <a:defRPr sz="2800">
          <a:solidFill>
            <a:schemeClr val="bg1"/>
          </a:solidFill>
          <a:latin typeface="Tahoma" charset="0"/>
          <a:ea typeface="ＭＳ Ｐゴシック" charset="0"/>
        </a:defRPr>
      </a:lvl9pPr>
    </p:titleStyle>
    <p:bodyStyle>
      <a:lvl1pPr marL="287338" indent="-287338" algn="l" rtl="0" eaLnBrk="0" fontAlgn="base" hangingPunct="0">
        <a:lnSpc>
          <a:spcPct val="110000"/>
        </a:lnSpc>
        <a:spcBef>
          <a:spcPct val="0"/>
        </a:spcBef>
        <a:spcAft>
          <a:spcPct val="50000"/>
        </a:spcAft>
        <a:buClr>
          <a:schemeClr val="bg2"/>
        </a:buClr>
        <a:buChar char="•"/>
        <a:defRPr sz="2400">
          <a:solidFill>
            <a:schemeClr val="tx1"/>
          </a:solidFill>
          <a:latin typeface="+mn-lt"/>
          <a:ea typeface="MS PGothic" pitchFamily="34" charset="-128"/>
          <a:cs typeface="MS PGothic" charset="0"/>
        </a:defRPr>
      </a:lvl1pPr>
      <a:lvl2pPr marL="573088" indent="-284163" algn="l" rtl="0" eaLnBrk="0" fontAlgn="base" hangingPunct="0">
        <a:lnSpc>
          <a:spcPct val="110000"/>
        </a:lnSpc>
        <a:spcBef>
          <a:spcPct val="0"/>
        </a:spcBef>
        <a:spcAft>
          <a:spcPct val="50000"/>
        </a:spcAft>
        <a:buClr>
          <a:schemeClr val="bg2"/>
        </a:buClr>
        <a:buChar char="–"/>
        <a:defRPr sz="2000">
          <a:solidFill>
            <a:schemeClr val="tx1"/>
          </a:solidFill>
          <a:latin typeface="+mn-lt"/>
          <a:ea typeface="MS PGothic" pitchFamily="34" charset="-128"/>
          <a:cs typeface="MS PGothic" charset="0"/>
        </a:defRPr>
      </a:lvl2pPr>
      <a:lvl3pPr marL="1182688"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3pPr>
      <a:lvl4pPr marL="1601788"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a:solidFill>
            <a:schemeClr val="tx1"/>
          </a:solidFill>
          <a:latin typeface="+mn-lt"/>
          <a:ea typeface="+mn-ea"/>
        </a:defRPr>
      </a:lvl6pPr>
      <a:lvl7pPr marL="2971800" indent="-228600" algn="l" rtl="0" eaLnBrk="0" fontAlgn="base" hangingPunct="0">
        <a:spcBef>
          <a:spcPct val="20000"/>
        </a:spcBef>
        <a:spcAft>
          <a:spcPct val="0"/>
        </a:spcAft>
        <a:buChar char="»"/>
        <a:defRPr>
          <a:solidFill>
            <a:schemeClr val="tx1"/>
          </a:solidFill>
          <a:latin typeface="+mn-lt"/>
          <a:ea typeface="+mn-ea"/>
        </a:defRPr>
      </a:lvl7pPr>
      <a:lvl8pPr marL="3429000" indent="-228600" algn="l" rtl="0" eaLnBrk="0" fontAlgn="base" hangingPunct="0">
        <a:spcBef>
          <a:spcPct val="20000"/>
        </a:spcBef>
        <a:spcAft>
          <a:spcPct val="0"/>
        </a:spcAft>
        <a:buChar char="»"/>
        <a:defRPr>
          <a:solidFill>
            <a:schemeClr val="tx1"/>
          </a:solidFill>
          <a:latin typeface="+mn-lt"/>
          <a:ea typeface="+mn-ea"/>
        </a:defRPr>
      </a:lvl8pPr>
      <a:lvl9pPr marL="3886200" indent="-228600" algn="l" rtl="0" eaLnBrk="0" fontAlgn="base" hangingPunct="0">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4" name="Rectangle 4"/>
          <p:cNvSpPr>
            <a:spLocks noGrp="1" noChangeArrowheads="1"/>
          </p:cNvSpPr>
          <p:nvPr>
            <p:ph type="ctrTitle"/>
          </p:nvPr>
        </p:nvSpPr>
        <p:spPr/>
        <p:txBody>
          <a:bodyPr/>
          <a:lstStyle/>
          <a:p>
            <a:pPr>
              <a:defRPr/>
            </a:pPr>
            <a:r>
              <a:rPr lang="en-GB" dirty="0">
                <a:ea typeface="+mj-ea"/>
                <a:cs typeface="ＭＳ Ｐゴシック" charset="0"/>
              </a:rPr>
              <a:t>Evidence-Based Investigation Tool</a:t>
            </a:r>
          </a:p>
        </p:txBody>
      </p:sp>
      <p:sp>
        <p:nvSpPr>
          <p:cNvPr id="240645" name="Rectangle 5"/>
          <p:cNvSpPr>
            <a:spLocks noGrp="1" noChangeArrowheads="1"/>
          </p:cNvSpPr>
          <p:nvPr>
            <p:ph type="subTitle" idx="1"/>
          </p:nvPr>
        </p:nvSpPr>
        <p:spPr>
          <a:xfrm>
            <a:off x="2895600" y="4616450"/>
            <a:ext cx="6400800" cy="1022350"/>
          </a:xfrm>
        </p:spPr>
        <p:txBody>
          <a:bodyPr/>
          <a:lstStyle/>
          <a:p>
            <a:pPr>
              <a:defRPr/>
            </a:pPr>
            <a:r>
              <a:rPr lang="en-GB" dirty="0">
                <a:ea typeface="+mn-ea"/>
                <a:cs typeface="ＭＳ Ｐゴシック" charset="0"/>
              </a:rPr>
              <a:t>A new approach to Volume Crime Investigation Management</a:t>
            </a:r>
          </a:p>
        </p:txBody>
      </p:sp>
      <p:pic>
        <p:nvPicPr>
          <p:cNvPr id="1229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864" y="1316039"/>
            <a:ext cx="43338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txBox="1">
            <a:spLocks noChangeArrowheads="1"/>
          </p:cNvSpPr>
          <p:nvPr/>
        </p:nvSpPr>
        <p:spPr bwMode="auto">
          <a:xfrm>
            <a:off x="2895600" y="3441700"/>
            <a:ext cx="6400800"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lnSpc>
                <a:spcPct val="110000"/>
              </a:lnSpc>
              <a:spcAft>
                <a:spcPct val="50000"/>
              </a:spcAft>
              <a:buClr>
                <a:schemeClr val="bg2"/>
              </a:buClr>
              <a:buChar char="•"/>
              <a:defRPr sz="2400">
                <a:solidFill>
                  <a:schemeClr val="tx1"/>
                </a:solidFill>
                <a:latin typeface="Tahoma" charset="0"/>
                <a:ea typeface="MS PGothic" charset="-128"/>
              </a:defRPr>
            </a:lvl1pPr>
            <a:lvl2pPr marL="573088" indent="-284163">
              <a:lnSpc>
                <a:spcPct val="110000"/>
              </a:lnSpc>
              <a:spcAft>
                <a:spcPct val="50000"/>
              </a:spcAft>
              <a:buClr>
                <a:schemeClr val="bg2"/>
              </a:buClr>
              <a:buChar char="–"/>
              <a:defRPr sz="2000">
                <a:solidFill>
                  <a:schemeClr val="tx1"/>
                </a:solidFill>
                <a:latin typeface="Tahoma" charset="0"/>
                <a:ea typeface="MS PGothic" charset="-128"/>
              </a:defRPr>
            </a:lvl2pPr>
            <a:lvl3pPr marL="1182688" indent="-228600">
              <a:spcBef>
                <a:spcPct val="20000"/>
              </a:spcBef>
              <a:buChar char="•"/>
              <a:defRPr sz="2000">
                <a:solidFill>
                  <a:schemeClr val="tx1"/>
                </a:solidFill>
                <a:latin typeface="Tahoma" charset="0"/>
                <a:ea typeface="MS PGothic" charset="-128"/>
              </a:defRPr>
            </a:lvl3pPr>
            <a:lvl4pPr marL="1601788" indent="-228600">
              <a:spcBef>
                <a:spcPct val="20000"/>
              </a:spcBef>
              <a:buChar char="–"/>
              <a:defRPr>
                <a:solidFill>
                  <a:schemeClr val="tx1"/>
                </a:solidFill>
                <a:latin typeface="Tahoma" charset="0"/>
                <a:ea typeface="MS PGothic" charset="-128"/>
              </a:defRPr>
            </a:lvl4pPr>
            <a:lvl5pPr marL="2057400" indent="-228600">
              <a:spcBef>
                <a:spcPct val="20000"/>
              </a:spcBef>
              <a:buChar char="»"/>
              <a:defRPr>
                <a:solidFill>
                  <a:schemeClr val="tx1"/>
                </a:solidFill>
                <a:latin typeface="Tahoma" charset="0"/>
                <a:ea typeface="MS PGothic" charset="-128"/>
              </a:defRPr>
            </a:lvl5pPr>
            <a:lvl6pPr marL="2514600" indent="-228600" eaLnBrk="0" fontAlgn="base" hangingPunct="0">
              <a:spcBef>
                <a:spcPct val="20000"/>
              </a:spcBef>
              <a:spcAft>
                <a:spcPct val="0"/>
              </a:spcAft>
              <a:buChar char="»"/>
              <a:defRPr>
                <a:solidFill>
                  <a:schemeClr val="tx1"/>
                </a:solidFill>
                <a:latin typeface="Tahoma" charset="0"/>
                <a:ea typeface="MS PGothic" charset="-128"/>
              </a:defRPr>
            </a:lvl6pPr>
            <a:lvl7pPr marL="2971800" indent="-228600" eaLnBrk="0" fontAlgn="base" hangingPunct="0">
              <a:spcBef>
                <a:spcPct val="20000"/>
              </a:spcBef>
              <a:spcAft>
                <a:spcPct val="0"/>
              </a:spcAft>
              <a:buChar char="»"/>
              <a:defRPr>
                <a:solidFill>
                  <a:schemeClr val="tx1"/>
                </a:solidFill>
                <a:latin typeface="Tahoma" charset="0"/>
                <a:ea typeface="MS PGothic" charset="-128"/>
              </a:defRPr>
            </a:lvl7pPr>
            <a:lvl8pPr marL="3429000" indent="-228600" eaLnBrk="0" fontAlgn="base" hangingPunct="0">
              <a:spcBef>
                <a:spcPct val="20000"/>
              </a:spcBef>
              <a:spcAft>
                <a:spcPct val="0"/>
              </a:spcAft>
              <a:buChar char="»"/>
              <a:defRPr>
                <a:solidFill>
                  <a:schemeClr val="tx1"/>
                </a:solidFill>
                <a:latin typeface="Tahoma" charset="0"/>
                <a:ea typeface="MS PGothic" charset="-128"/>
              </a:defRPr>
            </a:lvl8pPr>
            <a:lvl9pPr marL="3886200" indent="-228600" eaLnBrk="0" fontAlgn="base" hangingPunct="0">
              <a:spcBef>
                <a:spcPct val="20000"/>
              </a:spcBef>
              <a:spcAft>
                <a:spcPct val="0"/>
              </a:spcAft>
              <a:buChar char="»"/>
              <a:defRPr>
                <a:solidFill>
                  <a:schemeClr val="tx1"/>
                </a:solidFill>
                <a:latin typeface="Tahoma" charset="0"/>
                <a:ea typeface="MS PGothic" charset="-128"/>
              </a:defRPr>
            </a:lvl9pPr>
          </a:lstStyle>
          <a:p>
            <a:pPr algn="ctr">
              <a:buFontTx/>
              <a:buNone/>
              <a:defRPr/>
            </a:pPr>
            <a:endParaRPr lang="en-GB" altLang="en-US" b="1"/>
          </a:p>
          <a:p>
            <a:pPr algn="ctr">
              <a:buFontTx/>
              <a:buNone/>
              <a:defRPr/>
            </a:pPr>
            <a:r>
              <a:rPr lang="en-GB" altLang="en-US" b="1"/>
              <a:t>(Evidence-Based Investigation Tool</a:t>
            </a:r>
            <a:r>
              <a:rPr lang="en-GB" altLang="en-US"/>
              <a:t>)</a:t>
            </a:r>
          </a:p>
        </p:txBody>
      </p:sp>
      <p:sp>
        <p:nvSpPr>
          <p:cNvPr id="6" name="Title 1"/>
          <p:cNvSpPr txBox="1">
            <a:spLocks/>
          </p:cNvSpPr>
          <p:nvPr/>
        </p:nvSpPr>
        <p:spPr bwMode="auto">
          <a:xfrm>
            <a:off x="1700530" y="0"/>
            <a:ext cx="869315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anchor="ctr"/>
          <a:lstStyle>
            <a:lvl1pPr algn="l" rtl="0" eaLnBrk="0" fontAlgn="base" hangingPunct="0">
              <a:spcBef>
                <a:spcPct val="0"/>
              </a:spcBef>
              <a:spcAft>
                <a:spcPct val="0"/>
              </a:spcAft>
              <a:defRPr sz="2800">
                <a:solidFill>
                  <a:schemeClr val="bg1"/>
                </a:solidFill>
                <a:latin typeface="+mj-lt"/>
                <a:ea typeface="MS PGothic" pitchFamily="34" charset="-128"/>
                <a:cs typeface="MS PGothic" charset="0"/>
              </a:defRPr>
            </a:lvl1pPr>
            <a:lvl2pPr algn="l" rtl="0" eaLnBrk="0" fontAlgn="base" hangingPunct="0">
              <a:spcBef>
                <a:spcPct val="0"/>
              </a:spcBef>
              <a:spcAft>
                <a:spcPct val="0"/>
              </a:spcAft>
              <a:defRPr sz="2800">
                <a:solidFill>
                  <a:schemeClr val="bg1"/>
                </a:solidFill>
                <a:latin typeface="Tahoma" charset="0"/>
                <a:ea typeface="MS PGothic" pitchFamily="34" charset="-128"/>
                <a:cs typeface="MS PGothic" charset="0"/>
              </a:defRPr>
            </a:lvl2pPr>
            <a:lvl3pPr algn="l" rtl="0" eaLnBrk="0" fontAlgn="base" hangingPunct="0">
              <a:spcBef>
                <a:spcPct val="0"/>
              </a:spcBef>
              <a:spcAft>
                <a:spcPct val="0"/>
              </a:spcAft>
              <a:defRPr sz="2800">
                <a:solidFill>
                  <a:schemeClr val="bg1"/>
                </a:solidFill>
                <a:latin typeface="Tahoma" charset="0"/>
                <a:ea typeface="MS PGothic" pitchFamily="34" charset="-128"/>
                <a:cs typeface="MS PGothic" charset="0"/>
              </a:defRPr>
            </a:lvl3pPr>
            <a:lvl4pPr algn="l" rtl="0" eaLnBrk="0" fontAlgn="base" hangingPunct="0">
              <a:spcBef>
                <a:spcPct val="0"/>
              </a:spcBef>
              <a:spcAft>
                <a:spcPct val="0"/>
              </a:spcAft>
              <a:defRPr sz="2800">
                <a:solidFill>
                  <a:schemeClr val="bg1"/>
                </a:solidFill>
                <a:latin typeface="Tahoma" charset="0"/>
                <a:ea typeface="MS PGothic" pitchFamily="34" charset="-128"/>
                <a:cs typeface="MS PGothic" charset="0"/>
              </a:defRPr>
            </a:lvl4pPr>
            <a:lvl5pPr algn="l" rtl="0" eaLnBrk="0" fontAlgn="base" hangingPunct="0">
              <a:spcBef>
                <a:spcPct val="0"/>
              </a:spcBef>
              <a:spcAft>
                <a:spcPct val="0"/>
              </a:spcAft>
              <a:defRPr sz="2800">
                <a:solidFill>
                  <a:schemeClr val="bg1"/>
                </a:solidFill>
                <a:latin typeface="Tahoma" charset="0"/>
                <a:ea typeface="MS PGothic" pitchFamily="34" charset="-128"/>
                <a:cs typeface="MS PGothic" charset="0"/>
              </a:defRPr>
            </a:lvl5pPr>
            <a:lvl6pPr marL="457200" algn="l" rtl="0" eaLnBrk="0" fontAlgn="base" hangingPunct="0">
              <a:spcBef>
                <a:spcPct val="0"/>
              </a:spcBef>
              <a:spcAft>
                <a:spcPct val="0"/>
              </a:spcAft>
              <a:defRPr sz="2800">
                <a:solidFill>
                  <a:schemeClr val="bg1"/>
                </a:solidFill>
                <a:latin typeface="Tahoma" charset="0"/>
                <a:ea typeface="ＭＳ Ｐゴシック" charset="0"/>
              </a:defRPr>
            </a:lvl6pPr>
            <a:lvl7pPr marL="914400" algn="l" rtl="0" eaLnBrk="0" fontAlgn="base" hangingPunct="0">
              <a:spcBef>
                <a:spcPct val="0"/>
              </a:spcBef>
              <a:spcAft>
                <a:spcPct val="0"/>
              </a:spcAft>
              <a:defRPr sz="2800">
                <a:solidFill>
                  <a:schemeClr val="bg1"/>
                </a:solidFill>
                <a:latin typeface="Tahoma" charset="0"/>
                <a:ea typeface="ＭＳ Ｐゴシック" charset="0"/>
              </a:defRPr>
            </a:lvl7pPr>
            <a:lvl8pPr marL="1371600" algn="l" rtl="0" eaLnBrk="0" fontAlgn="base" hangingPunct="0">
              <a:spcBef>
                <a:spcPct val="0"/>
              </a:spcBef>
              <a:spcAft>
                <a:spcPct val="0"/>
              </a:spcAft>
              <a:defRPr sz="2800">
                <a:solidFill>
                  <a:schemeClr val="bg1"/>
                </a:solidFill>
                <a:latin typeface="Tahoma" charset="0"/>
                <a:ea typeface="ＭＳ Ｐゴシック" charset="0"/>
              </a:defRPr>
            </a:lvl8pPr>
            <a:lvl9pPr marL="1828800" algn="l" rtl="0" eaLnBrk="0" fontAlgn="base" hangingPunct="0">
              <a:spcBef>
                <a:spcPct val="0"/>
              </a:spcBef>
              <a:spcAft>
                <a:spcPct val="0"/>
              </a:spcAft>
              <a:defRPr sz="2800">
                <a:solidFill>
                  <a:schemeClr val="bg1"/>
                </a:solidFill>
                <a:latin typeface="Tahoma" charset="0"/>
                <a:ea typeface="ＭＳ Ｐゴシック" charset="0"/>
              </a:defRPr>
            </a:lvl9pPr>
          </a:lstStyle>
          <a:p>
            <a:pPr algn="ctr">
              <a:defRPr/>
            </a:pPr>
            <a:r>
              <a:rPr lang="en-GB" kern="0" dirty="0"/>
              <a:t>Supt John Phillips &amp; Kent McFadzien</a:t>
            </a:r>
          </a:p>
        </p:txBody>
      </p:sp>
    </p:spTree>
    <p:extLst>
      <p:ext uri="{BB962C8B-B14F-4D97-AF65-F5344CB8AC3E}">
        <p14:creationId xmlns:p14="http://schemas.microsoft.com/office/powerpoint/2010/main" val="3495821114"/>
      </p:ext>
    </p:ext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Conclusion</a:t>
            </a:r>
          </a:p>
        </p:txBody>
      </p:sp>
      <p:sp>
        <p:nvSpPr>
          <p:cNvPr id="3" name="Content Placeholder 2"/>
          <p:cNvSpPr>
            <a:spLocks noGrp="1"/>
          </p:cNvSpPr>
          <p:nvPr>
            <p:ph idx="1"/>
          </p:nvPr>
        </p:nvSpPr>
        <p:spPr/>
        <p:txBody>
          <a:bodyPr/>
          <a:lstStyle/>
          <a:p>
            <a:pPr marL="0" indent="0" algn="ctr">
              <a:buNone/>
              <a:defRPr/>
            </a:pPr>
            <a:endParaRPr lang="en-GB" sz="4400" dirty="0"/>
          </a:p>
          <a:p>
            <a:pPr marL="0" indent="0" algn="ctr">
              <a:buNone/>
              <a:defRPr/>
            </a:pPr>
            <a:r>
              <a:rPr lang="en-GB" sz="4400" dirty="0"/>
              <a:t>Overall </a:t>
            </a:r>
            <a:r>
              <a:rPr lang="en-GB" sz="4400" dirty="0" err="1"/>
              <a:t>Ebit</a:t>
            </a:r>
            <a:r>
              <a:rPr lang="en-GB" sz="4400" dirty="0"/>
              <a:t> proved to be 96% accurate</a:t>
            </a:r>
          </a:p>
        </p:txBody>
      </p:sp>
      <p:pic>
        <p:nvPicPr>
          <p:cNvPr id="40964"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3975" y="20639"/>
            <a:ext cx="15494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4517623"/>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Harmful errors</a:t>
            </a:r>
          </a:p>
        </p:txBody>
      </p:sp>
      <p:sp>
        <p:nvSpPr>
          <p:cNvPr id="3" name="Content Placeholder 2"/>
          <p:cNvSpPr>
            <a:spLocks noGrp="1"/>
          </p:cNvSpPr>
          <p:nvPr>
            <p:ph idx="1"/>
          </p:nvPr>
        </p:nvSpPr>
        <p:spPr/>
        <p:txBody>
          <a:bodyPr/>
          <a:lstStyle/>
          <a:p>
            <a:pPr>
              <a:defRPr/>
            </a:pPr>
            <a:r>
              <a:rPr lang="en-US" sz="2000" dirty="0"/>
              <a:t>12 of the 26 harmful errors were charged:</a:t>
            </a:r>
          </a:p>
          <a:p>
            <a:pPr>
              <a:defRPr/>
            </a:pPr>
            <a:r>
              <a:rPr lang="en-US" sz="2000" dirty="0"/>
              <a:t>Crime recording errors</a:t>
            </a:r>
          </a:p>
          <a:p>
            <a:pPr lvl="1">
              <a:defRPr/>
            </a:pPr>
            <a:r>
              <a:rPr lang="en-GB" sz="1600" dirty="0"/>
              <a:t>1 crime wrongly coded as charged instead of filed</a:t>
            </a:r>
          </a:p>
          <a:p>
            <a:pPr lvl="1">
              <a:defRPr/>
            </a:pPr>
            <a:r>
              <a:rPr lang="en-GB" sz="1600" dirty="0"/>
              <a:t>1 crime report investigated as robbery but reclassified as Common Assault after CPS charge decision</a:t>
            </a:r>
          </a:p>
          <a:p>
            <a:pPr lvl="1">
              <a:defRPr/>
            </a:pPr>
            <a:r>
              <a:rPr lang="en-GB" sz="1600" dirty="0"/>
              <a:t>1 was immediately discontinued by CPS after charge</a:t>
            </a:r>
            <a:endParaRPr lang="en-US" sz="1600" dirty="0"/>
          </a:p>
          <a:p>
            <a:pPr>
              <a:defRPr/>
            </a:pPr>
            <a:r>
              <a:rPr lang="en-US" sz="2000" dirty="0"/>
              <a:t>Data analysis errors</a:t>
            </a:r>
          </a:p>
          <a:p>
            <a:pPr lvl="1">
              <a:defRPr/>
            </a:pPr>
            <a:r>
              <a:rPr lang="en-GB" sz="1400" dirty="0"/>
              <a:t>4 had data misreported by Detective</a:t>
            </a:r>
            <a:endParaRPr lang="en-US" dirty="0"/>
          </a:p>
          <a:p>
            <a:pPr>
              <a:defRPr/>
            </a:pPr>
            <a:r>
              <a:rPr lang="en-US" sz="2000" dirty="0"/>
              <a:t>EBIT errors</a:t>
            </a:r>
          </a:p>
          <a:p>
            <a:pPr lvl="1">
              <a:defRPr/>
            </a:pPr>
            <a:r>
              <a:rPr lang="en-GB" sz="1600" dirty="0"/>
              <a:t>4 positive outcomes due to resource intensive detective work</a:t>
            </a:r>
          </a:p>
          <a:p>
            <a:pPr>
              <a:defRPr/>
            </a:pPr>
            <a:endParaRPr lang="en-GB" dirty="0"/>
          </a:p>
          <a:p>
            <a:pPr>
              <a:defRPr/>
            </a:pPr>
            <a:endParaRPr lang="en-GB" dirty="0"/>
          </a:p>
        </p:txBody>
      </p:sp>
      <p:pic>
        <p:nvPicPr>
          <p:cNvPr id="34820"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3975" y="20639"/>
            <a:ext cx="15494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924211"/>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Demand reduction and the EBIT error rate</a:t>
            </a:r>
            <a:endParaRPr lang="en-GB" sz="1800" dirty="0"/>
          </a:p>
        </p:txBody>
      </p:sp>
      <p:pic>
        <p:nvPicPr>
          <p:cNvPr id="32771"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3975" y="20639"/>
            <a:ext cx="15494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noChangeAspect="1"/>
          </p:cNvPicPr>
          <p:nvPr>
            <p:ph idx="1"/>
          </p:nvPr>
        </p:nvPicPr>
        <p:blipFill>
          <a:blip r:embed="rId4"/>
          <a:srcRect/>
          <a:stretch>
            <a:fillRect/>
          </a:stretch>
        </p:blipFill>
        <p:spPr>
          <a:xfrm>
            <a:off x="2651125" y="958850"/>
            <a:ext cx="7340600" cy="48958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091151"/>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ltLang="en-US" dirty="0"/>
              <a:t>Stage 1 - Solvability</a:t>
            </a:r>
          </a:p>
        </p:txBody>
      </p:sp>
      <p:sp>
        <p:nvSpPr>
          <p:cNvPr id="4" name="Content Placeholder 3"/>
          <p:cNvSpPr>
            <a:spLocks noGrp="1"/>
          </p:cNvSpPr>
          <p:nvPr>
            <p:ph idx="1"/>
          </p:nvPr>
        </p:nvSpPr>
        <p:spPr/>
        <p:txBody>
          <a:bodyPr/>
          <a:lstStyle/>
          <a:p>
            <a:pPr marL="0" indent="0">
              <a:lnSpc>
                <a:spcPct val="100000"/>
              </a:lnSpc>
              <a:buNone/>
              <a:defRPr/>
            </a:pPr>
            <a:r>
              <a:rPr lang="en-GB" altLang="en-US" sz="2000" dirty="0"/>
              <a:t>The 8 factors were: </a:t>
            </a:r>
          </a:p>
          <a:p>
            <a:pPr marL="457200" indent="-457200">
              <a:lnSpc>
                <a:spcPct val="100000"/>
              </a:lnSpc>
              <a:buFont typeface="+mj-lt"/>
              <a:buAutoNum type="arabicPeriod"/>
              <a:defRPr/>
            </a:pPr>
            <a:r>
              <a:rPr lang="en-GB" altLang="en-US" sz="2000" dirty="0"/>
              <a:t>Does the IP support prosecution?</a:t>
            </a:r>
          </a:p>
          <a:p>
            <a:pPr marL="457200" indent="-457200">
              <a:lnSpc>
                <a:spcPct val="100000"/>
              </a:lnSpc>
              <a:buFont typeface="+mj-lt"/>
              <a:buAutoNum type="arabicPeriod"/>
              <a:defRPr/>
            </a:pPr>
            <a:r>
              <a:rPr lang="en-GB" altLang="en-US" sz="2000" dirty="0"/>
              <a:t>Is there a named/readily identifiable suspect?</a:t>
            </a:r>
          </a:p>
          <a:p>
            <a:pPr marL="457200" indent="-457200">
              <a:lnSpc>
                <a:spcPct val="100000"/>
              </a:lnSpc>
              <a:buFont typeface="+mj-lt"/>
              <a:buAutoNum type="arabicPeriod"/>
              <a:defRPr/>
            </a:pPr>
            <a:r>
              <a:rPr lang="en-GB" altLang="en-US" sz="2000" dirty="0"/>
              <a:t>Is the report linked to multiple offences?</a:t>
            </a:r>
          </a:p>
          <a:p>
            <a:pPr marL="457200" indent="-457200">
              <a:lnSpc>
                <a:spcPct val="100000"/>
              </a:lnSpc>
              <a:buFont typeface="+mj-lt"/>
              <a:buAutoNum type="arabicPeriod"/>
              <a:defRPr/>
            </a:pPr>
            <a:r>
              <a:rPr lang="en-GB" altLang="en-US" sz="2000" dirty="0"/>
              <a:t>Is police evidence of the offence available?</a:t>
            </a:r>
          </a:p>
          <a:p>
            <a:pPr marL="457200" indent="-457200">
              <a:lnSpc>
                <a:spcPct val="100000"/>
              </a:lnSpc>
              <a:buFont typeface="+mj-lt"/>
              <a:buAutoNum type="arabicPeriod"/>
              <a:defRPr/>
            </a:pPr>
            <a:r>
              <a:rPr lang="en-GB" altLang="en-US" sz="2000" dirty="0"/>
              <a:t>Is relevant CCTV available?</a:t>
            </a:r>
          </a:p>
          <a:p>
            <a:pPr marL="457200" indent="-457200">
              <a:lnSpc>
                <a:spcPct val="100000"/>
              </a:lnSpc>
              <a:buFont typeface="+mj-lt"/>
              <a:buAutoNum type="arabicPeriod"/>
              <a:defRPr/>
            </a:pPr>
            <a:r>
              <a:rPr lang="en-GB" altLang="en-US" sz="2000" dirty="0"/>
              <a:t>Is there a report delay of over 28 days?</a:t>
            </a:r>
          </a:p>
          <a:p>
            <a:pPr marL="457200" indent="-457200">
              <a:lnSpc>
                <a:spcPct val="100000"/>
              </a:lnSpc>
              <a:buFont typeface="+mj-lt"/>
              <a:buAutoNum type="arabicPeriod"/>
              <a:defRPr/>
            </a:pPr>
            <a:r>
              <a:rPr lang="en-GB" altLang="en-US" sz="2000" dirty="0"/>
              <a:t>Is there one or more co-operative witness(</a:t>
            </a:r>
            <a:r>
              <a:rPr lang="en-GB" altLang="en-US" sz="2000" dirty="0" err="1"/>
              <a:t>es</a:t>
            </a:r>
            <a:r>
              <a:rPr lang="en-GB" altLang="en-US" sz="2000" dirty="0"/>
              <a:t>)?</a:t>
            </a:r>
          </a:p>
          <a:p>
            <a:pPr marL="457200" indent="-457200">
              <a:lnSpc>
                <a:spcPct val="100000"/>
              </a:lnSpc>
              <a:buFont typeface="+mj-lt"/>
              <a:buAutoNum type="arabicPeriod"/>
              <a:defRPr/>
            </a:pPr>
            <a:r>
              <a:rPr lang="en-GB" altLang="en-US" sz="2000" dirty="0"/>
              <a:t>Was forensic evidence captured?</a:t>
            </a:r>
          </a:p>
          <a:p>
            <a:pPr marL="0" indent="0">
              <a:lnSpc>
                <a:spcPct val="100000"/>
              </a:lnSpc>
              <a:defRPr/>
            </a:pPr>
            <a:endParaRPr lang="en-GB" altLang="en-US" dirty="0"/>
          </a:p>
        </p:txBody>
      </p:sp>
      <p:pic>
        <p:nvPicPr>
          <p:cNvPr id="26628"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3975" y="20639"/>
            <a:ext cx="15494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3623338"/>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ltLang="en-US" dirty="0"/>
              <a:t>Stage 2 - Public Interest</a:t>
            </a:r>
          </a:p>
        </p:txBody>
      </p:sp>
      <p:sp>
        <p:nvSpPr>
          <p:cNvPr id="4" name="Content Placeholder 3"/>
          <p:cNvSpPr>
            <a:spLocks noGrp="1"/>
          </p:cNvSpPr>
          <p:nvPr>
            <p:ph idx="1"/>
          </p:nvPr>
        </p:nvSpPr>
        <p:spPr>
          <a:xfrm>
            <a:off x="601133" y="1469571"/>
            <a:ext cx="10750490" cy="4401003"/>
          </a:xfrm>
        </p:spPr>
        <p:txBody>
          <a:bodyPr/>
          <a:lstStyle/>
          <a:p>
            <a:pPr marL="0" indent="0">
              <a:lnSpc>
                <a:spcPct val="100000"/>
              </a:lnSpc>
              <a:buNone/>
              <a:defRPr/>
            </a:pPr>
            <a:r>
              <a:rPr lang="en-GB" altLang="en-US" sz="2000" dirty="0"/>
              <a:t>Identifying vulnerability &amp; persistent offenders </a:t>
            </a:r>
          </a:p>
          <a:p>
            <a:pPr marL="457200" indent="-457200">
              <a:lnSpc>
                <a:spcPct val="100000"/>
              </a:lnSpc>
              <a:buFont typeface="+mj-lt"/>
              <a:buAutoNum type="arabicPeriod"/>
              <a:defRPr/>
            </a:pPr>
            <a:r>
              <a:rPr lang="en-GB" altLang="en-US" sz="2000" dirty="0"/>
              <a:t>Suspect has previous offences against the same victim?</a:t>
            </a:r>
          </a:p>
          <a:p>
            <a:pPr marL="457200" indent="-457200">
              <a:lnSpc>
                <a:spcPct val="100000"/>
              </a:lnSpc>
              <a:buFont typeface="+mj-lt"/>
              <a:buAutoNum type="arabicPeriod"/>
              <a:defRPr/>
            </a:pPr>
            <a:r>
              <a:rPr lang="en-GB" altLang="en-US" sz="2000" dirty="0"/>
              <a:t>Suspect is classified as a repeat suspect?</a:t>
            </a:r>
          </a:p>
          <a:p>
            <a:pPr marL="457200" indent="-457200">
              <a:lnSpc>
                <a:spcPct val="100000"/>
              </a:lnSpc>
              <a:buFont typeface="+mj-lt"/>
              <a:buAutoNum type="arabicPeriod"/>
              <a:defRPr/>
            </a:pPr>
            <a:r>
              <a:rPr lang="en-GB" altLang="en-US" sz="2000" dirty="0"/>
              <a:t>Currently on police bail, court bail and/or prison license? </a:t>
            </a:r>
          </a:p>
          <a:p>
            <a:pPr marL="457200" indent="-457200">
              <a:lnSpc>
                <a:spcPct val="100000"/>
              </a:lnSpc>
              <a:buFont typeface="+mj-lt"/>
              <a:buAutoNum type="arabicPeriod"/>
              <a:defRPr/>
            </a:pPr>
            <a:r>
              <a:rPr lang="en-GB" altLang="en-US" sz="2000" dirty="0"/>
              <a:t>Suspect or victim warning markers: Gangs/ OCG /</a:t>
            </a:r>
            <a:r>
              <a:rPr lang="en-GB" altLang="en-US" sz="2000" dirty="0" err="1"/>
              <a:t>ViSOR</a:t>
            </a:r>
            <a:r>
              <a:rPr lang="en-GB" altLang="en-US" sz="2000" dirty="0"/>
              <a:t> /IOM /POI /MAPPA /MARAC /CBO?</a:t>
            </a:r>
          </a:p>
          <a:p>
            <a:pPr marL="457200" indent="-457200">
              <a:lnSpc>
                <a:spcPct val="100000"/>
              </a:lnSpc>
              <a:buFont typeface="+mj-lt"/>
              <a:buAutoNum type="arabicPeriod"/>
              <a:defRPr/>
            </a:pPr>
            <a:r>
              <a:rPr lang="en-GB" altLang="en-US" sz="2000" dirty="0"/>
              <a:t>Do they hold a position of trust?</a:t>
            </a:r>
          </a:p>
          <a:p>
            <a:pPr marL="457200" indent="-457200">
              <a:lnSpc>
                <a:spcPct val="100000"/>
              </a:lnSpc>
              <a:buFont typeface="+mj-lt"/>
              <a:buAutoNum type="arabicPeriod"/>
              <a:defRPr/>
            </a:pPr>
            <a:r>
              <a:rPr lang="en-GB" altLang="en-US" sz="2000" dirty="0"/>
              <a:t>Victim subject to 3 or more offences in the last year?</a:t>
            </a:r>
          </a:p>
          <a:p>
            <a:pPr marL="457200" indent="-457200">
              <a:lnSpc>
                <a:spcPct val="100000"/>
              </a:lnSpc>
              <a:buFont typeface="+mj-lt"/>
              <a:buAutoNum type="arabicPeriod"/>
              <a:defRPr/>
            </a:pPr>
            <a:r>
              <a:rPr lang="en-GB" altLang="en-US" sz="2000" dirty="0"/>
              <a:t>Enhanced Victim under VC for intimidation or vulnerability?</a:t>
            </a:r>
          </a:p>
          <a:p>
            <a:pPr marL="0" indent="0">
              <a:lnSpc>
                <a:spcPct val="100000"/>
              </a:lnSpc>
              <a:defRPr/>
            </a:pPr>
            <a:endParaRPr lang="en-GB" altLang="en-US" dirty="0"/>
          </a:p>
          <a:p>
            <a:pPr marL="0" indent="0">
              <a:lnSpc>
                <a:spcPct val="100000"/>
              </a:lnSpc>
              <a:defRPr/>
            </a:pPr>
            <a:endParaRPr lang="en-GB" altLang="en-US" dirty="0"/>
          </a:p>
        </p:txBody>
      </p:sp>
      <p:pic>
        <p:nvPicPr>
          <p:cNvPr id="2867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3975" y="20639"/>
            <a:ext cx="15494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884952"/>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Stage 3 - Proportionality</a:t>
            </a:r>
            <a:endParaRPr lang="en-GB" sz="1800" dirty="0"/>
          </a:p>
        </p:txBody>
      </p:sp>
      <p:sp>
        <p:nvSpPr>
          <p:cNvPr id="3" name="Content Placeholder 2"/>
          <p:cNvSpPr>
            <a:spLocks noGrp="1"/>
          </p:cNvSpPr>
          <p:nvPr>
            <p:ph idx="1"/>
          </p:nvPr>
        </p:nvSpPr>
        <p:spPr>
          <a:xfrm>
            <a:off x="1992313" y="1125538"/>
            <a:ext cx="8286750" cy="4691062"/>
          </a:xfrm>
        </p:spPr>
        <p:txBody>
          <a:bodyPr/>
          <a:lstStyle/>
          <a:p>
            <a:pPr>
              <a:defRPr/>
            </a:pPr>
            <a:r>
              <a:rPr lang="en-GB" sz="1800" dirty="0"/>
              <a:t>401 cases of 931 in the field test had one or more public interest factor flagged on review, 43%.</a:t>
            </a:r>
          </a:p>
          <a:p>
            <a:pPr>
              <a:defRPr/>
            </a:pPr>
            <a:r>
              <a:rPr lang="en-GB" sz="1800" dirty="0"/>
              <a:t>138 (34%) of the flagged cases would have been allocated on the basis of solvability. 263 (66%) of these would not.</a:t>
            </a:r>
          </a:p>
          <a:p>
            <a:pPr>
              <a:defRPr/>
            </a:pPr>
            <a:r>
              <a:rPr lang="en-GB" sz="1800" dirty="0"/>
              <a:t>Those 138 would be referred for manual review by the IMU Detective Sergeants.</a:t>
            </a:r>
          </a:p>
          <a:p>
            <a:pPr>
              <a:defRPr/>
            </a:pPr>
            <a:r>
              <a:rPr lang="en-GB" sz="1800" dirty="0"/>
              <a:t>Further investigation is not always the appropriate option. The DSs have three options at the conclusion of the desktop investigation:</a:t>
            </a:r>
          </a:p>
          <a:p>
            <a:pPr lvl="1">
              <a:defRPr/>
            </a:pPr>
            <a:r>
              <a:rPr lang="en-GB" sz="1400" dirty="0"/>
              <a:t>Allocate for a criminal investigation</a:t>
            </a:r>
          </a:p>
          <a:p>
            <a:pPr lvl="1">
              <a:defRPr/>
            </a:pPr>
            <a:r>
              <a:rPr lang="en-GB" sz="1400" dirty="0"/>
              <a:t>Refer the case to Central Referral Unit for a multi agency intervention</a:t>
            </a:r>
          </a:p>
          <a:p>
            <a:pPr lvl="1">
              <a:defRPr/>
            </a:pPr>
            <a:r>
              <a:rPr lang="en-GB" sz="1400" dirty="0"/>
              <a:t>Refer to case to a local CSU for a single service intervention (VAIO/YEO/OMU)</a:t>
            </a:r>
          </a:p>
          <a:p>
            <a:pPr marL="346075" indent="-342900">
              <a:defRPr/>
            </a:pPr>
            <a:r>
              <a:rPr lang="en-GB" sz="1800" dirty="0"/>
              <a:t>Need to be smarter at the earliest opportunity i.e. initial evaluation</a:t>
            </a:r>
          </a:p>
          <a:p>
            <a:pPr>
              <a:defRPr/>
            </a:pPr>
            <a:endParaRPr lang="en-GB" dirty="0"/>
          </a:p>
        </p:txBody>
      </p:sp>
      <p:pic>
        <p:nvPicPr>
          <p:cNvPr id="36868"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3975" y="20639"/>
            <a:ext cx="15494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757498"/>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t>Summary</a:t>
            </a:r>
            <a:endParaRPr lang="en-GB" altLang="en-US" dirty="0"/>
          </a:p>
        </p:txBody>
      </p:sp>
      <p:sp>
        <p:nvSpPr>
          <p:cNvPr id="3" name="Content Placeholder 2"/>
          <p:cNvSpPr>
            <a:spLocks noGrp="1"/>
          </p:cNvSpPr>
          <p:nvPr>
            <p:ph idx="1"/>
          </p:nvPr>
        </p:nvSpPr>
        <p:spPr/>
        <p:txBody>
          <a:bodyPr/>
          <a:lstStyle/>
          <a:p>
            <a:pPr>
              <a:lnSpc>
                <a:spcPct val="100000"/>
              </a:lnSpc>
              <a:defRPr/>
            </a:pPr>
            <a:r>
              <a:rPr lang="en-GB" sz="2000" b="1" dirty="0">
                <a:solidFill>
                  <a:srgbClr val="FF0000"/>
                </a:solidFill>
                <a:cs typeface="ＭＳ Ｐゴシック" charset="0"/>
              </a:rPr>
              <a:t>Legitimacy </a:t>
            </a:r>
            <a:r>
              <a:rPr lang="en-GB" sz="2000" b="1" dirty="0">
                <a:cs typeface="ＭＳ Ｐゴシック" charset="0"/>
              </a:rPr>
              <a:t>- </a:t>
            </a:r>
            <a:r>
              <a:rPr lang="en-GB" sz="2000" b="1" dirty="0">
                <a:ea typeface="+mn-ea"/>
                <a:cs typeface="ＭＳ Ｐゴシック" charset="0"/>
              </a:rPr>
              <a:t>EBIT is built from a strong evidence base </a:t>
            </a:r>
          </a:p>
          <a:p>
            <a:pPr marL="0" indent="0" algn="ctr">
              <a:lnSpc>
                <a:spcPct val="100000"/>
              </a:lnSpc>
              <a:buNone/>
              <a:defRPr/>
            </a:pPr>
            <a:r>
              <a:rPr lang="en-GB" sz="2000" b="1" dirty="0">
                <a:solidFill>
                  <a:srgbClr val="FF0000"/>
                </a:solidFill>
                <a:ea typeface="+mn-ea"/>
                <a:cs typeface="ＭＳ Ｐゴシック" charset="0"/>
              </a:rPr>
              <a:t> </a:t>
            </a:r>
            <a:r>
              <a:rPr lang="en-GB" b="1" dirty="0">
                <a:ea typeface="+mn-ea"/>
                <a:cs typeface="ＭＳ Ｐゴシック" charset="0"/>
              </a:rPr>
              <a:t>+</a:t>
            </a:r>
          </a:p>
          <a:p>
            <a:pPr>
              <a:lnSpc>
                <a:spcPct val="100000"/>
              </a:lnSpc>
              <a:defRPr/>
            </a:pPr>
            <a:r>
              <a:rPr lang="en-GB" sz="2000" b="1" dirty="0">
                <a:solidFill>
                  <a:srgbClr val="FF0000"/>
                </a:solidFill>
                <a:cs typeface="ＭＳ Ｐゴシック" charset="0"/>
              </a:rPr>
              <a:t>Efficiency </a:t>
            </a:r>
            <a:r>
              <a:rPr lang="en-GB" sz="2000" b="1" dirty="0">
                <a:cs typeface="ＭＳ Ｐゴシック" charset="0"/>
              </a:rPr>
              <a:t>- </a:t>
            </a:r>
            <a:r>
              <a:rPr lang="en-GB" sz="2000" b="1" dirty="0">
                <a:ea typeface="+mn-ea"/>
                <a:cs typeface="ＭＳ Ｐゴシック" charset="0"/>
              </a:rPr>
              <a:t>EBIT ensures our resources are concentrated on the right cases </a:t>
            </a:r>
          </a:p>
          <a:p>
            <a:pPr marL="0" indent="0" algn="ctr">
              <a:lnSpc>
                <a:spcPct val="100000"/>
              </a:lnSpc>
              <a:buNone/>
              <a:defRPr/>
            </a:pPr>
            <a:r>
              <a:rPr lang="en-GB" b="1" dirty="0">
                <a:solidFill>
                  <a:srgbClr val="000000"/>
                </a:solidFill>
                <a:ea typeface="ＭＳ Ｐゴシック"/>
                <a:cs typeface="ＭＳ Ｐゴシック" charset="0"/>
              </a:rPr>
              <a:t>+</a:t>
            </a:r>
            <a:endParaRPr lang="en-GB" sz="2000" b="1" dirty="0">
              <a:solidFill>
                <a:srgbClr val="FF0000"/>
              </a:solidFill>
              <a:ea typeface="+mn-ea"/>
              <a:cs typeface="ＭＳ Ｐゴシック" charset="0"/>
            </a:endParaRPr>
          </a:p>
          <a:p>
            <a:pPr>
              <a:lnSpc>
                <a:spcPct val="100000"/>
              </a:lnSpc>
              <a:defRPr/>
            </a:pPr>
            <a:r>
              <a:rPr lang="en-GB" sz="2000" b="1" dirty="0">
                <a:solidFill>
                  <a:srgbClr val="FF0000"/>
                </a:solidFill>
                <a:cs typeface="ＭＳ Ｐゴシック" charset="0"/>
              </a:rPr>
              <a:t>Effectiveness </a:t>
            </a:r>
            <a:r>
              <a:rPr lang="en-GB" sz="2000" b="1" dirty="0">
                <a:cs typeface="ＭＳ Ｐゴシック" charset="0"/>
              </a:rPr>
              <a:t>- </a:t>
            </a:r>
            <a:r>
              <a:rPr lang="en-GB" sz="2000" b="1" dirty="0">
                <a:ea typeface="+mn-ea"/>
                <a:cs typeface="ＭＳ Ｐゴシック" charset="0"/>
              </a:rPr>
              <a:t>EBIT identifies cases which where investigative resources can increase detections </a:t>
            </a:r>
            <a:endParaRPr lang="en-GB" sz="2000" b="1" dirty="0">
              <a:solidFill>
                <a:srgbClr val="FF0000"/>
              </a:solidFill>
              <a:ea typeface="+mn-ea"/>
              <a:cs typeface="ＭＳ Ｐゴシック" charset="0"/>
            </a:endParaRPr>
          </a:p>
          <a:p>
            <a:pPr marL="0" indent="0" algn="ctr">
              <a:lnSpc>
                <a:spcPct val="100000"/>
              </a:lnSpc>
              <a:buNone/>
              <a:defRPr/>
            </a:pPr>
            <a:r>
              <a:rPr lang="en-GB" sz="3600" b="1" dirty="0">
                <a:ea typeface="+mn-ea"/>
                <a:cs typeface="ＭＳ Ｐゴシック" charset="0"/>
              </a:rPr>
              <a:t>=</a:t>
            </a:r>
            <a:r>
              <a:rPr lang="en-GB" sz="2000" b="1" dirty="0">
                <a:solidFill>
                  <a:srgbClr val="FF0000"/>
                </a:solidFill>
                <a:ea typeface="+mn-ea"/>
                <a:cs typeface="ＭＳ Ｐゴシック" charset="0"/>
              </a:rPr>
              <a:t>   </a:t>
            </a:r>
          </a:p>
          <a:p>
            <a:pPr marL="0" indent="0">
              <a:lnSpc>
                <a:spcPct val="100000"/>
              </a:lnSpc>
              <a:buNone/>
              <a:defRPr/>
            </a:pPr>
            <a:r>
              <a:rPr lang="en-GB" b="1" dirty="0">
                <a:ea typeface="+mn-ea"/>
                <a:cs typeface="ＭＳ Ｐゴシック" charset="0"/>
              </a:rPr>
              <a:t>Optimal quality of service to our victims of crime </a:t>
            </a:r>
          </a:p>
        </p:txBody>
      </p:sp>
      <p:pic>
        <p:nvPicPr>
          <p:cNvPr id="75780"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3975" y="20639"/>
            <a:ext cx="15494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020384"/>
      </p:ext>
    </p:ext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6736867"/>
              </p:ext>
            </p:extLst>
          </p:nvPr>
        </p:nvGraphicFramePr>
        <p:xfrm>
          <a:off x="1509892" y="1769564"/>
          <a:ext cx="8788403" cy="1584960"/>
        </p:xfrm>
        <a:graphic>
          <a:graphicData uri="http://schemas.openxmlformats.org/drawingml/2006/table">
            <a:tbl>
              <a:tblPr/>
              <a:tblGrid>
                <a:gridCol w="114898">
                  <a:extLst>
                    <a:ext uri="{9D8B030D-6E8A-4147-A177-3AD203B41FA5}">
                      <a16:colId xmlns:a16="http://schemas.microsoft.com/office/drawing/2014/main" val="214292862"/>
                    </a:ext>
                  </a:extLst>
                </a:gridCol>
                <a:gridCol w="1097912">
                  <a:extLst>
                    <a:ext uri="{9D8B030D-6E8A-4147-A177-3AD203B41FA5}">
                      <a16:colId xmlns:a16="http://schemas.microsoft.com/office/drawing/2014/main" val="3160307581"/>
                    </a:ext>
                  </a:extLst>
                </a:gridCol>
                <a:gridCol w="510657">
                  <a:extLst>
                    <a:ext uri="{9D8B030D-6E8A-4147-A177-3AD203B41FA5}">
                      <a16:colId xmlns:a16="http://schemas.microsoft.com/office/drawing/2014/main" val="1158803004"/>
                    </a:ext>
                  </a:extLst>
                </a:gridCol>
                <a:gridCol w="91918">
                  <a:extLst>
                    <a:ext uri="{9D8B030D-6E8A-4147-A177-3AD203B41FA5}">
                      <a16:colId xmlns:a16="http://schemas.microsoft.com/office/drawing/2014/main" val="3232938470"/>
                    </a:ext>
                  </a:extLst>
                </a:gridCol>
                <a:gridCol w="1097912">
                  <a:extLst>
                    <a:ext uri="{9D8B030D-6E8A-4147-A177-3AD203B41FA5}">
                      <a16:colId xmlns:a16="http://schemas.microsoft.com/office/drawing/2014/main" val="1549658756"/>
                    </a:ext>
                  </a:extLst>
                </a:gridCol>
                <a:gridCol w="638321">
                  <a:extLst>
                    <a:ext uri="{9D8B030D-6E8A-4147-A177-3AD203B41FA5}">
                      <a16:colId xmlns:a16="http://schemas.microsoft.com/office/drawing/2014/main" val="1264378160"/>
                    </a:ext>
                  </a:extLst>
                </a:gridCol>
                <a:gridCol w="331927">
                  <a:extLst>
                    <a:ext uri="{9D8B030D-6E8A-4147-A177-3AD203B41FA5}">
                      <a16:colId xmlns:a16="http://schemas.microsoft.com/office/drawing/2014/main" val="1913529248"/>
                    </a:ext>
                  </a:extLst>
                </a:gridCol>
                <a:gridCol w="91918">
                  <a:extLst>
                    <a:ext uri="{9D8B030D-6E8A-4147-A177-3AD203B41FA5}">
                      <a16:colId xmlns:a16="http://schemas.microsoft.com/office/drawing/2014/main" val="641783725"/>
                    </a:ext>
                  </a:extLst>
                </a:gridCol>
                <a:gridCol w="1097912">
                  <a:extLst>
                    <a:ext uri="{9D8B030D-6E8A-4147-A177-3AD203B41FA5}">
                      <a16:colId xmlns:a16="http://schemas.microsoft.com/office/drawing/2014/main" val="503784416"/>
                    </a:ext>
                  </a:extLst>
                </a:gridCol>
                <a:gridCol w="638321">
                  <a:extLst>
                    <a:ext uri="{9D8B030D-6E8A-4147-A177-3AD203B41FA5}">
                      <a16:colId xmlns:a16="http://schemas.microsoft.com/office/drawing/2014/main" val="1225211312"/>
                    </a:ext>
                  </a:extLst>
                </a:gridCol>
                <a:gridCol w="331927">
                  <a:extLst>
                    <a:ext uri="{9D8B030D-6E8A-4147-A177-3AD203B41FA5}">
                      <a16:colId xmlns:a16="http://schemas.microsoft.com/office/drawing/2014/main" val="1100368347"/>
                    </a:ext>
                  </a:extLst>
                </a:gridCol>
                <a:gridCol w="114898">
                  <a:extLst>
                    <a:ext uri="{9D8B030D-6E8A-4147-A177-3AD203B41FA5}">
                      <a16:colId xmlns:a16="http://schemas.microsoft.com/office/drawing/2014/main" val="98320623"/>
                    </a:ext>
                  </a:extLst>
                </a:gridCol>
                <a:gridCol w="1097912">
                  <a:extLst>
                    <a:ext uri="{9D8B030D-6E8A-4147-A177-3AD203B41FA5}">
                      <a16:colId xmlns:a16="http://schemas.microsoft.com/office/drawing/2014/main" val="3345722198"/>
                    </a:ext>
                  </a:extLst>
                </a:gridCol>
                <a:gridCol w="638321">
                  <a:extLst>
                    <a:ext uri="{9D8B030D-6E8A-4147-A177-3AD203B41FA5}">
                      <a16:colId xmlns:a16="http://schemas.microsoft.com/office/drawing/2014/main" val="3526054333"/>
                    </a:ext>
                  </a:extLst>
                </a:gridCol>
                <a:gridCol w="268095">
                  <a:extLst>
                    <a:ext uri="{9D8B030D-6E8A-4147-A177-3AD203B41FA5}">
                      <a16:colId xmlns:a16="http://schemas.microsoft.com/office/drawing/2014/main" val="1964636523"/>
                    </a:ext>
                  </a:extLst>
                </a:gridCol>
                <a:gridCol w="625554">
                  <a:extLst>
                    <a:ext uri="{9D8B030D-6E8A-4147-A177-3AD203B41FA5}">
                      <a16:colId xmlns:a16="http://schemas.microsoft.com/office/drawing/2014/main" val="4084176948"/>
                    </a:ext>
                  </a:extLst>
                </a:gridCol>
              </a:tblGrid>
              <a:tr h="129540">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7">
                  <a:txBody>
                    <a:bodyPr/>
                    <a:lstStyle/>
                    <a:p>
                      <a:pPr algn="l" fontAlgn="b"/>
                      <a:r>
                        <a:rPr lang="en-GB" sz="800" b="1" i="0" u="none" strike="noStrike">
                          <a:effectLst/>
                          <a:latin typeface="Tahoma" panose="020B0604030504040204" pitchFamily="34" charset="0"/>
                        </a:rPr>
                        <a:t>EBIT Automated Report - Post Go-Live - 3rd January 2018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194853636"/>
                  </a:ext>
                </a:extLst>
              </a:tr>
              <a:tr h="129540">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3062821268"/>
                  </a:ext>
                </a:extLst>
              </a:tr>
              <a:tr h="129540">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effectLst/>
                          <a:latin typeface="Tahoma" panose="020B0604030504040204" pitchFamily="34" charset="0"/>
                        </a:rPr>
                        <a:t>Force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a:effectLst/>
                          <a:latin typeface="Tahoma" panose="020B060403050404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828475673"/>
                  </a:ext>
                </a:extLst>
              </a:tr>
              <a:tr h="655320">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effectLst/>
                          <a:latin typeface="Tahoma" panose="020B060403050404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800" b="1" i="0" u="none" strike="noStrike">
                          <a:effectLst/>
                          <a:latin typeface="Tahoma" panose="020B0604030504040204" pitchFamily="34" charset="0"/>
                        </a:rPr>
                        <a:t>Number of reports created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effectLst/>
                          <a:latin typeface="Tahoma" panose="020B060403050404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800" b="1" i="0" u="none" strike="noStrike" dirty="0">
                          <a:effectLst/>
                          <a:latin typeface="Tahoma" panose="020B0604030504040204" pitchFamily="34" charset="0"/>
                        </a:rPr>
                        <a:t>For automatic allocation: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800" b="1" i="0" u="none" strike="noStrike">
                          <a:effectLst/>
                          <a:latin typeface="Tahoma" panose="020B060403050404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dirty="0">
                          <a:effectLst/>
                          <a:latin typeface="Tahoma" panose="020B060403050404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800" b="1" i="0" u="none" strike="noStrike">
                          <a:effectLst/>
                          <a:latin typeface="Tahoma" panose="020B0604030504040204" pitchFamily="34" charset="0"/>
                        </a:rPr>
                        <a:t>Not for automatic allocation / not for review: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800" b="1" i="0" u="none" strike="noStrike">
                          <a:effectLst/>
                          <a:latin typeface="Tahoma" panose="020B060403050404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effectLst/>
                          <a:latin typeface="Tahoma" panose="020B060403050404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800" b="1" i="0" u="none" strike="noStrike">
                          <a:effectLst/>
                          <a:latin typeface="Tahoma" panose="020B0604030504040204" pitchFamily="34" charset="0"/>
                        </a:rPr>
                        <a:t>Not for automatic allocation / for review: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800" b="1" i="0" u="none" strike="noStrike">
                          <a:effectLst/>
                          <a:latin typeface="Tahoma" panose="020B060403050404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58809164"/>
                  </a:ext>
                </a:extLst>
              </a:tr>
              <a:tr h="137160">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GB" sz="800" b="0" i="0" u="none" strike="noStrike">
                          <a:effectLst/>
                          <a:latin typeface="Tahoma" panose="020B0604030504040204" pitchFamily="34" charset="0"/>
                        </a:rPr>
                        <a:t>Jan-18 (3rd onwards)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effectLst/>
                          <a:latin typeface="Tahoma" panose="020B0604030504040204" pitchFamily="34" charset="0"/>
                        </a:rPr>
                        <a:t>1,073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GB" sz="800" b="0" i="0" u="none" strike="noStrike">
                          <a:effectLst/>
                          <a:latin typeface="Tahoma" panose="020B0604030504040204" pitchFamily="34" charset="0"/>
                        </a:rPr>
                        <a:t>Jan-18 (3rd onwards)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effectLst/>
                          <a:latin typeface="Tahoma" panose="020B0604030504040204" pitchFamily="34" charset="0"/>
                        </a:rPr>
                        <a:t>429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effectLst/>
                          <a:latin typeface="Tahoma" panose="020B0604030504040204" pitchFamily="34" charset="0"/>
                        </a:rPr>
                        <a:t>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GB" sz="800" b="0" i="0" u="none" strike="noStrike">
                          <a:effectLst/>
                          <a:latin typeface="Tahoma" panose="020B0604030504040204" pitchFamily="34" charset="0"/>
                        </a:rPr>
                        <a:t>Jan-18 (3rd onwards)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effectLst/>
                          <a:latin typeface="Tahoma" panose="020B0604030504040204" pitchFamily="34" charset="0"/>
                        </a:rPr>
                        <a:t>601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effectLst/>
                          <a:latin typeface="Tahoma" panose="020B0604030504040204" pitchFamily="34" charset="0"/>
                        </a:rPr>
                        <a:t>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GB" sz="800" b="0" i="0" u="none" strike="noStrike">
                          <a:effectLst/>
                          <a:latin typeface="Tahoma" panose="020B0604030504040204" pitchFamily="34" charset="0"/>
                        </a:rPr>
                        <a:t>Jan-18 (3rd onwards)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effectLst/>
                          <a:latin typeface="Tahoma" panose="020B0604030504040204" pitchFamily="34" charset="0"/>
                        </a:rPr>
                        <a:t>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effectLst/>
                          <a:latin typeface="Tahoma" panose="020B060403050404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32457965"/>
                  </a:ext>
                </a:extLst>
              </a:tr>
              <a:tr h="137160">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GB" sz="800" b="0" i="0" u="none" strike="noStrike">
                          <a:effectLst/>
                          <a:latin typeface="Tahoma" panose="020B0604030504040204" pitchFamily="34" charset="0"/>
                        </a:rPr>
                        <a:t>Feb-18 so far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800" b="0" i="0" u="none" strike="noStrike">
                          <a:effectLst/>
                          <a:latin typeface="Tahoma" panose="020B0604030504040204" pitchFamily="34" charset="0"/>
                        </a:rPr>
                        <a:t>532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GB" sz="800" b="0" i="0" u="none" strike="noStrike">
                          <a:effectLst/>
                          <a:latin typeface="Tahoma" panose="020B0604030504040204" pitchFamily="34" charset="0"/>
                        </a:rPr>
                        <a:t>Feb-18 so far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800" b="0" i="0" u="none" strike="noStrike">
                          <a:effectLst/>
                          <a:latin typeface="Tahoma" panose="020B0604030504040204" pitchFamily="34" charset="0"/>
                        </a:rPr>
                        <a:t>221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800" b="0" i="0" u="none" strike="noStrike">
                          <a:effectLst/>
                          <a:latin typeface="Tahoma" panose="020B0604030504040204" pitchFamily="34" charset="0"/>
                        </a:rPr>
                        <a:t>42%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GB" sz="800" b="0" i="0" u="none" strike="noStrike">
                          <a:effectLst/>
                          <a:latin typeface="Tahoma" panose="020B0604030504040204" pitchFamily="34" charset="0"/>
                        </a:rPr>
                        <a:t>Feb-18 so far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800" b="0" i="0" u="none" strike="noStrike">
                          <a:effectLst/>
                          <a:latin typeface="Tahoma" panose="020B0604030504040204" pitchFamily="34" charset="0"/>
                        </a:rPr>
                        <a:t>294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800" b="0" i="0" u="none" strike="noStrike">
                          <a:effectLst/>
                          <a:latin typeface="Tahoma" panose="020B0604030504040204" pitchFamily="34" charset="0"/>
                        </a:rPr>
                        <a:t>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GB" sz="800" b="0" i="0" u="none" strike="noStrike">
                          <a:effectLst/>
                          <a:latin typeface="Tahoma" panose="020B0604030504040204" pitchFamily="34" charset="0"/>
                        </a:rPr>
                        <a:t>Feb-18 so far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800" b="0" i="0" u="none" strike="noStrike">
                          <a:effectLst/>
                          <a:latin typeface="Tahoma" panose="020B0604030504040204" pitchFamily="34" charset="0"/>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GB" sz="800" b="0" i="0" u="none" strike="noStrike">
                          <a:effectLst/>
                          <a:latin typeface="Tahoma" panose="020B060403050404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04329560"/>
                  </a:ext>
                </a:extLst>
              </a:tr>
              <a:tr h="137160">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1" i="0" u="none" strike="noStrike">
                          <a:effectLst/>
                          <a:latin typeface="Tahoma" panose="020B0604030504040204" pitchFamily="34" charset="0"/>
                        </a:rPr>
                        <a:t>Since Go-Live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effectLst/>
                          <a:latin typeface="Tahoma" panose="020B0604030504040204" pitchFamily="34" charset="0"/>
                        </a:rPr>
                        <a:t>1,605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1" i="0" u="none" strike="noStrike">
                          <a:effectLst/>
                          <a:latin typeface="Tahoma" panose="020B0604030504040204" pitchFamily="34" charset="0"/>
                        </a:rPr>
                        <a:t>Since Go-Live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effectLst/>
                          <a:latin typeface="Tahoma" panose="020B0604030504040204" pitchFamily="34" charset="0"/>
                        </a:rPr>
                        <a:t>650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effectLst/>
                          <a:latin typeface="Tahoma" panose="020B0604030504040204" pitchFamily="34" charset="0"/>
                        </a:rPr>
                        <a:t>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1" i="0" u="none" strike="noStrike">
                          <a:effectLst/>
                          <a:latin typeface="Tahoma" panose="020B0604030504040204" pitchFamily="34" charset="0"/>
                        </a:rPr>
                        <a:t>Since Go-Live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effectLst/>
                          <a:latin typeface="Tahoma" panose="020B0604030504040204" pitchFamily="34" charset="0"/>
                        </a:rPr>
                        <a:t>895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effectLst/>
                          <a:latin typeface="Tahoma" panose="020B0604030504040204" pitchFamily="34" charset="0"/>
                        </a:rPr>
                        <a:t>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1" i="0" u="none" strike="noStrike">
                          <a:effectLst/>
                          <a:latin typeface="Tahoma" panose="020B0604030504040204" pitchFamily="34" charset="0"/>
                        </a:rPr>
                        <a:t>Since Go-Live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effectLst/>
                          <a:latin typeface="Tahoma" panose="020B0604030504040204" pitchFamily="34" charset="0"/>
                        </a:rPr>
                        <a:t>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effectLst/>
                          <a:latin typeface="Tahoma" panose="020B060403050404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538251"/>
                  </a:ext>
                </a:extLst>
              </a:tr>
              <a:tr h="129540">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a:noFill/>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a:effectLst/>
                        <a:latin typeface="Tahoma" panose="020B060403050404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Tahoma" panose="020B060403050404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362967719"/>
                  </a:ext>
                </a:extLst>
              </a:tr>
            </a:tbl>
          </a:graphicData>
        </a:graphic>
      </p:graphicFrame>
    </p:spTree>
    <p:extLst>
      <p:ext uri="{BB962C8B-B14F-4D97-AF65-F5344CB8AC3E}">
        <p14:creationId xmlns:p14="http://schemas.microsoft.com/office/powerpoint/2010/main" val="1649778803"/>
      </p:ext>
    </p:ext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Operational Context</a:t>
            </a:r>
          </a:p>
        </p:txBody>
      </p:sp>
      <p:sp>
        <p:nvSpPr>
          <p:cNvPr id="3" name="Content Placeholder 2"/>
          <p:cNvSpPr>
            <a:spLocks noGrp="1"/>
          </p:cNvSpPr>
          <p:nvPr>
            <p:ph idx="1"/>
          </p:nvPr>
        </p:nvSpPr>
        <p:spPr/>
        <p:txBody>
          <a:bodyPr/>
          <a:lstStyle/>
          <a:p>
            <a:pPr>
              <a:defRPr/>
            </a:pPr>
            <a:r>
              <a:rPr lang="en-GB" dirty="0"/>
              <a:t>Rapid rise in recorded assaults/public order offences</a:t>
            </a:r>
          </a:p>
          <a:p>
            <a:pPr>
              <a:defRPr/>
            </a:pPr>
            <a:r>
              <a:rPr lang="en-GB" dirty="0"/>
              <a:t>Most offences involved named suspects</a:t>
            </a:r>
          </a:p>
          <a:p>
            <a:pPr>
              <a:defRPr/>
            </a:pPr>
            <a:r>
              <a:rPr lang="en-GB" dirty="0"/>
              <a:t>More investigations, more arrests, more demand but no more prosecutions</a:t>
            </a:r>
          </a:p>
          <a:p>
            <a:pPr>
              <a:defRPr/>
            </a:pPr>
            <a:r>
              <a:rPr lang="en-GB" dirty="0"/>
              <a:t>Declining positive outcome in other fields</a:t>
            </a:r>
          </a:p>
          <a:p>
            <a:pPr>
              <a:defRPr/>
            </a:pPr>
            <a:r>
              <a:rPr lang="en-GB" dirty="0"/>
              <a:t>Investigative process increasingly ineffective &amp; inefficient</a:t>
            </a:r>
          </a:p>
          <a:p>
            <a:pPr>
              <a:defRPr/>
            </a:pPr>
            <a:r>
              <a:rPr lang="en-GB" dirty="0"/>
              <a:t>The challenge – How do we change the way we allocate crime</a:t>
            </a:r>
          </a:p>
          <a:p>
            <a:pPr>
              <a:defRPr/>
            </a:pPr>
            <a:endParaRPr lang="en-GB" dirty="0"/>
          </a:p>
          <a:p>
            <a:pPr>
              <a:defRPr/>
            </a:pPr>
            <a:endParaRPr lang="en-GB" dirty="0"/>
          </a:p>
          <a:p>
            <a:pPr>
              <a:defRPr/>
            </a:pPr>
            <a:endParaRPr lang="en-GB" dirty="0"/>
          </a:p>
          <a:p>
            <a:pPr>
              <a:defRPr/>
            </a:pPr>
            <a:endParaRPr lang="en-GB" dirty="0"/>
          </a:p>
        </p:txBody>
      </p:sp>
      <p:pic>
        <p:nvPicPr>
          <p:cNvPr id="10244"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3975" y="20639"/>
            <a:ext cx="15494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070894"/>
      </p:ext>
    </p:ext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The Approach</a:t>
            </a:r>
          </a:p>
        </p:txBody>
      </p:sp>
      <p:sp>
        <p:nvSpPr>
          <p:cNvPr id="3" name="Content Placeholder 2"/>
          <p:cNvSpPr>
            <a:spLocks noGrp="1"/>
          </p:cNvSpPr>
          <p:nvPr>
            <p:ph idx="1"/>
          </p:nvPr>
        </p:nvSpPr>
        <p:spPr>
          <a:xfrm>
            <a:off x="1974850" y="1425575"/>
            <a:ext cx="8286750" cy="4338638"/>
          </a:xfrm>
        </p:spPr>
        <p:txBody>
          <a:bodyPr/>
          <a:lstStyle/>
          <a:p>
            <a:pPr>
              <a:defRPr/>
            </a:pPr>
            <a:r>
              <a:rPr lang="en-GB" dirty="0"/>
              <a:t>Doing the right thing!</a:t>
            </a:r>
          </a:p>
          <a:p>
            <a:pPr>
              <a:defRPr/>
            </a:pPr>
            <a:r>
              <a:rPr lang="en-GB" dirty="0"/>
              <a:t>Efficiency &amp; Effectiveness </a:t>
            </a:r>
            <a:r>
              <a:rPr lang="en-GB" dirty="0">
                <a:solidFill>
                  <a:srgbClr val="FF0000"/>
                </a:solidFill>
              </a:rPr>
              <a:t>not </a:t>
            </a:r>
            <a:r>
              <a:rPr lang="en-GB" dirty="0"/>
              <a:t>Demand</a:t>
            </a:r>
          </a:p>
          <a:p>
            <a:pPr>
              <a:defRPr/>
            </a:pPr>
            <a:r>
              <a:rPr lang="en-GB" dirty="0"/>
              <a:t>Demand only, leads to legitimacy issues</a:t>
            </a:r>
          </a:p>
          <a:p>
            <a:pPr>
              <a:defRPr/>
            </a:pPr>
            <a:r>
              <a:rPr lang="en-GB" dirty="0"/>
              <a:t>Recording or investigating</a:t>
            </a:r>
          </a:p>
          <a:p>
            <a:pPr>
              <a:defRPr/>
            </a:pPr>
            <a:r>
              <a:rPr lang="en-GB" dirty="0"/>
              <a:t>Provide a quality service to those in most need</a:t>
            </a:r>
          </a:p>
          <a:p>
            <a:pPr>
              <a:defRPr/>
            </a:pPr>
            <a:r>
              <a:rPr lang="en-GB" dirty="0"/>
              <a:t>Need a way of targeting investigative resources</a:t>
            </a:r>
          </a:p>
          <a:p>
            <a:pPr>
              <a:defRPr/>
            </a:pPr>
            <a:r>
              <a:rPr lang="en-GB" dirty="0"/>
              <a:t>Protect the most vulnerable &amp; pursue the most persistent offenders</a:t>
            </a:r>
          </a:p>
          <a:p>
            <a:pPr>
              <a:defRPr/>
            </a:pPr>
            <a:endParaRPr lang="en-GB" dirty="0"/>
          </a:p>
          <a:p>
            <a:pPr>
              <a:defRPr/>
            </a:pPr>
            <a:endParaRPr lang="en-GB" dirty="0"/>
          </a:p>
          <a:p>
            <a:pPr>
              <a:defRPr/>
            </a:pPr>
            <a:endParaRPr lang="en-GB" dirty="0"/>
          </a:p>
        </p:txBody>
      </p:sp>
      <p:pic>
        <p:nvPicPr>
          <p:cNvPr id="14340"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3975" y="20639"/>
            <a:ext cx="15494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447441"/>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1895476" y="1257301"/>
            <a:ext cx="7223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Aft>
                <a:spcPct val="50000"/>
              </a:spcAft>
              <a:buClr>
                <a:schemeClr val="bg2"/>
              </a:buClr>
              <a:buChar char="•"/>
              <a:defRPr sz="2400">
                <a:solidFill>
                  <a:schemeClr val="tx1"/>
                </a:solidFill>
                <a:latin typeface="Tahoma" panose="020B0604030504040204" pitchFamily="34" charset="0"/>
                <a:ea typeface="MS PGothic" panose="020B0600070205080204" pitchFamily="34" charset="-128"/>
              </a:defRPr>
            </a:lvl1pPr>
            <a:lvl2pPr marL="742950" indent="-285750">
              <a:lnSpc>
                <a:spcPct val="110000"/>
              </a:lnSpc>
              <a:spcAft>
                <a:spcPct val="50000"/>
              </a:spcAft>
              <a:buClr>
                <a:schemeClr val="bg2"/>
              </a:buClr>
              <a:buChar char="–"/>
              <a:defRPr sz="2000">
                <a:solidFill>
                  <a:schemeClr val="tx1"/>
                </a:solidFill>
                <a:latin typeface="Tahoma" panose="020B0604030504040204" pitchFamily="34" charset="0"/>
                <a:ea typeface="MS PGothic" panose="020B0600070205080204" pitchFamily="34" charset="-128"/>
              </a:defRPr>
            </a:lvl2pPr>
            <a:lvl3pPr marL="1143000" indent="-228600">
              <a:spcBef>
                <a:spcPct val="20000"/>
              </a:spcBef>
              <a:buChar char="•"/>
              <a:defRPr sz="2000">
                <a:solidFill>
                  <a:schemeClr val="tx1"/>
                </a:solidFill>
                <a:latin typeface="Tahoma" panose="020B0604030504040204" pitchFamily="34" charset="0"/>
                <a:ea typeface="MS PGothic" panose="020B0600070205080204" pitchFamily="34" charset="-128"/>
              </a:defRPr>
            </a:lvl3pPr>
            <a:lvl4pPr marL="1600200" indent="-228600">
              <a:spcBef>
                <a:spcPct val="20000"/>
              </a:spcBef>
              <a:buChar char="–"/>
              <a:defRPr>
                <a:solidFill>
                  <a:schemeClr val="tx1"/>
                </a:solidFill>
                <a:latin typeface="Tahoma" panose="020B0604030504040204" pitchFamily="34" charset="0"/>
                <a:ea typeface="MS PGothic" panose="020B0600070205080204" pitchFamily="34" charset="-128"/>
              </a:defRPr>
            </a:lvl4pPr>
            <a:lvl5pPr marL="2057400" indent="-228600">
              <a:spcBef>
                <a:spcPct val="20000"/>
              </a:spcBef>
              <a:buChar char="»"/>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Tahoma" panose="020B0604030504040204" pitchFamily="34" charset="0"/>
                <a:ea typeface="MS PGothic" panose="020B0600070205080204" pitchFamily="34" charset="-128"/>
              </a:defRPr>
            </a:lvl9pPr>
          </a:lstStyle>
          <a:p>
            <a:pPr eaLnBrk="0" fontAlgn="base" hangingPunct="0">
              <a:lnSpc>
                <a:spcPct val="100000"/>
              </a:lnSpc>
              <a:spcBef>
                <a:spcPct val="0"/>
              </a:spcBef>
              <a:spcAft>
                <a:spcPct val="0"/>
              </a:spcAft>
              <a:buClrTx/>
              <a:buNone/>
            </a:pPr>
            <a:r>
              <a:rPr lang="en-GB" altLang="en-US" sz="2200">
                <a:solidFill>
                  <a:srgbClr val="000000"/>
                </a:solidFill>
              </a:rPr>
              <a:t>Low-level crime types that have a very small chance of being resolved, even if the offender is identified. </a:t>
            </a:r>
          </a:p>
          <a:p>
            <a:pPr eaLnBrk="0" fontAlgn="base" hangingPunct="0">
              <a:lnSpc>
                <a:spcPct val="100000"/>
              </a:lnSpc>
              <a:spcBef>
                <a:spcPct val="0"/>
              </a:spcBef>
              <a:spcAft>
                <a:spcPct val="0"/>
              </a:spcAft>
              <a:buClrTx/>
              <a:buNone/>
            </a:pPr>
            <a:endParaRPr lang="en-GB" altLang="en-US" sz="2200">
              <a:solidFill>
                <a:srgbClr val="000000"/>
              </a:solidFill>
            </a:endParaRPr>
          </a:p>
        </p:txBody>
      </p:sp>
      <p:pic>
        <p:nvPicPr>
          <p:cNvPr id="16387" name="Picture 3" descr="4 types-01-0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7263" y="2057400"/>
            <a:ext cx="77279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3975" y="20639"/>
            <a:ext cx="15494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1857375" y="93663"/>
            <a:ext cx="8693150"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anchor="ctr"/>
          <a:lstStyle>
            <a:lvl1pPr>
              <a:lnSpc>
                <a:spcPct val="110000"/>
              </a:lnSpc>
              <a:spcAft>
                <a:spcPct val="50000"/>
              </a:spcAft>
              <a:buClr>
                <a:schemeClr val="bg2"/>
              </a:buClr>
              <a:buChar char="•"/>
              <a:defRPr sz="2400">
                <a:solidFill>
                  <a:schemeClr val="tx1"/>
                </a:solidFill>
                <a:latin typeface="Tahoma" charset="0"/>
                <a:ea typeface="MS PGothic" charset="-128"/>
              </a:defRPr>
            </a:lvl1pPr>
            <a:lvl2pPr marL="573088" indent="-284163">
              <a:lnSpc>
                <a:spcPct val="110000"/>
              </a:lnSpc>
              <a:spcAft>
                <a:spcPct val="50000"/>
              </a:spcAft>
              <a:buClr>
                <a:schemeClr val="bg2"/>
              </a:buClr>
              <a:buChar char="–"/>
              <a:defRPr sz="2000">
                <a:solidFill>
                  <a:schemeClr val="tx1"/>
                </a:solidFill>
                <a:latin typeface="Tahoma" charset="0"/>
                <a:ea typeface="MS PGothic" charset="-128"/>
              </a:defRPr>
            </a:lvl2pPr>
            <a:lvl3pPr marL="1182688" indent="-228600">
              <a:spcBef>
                <a:spcPct val="20000"/>
              </a:spcBef>
              <a:buChar char="•"/>
              <a:defRPr sz="2000">
                <a:solidFill>
                  <a:schemeClr val="tx1"/>
                </a:solidFill>
                <a:latin typeface="Tahoma" charset="0"/>
                <a:ea typeface="MS PGothic" charset="-128"/>
              </a:defRPr>
            </a:lvl3pPr>
            <a:lvl4pPr marL="1601788" indent="-228600">
              <a:spcBef>
                <a:spcPct val="20000"/>
              </a:spcBef>
              <a:buChar char="–"/>
              <a:defRPr>
                <a:solidFill>
                  <a:schemeClr val="tx1"/>
                </a:solidFill>
                <a:latin typeface="Tahoma" charset="0"/>
                <a:ea typeface="MS PGothic" charset="-128"/>
              </a:defRPr>
            </a:lvl4pPr>
            <a:lvl5pPr marL="2057400" indent="-228600">
              <a:spcBef>
                <a:spcPct val="20000"/>
              </a:spcBef>
              <a:buChar char="»"/>
              <a:defRPr>
                <a:solidFill>
                  <a:schemeClr val="tx1"/>
                </a:solidFill>
                <a:latin typeface="Tahoma" charset="0"/>
                <a:ea typeface="MS PGothic" charset="-128"/>
              </a:defRPr>
            </a:lvl5pPr>
            <a:lvl6pPr marL="2514600" indent="-228600" eaLnBrk="0" fontAlgn="base" hangingPunct="0">
              <a:spcBef>
                <a:spcPct val="20000"/>
              </a:spcBef>
              <a:spcAft>
                <a:spcPct val="0"/>
              </a:spcAft>
              <a:buChar char="»"/>
              <a:defRPr>
                <a:solidFill>
                  <a:schemeClr val="tx1"/>
                </a:solidFill>
                <a:latin typeface="Tahoma" charset="0"/>
                <a:ea typeface="MS PGothic" charset="-128"/>
              </a:defRPr>
            </a:lvl6pPr>
            <a:lvl7pPr marL="2971800" indent="-228600" eaLnBrk="0" fontAlgn="base" hangingPunct="0">
              <a:spcBef>
                <a:spcPct val="20000"/>
              </a:spcBef>
              <a:spcAft>
                <a:spcPct val="0"/>
              </a:spcAft>
              <a:buChar char="»"/>
              <a:defRPr>
                <a:solidFill>
                  <a:schemeClr val="tx1"/>
                </a:solidFill>
                <a:latin typeface="Tahoma" charset="0"/>
                <a:ea typeface="MS PGothic" charset="-128"/>
              </a:defRPr>
            </a:lvl7pPr>
            <a:lvl8pPr marL="3429000" indent="-228600" eaLnBrk="0" fontAlgn="base" hangingPunct="0">
              <a:spcBef>
                <a:spcPct val="20000"/>
              </a:spcBef>
              <a:spcAft>
                <a:spcPct val="0"/>
              </a:spcAft>
              <a:buChar char="»"/>
              <a:defRPr>
                <a:solidFill>
                  <a:schemeClr val="tx1"/>
                </a:solidFill>
                <a:latin typeface="Tahoma" charset="0"/>
                <a:ea typeface="MS PGothic" charset="-128"/>
              </a:defRPr>
            </a:lvl8pPr>
            <a:lvl9pPr marL="3886200" indent="-228600" eaLnBrk="0" fontAlgn="base" hangingPunct="0">
              <a:spcBef>
                <a:spcPct val="20000"/>
              </a:spcBef>
              <a:spcAft>
                <a:spcPct val="0"/>
              </a:spcAft>
              <a:buChar char="»"/>
              <a:defRPr>
                <a:solidFill>
                  <a:schemeClr val="tx1"/>
                </a:solidFill>
                <a:latin typeface="Tahoma" charset="0"/>
                <a:ea typeface="MS PGothic" charset="-128"/>
              </a:defRPr>
            </a:lvl9pPr>
          </a:lstStyle>
          <a:p>
            <a:pPr eaLnBrk="0" fontAlgn="base" hangingPunct="0">
              <a:lnSpc>
                <a:spcPct val="100000"/>
              </a:lnSpc>
              <a:spcBef>
                <a:spcPct val="0"/>
              </a:spcBef>
              <a:spcAft>
                <a:spcPct val="0"/>
              </a:spcAft>
              <a:buClrTx/>
              <a:buNone/>
              <a:defRPr/>
            </a:pPr>
            <a:r>
              <a:rPr lang="en-US" altLang="en-US" sz="2800" dirty="0">
                <a:solidFill>
                  <a:srgbClr val="FFFFFF"/>
                </a:solidFill>
              </a:rPr>
              <a:t>Which Crime Types</a:t>
            </a:r>
            <a:endParaRPr lang="en-US" altLang="en-US" sz="1800" dirty="0">
              <a:solidFill>
                <a:srgbClr val="FFFFFF"/>
              </a:solidFill>
            </a:endParaRPr>
          </a:p>
        </p:txBody>
      </p:sp>
    </p:spTree>
    <p:extLst>
      <p:ext uri="{BB962C8B-B14F-4D97-AF65-F5344CB8AC3E}">
        <p14:creationId xmlns:p14="http://schemas.microsoft.com/office/powerpoint/2010/main" val="997518348"/>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The Concept</a:t>
            </a:r>
          </a:p>
        </p:txBody>
      </p:sp>
      <p:sp>
        <p:nvSpPr>
          <p:cNvPr id="3" name="Content Placeholder 2"/>
          <p:cNvSpPr>
            <a:spLocks noGrp="1"/>
          </p:cNvSpPr>
          <p:nvPr>
            <p:ph idx="1"/>
          </p:nvPr>
        </p:nvSpPr>
        <p:spPr/>
        <p:txBody>
          <a:bodyPr/>
          <a:lstStyle/>
          <a:p>
            <a:pPr>
              <a:defRPr/>
            </a:pPr>
            <a:r>
              <a:rPr lang="en-GB" dirty="0"/>
              <a:t>There are common factors which exist in resolved cases</a:t>
            </a:r>
          </a:p>
          <a:p>
            <a:pPr>
              <a:defRPr/>
            </a:pPr>
            <a:r>
              <a:rPr lang="en-GB" dirty="0"/>
              <a:t>Which factors? Which ones are best? One or more?</a:t>
            </a:r>
          </a:p>
          <a:p>
            <a:pPr marL="0" indent="0">
              <a:buNone/>
              <a:defRPr/>
            </a:pPr>
            <a:r>
              <a:rPr lang="en-GB" dirty="0"/>
              <a:t>Two Research questions</a:t>
            </a:r>
          </a:p>
          <a:p>
            <a:pPr marL="457200" indent="-457200">
              <a:buFontTx/>
              <a:buAutoNum type="arabicParenR"/>
              <a:defRPr/>
            </a:pPr>
            <a:r>
              <a:rPr lang="en-GB" dirty="0"/>
              <a:t>Which factors have a significant relationship with a case being resolved?</a:t>
            </a:r>
          </a:p>
          <a:p>
            <a:pPr marL="457200" indent="-457200">
              <a:buFontTx/>
              <a:buAutoNum type="arabicParenR"/>
              <a:defRPr/>
            </a:pPr>
            <a:r>
              <a:rPr lang="en-GB" dirty="0"/>
              <a:t>If a relationship does exist how strong is it?</a:t>
            </a:r>
          </a:p>
          <a:p>
            <a:pPr>
              <a:defRPr/>
            </a:pPr>
            <a:r>
              <a:rPr lang="en-GB" dirty="0"/>
              <a:t>Same methodology NHS use to ascribe surgical procedures</a:t>
            </a:r>
          </a:p>
          <a:p>
            <a:pPr>
              <a:defRPr/>
            </a:pPr>
            <a:endParaRPr lang="en-GB" dirty="0"/>
          </a:p>
        </p:txBody>
      </p:sp>
      <p:pic>
        <p:nvPicPr>
          <p:cNvPr id="1843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3975" y="20639"/>
            <a:ext cx="15494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396285"/>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a:t>An Evidenced Based Investigative Tool</a:t>
            </a:r>
            <a:endParaRPr lang="en-GB" altLang="en-US" sz="1800"/>
          </a:p>
        </p:txBody>
      </p:sp>
      <p:sp>
        <p:nvSpPr>
          <p:cNvPr id="3" name="Content Placeholder 2"/>
          <p:cNvSpPr>
            <a:spLocks noGrp="1"/>
          </p:cNvSpPr>
          <p:nvPr>
            <p:ph idx="1"/>
          </p:nvPr>
        </p:nvSpPr>
        <p:spPr>
          <a:xfrm>
            <a:off x="1855788" y="1108075"/>
            <a:ext cx="8286750" cy="4762500"/>
          </a:xfrm>
        </p:spPr>
        <p:txBody>
          <a:bodyPr/>
          <a:lstStyle/>
          <a:p>
            <a:pPr marL="0" indent="0">
              <a:buNone/>
              <a:defRPr/>
            </a:pPr>
            <a:r>
              <a:rPr lang="en-GB" altLang="en-US" dirty="0"/>
              <a:t>Operational method of filtering cases at the first point of contact: </a:t>
            </a:r>
          </a:p>
          <a:p>
            <a:pPr marL="0" indent="0">
              <a:defRPr/>
            </a:pPr>
            <a:endParaRPr lang="en-GB" altLang="en-US" dirty="0"/>
          </a:p>
          <a:p>
            <a:pPr marL="0" indent="0">
              <a:defRPr/>
            </a:pPr>
            <a:endParaRPr lang="en-GB" altLang="en-US" dirty="0"/>
          </a:p>
        </p:txBody>
      </p:sp>
      <p:pic>
        <p:nvPicPr>
          <p:cNvPr id="20484"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3975" y="20639"/>
            <a:ext cx="15494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p:cNvGraphicFramePr/>
          <p:nvPr/>
        </p:nvGraphicFramePr>
        <p:xfrm>
          <a:off x="3048000" y="2112681"/>
          <a:ext cx="6096000" cy="36590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87308710"/>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Methodology</a:t>
            </a:r>
            <a:endParaRPr lang="en-GB" dirty="0"/>
          </a:p>
        </p:txBody>
      </p:sp>
      <p:sp>
        <p:nvSpPr>
          <p:cNvPr id="3" name="Content Placeholder 2"/>
          <p:cNvSpPr>
            <a:spLocks noGrp="1"/>
          </p:cNvSpPr>
          <p:nvPr>
            <p:ph idx="1"/>
          </p:nvPr>
        </p:nvSpPr>
        <p:spPr/>
        <p:txBody>
          <a:bodyPr/>
          <a:lstStyle/>
          <a:p>
            <a:pPr>
              <a:defRPr/>
            </a:pPr>
            <a:r>
              <a:rPr lang="en-GB" dirty="0"/>
              <a:t>Step 1 - Retrospective case control analysis – 482 reports with positive outcomes &amp; 522 negative cases </a:t>
            </a:r>
          </a:p>
          <a:p>
            <a:pPr>
              <a:defRPr/>
            </a:pPr>
            <a:r>
              <a:rPr lang="en-GB" dirty="0"/>
              <a:t>Step 2 - Weighting &amp; prioritisation of factors</a:t>
            </a:r>
          </a:p>
          <a:p>
            <a:pPr>
              <a:defRPr/>
            </a:pPr>
            <a:r>
              <a:rPr lang="en-GB" dirty="0"/>
              <a:t>Step 3 -  Add the public interest factors</a:t>
            </a:r>
          </a:p>
          <a:p>
            <a:pPr>
              <a:defRPr/>
            </a:pPr>
            <a:r>
              <a:rPr lang="en-GB" dirty="0"/>
              <a:t>Step 4 - Road test the algorithm to a second sample</a:t>
            </a:r>
          </a:p>
          <a:p>
            <a:pPr>
              <a:defRPr/>
            </a:pPr>
            <a:r>
              <a:rPr lang="en-GB" dirty="0"/>
              <a:t>Step 5 - Conduct a field test </a:t>
            </a:r>
          </a:p>
        </p:txBody>
      </p:sp>
      <p:pic>
        <p:nvPicPr>
          <p:cNvPr id="22532"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3975" y="20639"/>
            <a:ext cx="15494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06365"/>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Establishing The Variables</a:t>
            </a:r>
          </a:p>
        </p:txBody>
      </p:sp>
      <p:pic>
        <p:nvPicPr>
          <p:cNvPr id="2457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49500" y="1425575"/>
            <a:ext cx="7537450" cy="4114800"/>
          </a:xfrm>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3975" y="20639"/>
            <a:ext cx="15494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999610"/>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GB" dirty="0"/>
              <a:t>Predictive Accuracy &amp; Error Rate</a:t>
            </a:r>
          </a:p>
        </p:txBody>
      </p:sp>
      <p:sp>
        <p:nvSpPr>
          <p:cNvPr id="6" name="Subtitle 5"/>
          <p:cNvSpPr>
            <a:spLocks noGrp="1"/>
          </p:cNvSpPr>
          <p:nvPr>
            <p:ph type="subTitle" idx="1"/>
          </p:nvPr>
        </p:nvSpPr>
        <p:spPr>
          <a:xfrm>
            <a:off x="2855913" y="3716338"/>
            <a:ext cx="6400800" cy="1752600"/>
          </a:xfrm>
        </p:spPr>
        <p:txBody>
          <a:bodyPr/>
          <a:lstStyle/>
          <a:p>
            <a:pPr>
              <a:defRPr/>
            </a:pPr>
            <a:r>
              <a:rPr lang="en-GB" sz="2000" dirty="0"/>
              <a:t>Goal: minimise harmful errors.</a:t>
            </a:r>
          </a:p>
          <a:p>
            <a:pPr>
              <a:defRPr/>
            </a:pPr>
            <a:r>
              <a:rPr lang="en-GB" sz="2000" dirty="0"/>
              <a:t>Negative Predictive Accuracy: 96% of negative predictions are accurate.</a:t>
            </a:r>
          </a:p>
          <a:p>
            <a:pPr>
              <a:defRPr/>
            </a:pPr>
            <a:r>
              <a:rPr lang="en-GB" sz="2000" dirty="0"/>
              <a:t>Positive Predictive Accuracy: 40% of positive predictions are accurate.</a:t>
            </a:r>
          </a:p>
          <a:p>
            <a:pPr>
              <a:defRPr/>
            </a:pPr>
            <a:endParaRPr lang="en-GB" dirty="0"/>
          </a:p>
        </p:txBody>
      </p:sp>
      <p:sp>
        <p:nvSpPr>
          <p:cNvPr id="30724" name="Title 1"/>
          <p:cNvSpPr txBox="1">
            <a:spLocks/>
          </p:cNvSpPr>
          <p:nvPr/>
        </p:nvSpPr>
        <p:spPr bwMode="auto">
          <a:xfrm>
            <a:off x="1974850" y="1"/>
            <a:ext cx="869315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lvl1pPr>
              <a:lnSpc>
                <a:spcPct val="110000"/>
              </a:lnSpc>
              <a:spcAft>
                <a:spcPct val="50000"/>
              </a:spcAft>
              <a:buClr>
                <a:schemeClr val="bg2"/>
              </a:buClr>
              <a:buChar char="•"/>
              <a:defRPr sz="2400">
                <a:solidFill>
                  <a:schemeClr val="tx1"/>
                </a:solidFill>
                <a:latin typeface="Tahoma" panose="020B0604030504040204" pitchFamily="34" charset="0"/>
                <a:ea typeface="MS PGothic" panose="020B0600070205080204" pitchFamily="34" charset="-128"/>
              </a:defRPr>
            </a:lvl1pPr>
            <a:lvl2pPr marL="573088" indent="-284163">
              <a:lnSpc>
                <a:spcPct val="110000"/>
              </a:lnSpc>
              <a:spcAft>
                <a:spcPct val="50000"/>
              </a:spcAft>
              <a:buClr>
                <a:schemeClr val="bg2"/>
              </a:buClr>
              <a:buChar char="–"/>
              <a:defRPr sz="2000">
                <a:solidFill>
                  <a:schemeClr val="tx1"/>
                </a:solidFill>
                <a:latin typeface="Tahoma" panose="020B0604030504040204" pitchFamily="34" charset="0"/>
                <a:ea typeface="MS PGothic" panose="020B0600070205080204" pitchFamily="34" charset="-128"/>
              </a:defRPr>
            </a:lvl2pPr>
            <a:lvl3pPr marL="1182688" indent="-228600">
              <a:spcBef>
                <a:spcPct val="20000"/>
              </a:spcBef>
              <a:buChar char="•"/>
              <a:defRPr sz="2000">
                <a:solidFill>
                  <a:schemeClr val="tx1"/>
                </a:solidFill>
                <a:latin typeface="Tahoma" panose="020B0604030504040204" pitchFamily="34" charset="0"/>
                <a:ea typeface="MS PGothic" panose="020B0600070205080204" pitchFamily="34" charset="-128"/>
              </a:defRPr>
            </a:lvl3pPr>
            <a:lvl4pPr marL="1601788" indent="-228600">
              <a:spcBef>
                <a:spcPct val="20000"/>
              </a:spcBef>
              <a:buChar char="–"/>
              <a:defRPr>
                <a:solidFill>
                  <a:schemeClr val="tx1"/>
                </a:solidFill>
                <a:latin typeface="Tahoma" panose="020B0604030504040204" pitchFamily="34" charset="0"/>
                <a:ea typeface="MS PGothic" panose="020B0600070205080204" pitchFamily="34" charset="-128"/>
              </a:defRPr>
            </a:lvl4pPr>
            <a:lvl5pPr marL="2057400" indent="-228600">
              <a:spcBef>
                <a:spcPct val="20000"/>
              </a:spcBef>
              <a:buChar char="»"/>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har char="»"/>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har char="»"/>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har char="»"/>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har char="»"/>
              <a:defRPr>
                <a:solidFill>
                  <a:schemeClr val="tx1"/>
                </a:solidFill>
                <a:latin typeface="Tahoma" panose="020B0604030504040204" pitchFamily="34" charset="0"/>
                <a:ea typeface="MS PGothic" panose="020B0600070205080204" pitchFamily="34" charset="-128"/>
              </a:defRPr>
            </a:lvl9pPr>
          </a:lstStyle>
          <a:p>
            <a:pPr fontAlgn="base">
              <a:lnSpc>
                <a:spcPct val="100000"/>
              </a:lnSpc>
              <a:spcBef>
                <a:spcPct val="0"/>
              </a:spcBef>
              <a:spcAft>
                <a:spcPct val="0"/>
              </a:spcAft>
              <a:buClrTx/>
              <a:buNone/>
            </a:pPr>
            <a:r>
              <a:rPr lang="en-US" altLang="en-US" sz="2800">
                <a:solidFill>
                  <a:srgbClr val="FFFFFF"/>
                </a:solidFill>
              </a:rPr>
              <a:t>Results of the Road Test</a:t>
            </a:r>
          </a:p>
          <a:p>
            <a:pPr fontAlgn="base">
              <a:lnSpc>
                <a:spcPct val="100000"/>
              </a:lnSpc>
              <a:spcBef>
                <a:spcPct val="0"/>
              </a:spcBef>
              <a:spcAft>
                <a:spcPct val="0"/>
              </a:spcAft>
              <a:buClrTx/>
              <a:buNone/>
            </a:pPr>
            <a:endParaRPr lang="en-GB" altLang="en-US" sz="1800">
              <a:solidFill>
                <a:srgbClr val="FFFFFF"/>
              </a:solidFill>
            </a:endParaRPr>
          </a:p>
        </p:txBody>
      </p:sp>
      <p:graphicFrame>
        <p:nvGraphicFramePr>
          <p:cNvPr id="4" name="Table 3"/>
          <p:cNvGraphicFramePr>
            <a:graphicFrameLocks noGrp="1"/>
          </p:cNvGraphicFramePr>
          <p:nvPr/>
        </p:nvGraphicFramePr>
        <p:xfrm>
          <a:off x="2955925" y="1528763"/>
          <a:ext cx="6097588" cy="1562100"/>
        </p:xfrm>
        <a:graphic>
          <a:graphicData uri="http://schemas.openxmlformats.org/drawingml/2006/table">
            <a:tbl>
              <a:tblPr/>
              <a:tblGrid>
                <a:gridCol w="1524000">
                  <a:extLst>
                    <a:ext uri="{9D8B030D-6E8A-4147-A177-3AD203B41FA5}">
                      <a16:colId xmlns:a16="http://schemas.microsoft.com/office/drawing/2014/main" val="20000"/>
                    </a:ext>
                  </a:extLst>
                </a:gridCol>
                <a:gridCol w="1525588">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90525">
                <a:tc rowSpan="2" gridSpan="2">
                  <a:txBody>
                    <a:bodyPr/>
                    <a:lstStyle>
                      <a:lvl1pPr defTabSz="457200">
                        <a:lnSpc>
                          <a:spcPct val="110000"/>
                        </a:lnSpc>
                        <a:spcAft>
                          <a:spcPct val="50000"/>
                        </a:spcAft>
                        <a:buClr>
                          <a:schemeClr val="bg2"/>
                        </a:buClr>
                        <a:defRPr sz="2000">
                          <a:solidFill>
                            <a:schemeClr val="tx1"/>
                          </a:solidFill>
                          <a:latin typeface="Tahoma" charset="0"/>
                          <a:ea typeface="MS PGothic" charset="-128"/>
                        </a:defRPr>
                      </a:lvl1pPr>
                      <a:lvl2pPr marL="742950" indent="-285750" defTabSz="457200">
                        <a:lnSpc>
                          <a:spcPct val="110000"/>
                        </a:lnSpc>
                        <a:spcAft>
                          <a:spcPct val="50000"/>
                        </a:spcAft>
                        <a:buClr>
                          <a:schemeClr val="bg2"/>
                        </a:buClr>
                        <a:defRPr>
                          <a:solidFill>
                            <a:schemeClr val="tx1"/>
                          </a:solidFill>
                          <a:latin typeface="Tahoma" charset="0"/>
                          <a:ea typeface="MS PGothic" charset="-128"/>
                        </a:defRPr>
                      </a:lvl2pPr>
                      <a:lvl3pPr marL="1143000" indent="-228600" defTabSz="457200">
                        <a:spcBef>
                          <a:spcPct val="20000"/>
                        </a:spcBef>
                        <a:defRPr>
                          <a:solidFill>
                            <a:schemeClr val="tx1"/>
                          </a:solidFill>
                          <a:latin typeface="Tahoma" charset="0"/>
                          <a:ea typeface="MS PGothic" charset="-128"/>
                        </a:defRPr>
                      </a:lvl3pPr>
                      <a:lvl4pPr marL="1600200" indent="-228600" defTabSz="457200">
                        <a:spcBef>
                          <a:spcPct val="20000"/>
                        </a:spcBef>
                        <a:defRPr sz="1600">
                          <a:solidFill>
                            <a:schemeClr val="tx1"/>
                          </a:solidFill>
                          <a:latin typeface="Tahoma" charset="0"/>
                          <a:ea typeface="MS PGothic" charset="-128"/>
                        </a:defRPr>
                      </a:lvl4pPr>
                      <a:lvl5pPr marL="2057400" indent="-228600" defTabSz="457200">
                        <a:spcBef>
                          <a:spcPct val="20000"/>
                        </a:spcBef>
                        <a:defRPr sz="1600">
                          <a:solidFill>
                            <a:schemeClr val="tx1"/>
                          </a:solidFill>
                          <a:latin typeface="Tahoma" charset="0"/>
                          <a:ea typeface="MS PGothic" charset="-128"/>
                        </a:defRPr>
                      </a:lvl5pPr>
                      <a:lvl6pPr marL="2514600" indent="-228600" defTabSz="457200" eaLnBrk="0" fontAlgn="base" hangingPunct="0">
                        <a:spcBef>
                          <a:spcPct val="20000"/>
                        </a:spcBef>
                        <a:spcAft>
                          <a:spcPct val="0"/>
                        </a:spcAft>
                        <a:defRPr sz="1600">
                          <a:solidFill>
                            <a:schemeClr val="tx1"/>
                          </a:solidFill>
                          <a:latin typeface="Tahoma" charset="0"/>
                          <a:ea typeface="MS PGothic" charset="-128"/>
                        </a:defRPr>
                      </a:lvl6pPr>
                      <a:lvl7pPr marL="2971800" indent="-228600" defTabSz="457200" eaLnBrk="0" fontAlgn="base" hangingPunct="0">
                        <a:spcBef>
                          <a:spcPct val="20000"/>
                        </a:spcBef>
                        <a:spcAft>
                          <a:spcPct val="0"/>
                        </a:spcAft>
                        <a:defRPr sz="1600">
                          <a:solidFill>
                            <a:schemeClr val="tx1"/>
                          </a:solidFill>
                          <a:latin typeface="Tahoma" charset="0"/>
                          <a:ea typeface="MS PGothic" charset="-128"/>
                        </a:defRPr>
                      </a:lvl7pPr>
                      <a:lvl8pPr marL="3429000" indent="-228600" defTabSz="457200" eaLnBrk="0" fontAlgn="base" hangingPunct="0">
                        <a:spcBef>
                          <a:spcPct val="20000"/>
                        </a:spcBef>
                        <a:spcAft>
                          <a:spcPct val="0"/>
                        </a:spcAft>
                        <a:defRPr sz="1600">
                          <a:solidFill>
                            <a:schemeClr val="tx1"/>
                          </a:solidFill>
                          <a:latin typeface="Tahoma" charset="0"/>
                          <a:ea typeface="MS PGothic" charset="-128"/>
                        </a:defRPr>
                      </a:lvl8pPr>
                      <a:lvl9pPr marL="3886200" indent="-228600" defTabSz="457200" eaLnBrk="0" fontAlgn="base" hangingPunct="0">
                        <a:spcBef>
                          <a:spcPct val="20000"/>
                        </a:spcBef>
                        <a:spcAft>
                          <a:spcPct val="0"/>
                        </a:spcAft>
                        <a:defRPr sz="1600">
                          <a:solidFill>
                            <a:schemeClr val="tx1"/>
                          </a:solidFill>
                          <a:latin typeface="Tahoma" charset="0"/>
                          <a:ea typeface="MS PGothic" charset="-128"/>
                        </a:defRPr>
                      </a:lvl9p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charset="0"/>
                          <a:ea typeface="Calibri" charset="0"/>
                          <a:cs typeface="Times New Roman"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n-US"/>
                    </a:p>
                  </a:txBody>
                  <a:tcPr/>
                </a:tc>
                <a:tc gridSpan="2">
                  <a:txBody>
                    <a:bodyPr/>
                    <a:lstStyle>
                      <a:lvl1pPr defTabSz="457200">
                        <a:lnSpc>
                          <a:spcPct val="110000"/>
                        </a:lnSpc>
                        <a:spcAft>
                          <a:spcPct val="50000"/>
                        </a:spcAft>
                        <a:buClr>
                          <a:schemeClr val="bg2"/>
                        </a:buClr>
                        <a:defRPr sz="2000">
                          <a:solidFill>
                            <a:schemeClr val="tx1"/>
                          </a:solidFill>
                          <a:latin typeface="Tahoma" charset="0"/>
                          <a:ea typeface="MS PGothic" charset="-128"/>
                        </a:defRPr>
                      </a:lvl1pPr>
                      <a:lvl2pPr marL="742950" indent="-285750" defTabSz="457200">
                        <a:lnSpc>
                          <a:spcPct val="110000"/>
                        </a:lnSpc>
                        <a:spcAft>
                          <a:spcPct val="50000"/>
                        </a:spcAft>
                        <a:buClr>
                          <a:schemeClr val="bg2"/>
                        </a:buClr>
                        <a:defRPr>
                          <a:solidFill>
                            <a:schemeClr val="tx1"/>
                          </a:solidFill>
                          <a:latin typeface="Tahoma" charset="0"/>
                          <a:ea typeface="MS PGothic" charset="-128"/>
                        </a:defRPr>
                      </a:lvl2pPr>
                      <a:lvl3pPr marL="1143000" indent="-228600" defTabSz="457200">
                        <a:spcBef>
                          <a:spcPct val="20000"/>
                        </a:spcBef>
                        <a:defRPr>
                          <a:solidFill>
                            <a:schemeClr val="tx1"/>
                          </a:solidFill>
                          <a:latin typeface="Tahoma" charset="0"/>
                          <a:ea typeface="MS PGothic" charset="-128"/>
                        </a:defRPr>
                      </a:lvl3pPr>
                      <a:lvl4pPr marL="1600200" indent="-228600" defTabSz="457200">
                        <a:spcBef>
                          <a:spcPct val="20000"/>
                        </a:spcBef>
                        <a:defRPr sz="1600">
                          <a:solidFill>
                            <a:schemeClr val="tx1"/>
                          </a:solidFill>
                          <a:latin typeface="Tahoma" charset="0"/>
                          <a:ea typeface="MS PGothic" charset="-128"/>
                        </a:defRPr>
                      </a:lvl4pPr>
                      <a:lvl5pPr marL="2057400" indent="-228600" defTabSz="457200">
                        <a:spcBef>
                          <a:spcPct val="20000"/>
                        </a:spcBef>
                        <a:defRPr sz="1600">
                          <a:solidFill>
                            <a:schemeClr val="tx1"/>
                          </a:solidFill>
                          <a:latin typeface="Tahoma" charset="0"/>
                          <a:ea typeface="MS PGothic" charset="-128"/>
                        </a:defRPr>
                      </a:lvl5pPr>
                      <a:lvl6pPr marL="2514600" indent="-228600" defTabSz="457200" eaLnBrk="0" fontAlgn="base" hangingPunct="0">
                        <a:spcBef>
                          <a:spcPct val="20000"/>
                        </a:spcBef>
                        <a:spcAft>
                          <a:spcPct val="0"/>
                        </a:spcAft>
                        <a:defRPr sz="1600">
                          <a:solidFill>
                            <a:schemeClr val="tx1"/>
                          </a:solidFill>
                          <a:latin typeface="Tahoma" charset="0"/>
                          <a:ea typeface="MS PGothic" charset="-128"/>
                        </a:defRPr>
                      </a:lvl6pPr>
                      <a:lvl7pPr marL="2971800" indent="-228600" defTabSz="457200" eaLnBrk="0" fontAlgn="base" hangingPunct="0">
                        <a:spcBef>
                          <a:spcPct val="20000"/>
                        </a:spcBef>
                        <a:spcAft>
                          <a:spcPct val="0"/>
                        </a:spcAft>
                        <a:defRPr sz="1600">
                          <a:solidFill>
                            <a:schemeClr val="tx1"/>
                          </a:solidFill>
                          <a:latin typeface="Tahoma" charset="0"/>
                          <a:ea typeface="MS PGothic" charset="-128"/>
                        </a:defRPr>
                      </a:lvl7pPr>
                      <a:lvl8pPr marL="3429000" indent="-228600" defTabSz="457200" eaLnBrk="0" fontAlgn="base" hangingPunct="0">
                        <a:spcBef>
                          <a:spcPct val="20000"/>
                        </a:spcBef>
                        <a:spcAft>
                          <a:spcPct val="0"/>
                        </a:spcAft>
                        <a:defRPr sz="1600">
                          <a:solidFill>
                            <a:schemeClr val="tx1"/>
                          </a:solidFill>
                          <a:latin typeface="Tahoma" charset="0"/>
                          <a:ea typeface="MS PGothic" charset="-128"/>
                        </a:defRPr>
                      </a:lvl8pPr>
                      <a:lvl9pPr marL="3886200" indent="-228600" defTabSz="457200" eaLnBrk="0" fontAlgn="base" hangingPunct="0">
                        <a:spcBef>
                          <a:spcPct val="20000"/>
                        </a:spcBef>
                        <a:spcAft>
                          <a:spcPct val="0"/>
                        </a:spcAft>
                        <a:defRPr sz="1600">
                          <a:solidFill>
                            <a:schemeClr val="tx1"/>
                          </a:solidFill>
                          <a:latin typeface="Tahoma" charset="0"/>
                          <a:ea typeface="MS PGothic"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charset="0"/>
                          <a:ea typeface="Calibri" charset="0"/>
                          <a:cs typeface="Times New Roman" charset="0"/>
                        </a:rPr>
                        <a:t>Crime was actually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90525">
                <a:tc gridSpan="2" vMerge="1">
                  <a:txBody>
                    <a:bodyPr/>
                    <a:lstStyle/>
                    <a:p>
                      <a:endParaRPr lang="en-US"/>
                    </a:p>
                  </a:txBody>
                  <a:tcPr/>
                </a:tc>
                <a:tc hMerge="1" vMerge="1">
                  <a:txBody>
                    <a:bodyPr/>
                    <a:lstStyle/>
                    <a:p>
                      <a:endParaRPr lang="en-US"/>
                    </a:p>
                  </a:txBody>
                  <a:tcPr/>
                </a:tc>
                <a:tc>
                  <a:txBody>
                    <a:bodyPr/>
                    <a:lstStyle>
                      <a:lvl1pPr indent="457200" defTabSz="457200">
                        <a:lnSpc>
                          <a:spcPct val="110000"/>
                        </a:lnSpc>
                        <a:spcAft>
                          <a:spcPct val="50000"/>
                        </a:spcAft>
                        <a:buClr>
                          <a:schemeClr val="bg2"/>
                        </a:buClr>
                        <a:defRPr sz="2000">
                          <a:solidFill>
                            <a:schemeClr val="tx1"/>
                          </a:solidFill>
                          <a:latin typeface="Tahoma" charset="0"/>
                          <a:ea typeface="MS PGothic" charset="-128"/>
                        </a:defRPr>
                      </a:lvl1pPr>
                      <a:lvl2pPr marL="742950" indent="-285750" defTabSz="457200">
                        <a:lnSpc>
                          <a:spcPct val="110000"/>
                        </a:lnSpc>
                        <a:spcAft>
                          <a:spcPct val="50000"/>
                        </a:spcAft>
                        <a:buClr>
                          <a:schemeClr val="bg2"/>
                        </a:buClr>
                        <a:defRPr>
                          <a:solidFill>
                            <a:schemeClr val="tx1"/>
                          </a:solidFill>
                          <a:latin typeface="Tahoma" charset="0"/>
                          <a:ea typeface="MS PGothic" charset="-128"/>
                        </a:defRPr>
                      </a:lvl2pPr>
                      <a:lvl3pPr marL="1143000" indent="-228600" defTabSz="457200">
                        <a:spcBef>
                          <a:spcPct val="20000"/>
                        </a:spcBef>
                        <a:defRPr>
                          <a:solidFill>
                            <a:schemeClr val="tx1"/>
                          </a:solidFill>
                          <a:latin typeface="Tahoma" charset="0"/>
                          <a:ea typeface="MS PGothic" charset="-128"/>
                        </a:defRPr>
                      </a:lvl3pPr>
                      <a:lvl4pPr marL="1600200" indent="-228600" defTabSz="457200">
                        <a:spcBef>
                          <a:spcPct val="20000"/>
                        </a:spcBef>
                        <a:defRPr sz="1600">
                          <a:solidFill>
                            <a:schemeClr val="tx1"/>
                          </a:solidFill>
                          <a:latin typeface="Tahoma" charset="0"/>
                          <a:ea typeface="MS PGothic" charset="-128"/>
                        </a:defRPr>
                      </a:lvl4pPr>
                      <a:lvl5pPr marL="2057400" indent="-228600" defTabSz="457200">
                        <a:spcBef>
                          <a:spcPct val="20000"/>
                        </a:spcBef>
                        <a:defRPr sz="1600">
                          <a:solidFill>
                            <a:schemeClr val="tx1"/>
                          </a:solidFill>
                          <a:latin typeface="Tahoma" charset="0"/>
                          <a:ea typeface="MS PGothic" charset="-128"/>
                        </a:defRPr>
                      </a:lvl5pPr>
                      <a:lvl6pPr marL="2514600" indent="-228600" defTabSz="457200" eaLnBrk="0" fontAlgn="base" hangingPunct="0">
                        <a:spcBef>
                          <a:spcPct val="20000"/>
                        </a:spcBef>
                        <a:spcAft>
                          <a:spcPct val="0"/>
                        </a:spcAft>
                        <a:defRPr sz="1600">
                          <a:solidFill>
                            <a:schemeClr val="tx1"/>
                          </a:solidFill>
                          <a:latin typeface="Tahoma" charset="0"/>
                          <a:ea typeface="MS PGothic" charset="-128"/>
                        </a:defRPr>
                      </a:lvl6pPr>
                      <a:lvl7pPr marL="2971800" indent="-228600" defTabSz="457200" eaLnBrk="0" fontAlgn="base" hangingPunct="0">
                        <a:spcBef>
                          <a:spcPct val="20000"/>
                        </a:spcBef>
                        <a:spcAft>
                          <a:spcPct val="0"/>
                        </a:spcAft>
                        <a:defRPr sz="1600">
                          <a:solidFill>
                            <a:schemeClr val="tx1"/>
                          </a:solidFill>
                          <a:latin typeface="Tahoma" charset="0"/>
                          <a:ea typeface="MS PGothic" charset="-128"/>
                        </a:defRPr>
                      </a:lvl7pPr>
                      <a:lvl8pPr marL="3429000" indent="-228600" defTabSz="457200" eaLnBrk="0" fontAlgn="base" hangingPunct="0">
                        <a:spcBef>
                          <a:spcPct val="20000"/>
                        </a:spcBef>
                        <a:spcAft>
                          <a:spcPct val="0"/>
                        </a:spcAft>
                        <a:defRPr sz="1600">
                          <a:solidFill>
                            <a:schemeClr val="tx1"/>
                          </a:solidFill>
                          <a:latin typeface="Tahoma" charset="0"/>
                          <a:ea typeface="MS PGothic" charset="-128"/>
                        </a:defRPr>
                      </a:lvl8pPr>
                      <a:lvl9pPr marL="3886200" indent="-228600" defTabSz="457200" eaLnBrk="0" fontAlgn="base" hangingPunct="0">
                        <a:spcBef>
                          <a:spcPct val="20000"/>
                        </a:spcBef>
                        <a:spcAft>
                          <a:spcPct val="0"/>
                        </a:spcAft>
                        <a:defRPr sz="1600">
                          <a:solidFill>
                            <a:schemeClr val="tx1"/>
                          </a:solidFill>
                          <a:latin typeface="Tahoma" charset="0"/>
                          <a:ea typeface="MS PGothic" charset="-128"/>
                        </a:defRPr>
                      </a:lvl9pPr>
                    </a:lstStyle>
                    <a:p>
                      <a:pPr marL="0" marR="0" lvl="0" indent="457200" algn="l" defTabSz="4572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charset="0"/>
                          <a:ea typeface="Calibri" charset="0"/>
                          <a:cs typeface="Times New Roman" charset="0"/>
                        </a:rPr>
                        <a:t>Detected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110000"/>
                        </a:lnSpc>
                        <a:spcAft>
                          <a:spcPct val="50000"/>
                        </a:spcAft>
                        <a:buClr>
                          <a:schemeClr val="bg2"/>
                        </a:buClr>
                        <a:defRPr sz="2000">
                          <a:solidFill>
                            <a:schemeClr val="tx1"/>
                          </a:solidFill>
                          <a:latin typeface="Tahoma" charset="0"/>
                          <a:ea typeface="MS PGothic" charset="-128"/>
                        </a:defRPr>
                      </a:lvl1pPr>
                      <a:lvl2pPr marL="742950" indent="-285750" defTabSz="457200">
                        <a:lnSpc>
                          <a:spcPct val="110000"/>
                        </a:lnSpc>
                        <a:spcAft>
                          <a:spcPct val="50000"/>
                        </a:spcAft>
                        <a:buClr>
                          <a:schemeClr val="bg2"/>
                        </a:buClr>
                        <a:defRPr>
                          <a:solidFill>
                            <a:schemeClr val="tx1"/>
                          </a:solidFill>
                          <a:latin typeface="Tahoma" charset="0"/>
                          <a:ea typeface="MS PGothic" charset="-128"/>
                        </a:defRPr>
                      </a:lvl2pPr>
                      <a:lvl3pPr marL="1143000" indent="-228600" defTabSz="457200">
                        <a:spcBef>
                          <a:spcPct val="20000"/>
                        </a:spcBef>
                        <a:defRPr>
                          <a:solidFill>
                            <a:schemeClr val="tx1"/>
                          </a:solidFill>
                          <a:latin typeface="Tahoma" charset="0"/>
                          <a:ea typeface="MS PGothic" charset="-128"/>
                        </a:defRPr>
                      </a:lvl3pPr>
                      <a:lvl4pPr marL="1600200" indent="-228600" defTabSz="457200">
                        <a:spcBef>
                          <a:spcPct val="20000"/>
                        </a:spcBef>
                        <a:defRPr sz="1600">
                          <a:solidFill>
                            <a:schemeClr val="tx1"/>
                          </a:solidFill>
                          <a:latin typeface="Tahoma" charset="0"/>
                          <a:ea typeface="MS PGothic" charset="-128"/>
                        </a:defRPr>
                      </a:lvl4pPr>
                      <a:lvl5pPr marL="2057400" indent="-228600" defTabSz="457200">
                        <a:spcBef>
                          <a:spcPct val="20000"/>
                        </a:spcBef>
                        <a:defRPr sz="1600">
                          <a:solidFill>
                            <a:schemeClr val="tx1"/>
                          </a:solidFill>
                          <a:latin typeface="Tahoma" charset="0"/>
                          <a:ea typeface="MS PGothic" charset="-128"/>
                        </a:defRPr>
                      </a:lvl5pPr>
                      <a:lvl6pPr marL="2514600" indent="-228600" defTabSz="457200" eaLnBrk="0" fontAlgn="base" hangingPunct="0">
                        <a:spcBef>
                          <a:spcPct val="20000"/>
                        </a:spcBef>
                        <a:spcAft>
                          <a:spcPct val="0"/>
                        </a:spcAft>
                        <a:defRPr sz="1600">
                          <a:solidFill>
                            <a:schemeClr val="tx1"/>
                          </a:solidFill>
                          <a:latin typeface="Tahoma" charset="0"/>
                          <a:ea typeface="MS PGothic" charset="-128"/>
                        </a:defRPr>
                      </a:lvl6pPr>
                      <a:lvl7pPr marL="2971800" indent="-228600" defTabSz="457200" eaLnBrk="0" fontAlgn="base" hangingPunct="0">
                        <a:spcBef>
                          <a:spcPct val="20000"/>
                        </a:spcBef>
                        <a:spcAft>
                          <a:spcPct val="0"/>
                        </a:spcAft>
                        <a:defRPr sz="1600">
                          <a:solidFill>
                            <a:schemeClr val="tx1"/>
                          </a:solidFill>
                          <a:latin typeface="Tahoma" charset="0"/>
                          <a:ea typeface="MS PGothic" charset="-128"/>
                        </a:defRPr>
                      </a:lvl7pPr>
                      <a:lvl8pPr marL="3429000" indent="-228600" defTabSz="457200" eaLnBrk="0" fontAlgn="base" hangingPunct="0">
                        <a:spcBef>
                          <a:spcPct val="20000"/>
                        </a:spcBef>
                        <a:spcAft>
                          <a:spcPct val="0"/>
                        </a:spcAft>
                        <a:defRPr sz="1600">
                          <a:solidFill>
                            <a:schemeClr val="tx1"/>
                          </a:solidFill>
                          <a:latin typeface="Tahoma" charset="0"/>
                          <a:ea typeface="MS PGothic" charset="-128"/>
                        </a:defRPr>
                      </a:lvl8pPr>
                      <a:lvl9pPr marL="3886200" indent="-228600" defTabSz="457200" eaLnBrk="0" fontAlgn="base" hangingPunct="0">
                        <a:spcBef>
                          <a:spcPct val="20000"/>
                        </a:spcBef>
                        <a:spcAft>
                          <a:spcPct val="0"/>
                        </a:spcAft>
                        <a:defRPr sz="1600">
                          <a:solidFill>
                            <a:schemeClr val="tx1"/>
                          </a:solidFill>
                          <a:latin typeface="Tahoma" charset="0"/>
                          <a:ea typeface="MS PGothic"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charset="0"/>
                          <a:ea typeface="Calibri" charset="0"/>
                          <a:cs typeface="Times New Roman" charset="0"/>
                        </a:rPr>
                        <a:t>Not detected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0525">
                <a:tc rowSpan="2">
                  <a:txBody>
                    <a:bodyPr/>
                    <a:lstStyle>
                      <a:lvl1pPr defTabSz="457200">
                        <a:lnSpc>
                          <a:spcPct val="110000"/>
                        </a:lnSpc>
                        <a:spcAft>
                          <a:spcPct val="50000"/>
                        </a:spcAft>
                        <a:buClr>
                          <a:schemeClr val="bg2"/>
                        </a:buClr>
                        <a:defRPr sz="2000">
                          <a:solidFill>
                            <a:schemeClr val="tx1"/>
                          </a:solidFill>
                          <a:latin typeface="Tahoma" charset="0"/>
                          <a:ea typeface="MS PGothic" charset="-128"/>
                        </a:defRPr>
                      </a:lvl1pPr>
                      <a:lvl2pPr marL="742950" indent="-285750" defTabSz="457200">
                        <a:lnSpc>
                          <a:spcPct val="110000"/>
                        </a:lnSpc>
                        <a:spcAft>
                          <a:spcPct val="50000"/>
                        </a:spcAft>
                        <a:buClr>
                          <a:schemeClr val="bg2"/>
                        </a:buClr>
                        <a:defRPr>
                          <a:solidFill>
                            <a:schemeClr val="tx1"/>
                          </a:solidFill>
                          <a:latin typeface="Tahoma" charset="0"/>
                          <a:ea typeface="MS PGothic" charset="-128"/>
                        </a:defRPr>
                      </a:lvl2pPr>
                      <a:lvl3pPr marL="1143000" indent="-228600" defTabSz="457200">
                        <a:spcBef>
                          <a:spcPct val="20000"/>
                        </a:spcBef>
                        <a:defRPr>
                          <a:solidFill>
                            <a:schemeClr val="tx1"/>
                          </a:solidFill>
                          <a:latin typeface="Tahoma" charset="0"/>
                          <a:ea typeface="MS PGothic" charset="-128"/>
                        </a:defRPr>
                      </a:lvl3pPr>
                      <a:lvl4pPr marL="1600200" indent="-228600" defTabSz="457200">
                        <a:spcBef>
                          <a:spcPct val="20000"/>
                        </a:spcBef>
                        <a:defRPr sz="1600">
                          <a:solidFill>
                            <a:schemeClr val="tx1"/>
                          </a:solidFill>
                          <a:latin typeface="Tahoma" charset="0"/>
                          <a:ea typeface="MS PGothic" charset="-128"/>
                        </a:defRPr>
                      </a:lvl4pPr>
                      <a:lvl5pPr marL="2057400" indent="-228600" defTabSz="457200">
                        <a:spcBef>
                          <a:spcPct val="20000"/>
                        </a:spcBef>
                        <a:defRPr sz="1600">
                          <a:solidFill>
                            <a:schemeClr val="tx1"/>
                          </a:solidFill>
                          <a:latin typeface="Tahoma" charset="0"/>
                          <a:ea typeface="MS PGothic" charset="-128"/>
                        </a:defRPr>
                      </a:lvl5pPr>
                      <a:lvl6pPr marL="2514600" indent="-228600" defTabSz="457200" eaLnBrk="0" fontAlgn="base" hangingPunct="0">
                        <a:spcBef>
                          <a:spcPct val="20000"/>
                        </a:spcBef>
                        <a:spcAft>
                          <a:spcPct val="0"/>
                        </a:spcAft>
                        <a:defRPr sz="1600">
                          <a:solidFill>
                            <a:schemeClr val="tx1"/>
                          </a:solidFill>
                          <a:latin typeface="Tahoma" charset="0"/>
                          <a:ea typeface="MS PGothic" charset="-128"/>
                        </a:defRPr>
                      </a:lvl6pPr>
                      <a:lvl7pPr marL="2971800" indent="-228600" defTabSz="457200" eaLnBrk="0" fontAlgn="base" hangingPunct="0">
                        <a:spcBef>
                          <a:spcPct val="20000"/>
                        </a:spcBef>
                        <a:spcAft>
                          <a:spcPct val="0"/>
                        </a:spcAft>
                        <a:defRPr sz="1600">
                          <a:solidFill>
                            <a:schemeClr val="tx1"/>
                          </a:solidFill>
                          <a:latin typeface="Tahoma" charset="0"/>
                          <a:ea typeface="MS PGothic" charset="-128"/>
                        </a:defRPr>
                      </a:lvl7pPr>
                      <a:lvl8pPr marL="3429000" indent="-228600" defTabSz="457200" eaLnBrk="0" fontAlgn="base" hangingPunct="0">
                        <a:spcBef>
                          <a:spcPct val="20000"/>
                        </a:spcBef>
                        <a:spcAft>
                          <a:spcPct val="0"/>
                        </a:spcAft>
                        <a:defRPr sz="1600">
                          <a:solidFill>
                            <a:schemeClr val="tx1"/>
                          </a:solidFill>
                          <a:latin typeface="Tahoma" charset="0"/>
                          <a:ea typeface="MS PGothic" charset="-128"/>
                        </a:defRPr>
                      </a:lvl8pPr>
                      <a:lvl9pPr marL="3886200" indent="-228600" defTabSz="457200" eaLnBrk="0" fontAlgn="base" hangingPunct="0">
                        <a:spcBef>
                          <a:spcPct val="20000"/>
                        </a:spcBef>
                        <a:spcAft>
                          <a:spcPct val="0"/>
                        </a:spcAft>
                        <a:defRPr sz="1600">
                          <a:solidFill>
                            <a:schemeClr val="tx1"/>
                          </a:solidFill>
                          <a:latin typeface="Tahoma" charset="0"/>
                          <a:ea typeface="MS PGothic"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charset="0"/>
                        <a:ea typeface="Calibri" charset="0"/>
                        <a:cs typeface="Times New Roman" charset="0"/>
                      </a:endParaRPr>
                    </a:p>
                    <a:p>
                      <a:pPr marL="0" marR="0" lvl="0" indent="0" algn="ctr" defTabSz="4572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charset="0"/>
                          <a:ea typeface="Calibri" charset="0"/>
                          <a:cs typeface="Times New Roman" charset="0"/>
                        </a:rPr>
                        <a:t>Model predicts crime would be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110000"/>
                        </a:lnSpc>
                        <a:spcAft>
                          <a:spcPct val="50000"/>
                        </a:spcAft>
                        <a:buClr>
                          <a:schemeClr val="bg2"/>
                        </a:buClr>
                        <a:defRPr sz="2000">
                          <a:solidFill>
                            <a:schemeClr val="tx1"/>
                          </a:solidFill>
                          <a:latin typeface="Tahoma" charset="0"/>
                          <a:ea typeface="MS PGothic" charset="-128"/>
                        </a:defRPr>
                      </a:lvl1pPr>
                      <a:lvl2pPr marL="742950" indent="-285750" defTabSz="457200">
                        <a:lnSpc>
                          <a:spcPct val="110000"/>
                        </a:lnSpc>
                        <a:spcAft>
                          <a:spcPct val="50000"/>
                        </a:spcAft>
                        <a:buClr>
                          <a:schemeClr val="bg2"/>
                        </a:buClr>
                        <a:defRPr>
                          <a:solidFill>
                            <a:schemeClr val="tx1"/>
                          </a:solidFill>
                          <a:latin typeface="Tahoma" charset="0"/>
                          <a:ea typeface="MS PGothic" charset="-128"/>
                        </a:defRPr>
                      </a:lvl2pPr>
                      <a:lvl3pPr marL="1143000" indent="-228600" defTabSz="457200">
                        <a:spcBef>
                          <a:spcPct val="20000"/>
                        </a:spcBef>
                        <a:defRPr>
                          <a:solidFill>
                            <a:schemeClr val="tx1"/>
                          </a:solidFill>
                          <a:latin typeface="Tahoma" charset="0"/>
                          <a:ea typeface="MS PGothic" charset="-128"/>
                        </a:defRPr>
                      </a:lvl3pPr>
                      <a:lvl4pPr marL="1600200" indent="-228600" defTabSz="457200">
                        <a:spcBef>
                          <a:spcPct val="20000"/>
                        </a:spcBef>
                        <a:defRPr sz="1600">
                          <a:solidFill>
                            <a:schemeClr val="tx1"/>
                          </a:solidFill>
                          <a:latin typeface="Tahoma" charset="0"/>
                          <a:ea typeface="MS PGothic" charset="-128"/>
                        </a:defRPr>
                      </a:lvl4pPr>
                      <a:lvl5pPr marL="2057400" indent="-228600" defTabSz="457200">
                        <a:spcBef>
                          <a:spcPct val="20000"/>
                        </a:spcBef>
                        <a:defRPr sz="1600">
                          <a:solidFill>
                            <a:schemeClr val="tx1"/>
                          </a:solidFill>
                          <a:latin typeface="Tahoma" charset="0"/>
                          <a:ea typeface="MS PGothic" charset="-128"/>
                        </a:defRPr>
                      </a:lvl5pPr>
                      <a:lvl6pPr marL="2514600" indent="-228600" defTabSz="457200" eaLnBrk="0" fontAlgn="base" hangingPunct="0">
                        <a:spcBef>
                          <a:spcPct val="20000"/>
                        </a:spcBef>
                        <a:spcAft>
                          <a:spcPct val="0"/>
                        </a:spcAft>
                        <a:defRPr sz="1600">
                          <a:solidFill>
                            <a:schemeClr val="tx1"/>
                          </a:solidFill>
                          <a:latin typeface="Tahoma" charset="0"/>
                          <a:ea typeface="MS PGothic" charset="-128"/>
                        </a:defRPr>
                      </a:lvl6pPr>
                      <a:lvl7pPr marL="2971800" indent="-228600" defTabSz="457200" eaLnBrk="0" fontAlgn="base" hangingPunct="0">
                        <a:spcBef>
                          <a:spcPct val="20000"/>
                        </a:spcBef>
                        <a:spcAft>
                          <a:spcPct val="0"/>
                        </a:spcAft>
                        <a:defRPr sz="1600">
                          <a:solidFill>
                            <a:schemeClr val="tx1"/>
                          </a:solidFill>
                          <a:latin typeface="Tahoma" charset="0"/>
                          <a:ea typeface="MS PGothic" charset="-128"/>
                        </a:defRPr>
                      </a:lvl7pPr>
                      <a:lvl8pPr marL="3429000" indent="-228600" defTabSz="457200" eaLnBrk="0" fontAlgn="base" hangingPunct="0">
                        <a:spcBef>
                          <a:spcPct val="20000"/>
                        </a:spcBef>
                        <a:spcAft>
                          <a:spcPct val="0"/>
                        </a:spcAft>
                        <a:defRPr sz="1600">
                          <a:solidFill>
                            <a:schemeClr val="tx1"/>
                          </a:solidFill>
                          <a:latin typeface="Tahoma" charset="0"/>
                          <a:ea typeface="MS PGothic" charset="-128"/>
                        </a:defRPr>
                      </a:lvl8pPr>
                      <a:lvl9pPr marL="3886200" indent="-228600" defTabSz="457200" eaLnBrk="0" fontAlgn="base" hangingPunct="0">
                        <a:spcBef>
                          <a:spcPct val="20000"/>
                        </a:spcBef>
                        <a:spcAft>
                          <a:spcPct val="0"/>
                        </a:spcAft>
                        <a:defRPr sz="1600">
                          <a:solidFill>
                            <a:schemeClr val="tx1"/>
                          </a:solidFill>
                          <a:latin typeface="Tahoma" charset="0"/>
                          <a:ea typeface="MS PGothic"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charset="0"/>
                          <a:ea typeface="Calibri" charset="0"/>
                          <a:cs typeface="Times New Roman" charset="0"/>
                        </a:rPr>
                        <a:t>Detected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110000"/>
                        </a:lnSpc>
                        <a:spcAft>
                          <a:spcPct val="50000"/>
                        </a:spcAft>
                        <a:buClr>
                          <a:schemeClr val="bg2"/>
                        </a:buClr>
                        <a:defRPr sz="2000">
                          <a:solidFill>
                            <a:schemeClr val="tx1"/>
                          </a:solidFill>
                          <a:latin typeface="Tahoma" charset="0"/>
                          <a:ea typeface="MS PGothic" charset="-128"/>
                        </a:defRPr>
                      </a:lvl1pPr>
                      <a:lvl2pPr marL="742950" indent="-285750" defTabSz="457200">
                        <a:lnSpc>
                          <a:spcPct val="110000"/>
                        </a:lnSpc>
                        <a:spcAft>
                          <a:spcPct val="50000"/>
                        </a:spcAft>
                        <a:buClr>
                          <a:schemeClr val="bg2"/>
                        </a:buClr>
                        <a:defRPr>
                          <a:solidFill>
                            <a:schemeClr val="tx1"/>
                          </a:solidFill>
                          <a:latin typeface="Tahoma" charset="0"/>
                          <a:ea typeface="MS PGothic" charset="-128"/>
                        </a:defRPr>
                      </a:lvl2pPr>
                      <a:lvl3pPr marL="1143000" indent="-228600" defTabSz="457200">
                        <a:spcBef>
                          <a:spcPct val="20000"/>
                        </a:spcBef>
                        <a:defRPr>
                          <a:solidFill>
                            <a:schemeClr val="tx1"/>
                          </a:solidFill>
                          <a:latin typeface="Tahoma" charset="0"/>
                          <a:ea typeface="MS PGothic" charset="-128"/>
                        </a:defRPr>
                      </a:lvl3pPr>
                      <a:lvl4pPr marL="1600200" indent="-228600" defTabSz="457200">
                        <a:spcBef>
                          <a:spcPct val="20000"/>
                        </a:spcBef>
                        <a:defRPr sz="1600">
                          <a:solidFill>
                            <a:schemeClr val="tx1"/>
                          </a:solidFill>
                          <a:latin typeface="Tahoma" charset="0"/>
                          <a:ea typeface="MS PGothic" charset="-128"/>
                        </a:defRPr>
                      </a:lvl4pPr>
                      <a:lvl5pPr marL="2057400" indent="-228600" defTabSz="457200">
                        <a:spcBef>
                          <a:spcPct val="20000"/>
                        </a:spcBef>
                        <a:defRPr sz="1600">
                          <a:solidFill>
                            <a:schemeClr val="tx1"/>
                          </a:solidFill>
                          <a:latin typeface="Tahoma" charset="0"/>
                          <a:ea typeface="MS PGothic" charset="-128"/>
                        </a:defRPr>
                      </a:lvl5pPr>
                      <a:lvl6pPr marL="2514600" indent="-228600" defTabSz="457200" eaLnBrk="0" fontAlgn="base" hangingPunct="0">
                        <a:spcBef>
                          <a:spcPct val="20000"/>
                        </a:spcBef>
                        <a:spcAft>
                          <a:spcPct val="0"/>
                        </a:spcAft>
                        <a:defRPr sz="1600">
                          <a:solidFill>
                            <a:schemeClr val="tx1"/>
                          </a:solidFill>
                          <a:latin typeface="Tahoma" charset="0"/>
                          <a:ea typeface="MS PGothic" charset="-128"/>
                        </a:defRPr>
                      </a:lvl6pPr>
                      <a:lvl7pPr marL="2971800" indent="-228600" defTabSz="457200" eaLnBrk="0" fontAlgn="base" hangingPunct="0">
                        <a:spcBef>
                          <a:spcPct val="20000"/>
                        </a:spcBef>
                        <a:spcAft>
                          <a:spcPct val="0"/>
                        </a:spcAft>
                        <a:defRPr sz="1600">
                          <a:solidFill>
                            <a:schemeClr val="tx1"/>
                          </a:solidFill>
                          <a:latin typeface="Tahoma" charset="0"/>
                          <a:ea typeface="MS PGothic" charset="-128"/>
                        </a:defRPr>
                      </a:lvl7pPr>
                      <a:lvl8pPr marL="3429000" indent="-228600" defTabSz="457200" eaLnBrk="0" fontAlgn="base" hangingPunct="0">
                        <a:spcBef>
                          <a:spcPct val="20000"/>
                        </a:spcBef>
                        <a:spcAft>
                          <a:spcPct val="0"/>
                        </a:spcAft>
                        <a:defRPr sz="1600">
                          <a:solidFill>
                            <a:schemeClr val="tx1"/>
                          </a:solidFill>
                          <a:latin typeface="Tahoma" charset="0"/>
                          <a:ea typeface="MS PGothic" charset="-128"/>
                        </a:defRPr>
                      </a:lvl8pPr>
                      <a:lvl9pPr marL="3886200" indent="-228600" defTabSz="457200" eaLnBrk="0" fontAlgn="base" hangingPunct="0">
                        <a:spcBef>
                          <a:spcPct val="20000"/>
                        </a:spcBef>
                        <a:spcAft>
                          <a:spcPct val="0"/>
                        </a:spcAft>
                        <a:defRPr sz="1600">
                          <a:solidFill>
                            <a:schemeClr val="tx1"/>
                          </a:solidFill>
                          <a:latin typeface="Tahoma" charset="0"/>
                          <a:ea typeface="MS PGothic"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charset="0"/>
                          <a:ea typeface="Calibri" charset="0"/>
                          <a:cs typeface="Times New Roman" charset="0"/>
                        </a:rPr>
                        <a:t>113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defTabSz="457200">
                        <a:lnSpc>
                          <a:spcPct val="110000"/>
                        </a:lnSpc>
                        <a:spcAft>
                          <a:spcPct val="50000"/>
                        </a:spcAft>
                        <a:buClr>
                          <a:schemeClr val="bg2"/>
                        </a:buClr>
                        <a:defRPr sz="2000">
                          <a:solidFill>
                            <a:schemeClr val="tx1"/>
                          </a:solidFill>
                          <a:latin typeface="Tahoma" charset="0"/>
                          <a:ea typeface="MS PGothic" charset="-128"/>
                        </a:defRPr>
                      </a:lvl1pPr>
                      <a:lvl2pPr marL="742950" indent="-285750" defTabSz="457200">
                        <a:lnSpc>
                          <a:spcPct val="110000"/>
                        </a:lnSpc>
                        <a:spcAft>
                          <a:spcPct val="50000"/>
                        </a:spcAft>
                        <a:buClr>
                          <a:schemeClr val="bg2"/>
                        </a:buClr>
                        <a:defRPr>
                          <a:solidFill>
                            <a:schemeClr val="tx1"/>
                          </a:solidFill>
                          <a:latin typeface="Tahoma" charset="0"/>
                          <a:ea typeface="MS PGothic" charset="-128"/>
                        </a:defRPr>
                      </a:lvl2pPr>
                      <a:lvl3pPr marL="1143000" indent="-228600" defTabSz="457200">
                        <a:spcBef>
                          <a:spcPct val="20000"/>
                        </a:spcBef>
                        <a:defRPr>
                          <a:solidFill>
                            <a:schemeClr val="tx1"/>
                          </a:solidFill>
                          <a:latin typeface="Tahoma" charset="0"/>
                          <a:ea typeface="MS PGothic" charset="-128"/>
                        </a:defRPr>
                      </a:lvl3pPr>
                      <a:lvl4pPr marL="1600200" indent="-228600" defTabSz="457200">
                        <a:spcBef>
                          <a:spcPct val="20000"/>
                        </a:spcBef>
                        <a:defRPr sz="1600">
                          <a:solidFill>
                            <a:schemeClr val="tx1"/>
                          </a:solidFill>
                          <a:latin typeface="Tahoma" charset="0"/>
                          <a:ea typeface="MS PGothic" charset="-128"/>
                        </a:defRPr>
                      </a:lvl4pPr>
                      <a:lvl5pPr marL="2057400" indent="-228600" defTabSz="457200">
                        <a:spcBef>
                          <a:spcPct val="20000"/>
                        </a:spcBef>
                        <a:defRPr sz="1600">
                          <a:solidFill>
                            <a:schemeClr val="tx1"/>
                          </a:solidFill>
                          <a:latin typeface="Tahoma" charset="0"/>
                          <a:ea typeface="MS PGothic" charset="-128"/>
                        </a:defRPr>
                      </a:lvl5pPr>
                      <a:lvl6pPr marL="2514600" indent="-228600" defTabSz="457200" eaLnBrk="0" fontAlgn="base" hangingPunct="0">
                        <a:spcBef>
                          <a:spcPct val="20000"/>
                        </a:spcBef>
                        <a:spcAft>
                          <a:spcPct val="0"/>
                        </a:spcAft>
                        <a:defRPr sz="1600">
                          <a:solidFill>
                            <a:schemeClr val="tx1"/>
                          </a:solidFill>
                          <a:latin typeface="Tahoma" charset="0"/>
                          <a:ea typeface="MS PGothic" charset="-128"/>
                        </a:defRPr>
                      </a:lvl6pPr>
                      <a:lvl7pPr marL="2971800" indent="-228600" defTabSz="457200" eaLnBrk="0" fontAlgn="base" hangingPunct="0">
                        <a:spcBef>
                          <a:spcPct val="20000"/>
                        </a:spcBef>
                        <a:spcAft>
                          <a:spcPct val="0"/>
                        </a:spcAft>
                        <a:defRPr sz="1600">
                          <a:solidFill>
                            <a:schemeClr val="tx1"/>
                          </a:solidFill>
                          <a:latin typeface="Tahoma" charset="0"/>
                          <a:ea typeface="MS PGothic" charset="-128"/>
                        </a:defRPr>
                      </a:lvl7pPr>
                      <a:lvl8pPr marL="3429000" indent="-228600" defTabSz="457200" eaLnBrk="0" fontAlgn="base" hangingPunct="0">
                        <a:spcBef>
                          <a:spcPct val="20000"/>
                        </a:spcBef>
                        <a:spcAft>
                          <a:spcPct val="0"/>
                        </a:spcAft>
                        <a:defRPr sz="1600">
                          <a:solidFill>
                            <a:schemeClr val="tx1"/>
                          </a:solidFill>
                          <a:latin typeface="Tahoma" charset="0"/>
                          <a:ea typeface="MS PGothic" charset="-128"/>
                        </a:defRPr>
                      </a:lvl8pPr>
                      <a:lvl9pPr marL="3886200" indent="-228600" defTabSz="457200" eaLnBrk="0" fontAlgn="base" hangingPunct="0">
                        <a:spcBef>
                          <a:spcPct val="20000"/>
                        </a:spcBef>
                        <a:spcAft>
                          <a:spcPct val="0"/>
                        </a:spcAft>
                        <a:defRPr sz="1600">
                          <a:solidFill>
                            <a:schemeClr val="tx1"/>
                          </a:solidFill>
                          <a:latin typeface="Tahoma" charset="0"/>
                          <a:ea typeface="MS PGothic"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charset="0"/>
                          <a:ea typeface="Calibri" charset="0"/>
                          <a:cs typeface="Times New Roman" charset="0"/>
                        </a:rPr>
                        <a:t>174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390525">
                <a:tc vMerge="1">
                  <a:txBody>
                    <a:bodyPr/>
                    <a:lstStyle/>
                    <a:p>
                      <a:endParaRPr lang="en-US"/>
                    </a:p>
                  </a:txBody>
                  <a:tcPr/>
                </a:tc>
                <a:tc>
                  <a:txBody>
                    <a:bodyPr/>
                    <a:lstStyle>
                      <a:lvl1pPr defTabSz="457200">
                        <a:lnSpc>
                          <a:spcPct val="110000"/>
                        </a:lnSpc>
                        <a:spcAft>
                          <a:spcPct val="50000"/>
                        </a:spcAft>
                        <a:buClr>
                          <a:schemeClr val="bg2"/>
                        </a:buClr>
                        <a:defRPr sz="2000">
                          <a:solidFill>
                            <a:schemeClr val="tx1"/>
                          </a:solidFill>
                          <a:latin typeface="Tahoma" charset="0"/>
                          <a:ea typeface="MS PGothic" charset="-128"/>
                        </a:defRPr>
                      </a:lvl1pPr>
                      <a:lvl2pPr marL="742950" indent="-285750" defTabSz="457200">
                        <a:lnSpc>
                          <a:spcPct val="110000"/>
                        </a:lnSpc>
                        <a:spcAft>
                          <a:spcPct val="50000"/>
                        </a:spcAft>
                        <a:buClr>
                          <a:schemeClr val="bg2"/>
                        </a:buClr>
                        <a:defRPr>
                          <a:solidFill>
                            <a:schemeClr val="tx1"/>
                          </a:solidFill>
                          <a:latin typeface="Tahoma" charset="0"/>
                          <a:ea typeface="MS PGothic" charset="-128"/>
                        </a:defRPr>
                      </a:lvl2pPr>
                      <a:lvl3pPr marL="1143000" indent="-228600" defTabSz="457200">
                        <a:spcBef>
                          <a:spcPct val="20000"/>
                        </a:spcBef>
                        <a:defRPr>
                          <a:solidFill>
                            <a:schemeClr val="tx1"/>
                          </a:solidFill>
                          <a:latin typeface="Tahoma" charset="0"/>
                          <a:ea typeface="MS PGothic" charset="-128"/>
                        </a:defRPr>
                      </a:lvl3pPr>
                      <a:lvl4pPr marL="1600200" indent="-228600" defTabSz="457200">
                        <a:spcBef>
                          <a:spcPct val="20000"/>
                        </a:spcBef>
                        <a:defRPr sz="1600">
                          <a:solidFill>
                            <a:schemeClr val="tx1"/>
                          </a:solidFill>
                          <a:latin typeface="Tahoma" charset="0"/>
                          <a:ea typeface="MS PGothic" charset="-128"/>
                        </a:defRPr>
                      </a:lvl4pPr>
                      <a:lvl5pPr marL="2057400" indent="-228600" defTabSz="457200">
                        <a:spcBef>
                          <a:spcPct val="20000"/>
                        </a:spcBef>
                        <a:defRPr sz="1600">
                          <a:solidFill>
                            <a:schemeClr val="tx1"/>
                          </a:solidFill>
                          <a:latin typeface="Tahoma" charset="0"/>
                          <a:ea typeface="MS PGothic" charset="-128"/>
                        </a:defRPr>
                      </a:lvl5pPr>
                      <a:lvl6pPr marL="2514600" indent="-228600" defTabSz="457200" eaLnBrk="0" fontAlgn="base" hangingPunct="0">
                        <a:spcBef>
                          <a:spcPct val="20000"/>
                        </a:spcBef>
                        <a:spcAft>
                          <a:spcPct val="0"/>
                        </a:spcAft>
                        <a:defRPr sz="1600">
                          <a:solidFill>
                            <a:schemeClr val="tx1"/>
                          </a:solidFill>
                          <a:latin typeface="Tahoma" charset="0"/>
                          <a:ea typeface="MS PGothic" charset="-128"/>
                        </a:defRPr>
                      </a:lvl6pPr>
                      <a:lvl7pPr marL="2971800" indent="-228600" defTabSz="457200" eaLnBrk="0" fontAlgn="base" hangingPunct="0">
                        <a:spcBef>
                          <a:spcPct val="20000"/>
                        </a:spcBef>
                        <a:spcAft>
                          <a:spcPct val="0"/>
                        </a:spcAft>
                        <a:defRPr sz="1600">
                          <a:solidFill>
                            <a:schemeClr val="tx1"/>
                          </a:solidFill>
                          <a:latin typeface="Tahoma" charset="0"/>
                          <a:ea typeface="MS PGothic" charset="-128"/>
                        </a:defRPr>
                      </a:lvl7pPr>
                      <a:lvl8pPr marL="3429000" indent="-228600" defTabSz="457200" eaLnBrk="0" fontAlgn="base" hangingPunct="0">
                        <a:spcBef>
                          <a:spcPct val="20000"/>
                        </a:spcBef>
                        <a:spcAft>
                          <a:spcPct val="0"/>
                        </a:spcAft>
                        <a:defRPr sz="1600">
                          <a:solidFill>
                            <a:schemeClr val="tx1"/>
                          </a:solidFill>
                          <a:latin typeface="Tahoma" charset="0"/>
                          <a:ea typeface="MS PGothic" charset="-128"/>
                        </a:defRPr>
                      </a:lvl8pPr>
                      <a:lvl9pPr marL="3886200" indent="-228600" defTabSz="457200" eaLnBrk="0" fontAlgn="base" hangingPunct="0">
                        <a:spcBef>
                          <a:spcPct val="20000"/>
                        </a:spcBef>
                        <a:spcAft>
                          <a:spcPct val="0"/>
                        </a:spcAft>
                        <a:defRPr sz="1600">
                          <a:solidFill>
                            <a:schemeClr val="tx1"/>
                          </a:solidFill>
                          <a:latin typeface="Tahoma" charset="0"/>
                          <a:ea typeface="MS PGothic"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charset="0"/>
                          <a:ea typeface="Calibri" charset="0"/>
                          <a:cs typeface="Times New Roman" charset="0"/>
                        </a:rPr>
                        <a:t>Not detected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lnSpc>
                          <a:spcPct val="110000"/>
                        </a:lnSpc>
                        <a:spcAft>
                          <a:spcPct val="50000"/>
                        </a:spcAft>
                        <a:buClr>
                          <a:schemeClr val="bg2"/>
                        </a:buClr>
                        <a:defRPr sz="2000">
                          <a:solidFill>
                            <a:schemeClr val="tx1"/>
                          </a:solidFill>
                          <a:latin typeface="Tahoma" charset="0"/>
                          <a:ea typeface="MS PGothic" charset="-128"/>
                        </a:defRPr>
                      </a:lvl1pPr>
                      <a:lvl2pPr marL="742950" indent="-285750" defTabSz="457200">
                        <a:lnSpc>
                          <a:spcPct val="110000"/>
                        </a:lnSpc>
                        <a:spcAft>
                          <a:spcPct val="50000"/>
                        </a:spcAft>
                        <a:buClr>
                          <a:schemeClr val="bg2"/>
                        </a:buClr>
                        <a:defRPr>
                          <a:solidFill>
                            <a:schemeClr val="tx1"/>
                          </a:solidFill>
                          <a:latin typeface="Tahoma" charset="0"/>
                          <a:ea typeface="MS PGothic" charset="-128"/>
                        </a:defRPr>
                      </a:lvl2pPr>
                      <a:lvl3pPr marL="1143000" indent="-228600" defTabSz="457200">
                        <a:spcBef>
                          <a:spcPct val="20000"/>
                        </a:spcBef>
                        <a:defRPr>
                          <a:solidFill>
                            <a:schemeClr val="tx1"/>
                          </a:solidFill>
                          <a:latin typeface="Tahoma" charset="0"/>
                          <a:ea typeface="MS PGothic" charset="-128"/>
                        </a:defRPr>
                      </a:lvl3pPr>
                      <a:lvl4pPr marL="1600200" indent="-228600" defTabSz="457200">
                        <a:spcBef>
                          <a:spcPct val="20000"/>
                        </a:spcBef>
                        <a:defRPr sz="1600">
                          <a:solidFill>
                            <a:schemeClr val="tx1"/>
                          </a:solidFill>
                          <a:latin typeface="Tahoma" charset="0"/>
                          <a:ea typeface="MS PGothic" charset="-128"/>
                        </a:defRPr>
                      </a:lvl4pPr>
                      <a:lvl5pPr marL="2057400" indent="-228600" defTabSz="457200">
                        <a:spcBef>
                          <a:spcPct val="20000"/>
                        </a:spcBef>
                        <a:defRPr sz="1600">
                          <a:solidFill>
                            <a:schemeClr val="tx1"/>
                          </a:solidFill>
                          <a:latin typeface="Tahoma" charset="0"/>
                          <a:ea typeface="MS PGothic" charset="-128"/>
                        </a:defRPr>
                      </a:lvl5pPr>
                      <a:lvl6pPr marL="2514600" indent="-228600" defTabSz="457200" eaLnBrk="0" fontAlgn="base" hangingPunct="0">
                        <a:spcBef>
                          <a:spcPct val="20000"/>
                        </a:spcBef>
                        <a:spcAft>
                          <a:spcPct val="0"/>
                        </a:spcAft>
                        <a:defRPr sz="1600">
                          <a:solidFill>
                            <a:schemeClr val="tx1"/>
                          </a:solidFill>
                          <a:latin typeface="Tahoma" charset="0"/>
                          <a:ea typeface="MS PGothic" charset="-128"/>
                        </a:defRPr>
                      </a:lvl6pPr>
                      <a:lvl7pPr marL="2971800" indent="-228600" defTabSz="457200" eaLnBrk="0" fontAlgn="base" hangingPunct="0">
                        <a:spcBef>
                          <a:spcPct val="20000"/>
                        </a:spcBef>
                        <a:spcAft>
                          <a:spcPct val="0"/>
                        </a:spcAft>
                        <a:defRPr sz="1600">
                          <a:solidFill>
                            <a:schemeClr val="tx1"/>
                          </a:solidFill>
                          <a:latin typeface="Tahoma" charset="0"/>
                          <a:ea typeface="MS PGothic" charset="-128"/>
                        </a:defRPr>
                      </a:lvl7pPr>
                      <a:lvl8pPr marL="3429000" indent="-228600" defTabSz="457200" eaLnBrk="0" fontAlgn="base" hangingPunct="0">
                        <a:spcBef>
                          <a:spcPct val="20000"/>
                        </a:spcBef>
                        <a:spcAft>
                          <a:spcPct val="0"/>
                        </a:spcAft>
                        <a:defRPr sz="1600">
                          <a:solidFill>
                            <a:schemeClr val="tx1"/>
                          </a:solidFill>
                          <a:latin typeface="Tahoma" charset="0"/>
                          <a:ea typeface="MS PGothic" charset="-128"/>
                        </a:defRPr>
                      </a:lvl8pPr>
                      <a:lvl9pPr marL="3886200" indent="-228600" defTabSz="457200" eaLnBrk="0" fontAlgn="base" hangingPunct="0">
                        <a:spcBef>
                          <a:spcPct val="20000"/>
                        </a:spcBef>
                        <a:spcAft>
                          <a:spcPct val="0"/>
                        </a:spcAft>
                        <a:defRPr sz="1600">
                          <a:solidFill>
                            <a:schemeClr val="tx1"/>
                          </a:solidFill>
                          <a:latin typeface="Tahoma" charset="0"/>
                          <a:ea typeface="MS PGothic"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charset="0"/>
                          <a:ea typeface="Calibri" charset="0"/>
                          <a:cs typeface="Times New Roman" charset="0"/>
                        </a:rPr>
                        <a:t>26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defTabSz="457200">
                        <a:lnSpc>
                          <a:spcPct val="110000"/>
                        </a:lnSpc>
                        <a:spcAft>
                          <a:spcPct val="50000"/>
                        </a:spcAft>
                        <a:buClr>
                          <a:schemeClr val="bg2"/>
                        </a:buClr>
                        <a:defRPr sz="2000">
                          <a:solidFill>
                            <a:schemeClr val="tx1"/>
                          </a:solidFill>
                          <a:latin typeface="Tahoma" charset="0"/>
                          <a:ea typeface="MS PGothic" charset="-128"/>
                        </a:defRPr>
                      </a:lvl1pPr>
                      <a:lvl2pPr marL="742950" indent="-285750" defTabSz="457200">
                        <a:lnSpc>
                          <a:spcPct val="110000"/>
                        </a:lnSpc>
                        <a:spcAft>
                          <a:spcPct val="50000"/>
                        </a:spcAft>
                        <a:buClr>
                          <a:schemeClr val="bg2"/>
                        </a:buClr>
                        <a:defRPr>
                          <a:solidFill>
                            <a:schemeClr val="tx1"/>
                          </a:solidFill>
                          <a:latin typeface="Tahoma" charset="0"/>
                          <a:ea typeface="MS PGothic" charset="-128"/>
                        </a:defRPr>
                      </a:lvl2pPr>
                      <a:lvl3pPr marL="1143000" indent="-228600" defTabSz="457200">
                        <a:spcBef>
                          <a:spcPct val="20000"/>
                        </a:spcBef>
                        <a:defRPr>
                          <a:solidFill>
                            <a:schemeClr val="tx1"/>
                          </a:solidFill>
                          <a:latin typeface="Tahoma" charset="0"/>
                          <a:ea typeface="MS PGothic" charset="-128"/>
                        </a:defRPr>
                      </a:lvl3pPr>
                      <a:lvl4pPr marL="1600200" indent="-228600" defTabSz="457200">
                        <a:spcBef>
                          <a:spcPct val="20000"/>
                        </a:spcBef>
                        <a:defRPr sz="1600">
                          <a:solidFill>
                            <a:schemeClr val="tx1"/>
                          </a:solidFill>
                          <a:latin typeface="Tahoma" charset="0"/>
                          <a:ea typeface="MS PGothic" charset="-128"/>
                        </a:defRPr>
                      </a:lvl4pPr>
                      <a:lvl5pPr marL="2057400" indent="-228600" defTabSz="457200">
                        <a:spcBef>
                          <a:spcPct val="20000"/>
                        </a:spcBef>
                        <a:defRPr sz="1600">
                          <a:solidFill>
                            <a:schemeClr val="tx1"/>
                          </a:solidFill>
                          <a:latin typeface="Tahoma" charset="0"/>
                          <a:ea typeface="MS PGothic" charset="-128"/>
                        </a:defRPr>
                      </a:lvl5pPr>
                      <a:lvl6pPr marL="2514600" indent="-228600" defTabSz="457200" eaLnBrk="0" fontAlgn="base" hangingPunct="0">
                        <a:spcBef>
                          <a:spcPct val="20000"/>
                        </a:spcBef>
                        <a:spcAft>
                          <a:spcPct val="0"/>
                        </a:spcAft>
                        <a:defRPr sz="1600">
                          <a:solidFill>
                            <a:schemeClr val="tx1"/>
                          </a:solidFill>
                          <a:latin typeface="Tahoma" charset="0"/>
                          <a:ea typeface="MS PGothic" charset="-128"/>
                        </a:defRPr>
                      </a:lvl6pPr>
                      <a:lvl7pPr marL="2971800" indent="-228600" defTabSz="457200" eaLnBrk="0" fontAlgn="base" hangingPunct="0">
                        <a:spcBef>
                          <a:spcPct val="20000"/>
                        </a:spcBef>
                        <a:spcAft>
                          <a:spcPct val="0"/>
                        </a:spcAft>
                        <a:defRPr sz="1600">
                          <a:solidFill>
                            <a:schemeClr val="tx1"/>
                          </a:solidFill>
                          <a:latin typeface="Tahoma" charset="0"/>
                          <a:ea typeface="MS PGothic" charset="-128"/>
                        </a:defRPr>
                      </a:lvl7pPr>
                      <a:lvl8pPr marL="3429000" indent="-228600" defTabSz="457200" eaLnBrk="0" fontAlgn="base" hangingPunct="0">
                        <a:spcBef>
                          <a:spcPct val="20000"/>
                        </a:spcBef>
                        <a:spcAft>
                          <a:spcPct val="0"/>
                        </a:spcAft>
                        <a:defRPr sz="1600">
                          <a:solidFill>
                            <a:schemeClr val="tx1"/>
                          </a:solidFill>
                          <a:latin typeface="Tahoma" charset="0"/>
                          <a:ea typeface="MS PGothic" charset="-128"/>
                        </a:defRPr>
                      </a:lvl8pPr>
                      <a:lvl9pPr marL="3886200" indent="-228600" defTabSz="457200" eaLnBrk="0" fontAlgn="base" hangingPunct="0">
                        <a:spcBef>
                          <a:spcPct val="20000"/>
                        </a:spcBef>
                        <a:spcAft>
                          <a:spcPct val="0"/>
                        </a:spcAft>
                        <a:defRPr sz="1600">
                          <a:solidFill>
                            <a:schemeClr val="tx1"/>
                          </a:solidFill>
                          <a:latin typeface="Tahoma" charset="0"/>
                          <a:ea typeface="MS PGothic" charset="-128"/>
                        </a:defRPr>
                      </a:lvl9p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charset="0"/>
                          <a:ea typeface="Calibri" charset="0"/>
                          <a:cs typeface="Times New Roman" charset="0"/>
                        </a:rPr>
                        <a:t>618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3"/>
                  </a:ext>
                </a:extLst>
              </a:tr>
            </a:tbl>
          </a:graphicData>
        </a:graphic>
      </p:graphicFrame>
      <p:pic>
        <p:nvPicPr>
          <p:cNvPr id="3074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3975" y="20639"/>
            <a:ext cx="15494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640507"/>
      </p:ext>
    </p:extLst>
  </p:cSld>
  <p:clrMapOvr>
    <a:masterClrMapping/>
  </p:clrMapOvr>
  <p:transition>
    <p:wipe dir="d"/>
  </p:transition>
</p:sld>
</file>

<file path=ppt/theme/theme1.xml><?xml version="1.0" encoding="utf-8"?>
<a:theme xmlns:a="http://schemas.openxmlformats.org/drawingml/2006/main" name="3055 - Kent Police - PowerPoint Template-V4-LE-14-10-05">
  <a:themeElements>
    <a:clrScheme name="3055 - Kent Police - PowerPoint Template-V4-LE-14-10-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055 - Kent Police - PowerPoint Template-V4-LE-14-10-05">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6B800"/>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18000" tIns="45720" rIns="1800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rgbClr val="96B800"/>
        </a:solidFill>
        <a:ln w="127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18000" tIns="45720" rIns="1800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3055 - Kent Police - PowerPoint Template-V4-LE-14-10-05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055 - Kent Police - PowerPoint Template-V4-LE-14-10-0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055 - Kent Police - PowerPoint Template-V4-LE-14-10-05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055 - Kent Police - PowerPoint Template-V4-LE-14-10-05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055 - Kent Police - PowerPoint Template-V4-LE-14-10-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055 - Kent Police - PowerPoint Template-V4-LE-14-10-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055 - Kent Police - PowerPoint Template-V4-LE-14-10-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2644</Words>
  <Application>Microsoft Office PowerPoint</Application>
  <PresentationFormat>Widescreen</PresentationFormat>
  <Paragraphs>280</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MS PGothic</vt:lpstr>
      <vt:lpstr>MS PGothic</vt:lpstr>
      <vt:lpstr>Arial</vt:lpstr>
      <vt:lpstr>Calibri</vt:lpstr>
      <vt:lpstr>Tahoma</vt:lpstr>
      <vt:lpstr>Times New Roman</vt:lpstr>
      <vt:lpstr>3055 - Kent Police - PowerPoint Template-V4-LE-14-10-05</vt:lpstr>
      <vt:lpstr>Evidence-Based Investigation Tool</vt:lpstr>
      <vt:lpstr>Operational Context</vt:lpstr>
      <vt:lpstr>The Approach</vt:lpstr>
      <vt:lpstr>PowerPoint Presentation</vt:lpstr>
      <vt:lpstr>The Concept</vt:lpstr>
      <vt:lpstr>An Evidenced Based Investigative Tool</vt:lpstr>
      <vt:lpstr>Methodology</vt:lpstr>
      <vt:lpstr>Establishing The Variables</vt:lpstr>
      <vt:lpstr>Predictive Accuracy &amp; Error Rate</vt:lpstr>
      <vt:lpstr>Conclusion</vt:lpstr>
      <vt:lpstr>Harmful errors</vt:lpstr>
      <vt:lpstr>Demand reduction and the EBIT error rate</vt:lpstr>
      <vt:lpstr>Stage 1 - Solvability</vt:lpstr>
      <vt:lpstr>Stage 2 - Public Interest</vt:lpstr>
      <vt:lpstr>Stage 3 - Proportionality</vt:lpstr>
      <vt:lpstr>Summary</vt:lpstr>
      <vt:lpstr>Results</vt:lpstr>
    </vt:vector>
  </TitlesOfParts>
  <Company>Kent Police and Essex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Phillips SUPT 46011708</dc:creator>
  <cp:lastModifiedBy>Jackie.Galo</cp:lastModifiedBy>
  <cp:revision>7</cp:revision>
  <dcterms:created xsi:type="dcterms:W3CDTF">2018-02-26T10:51:56Z</dcterms:created>
  <dcterms:modified xsi:type="dcterms:W3CDTF">2018-02-26T12:50:05Z</dcterms:modified>
</cp:coreProperties>
</file>