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346" r:id="rId3"/>
    <p:sldId id="380" r:id="rId4"/>
    <p:sldId id="376" r:id="rId5"/>
    <p:sldId id="391" r:id="rId6"/>
    <p:sldId id="379" r:id="rId7"/>
    <p:sldId id="392" r:id="rId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00000"/>
    <a:srgbClr val="E3641D"/>
    <a:srgbClr val="002596"/>
    <a:srgbClr val="001D6D"/>
    <a:srgbClr val="008F4F"/>
    <a:srgbClr val="6699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79831" autoAdjust="0"/>
  </p:normalViewPr>
  <p:slideViewPr>
    <p:cSldViewPr>
      <p:cViewPr varScale="1">
        <p:scale>
          <a:sx n="61" d="100"/>
          <a:sy n="61" d="100"/>
        </p:scale>
        <p:origin x="16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167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7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50188F-BD42-4ACA-AF8B-1CD858EB8D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25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4879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167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7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AC25D3-92AE-48AD-8B59-A50D595D8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06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588D8-4A40-4750-916E-4CB9A6E5E2B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31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9pPr>
          </a:lstStyle>
          <a:p>
            <a:fld id="{675EFF4E-5CD4-436B-8633-829A0B79D3C4}" type="slidenum">
              <a:rPr lang="en-GB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GB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5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9pPr>
          </a:lstStyle>
          <a:p>
            <a:fld id="{675EFF4E-5CD4-436B-8633-829A0B79D3C4}" type="slidenum">
              <a:rPr lang="en-GB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GB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9pPr>
          </a:lstStyle>
          <a:p>
            <a:fld id="{675EFF4E-5CD4-436B-8633-829A0B79D3C4}" type="slidenum">
              <a:rPr lang="en-GB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GB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5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baseline="0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9pPr>
          </a:lstStyle>
          <a:p>
            <a:fld id="{675EFF4E-5CD4-436B-8633-829A0B79D3C4}" type="slidenum">
              <a:rPr lang="en-GB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GB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4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9pPr>
          </a:lstStyle>
          <a:p>
            <a:fld id="{675EFF4E-5CD4-436B-8633-829A0B79D3C4}" type="slidenum">
              <a:rPr lang="en-GB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GB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4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596"/>
                </a:solidFill>
                <a:latin typeface="Arial" panose="020B0604020202020204" pitchFamily="34" charset="0"/>
              </a:defRPr>
            </a:lvl9pPr>
          </a:lstStyle>
          <a:p>
            <a:fld id="{675EFF4E-5CD4-436B-8633-829A0B79D3C4}" type="slidenum">
              <a:rPr lang="en-GB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GB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9A46-9E75-4B39-8F99-E0C53D750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D8D0-98C2-4420-A14A-5A1D6545E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765175"/>
            <a:ext cx="1908175" cy="518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2525" y="765175"/>
            <a:ext cx="5572125" cy="518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E69F-7DF0-4117-92A7-7974A185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765175"/>
            <a:ext cx="7632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52525" y="1916113"/>
            <a:ext cx="3740150" cy="4033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5075" y="1916113"/>
            <a:ext cx="3740150" cy="4033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5BC6-69C5-48C8-9937-BFBFD4A27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765175"/>
            <a:ext cx="7632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52525" y="1916113"/>
            <a:ext cx="3740150" cy="4033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5075" y="1916113"/>
            <a:ext cx="3740150" cy="193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5075" y="4008438"/>
            <a:ext cx="3740150" cy="1941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176F-624F-4EA5-B4AC-FECDA05E1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591F3-861C-4503-A010-96B722C1E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0F853-A826-4F45-9350-132B55849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525" y="1916113"/>
            <a:ext cx="3740150" cy="403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5075" y="1916113"/>
            <a:ext cx="3740150" cy="403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32394-AE35-462A-BA29-ACD046AA8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E334-4F1A-4BA4-9489-CAA37F821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0039-7495-4CD6-8C4B-CDF66443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ED1A-F41D-4B42-B08B-FB6168262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F0F4-7634-489F-95BD-06125BC6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AB0D0-6F98-4B07-845B-8DA1C7C35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wave fina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152525" y="765175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2525" y="1916113"/>
            <a:ext cx="763270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7" name="Text Box 33"/>
          <p:cNvSpPr txBox="1">
            <a:spLocks noChangeArrowheads="1"/>
          </p:cNvSpPr>
          <p:nvPr userDrawn="1"/>
        </p:nvSpPr>
        <p:spPr bwMode="auto">
          <a:xfrm>
            <a:off x="5867400" y="6237288"/>
            <a:ext cx="3230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bg1"/>
                </a:solidFill>
              </a:rPr>
              <a:t>Serving with pride and confidence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4925" y="6265863"/>
            <a:ext cx="2233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265863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" y="5978525"/>
            <a:ext cx="468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84914-E66F-4042-8911-A6BDDBE9E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5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59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59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59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59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259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259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259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259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59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59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59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59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59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59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59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59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59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418" y="1268760"/>
            <a:ext cx="7777163" cy="432048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br>
              <a:rPr lang="en-GB" sz="3600" dirty="0"/>
            </a:br>
            <a:br>
              <a:rPr lang="en-GB" sz="3600" dirty="0"/>
            </a:br>
            <a:r>
              <a:rPr lang="en-GB" sz="4400" dirty="0"/>
              <a:t>Society of Evidence Based Policing (SEBP)</a:t>
            </a:r>
            <a:br>
              <a:rPr lang="en-GB" sz="4400" dirty="0"/>
            </a:br>
            <a:br>
              <a:rPr lang="en-GB" sz="3600" dirty="0"/>
            </a:br>
            <a:r>
              <a:rPr lang="en-GB" sz="2800" dirty="0"/>
              <a:t>Chief Constable</a:t>
            </a:r>
            <a:br>
              <a:rPr lang="en-GB" sz="2800" dirty="0"/>
            </a:br>
            <a:r>
              <a:rPr lang="en-GB" sz="2800" dirty="0"/>
              <a:t>Francis Habgood QPM</a:t>
            </a:r>
            <a:br>
              <a:rPr lang="en-GB" sz="4400" dirty="0"/>
            </a:br>
            <a:br>
              <a:rPr lang="en-GB" sz="2400" dirty="0"/>
            </a:br>
            <a:br>
              <a:rPr lang="en-GB" sz="3600" dirty="0"/>
            </a:br>
            <a:endParaRPr lang="en-US" sz="2400" dirty="0"/>
          </a:p>
        </p:txBody>
      </p:sp>
      <p:sp>
        <p:nvSpPr>
          <p:cNvPr id="2051" name="AutoShape 2" descr="data:image/jpeg;base64,/9j/4AAQSkZJRgABAQAAAQABAAD/2wCEAAkGBhQSERQUExQWFRQWGBoaFhgYGRUcGxkdHhoYGxgfHB0YGyciHxokGRoXHzEkJCcqLSwsIB4xNTEqNSYrLCkBCQoKDgwOGg8PGi0lHyU1KSwuKSwsLjQpNCwpKSwpLDApLS8sLCktLCkuKS0wKSksLCwsLCwsKSwsLCkpLCwsLP/AABEIAIABigMBIgACEQEDEQH/xAAcAAEAAwEAAwEAAAAAAAAAAAAABQYHBAIDCAH/xABLEAACAQMCBAQDBQQFCQUJAAABAgMABBESIQUGMUEHEyJRMmFxCBSBkbIzQnOhIzQ1dNEkNmJygrGzwfBSg5LD8RUXJUNEVISi4f/EABoBAQADAQEBAAAAAAAAAAAAAAABAwQCBQb/xAAwEQACAgEDAgMHAgcAAAAAAAAAAQIRAxIhMQRBIlFxE2GBobHR8BThBQYyM5HB8f/aAAwDAQACEQMRAD8A26lKUIFKUoBShNZrb+I7xtJ5qka21J6JGCKMrvpz3XGcjc9K5cknuSk3wXXmLiphiJQr5hwEDZwTkavbOFy2M74qE4NzK7SRBiWWXYMN1JHUjAGNwcAZBXBJzVb41zNNLHISEZxGgVMkIupgXY6j+0ACY36sdiM16eRoJRdLazRyL5Yd8jTpB279R1HQ+1TGSfBYsTcXK1t2vc1oUqHueZoYlDHUVLhAwxgkntkgtj5Zz2zUtHIGAIOQRkH3HapKjypSlAKUpQClKUApSlAKUpQClKUApSlAKUpQClKUApSlAKUpQClKUApSlAKUpQClKUApSlAKUpQClKUApSlAKUpQAmlUbmrm4tdR2MEnluzATPjdVIBwhzgNv1PSrBYcxJJFLKmWjhZ1LZB1+WBqK7++Rv3BqLR24NJN9yZzSs9n43I97Gsd4Vt3AkJyvpHdDlfSSRgDrVi4tzfHBFBN1ilkCaj6dIOr1EEZ2x0+vtURknZDiywA1mPGuDT/AH2Z5QrKxVoiFYqRjTpIGcFVxk9/nUjyLzIGurq2WR5U8xmhJy2lf3gWJ+HVstWPm3i01tbNNCiyFN3Vi3wdyMdSP8aiUYzW52oyhLT3+5UeE233ViQfKJ6ah/RuPhUk41ucsCem5UbYFWOxbD3CYiE/lAtoU41FTqPufVpPvjFQtxzf984fNLFbuXjCFc+5IOpGXc6SO3XA+lVzkPmO4a4Xz2kZVchnYZ0sVwysQB8hvgD2rtNUkdfpp1KTrbtasu/LXD7aVT5cWIxgoDqDL1DY7hSwJ6nP4VakQAAAYAGAPYVmnLnMc018IbYeXDks2tQSI1Y5AI6AuSo7j079a0wml2VzxSx0pDNKzHhfiL5vEJXlcwW0UTjy33LMCN8AfFnO3sMe9XXi3EibcNFKInZBIuoKSVGGYaW76c/Q4rnUqsSxyjSZM0qs8qcWkkLedMrajiNcICcDUxGkDIwR+Rr18xc1Ya7tYn8u5jtzMjEDB2PTJ6jAzn3pGSkrRGl3RaqVUeROcmvgQVx5ccep9/U51BwB7DA/P2q3VKdiUXB0xSlKk5FKUoBSlKAUpSgFKUoBSlKAUpSgFKUoBSlKAUpSgFKUoBSlKAUpSgFKUoBSlKAUpSgFKUoDC/FThUq3zyt8EoUowBAwoAwdt3BGfmMVqcHDYLXhpjB0xLC2p+p3UlmI7nfNSPG+BxXcRimXUpwfYgjoQexrNOOWEqWskUN1eyQtGwQGKMxFc5I1sA2NI7Hodh2rjTTbNLye0hGHdHVFw5JSjKsvk/dfOIOgO3qZRjbAyoz9MCrJDwu3ueEqobXF5WpHOAwK5IPyYHY/jWVWfNk8eAJNRjhaBQVXaM7knA3OB1+m1Wvlvgeu1VJbm4a29OkQyRaQW3ZWCxhju2e9V49O+lFmbDPDTm+5z+FfDWTVdHOklo440H7TB9R36KD+H5Cr7HxNnt7gyodg58tlKnQVOAc9R1GR7VTObOLrYXC2qr5cRgPlNmQKGz1fyzqI1as46nGelQy8xzmCJPNjuSrgS6nK6oxlgpZwHYYUZ9JzsO2TdFRSopze0yXlfH58Dxm4tc2sSw2mZIkKyO5iYb6zgepsaBpO4x7neuW+495Ecyfd2E2oyMcow0ORpbYnqNiR779qn+Fc0ec12Y085SqEopYAYXBDSYBZCQfSF3HU4qD41PBbTXMKgSzSR+SoHwosmHzgbgjYBSSe5I3qyqM7zSbt9uff6+ZPeEF8Zp5pSF3hjGwA0nVuFXUTpbYlvcCrvxSZ5fMARni0lGCndgQQ5TG+tTjGfnWGcE47LYzrNHpUnIIIyo2BdDj90+lgc9xjpVtuub0do5dcgRdTNaldQYk6m0uDpxqOAWAIGetVaknTN/6SeZKeLdfNNdnXyfkeiLlSNOJQQyTebFIdQkIKlt2DIcdG1jB+Z+daHzHwiO5uYYdelhGxK4BGnIAznYgtt3+lVTlWwF9YSSXoc+XKTBMpOsg46ZGMA4XJ64yemaj+KX81newy+ZLK6KwBmaNg6EHA9Bz1JOSfbtVclFRd8EtTzSUG/EtqLDwC2WNrW5ZhiSVk6DupVN+v+/G3So3xt4eii3uFOmYt5Wx6rhn377H+RwartjxyV1toTIYoo5PMBRV1AtuB6tiA2fz71ofC+TxNMst3NPctGcokvl+WDgbgRjB3I646dCKiCWiokThLBkUp+pz+FdtcLF64hHCRlSR63YnOo+yhdhmr/X4q4FftXJUqMmSbnJyfcUpWO+OniBJBpsoG0l11TMOoU/CoPbOCSR9Kk4L/AH/iJw+Fykl5CrDqNWcf+EEZqR4TzHbXQzBPHL3wjAn8uv8AKsY5Q8A/vFuk11O0bSAMqRhTpUjI1E53II2HT51YeV/B5+HcUgnil82ABw+oBXUlCB02Zc+2Pp3oSaxSlKEClKUApSlAKUr13E4RWZjhVBJJ6ADrQHsri4hxuCDHnTRxZ/7bqv8AvNe6xvFljSRDlHUMp9wdxWOfaP4eNNpNtq1PGdtyMBhv8t/zoDYbDiUU664ZEkTONSMGGR1GR3rpqleDVro4Na5XBYO311SOVP4rpq60ApSlAeMsoVSzHAUEk+wG5qr/APvT4X/97D+bf4VaXXIIPQ7H8a+SuXeDRz8WjtpATE9yUYAkHTqYdR9KA+n+Fc22lyQILmGRm6KrjUf9nr/Kpevn/wATPCJbCNryzkYRpp1RnUWXJA1K47ZI69M9atXgdz5NeJJbXD65IQGR2yWZSSG1EncqdO/t1oSatSlKEClKUApSlARfF+abW1/rFxFEfZmGfy69x2rtsb9Jo1kiYOjjKsOhHuK+fftC8PCcRjkGMywAnburMufntj8hW88u2nlWlvHt6Io1JHQ4QCgJClKUApSlAKz/AMTVS3tQI00mVyCV1ABdJZwMHClsAHA6Fq0Cqv4k8JM9hJp+OMiVcf6OdX/6Fq5lxsd461rVwZXcWEBdZCjrahQz9cK2gkpq6AswGATvkYFa3wOzjWzjktwkjmJcOAoLHA3JAwDn8q+fWsyz6yz6TuV3IJ/2djWn+G3EfKiGhxo1s0sRxkZA9Uf5DI3z9axwyRxNW3v9T0+q6ebjrfC2XodPiCQsINxBJMFJK+pFdT3McijB26oRv2zg1QuAWKXtygi1QRoC5dDI7kjHp14ABGR0GKvPPPNzqVaMkx69CL6Ckmnd2fUDlew26g/Wqdd80yG5M8UccepSHX9050gnCjIJ0qT6jkgdNxWtzjdsrw9J1mTFWFNxfPl9jQuVeCraXNxnALldeBhSyg5IXsGR1b2yDVP43wBje3bLpWOSRR5qgs4j8tA4Q/CpGCNyDXhHzeryHzUdUl9VwUPqZxnGkncR4JGO426Zqr8187LcJJHPDIcYEOmXQqDfGUWPSxPfP4Yq1Ti1szDm6HPh/uQaXn2+xbm4Xa3ctwquRC3kBAAoKqqCLUCSQ2lwobByA3bpUDy1bolwsMlqblNZUFjImD7NjKnr03+nSqTa8bMbq8a4kB2752wdsbjG3/W1u4X41T2sHkxW8SjLMXy7MzMSWYljjUT8q52ZEbxvws26KOYrH5SlUBAKkIsenvhCNWME4zg+4qA524ZbxvEoVQXSVY0UAepRrU9NvVt2rq4fxaSCT1GWTzkGhZXH7Xrp9kBUgggYI3xVD8QoXa41SSapCAcDJVOuFHfGPbB71mz5YrwN7s19L08sk/C/ecnFCsFvo8pRdLISxIGQqkEKcHGD7+2a2/gEiPbRSIgQSIr4AxuwBO1YLy3wbzp44NmEjYc9fSd2+gwK+h4Iwqqo2AAAA9hsP5VOBNJnfXrS1f8AVyzzpSlaDzhXzX47cLkj4o0pB0TIhQ9vSArAfMYB/GvpSoPm/k+DiNuYZ1+aOMakb3U/7x3oCteFviVDfQxQOwS6RApU7eZpHxJ77dR1rQQa+V+bPDa94ZIXAZ41OUnizt7Zxujf9Zq7+FnjJI0sdpfPrDnTHMx9QJ6Bz3B6A9c9c9aEmy8W4tFbRPNM4SNBlmPb8u5O1ZXc+K99xBpIuE2jEKQDM5HpySM4OFGR7knHaoj7Q/MTmaGzUkIEErjcBmYsq598BT+daxyLwCOzsYIkVR6FZyP3mIBYk9zQGW2XjVfWU/k8TtvbOBodem4GdLe+xrXrLi63dsJbWQESISj4yAcbZHuG2IqD8UeV4rzh82pR5kSF430gspXcgHGcEDBFUP7OPGmIubYklV0yoPbJ0v8An6aA9fIvifxK94lHaSmNV1P5uIxkBAdQ67bjGfnWucyTyx2k7wkCVI2ZMjIyoyMj22rC/CL/ADgm/wDyf11u3Mf9UuP4Mn6GoDMPCnxGv+JXjRzNH5UcZdtMeCdwFGc7bnP4VEeN/PU74tY45oICWDu6snnlSBhcjeMbH55Ffv2bf215/Di/U9dH2lB/Uf8Av/8AyqA5+BeIvGY7eGOLhxeNURUbyZzqUAAHI26b5FSn2iGJtLInYmRs/XyxWkclD/4dZ/wIv0Cs5+0d/VrT+M/6KA8rTxMThvCLGNEM1y1urBBnCrv6nI6DY7fLtUdy59oR2nRLuGNY2YAyIWGjO2SCTkA9a0HwssI14VaMqIGeJS5CjLHpuep2rIPH7gsUF9G0SBDLFqcKAAWDEZwO5HWgPoxHBGRuDX7XFwPV92g141+VHqx0zoGcfLNdtCBXyvyb/b8H98P62r6or5U5TiDcdhU5wbthsWU/G3QqQR+BoSa944c3QxWL2edU84X0j91QysWb26YHvUB9nrlmVDNeOpWN0EcWf3/VliPkMAZ+tc3id4PtCGvLRnlA9Usch8xgBvqBb4gO4Odvep7wa8TfvSizuCBMg/oiqqodAOmFwAw+QAIoCM8SfE3iPD79oIjGYyFaPVGCcN2znfDZFa/wtZPJj805l0LrIGBqx6tu2+awPx6/taH+FH+tq+hl6UIMP5g8UeJw8VexRoseesaExgnDldJOO4DDNbTcXSwxl5XCqi5dzsBjqflXz/xX/O5f73F+hKsP2ieYHRILVThXzJJg7nGygj2zk/PFCTpvPGa6upHi4VZNNpOPMYMevQ6RsB7ajXo4Pz9xpL63t7y2CrPIqbx6durFWVsEhcnGavXhhy4lnw2BQqiSRBJKwAyzMNW574BAH0qzy26tjUobSdS5AOCOhGeh+dAYJ9o7+uW38A/rNbit4kNsJJGCokYZmJwAAorDvtG/1y2/gH9Zrx8QueJOIyw8MsyfLJRHOQBK+FGP9RTv8z22FASvLXiPxbid40dqI0g1El2jz5aZ2yc7tjt3+lX3n7n9OFW6l/6Wd9o06aiMamJHRR/6V38k8nxcOtVhjwW6yPjBd+5+nYfKsj+0XYSfereY5MRi0L1wHDMWH1IKn8PlQE1bc78fuI1uYLKPyDuExlmGeoDMGx8x1q08O8QJZIY3aBVZkVmXL7EqCRuOxr88NPEW3vbeKLUsdwihTETudIxlc9QQPqKvHlL7D8hQHlXjLGGBB3BGCPevKvGSQKCSQANyT0A70IPnrj/Bfut3NADuDsQMenqo+oGNq5eHXA9Lj5bDrjO4/HB/nVl49epJdTzsiyJOuIhnBAHoDEDO/pOM+4rq4f4dxiEzTF0Z2zHGWzt2DADck5O3vXm5pRiz6SGdQwr2i5VHlzxIr2sMifAZEVMfDgRuTp3P7xIPzHyqmwNpLk4X+j6OHOdQJGFXvuPpn5VMc1SvFGLMnIjmLIT+6CjKwOBvvvn61GXc+ollC6MaRqyX2GDnJIPXOce3eulsl+M0dK5/p106W05PxfBNb/Xv5Hoa4DAho/UCuQCdsZznO+SxG+OowRUNNxSNGkSVC2vRlVAx27jt9Bnp7mrPwPl2R4pHQF1ViWiPpOMZ1Jn4jjJ2+WaipOAyC5SSECZnIECsMdACZGGcBVyOpwTVkFuYutlD2DV+JNKrtJK/Pve/vv1OHh/EhFHGzrvHqRZNOoKMghDnY7HcDpkZ61Wr23fOtlbS5JViCAdznG2OtXTm3hN5aRL54jMWoRLkIxdsMS2MagD6yp26io3mO4iMWl5HaUAFANIQdtwBtgAjG3ar14XfmeFszZebOJNCkeWA/olMIzgtqiKNsAdwTqyfwO9ZndXBJOrJYYJY5wNwN/51pVzMt0IJsNpijGgMPSFGkPIw77kbewzURzJwdoJJGbV92mTJKdDJg6Q2TnGr1YH/ACrDklH2mnz7/uez0WVYlpS3fP2Jfwl4OMSXDA5B0JqGD0BYj8wPzrSazXw/5oMcr20/WR9SNgYDEKSu22PY960qt+OtKo87q3J5W5ClKVYZRXLJxONZlhZ1EjqWRSQCwHxYHfHyrqrJ/Grli9uJrSayjdmhD5aNgGUllxjcH8qA1aRAwIIBBGCD0I/wr5I5ltEXis0dqRpFxiLTsAdYxj2Abb8Kvb33M8sfklJwGGnVojVv/GNwfnU14Y+DUkE63V8BrQ6o48hsNv6n7ZBwRjvQkrP2gbVxxCF2GzW6AH3Ks+r9QraeQ+YEvLCCVSudCq4BzpZQAQfY7VyeInIacUtxHq0SodUT4zg4wQf9E7fkKxnhfC+N8FlYwwSMr5BCqZI39jhNwfbpQG+c2cTS3sriV/hWNvxyCAPxJrKPs5cIbN1ckEKQsaex31Nj3x6fzrwm4Hxvjflx3qi1tgdROgKSe3pyWJwdugrYOAcCis4I4IF0pGMD3Pck/MnegMH8JXA5glyQM/eev+tW78xH/I7j+DJ+g1hfNnhTxC0vTc2QaUGUyRtHjWhJLeoH6kZ71buDcH4zeQTHiMjonlvogQIjysUOA5TcJnHpzuflQEB9m79tefw4v1PXR9pP/wCh/wC//wDKr88EOVLyzvZWuLeWJHh0gsMLkMCM7+2amPHHka5vBBNbK0piDI0a4zgkEMAeu+x/D2oC78gXQk4ZZsOnkIPyGP8AeKz/AO0d/VrT+M/6K5fD88fi8m0MAit0wC80a+hM7gYYajucCunxv4He3bW0VvbyzJGpZmUDBY4A9t8A/nQF68MP7Isv4K/86yf7R39ctv4DfrNat4YW80fC7aO4jaOWNWQqwwQAzae/ddJrPvHPlS7vLuA21vLKqREMyjbJYnGc+1AbFw39jF/qJ+kV0VwcAZzaweapWTyk1qRghtI1DH1zXfQgV8r8m/2/B/fD+tq+ob+VlidlUswViFHUnBwB8818x8M5L4vb3SXKWUxkSTzF1KCCck7+rfrQk+meJzokMjOQECMWJ6AaTnNfLPhjFI/FrTyvi80MfbSMls/7OavPFrPmLicfkyxeTC2A6+mMHG/qySxGcVdfDDwrHDNcsriSdwBlQQqLsSBncknqflQGdePf9rQ/wo/1tX0JHICBgg7dqyvxk8MZ751urbDOkel4z1YAkjR2zuRg47VD8nWHMLCO2ZntrdAFLuketUHQKTkk42HtQELxX/O5f73F+hKkPtFcJf7xb3GP6MxmPPswJbB+oP8AI1x8e5CvU4150VvcSQpPE4l3YsF0F21E5JyGrbebOWIuIWr28uQG3Vh1Vh8JGfagI/w05hW84bbyDAZVEbqCNmT0fzAB/GrQTXzvb8hcc4VK5s9TqcZMRVlcZ2yjd9vbI96vPI68duJla/cwQJ6tISJXkIOynAJC9z07UBT/ALRp/wAstv4B/WajvFnk9rKeG9gBWObQ2R+5KAD+Gcah8wam/Gnle+vL9TBayyRRxKoZVGCSSzYOfmB+BrVOI8urf8NW3uU0l4kyOhjkCggj5q3/ADFAc/hxzivEbJJcjzV9Eq5GQwHXA6Buo296luN8Ft72J4J1WRehHdGxkEd1bBBFYf4ecJ4rwq7Lfcp3gf0SqoG4B2ZcnqOo96s/Hl4zbcUuLu0tzNBIEXQcEMAgA9IIIYNnegM98SOQH4PPDJDKxjckxvsHRlIOMg7nBBzVisvH6RY0V1ZnCqGbCbsAMnr3OTTmfhPGeNSwpPZ/d0jJ3OQo1Yyx1Ek4AGwrRbHwjsEiRGiDsqqpYquWIABPw9zvQF3qk+InMCp5dsdREoYyBfiKgEIo9tT4z8gcextPFOKrAE1AnW4UYBONiSdh2ArIOZrrzOIsSC5Y+gKTr6ejG+xXAOPqds7V5JaYmnpcanPftucnAPKjnHmZMaZbTpwzOMAKBnJOrYD860vl2+EjI1wNNwc6EYYVRvhU3ILaevf2wNqqVlyk7yxOmNcSmSUNkksegJ7Md8fSrpdzRvbwEL6pCvlgfFkjqPmBkn5ZrzITepZEtvnzwjX1k4TdJ/n7lS8SrVWiaQaARNqB07so0xkah0Id/wAcVnRWtHtuQbkRX0czaxKrGE6sgPq1A4PwltK9PpWbxvkA/wDXzrXODjuz6P8AlycJwnie9NNfFUWvkzl+41LcRqzKobT6166WUjBJO+V3weh23BryecWkU40SpJGnrZ11EZDbrhMABiSDnuNtqgOFcySWzf0UunJGRkEHcdjnGds/QVfbXxGiKst0E0uPQyAkuuWUllO+dumehBxvV+Jx2PA/jWLJhzyuS0vdV5K6TXarM98ReI6rJY/VlZ1cszEltSTBSDk5GhVGQT0x2NZuoLsB1LEDf3Owqz86vHGxgt5nltxhoxIpXy8liQufmT2708MOBfeuJ26Y9Cv5j/RPVv8AU4FWnjR42PojlmSOOBFcaB5CEajn0hQHGe5Ddce4NV3jHFTbyZ8pvuDfEr7lWO2pM5KrjB07d8Yr223Jk0VxNcTSs8S48lFPwxiQNgj5KM1Y+PWAvFWAHCOupnHXTnbT8z7/AP8AKwZYTpR2/wC/T1NOKUFK5GXXvDmSQGPSoHqRtecjLNG+OvTA9umeta/y3xU3FvG5GGxhwdiGGxyO3v8AQisv5milGCmGXaN9KEENHhcMOuCRkDpg/SrXyzzIuZJWDkSaQcZPrAXCgd2PmYGN/SBVuCUW2kzT1XixRm/z8/0XmlAaVqPNFKUoBSlKAUpSgFKUoBSlKAUqg+I3iRLwyeCNLdZRODpJcr6gwGMAdN13rxh8WVhmWHiFrLZFvhdiGjJyQfUOgyOu9AaBSoLm7mgWdjJdqnnBQpUKdm1EAHI/d3zmujlbjwvbSG5CGPzV1aW6jcj8tqAlaUoDQClKqHN3iCtjdWkBheQ3DYLLn0rnTsMeps4OPagLfSlKAUoDSgFKieYuaraxj8y5kCA7KOrMfZVG5NUm48T798yW3CZng/dZyVYj30gZwaA0ylQfJnMbX1os7xGFyzK0bZyCpweoBqcoBSlKAUpSgFKVDc38xixtJbgxtJoGyr3JOBn2X3PYUBM0qmXXiQE4SnEvu7lTp1RkhSMnSSCRuM9PepfhvH5poY5RasBIiuBrTbUoOP50BJcR4ZHOnlyoHU9j7++2+dzVTt+DAtqDKkjSGIekFlRM+hSf9BWbOCTmrtVF41x0WZa4ZS2m5fVGNOrSyOoIz0J0lvmAR9ac0daUatd/Qsxtp7clrt+ErHG6oSCwOWJy2SMA5+Xb6VAJPJbtCsijVGpQsfSkmVG6NnCnORpYfl1qV5V5piv4fNiDDDFWVuoI/kffIqSvbRZUZHGVYYI6f7vnUvFF1XbghtptM5rHiyykrpZXABKtoOx6EFWIPbvWT878ieTdNKJFitZSWyxYKshOXX0g4BOSNvcVMXHBxbcTFxZOj5ISWNiQiaiBp8zdRvuE3Oe29TPFbh7qF1kKNHpfzYlUagFbTkGQg6gynGwO3bbNiV8jXKCfs5NWt6+hmUHKmpHK3NqPSC2uR12HfDRgn8K57PgBeQostsoGMFmkVT7YZo8YFWO+5Xhtlcyw3E8SMFDxv6gNIOZFIJVd/iHtXBDxuxkCo1n1OF+7Ss0h3xjDfFtjtUOCRhSa2ff1Ie94OuRE89qzb5fVIyfTUIgB8XY9vlWneE3IQsomndQs0319KdVG/v8AEdh29qi5eARW7+b5XlpGFdA4DyNIzME19QCNzpXONs9BUxNxa6uLVFEqI1wGTVp6NkggOpIBIBAOnuOhxXVUW4oaSzNzJGykxhnAJGrZU2wT6mIGMEHO+3vXDwWMsUMYIUOzE+oqqsu6IWxkF8N0wO1V/kvgVpaxKs4/pdRPmP8AsyemEcejTtjBxn8q0RGBG3Ttjpiuad2zQ67ETxjhIZXkQlJQMhhjfA2DA7Hpjeo3lbhKLLK4KspKSadIJSR0yxVsdCmn8z0rr5k5nS2aKLSzyzkrGq6R06li2wUZzv7V6uWZY1mnhWQF08vUuRnaNVzj22z+PaqXBLKpJc3Z2pPQ0WSlKVoKhSlKAUpSgFKUoBSlKAUpSgMz8Xl/yvg398H6oqufN/L8V5aSxTKCpUkHbKsBsy56EVQ/GbiSR3nCNZwFuRIx7BQ8QNSniT4lW9vayRQTJJcyKUREIbSWGMnSdsA/nihJSeRubblOA32hxqs2Xyy6qw0MQSuCN++M+9WybxAmh4fw39m11fYCuw0Rpq/eKr1A1KMAjOKrnDOUnsuWr5plKSzrqKnqAGUIDnudz+NWG25cteI8H4fbSyhJvIR4SGGoEABiBncdiP8ACgJ6OPicMN15s8ExEWqCTyymGAbWHVTuAACPfvUD4Q3fELi1imkmheB5JS+pZDOTqOfVq041fLptXJyHxudYOKWlxMJorJGVJ/caZcgnuBgH5VIeBXE4jwuKLzE8xXkBTUNW7Ejbr03oCL4Hz1xS4m4lBCqTSQyFISwjRUAd1Jc5Go6QMD3r38e5j4lBLwiF2j8+4bTOAkZ31qDpJHpOknpttXp8Hv7T4x/GP/Flrr8Tp1Ti/BWbZRK2/wBWjA6fMigJfmLnG4kuzw/hyobhVDTTSfs4QfkPibp+Y/D1t/7Xtre9knuLeQpDqgZU04IDFyQF6jAwDtv9ar/A71OH8xXy3TJGt0uuKRiAMZyBqPTOCPqKvfM/FIpbG9WOVHZbeQsEZWxlGxnSTjODQFe8Jpr+W0glllhe3cOxBWTziSzfE5bSfVv06VodUDwY4vC3CraMSJ5i61KagGzqJ+HOehzV/oQY5wMji3MU7ykNDYgiFDuCQ2kHf/Sy31x7VsdYtcOOAcZeZ1JtL0N6gMlDnUR88MfxB+VaUvP/AA8rq++W+MZ/aLn8uuflQk8ucOao+H25lYFnZgsUa41SSHZVH/M+1VTinEeN2sX3yQ20kSDXLaorBlXG4EhBJI6/nVd8V+YUuobS+tWMtva3ZV9sAsPLZSM/u7Fc/Or/AMZ5ys34bNN58ZR4HwNSliWUgLpznVqOMUBVeevEuZLSwurGQKly5VlZEYjpkb9GU5FSPjFzbdcOt4JLaQKzOUbUitn05B3Gx2rNuZeFSW/BOELKpU+fI5BBGkOxZc56HTvVn8fuLwz2dt5MqSf0pPoYNgFDjOOlAWfnTme7teI8OhhZWiuCVdCq5Ygj94j0g5HT51wPzXxKy4nbwXphlt7tykZiXBQk4A7E4JAOeo3608RZB/7Z4KM7iRiR8iV/wNefip/aPBP7yf1R0BIcc5vuZ7x7Dhqp5sYBnnk3SLPYKPiauXjHEOJ2fDr+W5likki8toJEjTSykqHBUj3ON6ieUeJR8P43xGG6KRm4fzYpGIAIJJC5Pvq/MVYvFLicUvB74RyI5VE1aWDYy6kZx8gaAr/NfFJLnlTz5SDJIsbNgKB+1A2CgADArSOVv6ja/wACL/hrWWcW/wAzo/4cf/GrUeV5B9ytd/8A5EX/AA1oCTrC+e+QbyTicso/pRIdcYJ6qMYUZIBx/wBnION/et0rg4xwzzo8DZ1ZXQ+zKc9uxGR9CaExk4u0VjhV61qkghtCqYUgakRIyBhw27Eb7+kEnevTfcbaQ6ZXZ8tp0RLIsBJQumZFy0mRpGMgHI2NSi8AnUAKyZU5VwSjDPXXoX17E9fl8667Hloj9o+2w0RjQpx01YOpup6nG/SpZyVu3VsoEIySCEjEg2GesYxpVlbSQdOMA13ry1c+SfLZYpACYywWSQMUC/GRhQdIz8Z6b9DVtgtUQaUUKPYV7agGX8DhnhjZ5L15JpyFwAEwUzsWMbsPixsNh0IANSMfLS20okgj8rziupvOb1M2dQBB2AwP3cGp1+U3JdfvLCJm1KnlxFkOrVs7A989u9ecnJyMctPdHuAZTgH3AxgY+VSLb3ZAcU4LdNJF5V7KjsyK66IjnTnWSwVS2FGASD2981L8Q5VZg+kq+vIOv0NuQSQ0Y06sgEEx526mu6w5ZWOZZTNNIURlRZGDAaiNRzp1E7AbnbepmjYKdeufXHIrQ+YI0GThY0UEHEgbSx1HpsdxkHFeixt5YSwhdVKlE0Lko7PpwxVtsacklNOSD2FXaSMMCCAQeoPQ1CXPKyA5gYw+6gaoz1HwnocEjKkdaEFI5yM12JEVY3k06Ymi/e0sSwGrBVy2npnbua4PDDlG5F6s8mUWEOHJOTI7qAV75C5BJ9wBV+Tgk69PLzjR5mpywXfGxG5Ge57Cp2xsliRUXoox9fcn5k5P41DSdMtx5ZwjKC4l/k6KUpQrFKUoBSlKAUpSgFKUoBSlKAhuPcm2l6ytdQLKUBC6i2wJycYIr18H5FsbVtUFrEjdmxlh9C2SKnaUBxcW4NDdRNDPGJImxqU5AOCCOhHcComfw74e8ccTWqMkQIjBL5UEkkA6s4yScZqx0oCP4Vy/b20XlQQpHHjBVQN+vxZ3bqeua4+D8jWNpKZbe2jjkIILDOcE5OMk4/CpylARXCOVba1kkkgiEbynMjAuS5yTk5J3ySa8eLcpWt1LHLPCJJIseWxLgrg6hjBAznepelAR/GOXre7TRcQpKvbUoOPoeo/CvXwrla1tomiggjjjf41A+LbHqJ3bbI3qUpQEFwXkaxtJDJb20cch21DJI98FicfhU7SlAc9/w6OdDHNGsiN1VwCD+Bqtp4UcLBBFlHkb7lyPyLYq2UoCPTl+3EBtxBGICCDHpGjc56dOu9RNl4acNikWWOziDqcqfUcH6MSP5bVZqUBycT4TFcRmKaNZI26qwyP/AF+dQ8nhzw5oRCbSLyg2oKNQ9WMZJByTjbc1Y6UBGX3LVtNPFcSRK00P7Nzqyu+dsHHWnFOWbe4lilmiDyQnMTEsNByDkYIGcgVJ0oCN4zy3bXa6biCOUDpqGSPoeo/A1yryRZC3a2W2jWByC6LkBiMYLEHJOw6mpylAQs/Jlm9stq0ANuhysZL4BGcfvZ7mvODlK1RVRYQFUBVGX2AGAPi9ql6UB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2" name="AutoShape 4" descr="data:image/jpeg;base64,/9j/4AAQSkZJRgABAQAAAQABAAD/2wCEAAkGBhQSERUSExQWFRUVGSEYFhYXGRwcGhgbHhkYHxoaGh8cGyYiHR8jGh0bHzEgJSopLCw4GB8xNTAqNyYrMCoBCQoKDgwOGg8PGi0iHyQpMS0uMS8pLCwuLjAsLDY2NSoxLiksLykqKS0yLSksLCo2KSksKSwqLCwpKi0qLC8qLP/AABEIAHQBPAMBIgACEQEDEQH/xAAcAAEAAwADAQEAAAAAAAAAAAAABQYHAQMECAL/xABGEAACAQMDAgQCBwMICAcBAAABAgMABBEFEiEGMRMiQVEHYRQjMkJScYEVkaEINmJyc7GysyQzNDWCg5LwF0N0osHD0Rb/xAAaAQEAAgMBAAAAAAAAAAAAAAAAAgMBBAUG/8QALxEAAgIBAgQEBQMFAAAAAAAAAAECEQMSIQQxQWETUXGBFKHR4fAjkcEFBiIysf/aAAwDAQACEQMRAD8A3GlKUApSlAK4JxVd651V4IFdQcbwWIzwE84HHoxUL+tVq667lnDRqPCVxjlT4mCSG2YbnC5OTtI9geareSKdPmS0urJW56wkErgbSiOQAvqAcefIyDkc4xtB3HdgirbZ3IkjVxjDAHg5HI9x3rGdat7r6S0vgDErtEkaYQkbkH2WHm7rliCDuxnAGNSm1yK3DRA7zCgLgMu4eXKjBbJZgOAM9xVi3E4aKdp33+RNUrzadfrNGsihgG+6wwykcEMPQg8V6aERSlKAUpSgFKUoBSlKAUpSgFKUoBSlKAUpSgFKUoBSlKAUpSgFKUoBSlKAUpSgFKUoDgmuayrrXq8rqUUFwpW2t5BIwAyJRsUoWH3tr5PtyM/Zq3wdSyDTVvJYwGbDeH2wjyYUE++wjntUNa37FssUoqLfUs1dVxdJGMuyoCQAWIAyTgDn1J4ArNOl9Ut4rtzGm4uyRwgFfIjP5iSM5wMAAZ4GM8mufiV1DIpubOVCY5kiNuwA4IceISc84/hx+KoRzRcdRmOGUpqKLx1VpD3NrJDG+xmHGfstj7rcHyn1x/8AtU606KnjbeyGQqScblXIGSoypJznuvryN2DVr6I1ZrmxhlcqWIwdrbvsnHJ/Fxk/nVcn1a9t9XFqJBJDPtkQSj7KbsSJGwA8ygMcHPGzNTajak0I45SuN1V/IkrG8KxxMzSSIrgbWA3RrGHV5GyxcqeG8xJH513Q+W+KMgwxYM2B5967kB5zgKHHOQTkDsazTqaxnbU2JkBMm8oyo58ibtqsqLzuI28bvs5PtUzq13NeXVpDEzRqdsZkTcrnaD4rBgcHapOPbxPcmpauexn4dLTU1ur67U/Tf27+r1eGFUUKoCqOAAMAfkBX6zXWZFQAE49Fyck4GcDPJOAT78VjX/iA41OS5P16qrw2wj4XB5TcO/JxkjzdhgkViUlHmRxYpZLUehtVKqXV+pYgSKTxFlZPEBiLDDLtDKdrBsHcR6jtXHQWqKUMGZWkwZHZ2LAZIUKCzE8ADtx3PcmoeKteghpdWW6lY/1P12xkTcNl5ZXjBUG4LJDgjJPsQQp/f2Naf08Zjawm4/1xQGTjHmxzwO35VNSTdE5YpRipPqSNKUqRUKUpQClKUApSlAKUpQClKUApSlAKUpQClKUApSlAKUpQClKUApSlAZL8TeiCk5v41MkbMpmjAJwVxlj7oyjafw59icTfVXxGtWsS0EsLu5VdjgEplhlzGw524z2IyBV9lztO3GccZ7Z9M49M1lfXenTFEDB98rgLETFgsMsSmyPcRt9yM5HaqpLSnJGzGfiOMJ9OvY9N7rkUBuJlkifbfRAqxRt6lUDH+iVO5gw9UIPGRXb1tqEOpmG0tT4z+KGeVASsKYw7Fsbfsnt64x3xWc9PabK00caR72VgCGyAg37fORzkP2/qZ9a263hMSbJnYIyFdmXlcnHmYEAkAcj17jkesMT8SL9SeVLh5x0u3VkD9PgjSGFHSJAd9vEynbJ4Z35L5zvJGS3IGccnOfJ1XP8ASWZlZQjbbdXYNuSRmw6oVdVxu27jyCUK8heKRLpV9bYzGk6RkiC6YKVCFmO5X3qF5ZjtblSTivHYkzLG0MaIpuPrVKsypulUeJFvZlKAsqkY8hK5znI2IyTdUa2bFLHFZFK78mnv+9r3JD9hyWUke13Z2mCLIY0KSQySIrMqsu8nLKMHIOeCK8PRtx9C1NEuiAsEzLuUAAEKY92fwDIJHfBBq19fQzWxtxAw3zSM4nkbDoBGN4Zz6DlhnONwwBgYpMvT7vGjqcmdpDE2CC5iWMF1B5IdjIPUnCnmsyjtt0K8OaKn+pbi+f19Vd9zadf1aFZgZZWjYYjhC4O4uFdZBnjuu0E4U4cHIJqm6ikUV7FfpECkMpW7WJSArDdtkKc7DlnJH4oxz5gxp/Td7eT4t41Vmj8qxy+CxQnuYxMNy/kvt2xWmdD9PtZRTiSUfSrlxuI3MityFUvtxvYsQW92GAcDNV69mjflijgWqM1K9qV7p+23z7WL3qK0vrmSJWjdRZuY3I7s2d2C3baqg5AzyeeK/Gj9Q21vNZkyQoJrVjISVGNrKUO4HuTuXB/D8qrvXWgzCUsY9qhd5Il34LOFLDKrjzYJA9x7mvD0xayRz2+cAXRYDa4XxAASRznGSB37nA+Va/ifqaepPwIPF4iftz39fnyJbWNJ/bOqb7U4gjQJLcAHaWUsfL23HkKPkCTxjOp6Rpi28KxKzsFzlnO5mJJLMx9ySTXOmW7JGFc5PpjHlHovAGcD1xzXrraUUm2ac8rlFR6IV+XkC8kgD58VAdfdUfs+wmugAzIAEB7F2IVc/IE5P5Vj3Rnw4m12Nr++u5MMxWMAAk4PJGfKi5yAoHoe3rIqPoEHNc1n/wANfh5PpU9whn8a3dVMXddrAtuBTJAOCPMO/wAu1aBQClKUApSlAKVE9R9TQ2MQkmbG5giKMbnZiAAoJ59z7AGvVrIb6PNsYq3httYd1O04I/I0B7KVj/8AJ91Oe5F5NcTSTMCijxHZsDDk4ycD9PatgoBSlcGgGa5r5mg6YW56jnsHkkSJppiPDbBUBXdQMgjjgdqldfuL3pu9iEdzJcWsg3COQkgqDhkIJwGAIwy47jj0oD6EpXVbXAkRXXlXUMPyIyP4V20ApSlAKUrJP5QWrXFvDbNBPJCHZ1cRsV3cKVyRzx5vX1oDW6VG9NQ7LO3UksRCgJJySdi5JJ5JJ5z86kqAUpSgFZl8Z4WBtJhuwpdMg4wT4bKc+/kP7hWm1A9b6J9KspYwu5gN6D3ZeQB8zyv61Xkjqg0XYJqGSMn5mGab1bMLgSxRiN1ffLliRK4ZjsIwNg8z8D3HPHO62t/DdRmSQNG0QPiKzMjR5AY5KkZXABDDIOPzr58jQ4AIK4Pfkc54ypJ7/L3HFX/pzXWm2wzsCoXawUYeSPzEox7FRhee/HsWrnw4jw5Vso/RHW4ng08amun/AD7ER1boVvPLJMs7RuQPqpgoeVTtyyHfgMYySNwVjgZDE5qT0fqm0NlEhlj8SEp4m4hWWMKElAGBk5MmAOc81V+pYtt3cAjDb8sMdmKqWx8txNRzJzjzdvUfPBz3/h71tfEaW00Wz/o2Lw8U5ZWvEWy06qutuffy+ho/VGopMIVuFTeMvbRO0S7/ACkNJK8p2ImfuYJzj1GBnR6/lWZTIsbLCWURGUuoQ+V1VtxHI5DDsdpHAxUZqVmknhqxIDNhsegAbABPpn5H3APIqIttKiO5GdiwK4YcDBJyo9CTxg/w4NXeMpbnEy8NHDKlLVtz5dTTbf8AZt60l1eXxjUsnhKZFMrAJ5ywIYqrNwFBGMHgZFadol1A7KnhyBRGJonkYbCisMMqq2FAO0jIHoa+VdbthFO8YVlCnADHJ7Dn9e9fQiyRw2lswT7FtFKQMDduifKkYOUeRIlI7AkHisTyVFS/NyEIr/VkV8RetnacbY91sq7cHK+LllO/I5C7kwPfk+oqD6bjlu72zUDbslVgAT9XGjbyOc84z35yR8q/Gv601zL4zeUnGFXJI9gAf1PPzzV7+EPT+Fe7YctmNPU4Dec+32uP0Peufhk8s02ld2d3NjhwuF1zaqu7/k0mlKV1Tz5A9cdMDULGa1ztLgFG9nUhlJ+WRg/ImsN6N65uun53sr2FjCW3FPvKTxviPZ1OO3Y47g5z9HM4GASBk4HzOCcD9AT+lQ/VfSNvqEBhuEDD7jj7UZ/Ep9Py7H1oD1aFr8F5Cs9vIJI29R3B9VYdwR7Gs11Hqq71bUpNO0+Y21vb58e5UZdiDghe2Bu8owRnBbOOKqvwHuZIdQu7RW3J4bk47F43Cqw/MMa9v8nS7Aur2J/9ayq3Pc7WYN+4sP30B+OrtO1bQmS7ivpbq3LBW8UswBPZZFZmGD23KRz7cZuHVfV7XXTrahayPC+FbysQyMJVSRMjuOW/Pg1O/FgIdHvN+MeHxn8W5dn/AL9tZdoVsy9H3bN2eQsn9XxYV/xK1AaL8G76WbSo5p5XlkkdyWckkYcqBz6eXP6mqf05q903U81q91M0EbysIi5K42kquPZdw/6RVr+B3+5YP60n+a9U3pv+d9z/AMz/AC1oCM+OdhP+0rbfc7llP1Kqm0QDeo4853MTyW4zj0GANP6e6TurOO5NxqEl4HjIUOhXZgNkj6xu+fl2qhfHr/eOnf8Af/mpWz6n/qZf6jf4TQHzz8JbHULi0urewdIN8iGW4ZiGRQrYVAoJy34vQDHrxJaLq2paRrMFnd3LTxzlQdzu6srnaGXfypVvT5H3zUv/ACav9Ref2if4Wry/Fj+cOm/8r/PagNxoaUNAfOJ1f6L1VPOIZZ9skv1cK7pGzEw4HrjOT8ga69W1U6/q0cVyyWMUfkWOUkPyfMoyAPEb2OAMDv6ymg/zxk/tJv8AIepz+UbpEP0WG5wBOJRGG9WQo5IPvgqCPbJ96AtPxamkttIke3keFoTHsMZKnG9U28em0/wFdvwhvJZtJhmmleWSQuSzkk8OygZPoAKp2s6pJcdHiWUkuURSx7sEuAgJ9yVUZPr3q2/Bb/ctr+T/AObJQFO6P1i6bqW4tXuZXhiaZljLkrjPkXB/CGH/AE1PfEz4gXEVxFpengfS58Zc4Phhu2M8bsZYk8AD1zxWejP523v/ADf70rot59nWTGXjLlUz/St8R/8AwKAnr34TakYS66xctc4ztLOsZb8IxJlR88foPTwfyho2WyslYksHIYnuSIxkn9a2msc/lJ/7Na/2rf4KA7fiV1nLFbWWn2TP9LnWM/VnzKu0bRx2Lt/BTn0qa1O5uNF0aSeSd7q6woLyMWVXYhQFB+4uc+7Y574Ge6RMdM1+Ka++sS4jXwp3GNgdVCsPQbMeGfYZNbr1BoUd5bSW0wJSVcHHceoYfMHBH5UBkHSPSmoanZ/T/wBr3CTOW2IGbwwVJGHCuAMkei8Z7GtthB2jPfAz+eOa+dh9O6WvACfGs5m9PsyAd+PuSgfp27jt9C2V4ssaSocpIodT7qwBB/caA766551RWdiFVQWYnsABkk/ICuys++Jmuqw+heJsyA0nzyw2KT91Ry7H2VQM7uIzlpVlmPG8klFGY3dgsgmfzJNLKzBNh7El1HfO7LLx+ue1WBej7q1McshSRgBII8EAgDLIx+YO3HYjPyz39N3SRsbph40ynZFFkl5JCAWkY8/dOSSMDj3FaDNaRtazyq3iyumC/Y7xyiAfcw5GB37E5rkJSyyelpJbnXz53iShW1U/oY31HeRz3lzKhBV3yuVOTlV4HoCDwSfn6V4be2Z5AqrukbgKzLy3AA8xH7sk9gKkOqLJYb2dIwFQN9WBz5doHr+Rry6RaTPOqwlvELAqBjgrzuz8u9XXql6/yd6HCP4Tx07jojV7aXHZ3W9Ut/O+xF9SaW8ihQNmZDuD5zHgMW35GRgZOcenvXkubUC3MgtZmjCgI5V1zHwrTZwUUlhj1x254rSdWtQX3Xak/VJG0bKwaV0UZZnJx3O3POQp7+vi6n6h8SxvGDqy+H4Soh8ozIoOPcoB/E4CjOdvHiaW/seS47i/iMil2S/bp7ef8mdTaeptAAI0Zh4oZz5mAzwGwOcEDHbt78bNIiXVtp6ZykcCb9p5kJEY2A9gFONzHsWAGWyK+d5rt3CqzEhBhR6Af9gfuFfUHw2sY/oFukiDP0YHkAcFmL57YKtj8sqe5NYyQbjovmU456Xq8ij6108kE80TgKDtkQtuG5Mj6tSMgkknLH8PpmtG+GurxyWggGFkhyGT+iWJVl91IPf86gtZ1CJnFtKGeHH+j3TggpIc4UnjcvYK/wCWc96rekai9pdLc7ZBt4kDgAsrbfEHDY4Jyvz7+tafD5HCVPfuvt6fnI6eSMs+LfZ81fU3ClcIwIBHIPYj1rmuqcYqvxI6duL2y8K1cRzLIsiMWK4KZPBAJB9jWd3Vn1TJGbdioUjaZFaFWIx+Icj8xzW3UoChfCz4YjSo2eRhJcSgB2X7KqOyLnk88k8Z444qtdYfCi7hv/2jpDhZGYu0RIUhjndtz5Sjeqn34yO2xUoDIbzpnWtXEcGoeDa2ysGl8I5eXHYYDMM+3YDvg4Aq+610bFLpj6dHiOMxeHH6hSMFSfU+YAn1PNWGlAYN0r0b1FZE2sDpFCzZLlo3Rc8F1By3bnAFT3T3w6vLXXjeH62BgQ0zuviMWiALFR7yDsOw/KtbpQGX/Gn4eXGoCCa1AaSHcpQsFJU4IKk8ZBHv6139H2mtsk37QYYWBkhjBjzJIRgGRl9sev4s+laTSgMx+CvRV3pouUukVRIUZCrq3I3Ag47dxXm+IXQ19davbXcEaNFB4fJdQTtkLNweexrV6UAoaUoDB2+H+sxarNqUEUO5pZWQPIpAWTeBkZHZW/hUlN8J9S1OdJdWukEadooeSBxkLwFXOPteY8Vs1KArnUnRsdxpj6fFiJPDCRdyFKYKZ9SMgZ9e9ZX0n0f1Faf6JE6QwFslyY3VMnzMgOWz64/urd6UBk3Svw7vLTXZLs/WW7hlMryKZG3IPMwHqXHYAYz7CpD4pfCo37rd2riK7jxySQHCnK8j7Lqezfv9CNJpQGRWL9TttgdYUGQGuD4ZYLwC3DYJA5+zzipD4y9FXeoRW0VqquIyzOzuqnO1QvfvnzE1ptKAz3rfoF9Q0mGJkUXkMaFORgOFUSJu7bTg/wDSp9KjIdM1xdNhhUKt1ayqUfxUIliCOux/QkZAOe/BzkVqtKAxXW+lNa1l4Yr6OG1t423MUIOT2JA3sS23IA4HPNbJZWaxRpEgwkahFHsqgAD9wrupQHg1XWY7cx+JuxK+wEAnB2M3IHPZSOB6isalummv5+JPHdjgrg7RwCGHbb4TFc/Ktr1DTY512SorrnIDDOD7j2OM/vqs6VpIdkO5lMgZ5wAAWZW2FS3fCngY9ASSS2a1eJjKUajzNrhsqxttq9vz2K/0708ba5e42K0DOsAP3gOMt7FfEJU9j5RUr1jo01wZY7FvDkCoXYEqNwkBTn0YDc3Hp+a1aNS0rdCqRYQoysgI8p2nO1sc4PIJ78557GGttcNu0vjBE3N4m12CMM4AAZvq5BkYyGGMAY5FUQ4ZY5q/JW/N017dBk4iWR6mZz8QdDkga1lkB3SxbJCSD9arMx5HHmDnGPwGqvDeGJg6tsYHIOcGtz6j0mPVbArG65bzwycELIucZxnIzlTj0JrEf2EEcxTXCxyodsissx8NvQFhH2PfIyDkVsSwNytOjtcN/cMeF4P4eePXu+dJU/P93sXrQ/ijvVfpUaSKpGXHdckKG5GD37DsFYn0FUP4i6na75prSVgtyMSwNG20uO0iv2BPDY/f3rsn0qBXA+lJL7sscjAfmSoLe/Ga5u9Mtowc3iSZHOyJyFHzLBf3VfFy5SPKZsylJyhFLd7Xy8uf35FC6X0Rry8gtl7yyBSfZc5Zv0UE/pX0cvS91HcyyvJm0jBEES91QyRPJkDv5Qw9TgY9cVH/AAm+HcVu7X/fxFxASrL5Dy0m1uVLdh24H9KrcOtoHLCJkfDMmTIijKjLYGS5H9VTWJxTTTL4SfM6Oq9I+mp9GQqo2eJvwDn8AHoQT6+3bvVGvdQkS6juSpMLnxGZAfKSNrq5IyGQkhc8DA9c1oWh2jFlfaUVd+MqVyrkEKoY7goPPmx8gBwOOotKCqZY/IxcCQfdcMQp3D9ckjng8+taeXC1DVj23t9PytjcwZ9MqkrXI6ujNXDRJCdxbzFDtIBjzlSD24VlFWaoXpLTFhtwqcrk7CQN2wMQgYgDcQoHJ5qarei7SZqS5sUpSsmBSlKAUpSgFKVRvjFrVxaacZ7aUxSLKg3AA5ByCPMD7g/pQF5pWYarq+qaTGl1NMuoWnHjAxiKWINjDAqSGGeOffsO4sGsdRymfTWtp7dbe5bLiUgPKjBSoiB5J57D1IzxQFvpURP1baJcLavcRCdiAItw3ZPYY9CfQH3HvXi0r4g2dxcy2scyGSNtoG4fWEKWbwx3YLggntwaAslKhB1lZt4YS5hLTMUiAbO9hxgY5POBXi6C1iaWyMt3PbyurvukhYeGqjkAkcZA7/LGec0BaKVBWnXVhKZBHdwv4SGSTDjCoCAWJ7YBI5+YrjpPrW21CMvA4JGcpkb1UOyqzD7u4LuAPvQE9SoPrTqyPTrR7qQbtuAiDgu5+yufT3J9ADVZsOntXuovHuNQNpI43LBDChWIHkBixyxHqM/qaA0KlQ1hdPaWatqFxEXTIkmOEQ+Y7TzjBK7Rj39679K6jtrmNpYJo5UX7TIwO3Hv6jj3oCSpUYvU1sbc3QnjMAODLuGwc479u/FczdR2yFFaeNS8ZlTLAbowCS4z90AZzQElSo/Rtft7tDJbzJKoOCUOcH2PtXlbrOyE4tvpUPjFtojDgtuzjbx2OfTvQE1Ss31Pqq8jstWl8eBntpSIPC2sY03ABZBjhsZGDzkH0xV46fnZ7WB3O52iRmbtklFJPHHJ5oCQrKNc+JC2koWHw5rhXmSaLceMyBlIKg5JAAwPc55FavWUal8OktdSN7HN4e5mnUuu9N3LSIQGUg4LEckEZ7bcnDjZOEoxdy5fnkaRoOqfSbeKcoYzIoYxt3Q+qn8jXi6ne1aNopxvLxsuxOZdjY3FccqMgeY4AwMmq8jzqFt2mKliWEMSiJwJJHxuLSO7KGyT4eCFrz2MTthQgVgyuUgdmkVtg5lJTJdWGcTNghz5jgVkq1H56ZtJbRBbC4ZYjIdkY8NplDDJG8DafMRwq8F/tntXn1TplLjZM213dkRZJQ53Iw+w6th/LIyqWUgjPYYIqz6f0q/32EanGFUKz4GAgLFdoKqFUbQT5B5zUVrfQVp9OhmdGkLjaA0r/bQl1YknJ7nPPG1cetZXYS/y3mUq/up7Kb6MdPt4t/2UEJnWYf2jEsw9ceTHqB3qx2fS/wBWjS2sVtvJZ4oTveRVBOHds7AW2jw1JBzhmI4r3WNxb4ZZpLe2lZgTGWg3kAHIGFVuTzuO7sOTzXmu9MsZoRE5t5p5Qg2+Im8SPtQkrFtJUMQ2fN64xgURXpSPVPfziBxJJPExODyCwiMW5pFDK28p584KnyZHOAXSmnQadGU8PxlJEpnHJIDEI5R/sqCTtKs2eTVmg6UhSNY490e1AmY225AGMsv2WJ9SQc1H3WhzRgjCzREIrBQEk8NNwEe3hCuGP2TGR2w2axSLbklSLDY6jHMCY2DY4I9VPswPKn5EA1WOpeqlS6W0k2RQ4VnnkYhSwZW8FQBjcVAJJIGG7Go4LEG+1MrR9iciaOBIwxG0DcMyBlBAK/POKgNe6ae9Ry8pASQOHOJSzMqjwwY2RXOBGoYAnnGQc0cbTRiM1avYvvQvUkV3bAxnmM7XXsVJ8w9TkFTkH157dqsdVT4fdEjT4X3NvlmIaQgYA2jCIBk8KM85OST8qtdRiqikXZdGt6OV7X5ClKVIrFKUoBSlKAVnfx5/3Q/9rH/irRKh+qOlYNQhEFwGKBg+FYryAQMkenJ4/KgK38Utfig0iSJyDJcRCKKP7zswAyB3wvfPyA7kVXLnTHt//wCbhkyHRyGB7qSiEr+mcfpV00T4YWFrKJ0h3Sg5WSVmkZSOxG4nB+fcVK6v0zDcy280obfbPviwxADHGcgd+w7/ADoDOLSNtI1NoriJJ7TUrjfFcYBeOVjlVfPfBPf/AIh6ipj4aWqfTdWIVcpeHbwMqMHtxwO9Tdn8NrSOdJ/rnMTF4kkmd44mPcohOF5rtX4e2gvWvgJFldgzASMI2YdmZAcEg888Z5oCqfBXQrd7ETtDG0q3Em2QoC64fjaxGRj5VS7K5I0S0iYlbebUjHcEcAx7idh+RIz/AMNbd050zDYwmCAMELF8MxY5bGeT+VeOz6Bs47N7Hwy9u7FmR2LcnByCTkHIyMdjQHp1TRoFt5CsMY2wOi4RRhMZ2jj7OVU47cCq98FYVGj2rBVDFXDMAMnE0vc+tTmhdGw2u7a88mV2ATSvIFTjKoGOFBwO3sPaunpjoC1092a3Eg3ZAVpGZUBIJ2KTgZIHPfjvQFb+O1o5sIpkUsttcpLIv9EBxn9CwH6mr7pWqR3MKTwsHjkUMrD2P9xHYjuMYr0yxhgVYAgjBBGQQe4I9RVKf4O2GW2CaJXOXjimdY2/NQe1ARfUmoJNr2nROyvbiOR4xkFGnG9efQsu0Aex/M11TaesHUgW2UIs1m73SJgLwWCsyjgEts5+Z9zVrvvh1Yy2sVoYdscB3QlGIeM5ySr5yMnk+/HsK9ug9KwWm9o97SSY8SWV2kkfH2QWYk4HoO1AZZphB6Nl9cK/6fX1MarYRzaposcqLIhtZMqwypxEpGR2Iz6Hip2L4O6cvigRPtlzlPEbYue5QZwp9Ae4Haps9IQGe2uPP4lqnhxHe2ApXadw+8SPU0Bm06myuOoPoaCLbbxMqxjAUlH3MoHYgFm47Vdvh3o1t+y7MpHGwMaSltoJMuAWfOM7g+RnuMYqXtul4EuJ7kBi9yAsoZiysFGANp4AxkfqajtK+HNrbSB4TMiK29YPGfwA3v4ecd+aAz6/H+gdRf8AqT/9dat0z/sdt/Yx/wCWtR79BWpjuoiJCt6/iTjxG5bOfLz5R6YHsBU5Y2axRJEmdsahFycnCgAZJ7nA70B315r/AE9JlCuOxyCOCDyP7iRj1yaUoDwR9KwBQmGKL2j3FUHy2LhSPkQRUpb26ooRFCqOAqgAD8gOBSlAdlee90+OZQssaSKDkB1DAH3wwPNKUB+razSMbY0VB7KAo/cBX7eBWIJAJU5UkZwfce1cUoDspSlAea+02KYASor45GRyp91PdT8xg15otBjDK2XYKQVVnZlUjscE8kc98+9KUMUSVKUoZ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3" name="AutoShape 6" descr="data:image/jpeg;base64,/9j/4AAQSkZJRgABAQAAAQABAAD/2wCEAAkGBhQSERQUExQWFRQWGBoaFhgYGRUcGxkdHhoYGxgfHB0YGyciHxokGRoXHzEkJCcqLSwsIB4xNTEqNSYrLCkBCQoKDgwOGg8PGi0lHyU1KSwuKSwsLjQpNCwpKSwpLDApLS8sLCktLCkuKS0wKSksLCwsLCwsKSwsLCkpLCwsLP/AABEIAIABigMBIgACEQEDEQH/xAAcAAEAAwEAAwEAAAAAAAAAAAAABQYHBAIDCAH/xABLEAACAQMCBAQDBQQFCQUJAAABAgMABBESIQUGMUEHEyJRMmFxCBSBkbIzQnOhIzQ1dNEkNmJygrGzwfBSg5LD8RUXJUNEVISi4f/EABoBAQADAQEBAAAAAAAAAAAAAAABAwQCBQb/xAAwEQACAgEDAgMHAgcAAAAAAAAAAQIRAxIhMQRBIlFxE2GBobHR8BThBQYyM5HB8f/aAAwDAQACEQMRAD8A26lKUIFKUoBShNZrb+I7xtJ5qka21J6JGCKMrvpz3XGcjc9K5cknuSk3wXXmLiphiJQr5hwEDZwTkavbOFy2M74qE4NzK7SRBiWWXYMN1JHUjAGNwcAZBXBJzVb41zNNLHISEZxGgVMkIupgXY6j+0ACY36sdiM16eRoJRdLazRyL5Yd8jTpB279R1HQ+1TGSfBYsTcXK1t2vc1oUqHueZoYlDHUVLhAwxgkntkgtj5Zz2zUtHIGAIOQRkH3HapKjypSlAKUpQClKUApSlAKUpQClKUApSlAKUpQClKUApSlAKUpQClKUApSlAKUpQClKUApSlAKUpQClKUApSlAKUpQAmlUbmrm4tdR2MEnluzATPjdVIBwhzgNv1PSrBYcxJJFLKmWjhZ1LZB1+WBqK7++Rv3BqLR24NJN9yZzSs9n43I97Gsd4Vt3AkJyvpHdDlfSSRgDrVi4tzfHBFBN1ilkCaj6dIOr1EEZ2x0+vtURknZDiywA1mPGuDT/AH2Z5QrKxVoiFYqRjTpIGcFVxk9/nUjyLzIGurq2WR5U8xmhJy2lf3gWJ+HVstWPm3i01tbNNCiyFN3Vi3wdyMdSP8aiUYzW52oyhLT3+5UeE233ViQfKJ6ah/RuPhUk41ucsCem5UbYFWOxbD3CYiE/lAtoU41FTqPufVpPvjFQtxzf984fNLFbuXjCFc+5IOpGXc6SO3XA+lVzkPmO4a4Xz2kZVchnYZ0sVwysQB8hvgD2rtNUkdfpp1KTrbtasu/LXD7aVT5cWIxgoDqDL1DY7hSwJ6nP4VakQAAAYAGAPYVmnLnMc018IbYeXDks2tQSI1Y5AI6AuSo7j079a0wml2VzxSx0pDNKzHhfiL5vEJXlcwW0UTjy33LMCN8AfFnO3sMe9XXi3EibcNFKInZBIuoKSVGGYaW76c/Q4rnUqsSxyjSZM0qs8qcWkkLedMrajiNcICcDUxGkDIwR+Rr18xc1Ya7tYn8u5jtzMjEDB2PTJ6jAzn3pGSkrRGl3RaqVUeROcmvgQVx5ccep9/U51BwB7DA/P2q3VKdiUXB0xSlKk5FKUoBSlKAUpSgFKUoBSlKAUpSgFKUoBSlKAUpSgFKUoBSlKAUpSgFKUoBSlKAUpSgFKUoDC/FThUq3zyt8EoUowBAwoAwdt3BGfmMVqcHDYLXhpjB0xLC2p+p3UlmI7nfNSPG+BxXcRimXUpwfYgjoQexrNOOWEqWskUN1eyQtGwQGKMxFc5I1sA2NI7Hodh2rjTTbNLye0hGHdHVFw5JSjKsvk/dfOIOgO3qZRjbAyoz9MCrJDwu3ueEqobXF5WpHOAwK5IPyYHY/jWVWfNk8eAJNRjhaBQVXaM7knA3OB1+m1Wvlvgeu1VJbm4a29OkQyRaQW3ZWCxhju2e9V49O+lFmbDPDTm+5z+FfDWTVdHOklo440H7TB9R36KD+H5Cr7HxNnt7gyodg58tlKnQVOAc9R1GR7VTObOLrYXC2qr5cRgPlNmQKGz1fyzqI1as46nGelQy8xzmCJPNjuSrgS6nK6oxlgpZwHYYUZ9JzsO2TdFRSopze0yXlfH58Dxm4tc2sSw2mZIkKyO5iYb6zgepsaBpO4x7neuW+495Ecyfd2E2oyMcow0ORpbYnqNiR779qn+Fc0ec12Y085SqEopYAYXBDSYBZCQfSF3HU4qD41PBbTXMKgSzSR+SoHwosmHzgbgjYBSSe5I3qyqM7zSbt9uff6+ZPeEF8Zp5pSF3hjGwA0nVuFXUTpbYlvcCrvxSZ5fMARni0lGCndgQQ5TG+tTjGfnWGcE47LYzrNHpUnIIIyo2BdDj90+lgc9xjpVtuub0do5dcgRdTNaldQYk6m0uDpxqOAWAIGetVaknTN/6SeZKeLdfNNdnXyfkeiLlSNOJQQyTebFIdQkIKlt2DIcdG1jB+Z+daHzHwiO5uYYdelhGxK4BGnIAznYgtt3+lVTlWwF9YSSXoc+XKTBMpOsg46ZGMA4XJ64yemaj+KX81newy+ZLK6KwBmaNg6EHA9Bz1JOSfbtVclFRd8EtTzSUG/EtqLDwC2WNrW5ZhiSVk6DupVN+v+/G3So3xt4eii3uFOmYt5Wx6rhn377H+RwartjxyV1toTIYoo5PMBRV1AtuB6tiA2fz71ofC+TxNMst3NPctGcokvl+WDgbgRjB3I646dCKiCWiokThLBkUp+pz+FdtcLF64hHCRlSR63YnOo+yhdhmr/X4q4FftXJUqMmSbnJyfcUpWO+OniBJBpsoG0l11TMOoU/CoPbOCSR9Kk4L/AH/iJw+Fykl5CrDqNWcf+EEZqR4TzHbXQzBPHL3wjAn8uv8AKsY5Q8A/vFuk11O0bSAMqRhTpUjI1E53II2HT51YeV/B5+HcUgnil82ABw+oBXUlCB02Zc+2Pp3oSaxSlKEClKUApSlAKUr13E4RWZjhVBJJ6ADrQHsri4hxuCDHnTRxZ/7bqv8AvNe6xvFljSRDlHUMp9wdxWOfaP4eNNpNtq1PGdtyMBhv8t/zoDYbDiUU664ZEkTONSMGGR1GR3rpqleDVro4Na5XBYO311SOVP4rpq60ApSlAeMsoVSzHAUEk+wG5qr/APvT4X/97D+bf4VaXXIIPQ7H8a+SuXeDRz8WjtpATE9yUYAkHTqYdR9KA+n+Fc22lyQILmGRm6KrjUf9nr/Kpevn/wATPCJbCNryzkYRpp1RnUWXJA1K47ZI69M9atXgdz5NeJJbXD65IQGR2yWZSSG1EncqdO/t1oSatSlKEClKUApSlARfF+abW1/rFxFEfZmGfy69x2rtsb9Jo1kiYOjjKsOhHuK+fftC8PCcRjkGMywAnburMufntj8hW88u2nlWlvHt6Io1JHQ4QCgJClKUApSlAKz/AMTVS3tQI00mVyCV1ABdJZwMHClsAHA6Fq0Cqv4k8JM9hJp+OMiVcf6OdX/6Fq5lxsd461rVwZXcWEBdZCjrahQz9cK2gkpq6AswGATvkYFa3wOzjWzjktwkjmJcOAoLHA3JAwDn8q+fWsyz6yz6TuV3IJ/2djWn+G3EfKiGhxo1s0sRxkZA9Uf5DI3z9axwyRxNW3v9T0+q6ebjrfC2XodPiCQsINxBJMFJK+pFdT3McijB26oRv2zg1QuAWKXtygi1QRoC5dDI7kjHp14ABGR0GKvPPPNzqVaMkx69CL6Ckmnd2fUDlew26g/Wqdd80yG5M8UccepSHX9050gnCjIJ0qT6jkgdNxWtzjdsrw9J1mTFWFNxfPl9jQuVeCraXNxnALldeBhSyg5IXsGR1b2yDVP43wBje3bLpWOSRR5qgs4j8tA4Q/CpGCNyDXhHzeryHzUdUl9VwUPqZxnGkncR4JGO426Zqr8187LcJJHPDIcYEOmXQqDfGUWPSxPfP4Yq1Ti1szDm6HPh/uQaXn2+xbm4Xa3ctwquRC3kBAAoKqqCLUCSQ2lwobByA3bpUDy1bolwsMlqblNZUFjImD7NjKnr03+nSqTa8bMbq8a4kB2752wdsbjG3/W1u4X41T2sHkxW8SjLMXy7MzMSWYljjUT8q52ZEbxvws26KOYrH5SlUBAKkIsenvhCNWME4zg+4qA524ZbxvEoVQXSVY0UAepRrU9NvVt2rq4fxaSCT1GWTzkGhZXH7Xrp9kBUgggYI3xVD8QoXa41SSapCAcDJVOuFHfGPbB71mz5YrwN7s19L08sk/C/ecnFCsFvo8pRdLISxIGQqkEKcHGD7+2a2/gEiPbRSIgQSIr4AxuwBO1YLy3wbzp44NmEjYc9fSd2+gwK+h4Iwqqo2AAAA9hsP5VOBNJnfXrS1f8AVyzzpSlaDzhXzX47cLkj4o0pB0TIhQ9vSArAfMYB/GvpSoPm/k+DiNuYZ1+aOMakb3U/7x3oCteFviVDfQxQOwS6RApU7eZpHxJ77dR1rQQa+V+bPDa94ZIXAZ41OUnizt7Zxujf9Zq7+FnjJI0sdpfPrDnTHMx9QJ6Bz3B6A9c9c9aEmy8W4tFbRPNM4SNBlmPb8u5O1ZXc+K99xBpIuE2jEKQDM5HpySM4OFGR7knHaoj7Q/MTmaGzUkIEErjcBmYsq598BT+daxyLwCOzsYIkVR6FZyP3mIBYk9zQGW2XjVfWU/k8TtvbOBodem4GdLe+xrXrLi63dsJbWQESISj4yAcbZHuG2IqD8UeV4rzh82pR5kSF430gspXcgHGcEDBFUP7OPGmIubYklV0yoPbJ0v8An6aA9fIvifxK94lHaSmNV1P5uIxkBAdQ67bjGfnWucyTyx2k7wkCVI2ZMjIyoyMj22rC/CL/ADgm/wDyf11u3Mf9UuP4Mn6GoDMPCnxGv+JXjRzNH5UcZdtMeCdwFGc7bnP4VEeN/PU74tY45oICWDu6snnlSBhcjeMbH55Ffv2bf215/Di/U9dH2lB/Uf8Av/8AyqA5+BeIvGY7eGOLhxeNURUbyZzqUAAHI26b5FSn2iGJtLInYmRs/XyxWkclD/4dZ/wIv0Cs5+0d/VrT+M/6KA8rTxMThvCLGNEM1y1urBBnCrv6nI6DY7fLtUdy59oR2nRLuGNY2YAyIWGjO2SCTkA9a0HwssI14VaMqIGeJS5CjLHpuep2rIPH7gsUF9G0SBDLFqcKAAWDEZwO5HWgPoxHBGRuDX7XFwPV92g141+VHqx0zoGcfLNdtCBXyvyb/b8H98P62r6or5U5TiDcdhU5wbthsWU/G3QqQR+BoSa944c3QxWL2edU84X0j91QysWb26YHvUB9nrlmVDNeOpWN0EcWf3/VliPkMAZ+tc3id4PtCGvLRnlA9Usch8xgBvqBb4gO4Odvep7wa8TfvSizuCBMg/oiqqodAOmFwAw+QAIoCM8SfE3iPD79oIjGYyFaPVGCcN2znfDZFa/wtZPJj805l0LrIGBqx6tu2+awPx6/taH+FH+tq+hl6UIMP5g8UeJw8VexRoseesaExgnDldJOO4DDNbTcXSwxl5XCqi5dzsBjqflXz/xX/O5f73F+hKsP2ieYHRILVThXzJJg7nGygj2zk/PFCTpvPGa6upHi4VZNNpOPMYMevQ6RsB7ajXo4Pz9xpL63t7y2CrPIqbx6durFWVsEhcnGavXhhy4lnw2BQqiSRBJKwAyzMNW574BAH0qzy26tjUobSdS5AOCOhGeh+dAYJ9o7+uW38A/rNbit4kNsJJGCokYZmJwAAorDvtG/1y2/gH9Zrx8QueJOIyw8MsyfLJRHOQBK+FGP9RTv8z22FASvLXiPxbid40dqI0g1El2jz5aZ2yc7tjt3+lX3n7n9OFW6l/6Wd9o06aiMamJHRR/6V38k8nxcOtVhjwW6yPjBd+5+nYfKsj+0XYSfereY5MRi0L1wHDMWH1IKn8PlQE1bc78fuI1uYLKPyDuExlmGeoDMGx8x1q08O8QJZIY3aBVZkVmXL7EqCRuOxr88NPEW3vbeKLUsdwihTETudIxlc9QQPqKvHlL7D8hQHlXjLGGBB3BGCPevKvGSQKCSQANyT0A70IPnrj/Bfut3NADuDsQMenqo+oGNq5eHXA9Lj5bDrjO4/HB/nVl49epJdTzsiyJOuIhnBAHoDEDO/pOM+4rq4f4dxiEzTF0Z2zHGWzt2DADck5O3vXm5pRiz6SGdQwr2i5VHlzxIr2sMifAZEVMfDgRuTp3P7xIPzHyqmwNpLk4X+j6OHOdQJGFXvuPpn5VMc1SvFGLMnIjmLIT+6CjKwOBvvvn61GXc+ollC6MaRqyX2GDnJIPXOce3eulsl+M0dK5/p106W05PxfBNb/Xv5Hoa4DAho/UCuQCdsZznO+SxG+OowRUNNxSNGkSVC2vRlVAx27jt9Bnp7mrPwPl2R4pHQF1ViWiPpOMZ1Jn4jjJ2+WaipOAyC5SSECZnIECsMdACZGGcBVyOpwTVkFuYutlD2DV+JNKrtJK/Pve/vv1OHh/EhFHGzrvHqRZNOoKMghDnY7HcDpkZ61Wr23fOtlbS5JViCAdznG2OtXTm3hN5aRL54jMWoRLkIxdsMS2MagD6yp26io3mO4iMWl5HaUAFANIQdtwBtgAjG3ar14XfmeFszZebOJNCkeWA/olMIzgtqiKNsAdwTqyfwO9ZndXBJOrJYYJY5wNwN/51pVzMt0IJsNpijGgMPSFGkPIw77kbewzURzJwdoJJGbV92mTJKdDJg6Q2TnGr1YH/ACrDklH2mnz7/uez0WVYlpS3fP2Jfwl4OMSXDA5B0JqGD0BYj8wPzrSazXw/5oMcr20/WR9SNgYDEKSu22PY960qt+OtKo87q3J5W5ClKVYZRXLJxONZlhZ1EjqWRSQCwHxYHfHyrqrJ/Grli9uJrSayjdmhD5aNgGUllxjcH8qA1aRAwIIBBGCD0I/wr5I5ltEXis0dqRpFxiLTsAdYxj2Abb8Kvb33M8sfklJwGGnVojVv/GNwfnU14Y+DUkE63V8BrQ6o48hsNv6n7ZBwRjvQkrP2gbVxxCF2GzW6AH3Ks+r9QraeQ+YEvLCCVSudCq4BzpZQAQfY7VyeInIacUtxHq0SodUT4zg4wQf9E7fkKxnhfC+N8FlYwwSMr5BCqZI39jhNwfbpQG+c2cTS3sriV/hWNvxyCAPxJrKPs5cIbN1ckEKQsaex31Nj3x6fzrwm4Hxvjflx3qi1tgdROgKSe3pyWJwdugrYOAcCis4I4IF0pGMD3Pck/MnegMH8JXA5glyQM/eev+tW78xH/I7j+DJ+g1hfNnhTxC0vTc2QaUGUyRtHjWhJLeoH6kZ71buDcH4zeQTHiMjonlvogQIjysUOA5TcJnHpzuflQEB9m79tefw4v1PXR9pP/wCh/wC//wDKr88EOVLyzvZWuLeWJHh0gsMLkMCM7+2amPHHka5vBBNbK0piDI0a4zgkEMAeu+x/D2oC78gXQk4ZZsOnkIPyGP8AeKz/AO0d/VrT+M/6K5fD88fi8m0MAit0wC80a+hM7gYYajucCunxv4He3bW0VvbyzJGpZmUDBY4A9t8A/nQF68MP7Isv4K/86yf7R39ctv4DfrNat4YW80fC7aO4jaOWNWQqwwQAzae/ddJrPvHPlS7vLuA21vLKqREMyjbJYnGc+1AbFw39jF/qJ+kV0VwcAZzaweapWTyk1qRghtI1DH1zXfQgV8r8m/2/B/fD+tq+ob+VlidlUswViFHUnBwB8818x8M5L4vb3SXKWUxkSTzF1KCCck7+rfrQk+meJzokMjOQECMWJ6AaTnNfLPhjFI/FrTyvi80MfbSMls/7OavPFrPmLicfkyxeTC2A6+mMHG/qySxGcVdfDDwrHDNcsriSdwBlQQqLsSBncknqflQGdePf9rQ/wo/1tX0JHICBgg7dqyvxk8MZ751urbDOkel4z1YAkjR2zuRg47VD8nWHMLCO2ZntrdAFLuketUHQKTkk42HtQELxX/O5f73F+hKkPtFcJf7xb3GP6MxmPPswJbB+oP8AI1x8e5CvU4150VvcSQpPE4l3YsF0F21E5JyGrbebOWIuIWr28uQG3Vh1Vh8JGfagI/w05hW84bbyDAZVEbqCNmT0fzAB/GrQTXzvb8hcc4VK5s9TqcZMRVlcZ2yjd9vbI96vPI68duJla/cwQJ6tISJXkIOynAJC9z07UBT/ALRp/wAstv4B/WajvFnk9rKeG9gBWObQ2R+5KAD+Gcah8wam/Gnle+vL9TBayyRRxKoZVGCSSzYOfmB+BrVOI8urf8NW3uU0l4kyOhjkCggj5q3/ADFAc/hxzivEbJJcjzV9Eq5GQwHXA6Buo296luN8Ft72J4J1WRehHdGxkEd1bBBFYf4ecJ4rwq7Lfcp3gf0SqoG4B2ZcnqOo96s/Hl4zbcUuLu0tzNBIEXQcEMAgA9IIIYNnegM98SOQH4PPDJDKxjckxvsHRlIOMg7nBBzVisvH6RY0V1ZnCqGbCbsAMnr3OTTmfhPGeNSwpPZ/d0jJ3OQo1Yyx1Ek4AGwrRbHwjsEiRGiDsqqpYquWIABPw9zvQF3qk+InMCp5dsdREoYyBfiKgEIo9tT4z8gcextPFOKrAE1AnW4UYBONiSdh2ArIOZrrzOIsSC5Y+gKTr6ejG+xXAOPqds7V5JaYmnpcanPftucnAPKjnHmZMaZbTpwzOMAKBnJOrYD860vl2+EjI1wNNwc6EYYVRvhU3ILaevf2wNqqVlyk7yxOmNcSmSUNkksegJ7Md8fSrpdzRvbwEL6pCvlgfFkjqPmBkn5ZrzITepZEtvnzwjX1k4TdJ/n7lS8SrVWiaQaARNqB07so0xkah0Id/wAcVnRWtHtuQbkRX0czaxKrGE6sgPq1A4PwltK9PpWbxvkA/wDXzrXODjuz6P8AlycJwnie9NNfFUWvkzl+41LcRqzKobT6166WUjBJO+V3weh23BryecWkU40SpJGnrZ11EZDbrhMABiSDnuNtqgOFcySWzf0UunJGRkEHcdjnGds/QVfbXxGiKst0E0uPQyAkuuWUllO+dumehBxvV+Jx2PA/jWLJhzyuS0vdV5K6TXarM98ReI6rJY/VlZ1cszEltSTBSDk5GhVGQT0x2NZuoLsB1LEDf3Owqz86vHGxgt5nltxhoxIpXy8liQufmT2708MOBfeuJ26Y9Cv5j/RPVv8AU4FWnjR42PojlmSOOBFcaB5CEajn0hQHGe5Ddce4NV3jHFTbyZ8pvuDfEr7lWO2pM5KrjB07d8Yr223Jk0VxNcTSs8S48lFPwxiQNgj5KM1Y+PWAvFWAHCOupnHXTnbT8z7/AP8AKwZYTpR2/wC/T1NOKUFK5GXXvDmSQGPSoHqRtecjLNG+OvTA9umeta/y3xU3FvG5GGxhwdiGGxyO3v8AQisv5milGCmGXaN9KEENHhcMOuCRkDpg/SrXyzzIuZJWDkSaQcZPrAXCgd2PmYGN/SBVuCUW2kzT1XixRm/z8/0XmlAaVqPNFKUoBSlKAUpSgFKUoBSlKAUqg+I3iRLwyeCNLdZRODpJcr6gwGMAdN13rxh8WVhmWHiFrLZFvhdiGjJyQfUOgyOu9AaBSoLm7mgWdjJdqnnBQpUKdm1EAHI/d3zmujlbjwvbSG5CGPzV1aW6jcj8tqAlaUoDQClKqHN3iCtjdWkBheQ3DYLLn0rnTsMeps4OPagLfSlKAUoDSgFKieYuaraxj8y5kCA7KOrMfZVG5NUm48T798yW3CZng/dZyVYj30gZwaA0ylQfJnMbX1os7xGFyzK0bZyCpweoBqcoBSlKAUpSgFKVDc38xixtJbgxtJoGyr3JOBn2X3PYUBM0qmXXiQE4SnEvu7lTp1RkhSMnSSCRuM9PepfhvH5poY5RasBIiuBrTbUoOP50BJcR4ZHOnlyoHU9j7++2+dzVTt+DAtqDKkjSGIekFlRM+hSf9BWbOCTmrtVF41x0WZa4ZS2m5fVGNOrSyOoIz0J0lvmAR9ac0daUatd/Qsxtp7clrt+ErHG6oSCwOWJy2SMA5+Xb6VAJPJbtCsijVGpQsfSkmVG6NnCnORpYfl1qV5V5piv4fNiDDDFWVuoI/kffIqSvbRZUZHGVYYI6f7vnUvFF1XbghtptM5rHiyykrpZXABKtoOx6EFWIPbvWT878ieTdNKJFitZSWyxYKshOXX0g4BOSNvcVMXHBxbcTFxZOj5ISWNiQiaiBp8zdRvuE3Oe29TPFbh7qF1kKNHpfzYlUagFbTkGQg6gynGwO3bbNiV8jXKCfs5NWt6+hmUHKmpHK3NqPSC2uR12HfDRgn8K57PgBeQostsoGMFmkVT7YZo8YFWO+5Xhtlcyw3E8SMFDxv6gNIOZFIJVd/iHtXBDxuxkCo1n1OF+7Ss0h3xjDfFtjtUOCRhSa2ff1Ie94OuRE89qzb5fVIyfTUIgB8XY9vlWneE3IQsomndQs0319KdVG/v8AEdh29qi5eARW7+b5XlpGFdA4DyNIzME19QCNzpXONs9BUxNxa6uLVFEqI1wGTVp6NkggOpIBIBAOnuOhxXVUW4oaSzNzJGykxhnAJGrZU2wT6mIGMEHO+3vXDwWMsUMYIUOzE+oqqsu6IWxkF8N0wO1V/kvgVpaxKs4/pdRPmP8AsyemEcejTtjBxn8q0RGBG3Ttjpiuad2zQ67ETxjhIZXkQlJQMhhjfA2DA7Hpjeo3lbhKLLK4KspKSadIJSR0yxVsdCmn8z0rr5k5nS2aKLSzyzkrGq6R06li2wUZzv7V6uWZY1mnhWQF08vUuRnaNVzj22z+PaqXBLKpJc3Z2pPQ0WSlKVoKhSlKAUpSgFKUoBSlKAUpSgMz8Xl/yvg398H6oqufN/L8V5aSxTKCpUkHbKsBsy56EVQ/GbiSR3nCNZwFuRIx7BQ8QNSniT4lW9vayRQTJJcyKUREIbSWGMnSdsA/nihJSeRubblOA32hxqs2Xyy6qw0MQSuCN++M+9WybxAmh4fw39m11fYCuw0Rpq/eKr1A1KMAjOKrnDOUnsuWr5plKSzrqKnqAGUIDnudz+NWG25cteI8H4fbSyhJvIR4SGGoEABiBncdiP8ACgJ6OPicMN15s8ExEWqCTyymGAbWHVTuAACPfvUD4Q3fELi1imkmheB5JS+pZDOTqOfVq041fLptXJyHxudYOKWlxMJorJGVJ/caZcgnuBgH5VIeBXE4jwuKLzE8xXkBTUNW7Ejbr03oCL4Hz1xS4m4lBCqTSQyFISwjRUAd1Jc5Go6QMD3r38e5j4lBLwiF2j8+4bTOAkZ31qDpJHpOknpttXp8Hv7T4x/GP/Flrr8Tp1Ti/BWbZRK2/wBWjA6fMigJfmLnG4kuzw/hyobhVDTTSfs4QfkPibp+Y/D1t/7Xtre9knuLeQpDqgZU04IDFyQF6jAwDtv9ar/A71OH8xXy3TJGt0uuKRiAMZyBqPTOCPqKvfM/FIpbG9WOVHZbeQsEZWxlGxnSTjODQFe8Jpr+W0glllhe3cOxBWTziSzfE5bSfVv06VodUDwY4vC3CraMSJ5i61KagGzqJ+HOehzV/oQY5wMji3MU7ykNDYgiFDuCQ2kHf/Sy31x7VsdYtcOOAcZeZ1JtL0N6gMlDnUR88MfxB+VaUvP/AA8rq++W+MZ/aLn8uuflQk8ucOao+H25lYFnZgsUa41SSHZVH/M+1VTinEeN2sX3yQ20kSDXLaorBlXG4EhBJI6/nVd8V+YUuobS+tWMtva3ZV9sAsPLZSM/u7Fc/Or/AMZ5ys34bNN58ZR4HwNSliWUgLpznVqOMUBVeevEuZLSwurGQKly5VlZEYjpkb9GU5FSPjFzbdcOt4JLaQKzOUbUitn05B3Gx2rNuZeFSW/BOELKpU+fI5BBGkOxZc56HTvVn8fuLwz2dt5MqSf0pPoYNgFDjOOlAWfnTme7teI8OhhZWiuCVdCq5Ygj94j0g5HT51wPzXxKy4nbwXphlt7tykZiXBQk4A7E4JAOeo3608RZB/7Z4KM7iRiR8iV/wNefip/aPBP7yf1R0BIcc5vuZ7x7Dhqp5sYBnnk3SLPYKPiauXjHEOJ2fDr+W5likki8toJEjTSykqHBUj3ON6ieUeJR8P43xGG6KRm4fzYpGIAIJJC5Pvq/MVYvFLicUvB74RyI5VE1aWDYy6kZx8gaAr/NfFJLnlTz5SDJIsbNgKB+1A2CgADArSOVv6ja/wACL/hrWWcW/wAzo/4cf/GrUeV5B9ytd/8A5EX/AA1oCTrC+e+QbyTicso/pRIdcYJ6qMYUZIBx/wBnION/et0rg4xwzzo8DZ1ZXQ+zKc9uxGR9CaExk4u0VjhV61qkghtCqYUgakRIyBhw27Eb7+kEnevTfcbaQ6ZXZ8tp0RLIsBJQumZFy0mRpGMgHI2NSi8AnUAKyZU5VwSjDPXXoX17E9fl8667Hloj9o+2w0RjQpx01YOpup6nG/SpZyVu3VsoEIySCEjEg2GesYxpVlbSQdOMA13ry1c+SfLZYpACYywWSQMUC/GRhQdIz8Z6b9DVtgtUQaUUKPYV7agGX8DhnhjZ5L15JpyFwAEwUzsWMbsPixsNh0IANSMfLS20okgj8rziupvOb1M2dQBB2AwP3cGp1+U3JdfvLCJm1KnlxFkOrVs7A989u9ecnJyMctPdHuAZTgH3AxgY+VSLb3ZAcU4LdNJF5V7KjsyK66IjnTnWSwVS2FGASD2981L8Q5VZg+kq+vIOv0NuQSQ0Y06sgEEx526mu6w5ZWOZZTNNIURlRZGDAaiNRzp1E7AbnbepmjYKdeufXHIrQ+YI0GThY0UEHEgbSx1HpsdxkHFeixt5YSwhdVKlE0Lko7PpwxVtsacklNOSD2FXaSMMCCAQeoPQ1CXPKyA5gYw+6gaoz1HwnocEjKkdaEFI5yM12JEVY3k06Ymi/e0sSwGrBVy2npnbua4PDDlG5F6s8mUWEOHJOTI7qAV75C5BJ9wBV+Tgk69PLzjR5mpywXfGxG5Ge57Cp2xsliRUXoox9fcn5k5P41DSdMtx5ZwjKC4l/k6KUpQrFKUoBSlKAUpSgFKUoBSlKAhuPcm2l6ytdQLKUBC6i2wJycYIr18H5FsbVtUFrEjdmxlh9C2SKnaUBxcW4NDdRNDPGJImxqU5AOCCOhHcComfw74e8ccTWqMkQIjBL5UEkkA6s4yScZqx0oCP4Vy/b20XlQQpHHjBVQN+vxZ3bqeua4+D8jWNpKZbe2jjkIILDOcE5OMk4/CpylARXCOVba1kkkgiEbynMjAuS5yTk5J3ySa8eLcpWt1LHLPCJJIseWxLgrg6hjBAznepelAR/GOXre7TRcQpKvbUoOPoeo/CvXwrla1tomiggjjjf41A+LbHqJ3bbI3qUpQEFwXkaxtJDJb20cch21DJI98FicfhU7SlAc9/w6OdDHNGsiN1VwCD+Bqtp4UcLBBFlHkb7lyPyLYq2UoCPTl+3EBtxBGICCDHpGjc56dOu9RNl4acNikWWOziDqcqfUcH6MSP5bVZqUBycT4TFcRmKaNZI26qwyP/AF+dQ8nhzw5oRCbSLyg2oKNQ9WMZJByTjbc1Y6UBGX3LVtNPFcSRK00P7Nzqyu+dsHHWnFOWbe4lilmiDyQnMTEsNByDkYIGcgVJ0oCN4zy3bXa6biCOUDpqGSPoeo/A1yryRZC3a2W2jWByC6LkBiMYLEHJOw6mpylAQs/Jlm9stq0ANuhysZL4BGcfvZ7mvODlK1RVRYQFUBVGX2AGAPi9ql6UB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4" name="AutoShape 8" descr="data:image/jpeg;base64,/9j/4AAQSkZJRgABAQAAAQABAAD/2wCEAAkGBhEQERITEhQUFRMVGRkWGBcUFhsaGBsbHxwhHRoaFhIjHyYqHR8jGhcbKzspJycqMDYsFio9QTwqNSYrLSkBCQoKDgwOGA4PGiwkHiQqNTQtNTArNSw1NSo1KjU0NS01LDUtKTU1NS00NCwsNS0pKjU1LzUuKi81MjU1Li8pNf/AABEIAEYApAMBIgACEQEDEQH/xAAcAAEBAAMBAQEBAAAAAAAAAAAABgQFBwMBAgj/xAA2EAACAQMCBAUDAQYHAQAAAAABAgMABBESIQUGEzEiQVFhcQcjMhQVFjOBkaFCQ1JTYrHwJf/EABkBAQADAQEAAAAAAAAAAAAAAAABAgMFBP/EACMRAQEAAgEDAwUAAAAAAAAAAAABAhEDEkGxUZHwBCEiMWH/2gAMAwEAAhEDEQA/AO40pSgUpWDxLjUFto6zhNecZ9hk/wDY/rQZ1KnOCc2ieS4DaFjjYBXJxnJOM5PcgZ2qjomyz9lKUogpSlApSlApSlApSlApSlApSlApSlArD4vxEW0EsxBYRozkDucDOBWZXwjOx7UTE3BzW7CzPSYCcBm8JOx2GnfbfB8XkfXatdxDiiXlvcNNC2q2kfTHr6bEKBqOvcHAY+xxU3zRbLb38cPUaOJguyqSoQsThFBGysBtnzz5Yr7zQrxXCxxzCKJ1UEmQaBnJ1EA5y5Gdwdz3Gaxl3bK9FwkksZ/DOPpJdJAoSROvpj8QYPEEIZjnfbYDAxlfmqdubszzxLE5WOJZFfScMSSMae58RUbb9/QVy/jFyiTo63ARgsbRyacnX0xq6hHYE4HoQfk1vREP0Uk0s33gQzNGwkdTkYjjKHGklSx3OGG4FWytiuExy7efdWtzmVFlmPe5bST2UN/iAPqO4yNwDVTUR9NbcSRNO+p3ViiO48sDUUz2ydtsfjVBzbFcPZXS2uRcGJxHg4OrG2k+R9Pepwts2pySY3pnZso7pGYqrKWXuAwJHyPKvWuRfTD9jYibpm34laI5nWUushOkiVmB/Ne5xjI9qoJfqZMsK3psn/ZzEDrdQdUITgSm2xshP/LPtV2a9pUW31CYLxZugpHD8EYl2lBUsDnR4dgP9XesI8+X0l3ZxQ2qMs1r+pZTMq51FRhXK9kyfIE58gNwv1lBJAIJHcA9vkV+q45y/wA1vwxOLSpZvPCvEZzK6MiiNPABgHdjknYDA9d66/bzh0Vx2YBhn0IyNqD5HcoxwrKT7EGvWv5shghRW6KGG8PFJEiut0jjQEZR5+3n+Pv/AF7J+/EgbiqmBf8A56hger/FyhfcafBsPfvQV9fgzLqC6hqIyBkZIHcgVF231FknFtHbWvVupoFuWjMwWOKNvx1zaScnyAWpq55i/ScYlvLqLpSDhqloQwduoZgqxo4/IscDYdjQdcpUPcc/XSSWtsbNP108bTGFrjSiICQFMxTxSHB8IXbHfzq1hclVLLpJAJXOcHG4z54oP3SlKBSlfGzjbvQc++pNss89tHH/ABwGyT+IQ4xrPluM+u3vUXzVBJHJGk2TIiYLEbMCxKkefY9j7/FXsHK0kk0txNiRw4bSuykgBSuk/wCHAyM79qm+c+ErJF+ojdnkicpOshw0YbBUBe+hScDvs3nivFlhlllbp2Po+fj48scc8tY6u76fbx2RXEOEMuuX7ZjQLvtuDjJAxk4yP/bVS8tcOM3DoxCzBEeRCcAByZMquPXBBx5keuBWv4qtxdwrGRBrLBVcArI4IACkgAMuQNyM5FXXLfLsMEC2gZp5FURzqv8ACR28TujEYDDV5knBHatc+P8ADpjnzn3y3P8Avz0UvJFxE1lEIhjQNDA9w4/LV7knP862nFDKIZTAFM2humG/Evg6A3tqxWh5Y4VLbTzR6lMYwT4fES2cHPwPME/2NVFa8d3jGfJrqtjl03KF9xS+gubq2is1hikjcpIHklZ1KjcY8IztnyJ9dvxa8ucWfh/7IlgiWMYiN2JQV6IbOVh7l8DG+B611SlXZuWcT5Q4jG3GIoIIpIb5F0SGbSU0x6NBTBJb+YHvWXa8B4hBd8MnS3V1js1tZVMqqUbI1NnfIGPLviukGuTpzpxCG1WV51k/ULehftIJIXgEjK6geF00x76hsSNznFBlfuhefs7jcPS+7d3MssK613RymCTnA2U7Gui8NiZYYlYYYIgIznBCgEZ+alF+oTGZIFtmdjcfpSWkRGyELs5i7qCEJGfyXcVgyfUhy1tMYZY7d1nwh6TNOVMaJobVlPuPjfGc5OwoJqDknistnd2LW0Ua3d007TySqwRSynCxDJLeH1863V3yrxGGXiiQxRzQ3sCosjS6WUpD08MmNyx+Bv3qq4XzNcS3jW0loYtMSysxmRsamZVAUdwdB3/t2zg2t3e381w8VyttDbztAEEKSM+gjW0rN+IbfAXGBvk0E9wflXiXD5LW7ghSZjaRW1xbtKEYNGAFaOTBB/EbfPrt580ch3nELyS4aIROLOPousgJjukcSAK2xx3XVgd6ooPqYjGDNvKqXJQ27MV+4jSLGz6QSVK9RWwe6t65FeUf1TjJGbeQIGRZH1JhA80kKsVzkjVFk47A+1BpuauCcR4lbxJNYILhY10TrOqNDOGIdsg5MZAVgB57ehrpllEyxortqcKoZvUgYJ/mag+O88XJgSeJGgjkhuZYi4jcyBbdpYnK5OjdQcb9xnzFXHCp2kgidt2ZEY/JUE7fJoMqlKUClKUEdNwS6gu55oC8nWGxcjTGv+lVyB+W/Y7V6DlKZ1d5JfvspwVCk58vGR2HkMbVW0onaJt+S2OSVKdRl6gEuRgHuFIIHh2IXG9bCXl2aE6rZz3LEZCsxI7HbSwz6gfNU1KITHKvA7iKaeeeRvuf5W2kHOSw3PwPk+WKp6UppNuylKUQVM2/06sEWRRGx6iPES0jsVSQkusZJ8AYk504zmqalBoF5Gsw4k0P1BIkocyuXBQMEAbVkKA7jT2w5o3I1kY4omj1RxLLGqlmxplILg777qCD5Y2rf0oNTY8swQyrMvUMix9LU8rsWXUWGvJOogscE5IzXhe8lWkszTFXV3KmTpyyIsmn8eqisA+MeYre0oJyP6fWChlERAYgj7j/AG8OJAIfF9sdQBsLjcewr7DyDYoCFjOCYz+bHeOVpU7n/cdj753qipQTn7gWWjphH6YEgVOq5VRIhR1RSTpGljsNhmt/bwLGiouyqAo+AMDf4Fe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0" y="-330200"/>
            <a:ext cx="1562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5" name="AutoShape 10" descr="data:image/jpeg;base64,/9j/4AAQSkZJRgABAQAAAQABAAD/2wCEAAkGBhQSEBUUEhQWFBUWFSEWGBgYFxwUFBQZGR4fGBYYGRsYHCgnGBojGhgaHy8gJCcpLSwsGB8xNTgqNSYrLCkBCQoKDgwOGQ8PGiokHyI0MjUvNS0tLCkvKi8wLDM1LCwpKSwxMSwwNDIpNSwpLDQsKSwsLzQpLDI0NCwsLCwsLP/AABEIAD8AyAMBIgACEQEDEQH/xAAaAAACAwEBAAAAAAAAAAAAAAAFBgABBAID/8QANhAAAQMDAwIEBAQEBwAAAAAAAQIDEQAEIQUSMUFREyJhcQYygZEjQlKhFDRy8DNisbLB4fH/xAAZAQADAQEBAAAAAAAAAAAAAAAAAgMBBAb/xAAoEQACAgIABQMEAwAAAAAAAAAAAQIRAyESEzFBYVGh8IGxwdEicZH/2gAMAwEAAhEDEQA/ABtSvddooAHv/wA8V7XWlLQUiCdwxI255Kc9RXnaZ56mVpulqeJCCkERgmJ7/aj7Fh/D2zweQDIkK7ymBE9Ac/Sglo+u3e8u2SI84kQrOe1Hxcrubd1C0jeDyjglA3AEdTgDFXx19S+OvqLF1pzjYSVpjcJGQfXMcGCDB71niiWvg+OVH5lhK1DqFFIkVmVYKlIgndxAn1x3xUZLdIjJbpGapWq7sC2soOYzMEA94nmvJ9goVB5/uKx2jGqPKpVxUisswqpVxUiiwKqVcVIosCqlXFSKLAqpFXFSKLAqpVxUiiwKqRVxUiiwKipVxUiiwKiqrqKqiwClnaqfAgHyRJERB464OOlandNWpO4qnw4UfNBgDMbjzQywc2uoPr9u370f1G3U+fLtCkSsJPCzjv1xxVYU15Kxpo87Zht9EbTvWpKvEwRgyUAHoBiOSaPqSgJK2yUBZIxwTkeURG4wPaKFWbJDiFuoQpWCsJTtIMSJTxMRMRRfUdSbCODhRIBCoBg/Nt6Ga6YaTbOiFJWwAlra+txxBdKm9u0nbkwJPoR1HBrGLfxFkoUR4flB3AqyCRkGTHEgZgVu1TVd7aQWxO6SpSTEHMDr/wBGuhpzvipf3NltsAoUlIbSqfypAyYyDOak1bpEmrejBe2q58VUwnPOQJAAG495470IfeK1FR5PajHxHdb9gIjbgCZAT7nmT/pQWoZHukRyPdI16PphuHktAxu5PYDJNG7lvT0LUyUuyk7S5P5hjjtPpQTSdRLDyXUidvI7g4I9KZ7rSGL8KdtlbHeVIOJP+YdCf1DFUxq4/wAavz6eCmNXH+NX5/Al1KZbO1FtaG4UgKeU54aAsSluCQTB5OD+1e1rcC+YeS6lIeaRvQ4lISSBMgx7fvSLH2vYqx9r2KlSmb4q/lrMwBLcmABJhOT3ohqjm1+wISk7kpmUgiVbQVf1etbytvfSvcOVt79PcUkWe15LboI8yQocKAVH2MGtnxRp7bFyptsEJSkcmSSRJMminxJqKjeFra3tDqDu2AOHg5XyeaI6jqiW9SKCyhfiKQlSlZV5oAicACeOtPwRpq+/7H4I01ff9iLRX4YsUPXKW3BKVA8EjIEg49qr4ktUt3TqUCEgyB0EgGBWj4M/nW/ZX+01OCrIov1JxVZFF+oSRoNs+48y0FtOtEgEq3oVBifaY9c0pKTBIPIMfbmn3TnGy/doZ8lypSvMvzJMH8scDrn0OaF2rJTptyFjzpd2mQNw+WRPuT96tOCa159is4J9PPsKtSmi3bnSlQBuLwSDAnKgIn3rrWLoWSksMIRuCQVrUgLUsn34FS5dK29fsny6Vt6MGj6Y0u1uXVpJU2PL5iBkdhyZoJTjo6lXNveQlKVOFIAGEgwB9Biax6/ci3QLRrASAXVkQpZOTHZP/lNKC4VLt99jSguFS7ffYtVKdfiBtbLaTbttqti3BIQFHONyjz1BB71VTnDgdNiTgoumxOApxsLElG4qSNo3LKhgfUdaDaFpyioOFJKQQE4nco9B7DNMF1atusvtqWU+CdxjCdxGJ/VnEVTDHVjYY6s5siSXFqyorK8cEKiCPpFe1625CSifmnACjnBA9cxnvQ2yvw4SEzCUpSJzhKQD+4phsrtGyD5THPP1rog1JdTog1JdRf1BmQpDhKfDA27iMKV6pkkYiu9PaWthKZH4U7kj5wFGQfbufSsHxDcb3t2JCACR8sjqPQ8/WteheEfGuCSlTaQQE4gREx1kwO1RTTnRJNOdAPWWiHVTx09qw04anYh9lSkg7oDiONqp+ZIPoJx6UoxXPljwv+znyx4X/Z76YhsvIDphsmFHsIOcesUyaYbWzWp0XHjK2lKUpEHPfp0pTirishk4O2whk4O2xnsNXaft1sXKvDJWVpXGASd33BJ9xWbx2rVl1DbgeddGzckEIQjrk8qNAIqRTc51036m85/UZb24t7i0ZCnvDWyjaU7dxViPL7xgz711rGptF2zUle5LYTvjJTG3nHODx2pZit9poqnG/E3toBXsG9RSSqJiYgY7mmWWUtJfEMsspaS+IJ66GFXSXkPpVvcSSIPkAiVE9scc1xq962vUkuJWko3oJV0ERM/ahbmkrT4oXCFNAFSVGFGTA2/q746VkSmeM9foOTWSyPuqt2ZLI+66uwl8TPpXdOKQoKSYgjg4Fd/Clwhu6StxQQlKVZPciAP3oW2jcoCQJIGTAE4z2Fd3THhrUglJKTEpMpMdj1FJxvi4/InG+Lj8jSxc2zNy5cl8OKUpRQhCTI3dyeteGn6s08zcNPL8JTrhcColOYx9NtLJTx65HqO4rXY6Wp0KUClCE/MtZ2oBPAnqfQVRZpN0kUWaTdJBdy7ZTYLabd3LDwUJG0qhQO4DoMdTOK9dRftr0JcU74DoTtUFJKkmO0Uv3tmGyAHEOAiZQZHaDIEHFZ6x5X0aMeV9Ghi026abtrpAdEqI8MkbVK253AdM8V3qd2zdNNOLWlDyYS4nIK0zkiBz1HuaWqlZznVVoznOqrQ1WV21bNvgXAeQtJDbYBmTOTIhPOalBGtHUqIUjLRd+aSEp5BgYV6VK2U5a1Rssktao2fDzqgm4CICiz5STCgZE7fWJ/asdnfqaKkqG5C8OIV+aPXkK9arS7lLbqSsSmRPceojqKNr1q3Q4XEJ3OE7idvJ65X8o9hSxdxW6oyLTS3VHjZaK4XA42gNoUPlcJz3Hcjr0oql1lBUlRbSUeVQIX+8nA9qB6l8UvOnB8Mdk8/VRya2D4laAw2SSBOEpgiJzMqBq0cmNdH/AL+CscmNaT/061GyU+keGWgj5phSScxiZxyfpWC7cNuClDJQVJKFOKJXuSedvQT9elVqWvlbgUzLSQmAmevWehr3tviecPIC+kjGPVPBzn6Ckc4Nvf1EcoNunv1M1ghf8I+SPwztAnPmCskD+mZNCYo/qWqslkJZ5M4CSkISckepJmgMVHJSpJ9CWSlSTKipFXFSpkrKipFdRUigLOYo/a6e47YBLaSo/wAST6AbIknoPWgMVdPGSXUeMkuo4PkLS4hADpbZZbURlK1BeQD7eWatQX4rhb3Su2UtDakJDjZCh5IjI5j0pOFT+/Wrc/wV5/gYXbpaW7UAD8SQolIKj+LxMYz2rVqbSx4irZIKvHc8WEpKkgfICDwjbPpSpUpedqjOcGviFay1bz/hlhBBgbd8Gcgcx0qM2xfs0Ia8y2nFKWgHzKChhYHWIigtQUvMttvuLzLbb7h/TdIdbQ75IuNgU2kwXAmYWUp/VH1rU8yVtOp2jxzbILiUgBW4LOYHCtkTFK0mZnPfr96lasqSpI1ZUlSQ1am4psXCk4UkW8HaDB2mYkV3qFusF02yR4vjArCUgrCCgFMAj5SqZilKalM819vmxnn8fNjS22SGzHNg4TjrJ7VKVpPc/epSSycXYSWSz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17605"/>
            <a:ext cx="3240360" cy="4661189"/>
          </a:xfrm>
          <a:prstGeom prst="rect">
            <a:avLst/>
          </a:prstGeom>
        </p:spPr>
      </p:pic>
      <p:sp>
        <p:nvSpPr>
          <p:cNvPr id="27652" name="Content Placeholder 5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4132707" cy="4608512"/>
          </a:xfrm>
        </p:spPr>
        <p:txBody>
          <a:bodyPr anchor="ctr"/>
          <a:lstStyle/>
          <a:p>
            <a:r>
              <a:rPr lang="en-GB" altLang="en-US" sz="2400" dirty="0"/>
              <a:t>The case of evidence based practice…will be embedded and inform day to day policing practice </a:t>
            </a:r>
          </a:p>
          <a:p>
            <a:pPr marL="0" indent="0">
              <a:buNone/>
            </a:pPr>
            <a:endParaRPr lang="en-GB" altLang="en-US" sz="2400" dirty="0"/>
          </a:p>
          <a:p>
            <a:r>
              <a:rPr lang="en-GB" altLang="en-US" sz="2400" dirty="0"/>
              <a:t>Establishing a methodology and framework which helps practitioners across policing contribute towards building knowledge and standards based on evidence  </a:t>
            </a:r>
          </a:p>
        </p:txBody>
      </p:sp>
    </p:spTree>
    <p:extLst>
      <p:ext uri="{BB962C8B-B14F-4D97-AF65-F5344CB8AC3E}">
        <p14:creationId xmlns:p14="http://schemas.microsoft.com/office/powerpoint/2010/main" val="399344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7"/>
            <a:ext cx="3300935" cy="3024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365104"/>
            <a:ext cx="3391475" cy="1368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1402645"/>
            <a:ext cx="4839573" cy="23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3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Content Placeholder 5"/>
          <p:cNvSpPr>
            <a:spLocks noGrp="1"/>
          </p:cNvSpPr>
          <p:nvPr>
            <p:ph idx="4294967295"/>
          </p:nvPr>
        </p:nvSpPr>
        <p:spPr>
          <a:xfrm>
            <a:off x="251520" y="1268761"/>
            <a:ext cx="8640960" cy="432047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altLang="en-US" sz="3000" dirty="0"/>
              <a:t>“ What works’ is a quietly radical agenda that is materially increasing the supply of evidence available to decision-makers. I am delighted to see that the public sector is embracing it. ”</a:t>
            </a:r>
          </a:p>
          <a:p>
            <a:pPr marL="0" indent="0" algn="ctr">
              <a:buNone/>
            </a:pPr>
            <a:endParaRPr lang="en-GB" altLang="en-US" sz="3000" dirty="0"/>
          </a:p>
          <a:p>
            <a:pPr marL="0" indent="0" algn="r">
              <a:buNone/>
            </a:pPr>
            <a:endParaRPr lang="en-GB" altLang="en-US" sz="1400" dirty="0"/>
          </a:p>
          <a:p>
            <a:pPr marL="0" indent="0" algn="r">
              <a:buNone/>
            </a:pPr>
            <a:r>
              <a:rPr lang="en-GB" altLang="en-US" sz="1400" dirty="0"/>
              <a:t>Source: Sir Jeremy Haywood, Cabinet Secretary and Head of the Civil Service</a:t>
            </a:r>
            <a:r>
              <a:rPr lang="en-GB" altLang="en-US" sz="1200" dirty="0"/>
              <a:t>.</a:t>
            </a:r>
            <a:endParaRPr lang="en-GB" alt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159694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720081"/>
          </a:xfrm>
        </p:spPr>
        <p:txBody>
          <a:bodyPr/>
          <a:lstStyle/>
          <a:p>
            <a:pPr lvl="1" algn="ctr"/>
            <a:br>
              <a:rPr lang="en-GB" altLang="en-US" dirty="0"/>
            </a:br>
            <a:r>
              <a:rPr lang="en-GB" altLang="en-US" sz="3200" dirty="0"/>
              <a:t>Workforce</a:t>
            </a:r>
            <a:br>
              <a:rPr lang="en-GB" altLang="en-US" sz="2400" dirty="0"/>
            </a:br>
            <a:endParaRPr lang="en-GB" altLang="en-US" dirty="0"/>
          </a:p>
        </p:txBody>
      </p:sp>
      <p:sp>
        <p:nvSpPr>
          <p:cNvPr id="27652" name="Content Placeholder 5"/>
          <p:cNvSpPr>
            <a:spLocks noGrp="1"/>
          </p:cNvSpPr>
          <p:nvPr>
            <p:ph idx="4294967295"/>
          </p:nvPr>
        </p:nvSpPr>
        <p:spPr>
          <a:xfrm>
            <a:off x="503548" y="1916832"/>
            <a:ext cx="8316924" cy="3168352"/>
          </a:xfrm>
        </p:spPr>
        <p:txBody>
          <a:bodyPr numCol="1" anchor="ctr"/>
          <a:lstStyle/>
          <a:p>
            <a:pPr marL="0" lvl="1" indent="0">
              <a:buNone/>
            </a:pPr>
            <a:r>
              <a:rPr lang="en-GB" altLang="en-US" sz="2400" dirty="0"/>
              <a:t>	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7987" t="14966" r="56867" b="5609"/>
          <a:stretch/>
        </p:blipFill>
        <p:spPr bwMode="auto">
          <a:xfrm>
            <a:off x="1556665" y="1700809"/>
            <a:ext cx="6030670" cy="4104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39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720081"/>
          </a:xfrm>
        </p:spPr>
        <p:txBody>
          <a:bodyPr/>
          <a:lstStyle/>
          <a:p>
            <a:pPr lvl="1" algn="ctr"/>
            <a:br>
              <a:rPr lang="en-GB" altLang="en-US" dirty="0"/>
            </a:br>
            <a:r>
              <a:rPr lang="en-GB" altLang="en-US" sz="3200" dirty="0"/>
              <a:t>Thames Valley Police</a:t>
            </a:r>
            <a:br>
              <a:rPr lang="en-GB" altLang="en-US" sz="2400" dirty="0"/>
            </a:br>
            <a:endParaRPr lang="en-GB" altLang="en-US" dirty="0"/>
          </a:p>
        </p:txBody>
      </p:sp>
      <p:sp>
        <p:nvSpPr>
          <p:cNvPr id="27652" name="Content Placeholder 5"/>
          <p:cNvSpPr>
            <a:spLocks noGrp="1"/>
          </p:cNvSpPr>
          <p:nvPr>
            <p:ph idx="4294967295"/>
          </p:nvPr>
        </p:nvSpPr>
        <p:spPr>
          <a:xfrm>
            <a:off x="503548" y="1916832"/>
            <a:ext cx="8316924" cy="3168352"/>
          </a:xfrm>
        </p:spPr>
        <p:txBody>
          <a:bodyPr numCol="2" anchor="ctr"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Open University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Cambridge University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Oxford University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Bucks New University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Oxford Brookes University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Warwick Business School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Durham University Business School</a:t>
            </a:r>
          </a:p>
          <a:p>
            <a:pPr marL="0" lvl="1" indent="0">
              <a:buNone/>
            </a:pPr>
            <a:endParaRPr lang="en-GB" alt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Study Sponsorship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Consortium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Advisory Board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Partnership arrangements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Research</a:t>
            </a:r>
          </a:p>
          <a:p>
            <a:pPr marL="0" lvl="1" indent="0">
              <a:buNone/>
            </a:pPr>
            <a:r>
              <a:rPr lang="en-GB" altLang="en-US" sz="2400" dirty="0"/>
              <a:t>	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70" y="4611412"/>
            <a:ext cx="4737715" cy="9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4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Content Placeholder 5"/>
          <p:cNvSpPr>
            <a:spLocks noGrp="1"/>
          </p:cNvSpPr>
          <p:nvPr>
            <p:ph idx="4294967295"/>
          </p:nvPr>
        </p:nvSpPr>
        <p:spPr>
          <a:xfrm>
            <a:off x="251520" y="1268761"/>
            <a:ext cx="8640960" cy="432047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altLang="en-US" sz="3800" dirty="0"/>
              <a:t>How turn from</a:t>
            </a:r>
          </a:p>
          <a:p>
            <a:pPr marL="0" indent="0" algn="ctr">
              <a:buNone/>
            </a:pPr>
            <a:r>
              <a:rPr lang="en-GB" altLang="en-US" sz="3800" dirty="0"/>
              <a:t>‘Quietly radical’</a:t>
            </a:r>
          </a:p>
          <a:p>
            <a:pPr marL="0" indent="0" algn="ctr">
              <a:buNone/>
            </a:pPr>
            <a:r>
              <a:rPr lang="en-GB" altLang="en-US" sz="3800" dirty="0"/>
              <a:t>to</a:t>
            </a:r>
          </a:p>
          <a:p>
            <a:pPr marL="0" indent="0" algn="ctr">
              <a:buNone/>
            </a:pPr>
            <a:r>
              <a:rPr lang="en-GB" altLang="en-US" sz="3800" dirty="0"/>
              <a:t>‘Business as </a:t>
            </a:r>
            <a:r>
              <a:rPr lang="en-GB" altLang="en-US" sz="3800"/>
              <a:t>usual’?</a:t>
            </a:r>
            <a:endParaRPr lang="en-GB" altLang="en-US" sz="3800" dirty="0"/>
          </a:p>
          <a:p>
            <a:pPr marL="0" indent="0" algn="ctr">
              <a:buNone/>
            </a:pPr>
            <a:endParaRPr lang="en-GB" altLang="en-US" sz="3000" dirty="0"/>
          </a:p>
          <a:p>
            <a:pPr marL="0" indent="0" algn="r">
              <a:buNone/>
            </a:pPr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335159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8952</TotalTime>
  <Words>133</Words>
  <Application>Microsoft Office PowerPoint</Application>
  <PresentationFormat>On-screen Show (4:3)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  Society of Evidence Based Policing (SEBP)  Chief Constable Francis Habgood QPM   </vt:lpstr>
      <vt:lpstr>PowerPoint Presentation</vt:lpstr>
      <vt:lpstr>PowerPoint Presentation</vt:lpstr>
      <vt:lpstr>PowerPoint Presentation</vt:lpstr>
      <vt:lpstr> Workforce </vt:lpstr>
      <vt:lpstr> Thames Valley Police </vt:lpstr>
      <vt:lpstr>PowerPoint Presentation</vt:lpstr>
    </vt:vector>
  </TitlesOfParts>
  <Company>TVP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C4775</dc:creator>
  <cp:lastModifiedBy>Jackie.Galo</cp:lastModifiedBy>
  <cp:revision>377</cp:revision>
  <cp:lastPrinted>2016-05-10T14:57:16Z</cp:lastPrinted>
  <dcterms:created xsi:type="dcterms:W3CDTF">2009-12-09T16:16:30Z</dcterms:created>
  <dcterms:modified xsi:type="dcterms:W3CDTF">2018-02-26T19:37:15Z</dcterms:modified>
</cp:coreProperties>
</file>