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7" r:id="rId1"/>
  </p:sldMasterIdLst>
  <p:notesMasterIdLst>
    <p:notesMasterId r:id="rId18"/>
  </p:notesMasterIdLst>
  <p:sldIdLst>
    <p:sldId id="256" r:id="rId2"/>
    <p:sldId id="294" r:id="rId3"/>
    <p:sldId id="300" r:id="rId4"/>
    <p:sldId id="262" r:id="rId5"/>
    <p:sldId id="264" r:id="rId6"/>
    <p:sldId id="284" r:id="rId7"/>
    <p:sldId id="285" r:id="rId8"/>
    <p:sldId id="287" r:id="rId9"/>
    <p:sldId id="290" r:id="rId10"/>
    <p:sldId id="261" r:id="rId11"/>
    <p:sldId id="296" r:id="rId12"/>
    <p:sldId id="297" r:id="rId13"/>
    <p:sldId id="299" r:id="rId14"/>
    <p:sldId id="298" r:id="rId15"/>
    <p:sldId id="301" r:id="rId16"/>
    <p:sldId id="2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7" autoAdjust="0"/>
    <p:restoredTop sz="94627"/>
  </p:normalViewPr>
  <p:slideViewPr>
    <p:cSldViewPr snapToGrid="0">
      <p:cViewPr varScale="1">
        <p:scale>
          <a:sx n="68" d="100"/>
          <a:sy n="68" d="100"/>
        </p:scale>
        <p:origin x="6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5531E-BC9F-473C-BA98-DB168D58F790}" type="datetimeFigureOut">
              <a:rPr lang="en-GB" smtClean="0"/>
              <a:t>28/02/2018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CEB71-E34B-408B-87FF-C39D9E0B0E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76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CEB71-E34B-408B-87FF-C39D9E0B0E6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96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9AD9-444F-4502-BE2C-DC11776FB8E9}" type="datetime1">
              <a:rPr lang="en-GB" smtClean="0"/>
              <a:t>28/02/2018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C021520-50E5-4951-8FFB-A13170CDCF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36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002C-037C-446B-9640-0D6581FE35AC}" type="datetime1">
              <a:rPr lang="en-GB" smtClean="0"/>
              <a:t>28/02/2018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1520-50E5-4951-8FFB-A13170CDCF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5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E76D-5880-4DED-AC36-7706396B35B3}" type="datetime1">
              <a:rPr lang="en-GB" smtClean="0"/>
              <a:t>28/02/2018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1520-50E5-4951-8FFB-A13170CDCF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87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F9CD-352C-4DAF-BECB-D7DA71771C71}" type="datetime1">
              <a:rPr lang="en-GB" smtClean="0"/>
              <a:t>28/02/2018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1520-50E5-4951-8FFB-A13170CDCF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13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959472F-71E8-4456-BCCF-E1AE7E7BEF3C}" type="datetime1">
              <a:rPr lang="en-GB" smtClean="0"/>
              <a:t>28/02/2018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C021520-50E5-4951-8FFB-A13170CDCF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44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2D8F-EDED-49B3-8273-1B3CA61C999A}" type="datetime1">
              <a:rPr lang="en-GB" smtClean="0"/>
              <a:t>28/02/2018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1520-50E5-4951-8FFB-A13170CDCF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23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8B72-5DDE-4180-92AE-08F704B5FA80}" type="datetime1">
              <a:rPr lang="en-GB" smtClean="0"/>
              <a:t>28/02/2018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1520-50E5-4951-8FFB-A13170CDCF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214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3615-DC27-4E8D-9B0B-B46590ED2D93}" type="datetime1">
              <a:rPr lang="en-GB" smtClean="0"/>
              <a:t>28/02/2018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1520-50E5-4951-8FFB-A13170CDCF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83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C3E8-F361-41B4-847E-3C35EE610E46}" type="datetime1">
              <a:rPr lang="en-GB" smtClean="0"/>
              <a:t>28/02/2018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1520-50E5-4951-8FFB-A13170CDCF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128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B333-EAFB-4D60-819E-0B4CC432BC08}" type="datetime1">
              <a:rPr lang="en-GB" smtClean="0"/>
              <a:t>28/02/2018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1520-50E5-4951-8FFB-A13170CDCF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82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71E0-9A92-4C14-9ECE-8C4A5BCBCB40}" type="datetime1">
              <a:rPr lang="en-GB" smtClean="0"/>
              <a:t>28/02/2018</a:t>
            </a:fld>
            <a:endParaRPr lang="en-GB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1520-50E5-4951-8FFB-A13170CDCF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20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8EF525F-3CBB-4E88-8EA6-78FB3D9B160B}" type="datetime1">
              <a:rPr lang="en-GB" smtClean="0"/>
              <a:t>28/02/2018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C021520-50E5-4951-8FFB-A13170CDCF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06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-lift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/>
              <a:t>Digital Forensics and Social Media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512" y="5500349"/>
            <a:ext cx="1018821" cy="10188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5402" y="6519169"/>
            <a:ext cx="1099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Thein Tun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165" y="5500349"/>
            <a:ext cx="1044000" cy="104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84248" y="6519446"/>
            <a:ext cx="1648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Danny </a:t>
            </a:r>
            <a:r>
              <a:rPr lang="en-US" sz="1600" i="1" dirty="0" err="1"/>
              <a:t>Barthaud</a:t>
            </a:r>
            <a:endParaRPr lang="en-US" sz="16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142" y="5500349"/>
            <a:ext cx="1020096" cy="10200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06917" y="6519169"/>
            <a:ext cx="1624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Arosha Bandara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251" y="5500349"/>
            <a:ext cx="1018820" cy="10188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70146" y="6519169"/>
            <a:ext cx="127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Blaine Price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309" y="5500349"/>
            <a:ext cx="1018821" cy="10188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88861" y="6519169"/>
            <a:ext cx="881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Yijun Yu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6" y="5500349"/>
            <a:ext cx="1018820" cy="10188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371542" y="6463126"/>
            <a:ext cx="1723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Bashar Nuseibeh</a:t>
            </a:r>
          </a:p>
        </p:txBody>
      </p:sp>
    </p:spTree>
    <p:extLst>
      <p:ext uri="{BB962C8B-B14F-4D97-AF65-F5344CB8AC3E}">
        <p14:creationId xmlns:p14="http://schemas.microsoft.com/office/powerpoint/2010/main" val="3894498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Police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1520-50E5-4951-8FFB-A13170CDCF44}" type="slidenum">
              <a:rPr lang="en-GB" smtClean="0"/>
              <a:t>10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876" y="3209480"/>
            <a:ext cx="1781175" cy="1095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120" y="3209480"/>
            <a:ext cx="1053148" cy="1286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276" y="3110550"/>
            <a:ext cx="1082093" cy="1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2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Citizen Forensics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1520-50E5-4951-8FFB-A13170CDCF4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096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Drones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1520-50E5-4951-8FFB-A13170CDCF44}" type="slidenum">
              <a:rPr lang="en-GB" smtClean="0"/>
              <a:t>12</a:t>
            </a:fld>
            <a:endParaRPr lang="en-GB" dirty="0"/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6878E826-DC66-DD41-AF2E-3D2E68471DF0}"/>
              </a:ext>
            </a:extLst>
          </p:cNvPr>
          <p:cNvSpPr txBox="1">
            <a:spLocks/>
          </p:cNvSpPr>
          <p:nvPr/>
        </p:nvSpPr>
        <p:spPr>
          <a:xfrm>
            <a:off x="1040820" y="1698170"/>
            <a:ext cx="10058400" cy="493974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Scenarios in regulating drones and enforcing laws</a:t>
            </a:r>
          </a:p>
          <a:p>
            <a:pPr lvl="1"/>
            <a:r>
              <a:rPr lang="en-GB" sz="2000" dirty="0"/>
              <a:t>Near-miss incidents involving passenger aircraft</a:t>
            </a:r>
            <a:br>
              <a:rPr lang="en-GB" sz="2000" dirty="0"/>
            </a:br>
            <a:r>
              <a:rPr lang="en-GB" sz="2000" dirty="0"/>
              <a:t>=&gt; UK law (this month) require drone pilots to register with NATS/CAA</a:t>
            </a:r>
          </a:p>
          <a:p>
            <a:pPr lvl="1"/>
            <a:r>
              <a:rPr lang="en-GB" sz="2000" dirty="0"/>
              <a:t>Surveillance, e.g.: </a:t>
            </a:r>
            <a:br>
              <a:rPr lang="en-GB" sz="2000" dirty="0"/>
            </a:br>
            <a:r>
              <a:rPr lang="en-GB" sz="2000" dirty="0"/>
              <a:t>=&gt; Delivery of drug to HMP</a:t>
            </a:r>
            <a:br>
              <a:rPr lang="en-GB" sz="2000" dirty="0"/>
            </a:br>
            <a:r>
              <a:rPr lang="en-GB" sz="2000" dirty="0"/>
              <a:t>=&gt; Rescue services, crowd monitoring etc.</a:t>
            </a:r>
          </a:p>
          <a:p>
            <a:r>
              <a:rPr lang="en-GB" dirty="0" err="1"/>
              <a:t>LiveBox</a:t>
            </a:r>
            <a:r>
              <a:rPr lang="en-GB" dirty="0"/>
              <a:t> Software Services: a Forensic Readiness Solution</a:t>
            </a:r>
          </a:p>
          <a:p>
            <a:pPr lvl="1"/>
            <a:r>
              <a:rPr lang="en-GB" sz="2000" dirty="0"/>
              <a:t>Forensically sound recording of drone flight data with integrity, scalability</a:t>
            </a:r>
          </a:p>
          <a:p>
            <a:pPr lvl="1"/>
            <a:r>
              <a:rPr lang="en-GB" sz="2000" dirty="0"/>
              <a:t>Regulation compliant verification of drone flight timely with abnormal situations</a:t>
            </a:r>
          </a:p>
        </p:txBody>
      </p:sp>
    </p:spTree>
    <p:extLst>
      <p:ext uri="{BB962C8B-B14F-4D97-AF65-F5344CB8AC3E}">
        <p14:creationId xmlns:p14="http://schemas.microsoft.com/office/powerpoint/2010/main" val="3969562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Drones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875701" y="6272784"/>
            <a:ext cx="640080" cy="365125"/>
          </a:xfrm>
        </p:spPr>
        <p:txBody>
          <a:bodyPr/>
          <a:lstStyle/>
          <a:p>
            <a:fld id="{3C021520-50E5-4951-8FFB-A13170CDCF44}" type="slidenum">
              <a:rPr lang="en-GB" smtClean="0"/>
              <a:t>13</a:t>
            </a:fld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F78A041-2709-BD47-8BAA-7CE2707484D7}"/>
              </a:ext>
            </a:extLst>
          </p:cNvPr>
          <p:cNvSpPr/>
          <p:nvPr/>
        </p:nvSpPr>
        <p:spPr>
          <a:xfrm>
            <a:off x="5216789" y="2099928"/>
            <a:ext cx="3091978" cy="1211779"/>
          </a:xfrm>
          <a:prstGeom prst="roundRect">
            <a:avLst>
              <a:gd name="adj" fmla="val 2551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6810A1-8A5E-B547-B0AD-FC5163466672}"/>
              </a:ext>
            </a:extLst>
          </p:cNvPr>
          <p:cNvSpPr txBox="1"/>
          <p:nvPr/>
        </p:nvSpPr>
        <p:spPr>
          <a:xfrm>
            <a:off x="5544651" y="2405376"/>
            <a:ext cx="249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cap="small" dirty="0"/>
              <a:t>LiveBox Cloud Service</a:t>
            </a:r>
          </a:p>
          <a:p>
            <a:pPr algn="ctr"/>
            <a:r>
              <a:rPr lang="en-GB" sz="1600" b="1" cap="small" dirty="0"/>
              <a:t>(</a:t>
            </a:r>
            <a:r>
              <a:rPr lang="en-GB" sz="1600" b="1" cap="small" dirty="0" err="1"/>
              <a:t>InfluxDB</a:t>
            </a:r>
            <a:r>
              <a:rPr lang="en-GB" sz="1600" b="1" cap="small" dirty="0"/>
              <a:t> or DLT)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2DAE56B-71A6-9746-BBFF-5F27846DEA92}"/>
              </a:ext>
            </a:extLst>
          </p:cNvPr>
          <p:cNvSpPr/>
          <p:nvPr/>
        </p:nvSpPr>
        <p:spPr>
          <a:xfrm>
            <a:off x="5160861" y="4762515"/>
            <a:ext cx="3104341" cy="1183086"/>
          </a:xfrm>
          <a:prstGeom prst="roundRect">
            <a:avLst>
              <a:gd name="adj" fmla="val 2551"/>
            </a:avLst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A9E79B-0B49-CF46-A9DD-EADC68EF5D1A}"/>
              </a:ext>
            </a:extLst>
          </p:cNvPr>
          <p:cNvSpPr txBox="1"/>
          <p:nvPr/>
        </p:nvSpPr>
        <p:spPr>
          <a:xfrm>
            <a:off x="5408165" y="5185405"/>
            <a:ext cx="2124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cap="small" dirty="0"/>
              <a:t>LiveBox Ground Service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49D9CC-6B91-3846-9A40-D6217B2F378E}"/>
              </a:ext>
            </a:extLst>
          </p:cNvPr>
          <p:cNvCxnSpPr/>
          <p:nvPr/>
        </p:nvCxnSpPr>
        <p:spPr>
          <a:xfrm>
            <a:off x="3776494" y="2493718"/>
            <a:ext cx="140624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7E81E4A-8F60-754F-AD84-9573704DD372}"/>
              </a:ext>
            </a:extLst>
          </p:cNvPr>
          <p:cNvSpPr txBox="1"/>
          <p:nvPr/>
        </p:nvSpPr>
        <p:spPr>
          <a:xfrm>
            <a:off x="3994333" y="2130472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Update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A1040A-5528-6148-9A5C-39019DA99B87}"/>
              </a:ext>
            </a:extLst>
          </p:cNvPr>
          <p:cNvCxnSpPr/>
          <p:nvPr/>
        </p:nvCxnSpPr>
        <p:spPr>
          <a:xfrm>
            <a:off x="3746199" y="2968936"/>
            <a:ext cx="140624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6CE2FB9-A0B8-884D-97C2-B01B180169C2}"/>
              </a:ext>
            </a:extLst>
          </p:cNvPr>
          <p:cNvSpPr txBox="1"/>
          <p:nvPr/>
        </p:nvSpPr>
        <p:spPr>
          <a:xfrm>
            <a:off x="3770436" y="2659309"/>
            <a:ext cx="1414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Query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BB3609E-B82E-E141-B3C6-CF6620E89F4A}"/>
              </a:ext>
            </a:extLst>
          </p:cNvPr>
          <p:cNvCxnSpPr>
            <a:cxnSpLocks/>
          </p:cNvCxnSpPr>
          <p:nvPr/>
        </p:nvCxnSpPr>
        <p:spPr>
          <a:xfrm rot="16200000">
            <a:off x="6046864" y="4020598"/>
            <a:ext cx="140624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9FC8901-EDFE-4D4D-90B1-D21F7F5B9417}"/>
              </a:ext>
            </a:extLst>
          </p:cNvPr>
          <p:cNvSpPr txBox="1"/>
          <p:nvPr/>
        </p:nvSpPr>
        <p:spPr>
          <a:xfrm>
            <a:off x="5828951" y="3800837"/>
            <a:ext cx="95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Update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4F7134-78F0-1241-9835-7BE4D57882E2}"/>
              </a:ext>
            </a:extLst>
          </p:cNvPr>
          <p:cNvCxnSpPr/>
          <p:nvPr/>
        </p:nvCxnSpPr>
        <p:spPr>
          <a:xfrm rot="16200000">
            <a:off x="7049986" y="4033895"/>
            <a:ext cx="140624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7A6C53B-8F70-034F-A8EC-152C95CCF6CC}"/>
              </a:ext>
            </a:extLst>
          </p:cNvPr>
          <p:cNvSpPr txBox="1"/>
          <p:nvPr/>
        </p:nvSpPr>
        <p:spPr>
          <a:xfrm>
            <a:off x="6692697" y="3789284"/>
            <a:ext cx="1414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Query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D011B88-B25B-4140-AAEC-FECD265DB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505" y="4851232"/>
            <a:ext cx="1114311" cy="1510748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2FE780F-56E6-4C4D-9340-837AE682EFEE}"/>
              </a:ext>
            </a:extLst>
          </p:cNvPr>
          <p:cNvCxnSpPr/>
          <p:nvPr/>
        </p:nvCxnSpPr>
        <p:spPr>
          <a:xfrm flipH="1">
            <a:off x="2202433" y="3362372"/>
            <a:ext cx="5975" cy="151946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3D182B5-173D-FF4D-8027-A1A502AD852E}"/>
              </a:ext>
            </a:extLst>
          </p:cNvPr>
          <p:cNvSpPr txBox="1"/>
          <p:nvPr/>
        </p:nvSpPr>
        <p:spPr>
          <a:xfrm>
            <a:off x="682038" y="3804704"/>
            <a:ext cx="1579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Command </a:t>
            </a:r>
          </a:p>
          <a:p>
            <a:pPr algn="ctr"/>
            <a:r>
              <a:rPr lang="en-GB" dirty="0"/>
              <a:t>and </a:t>
            </a:r>
          </a:p>
          <a:p>
            <a:pPr algn="ctr"/>
            <a:r>
              <a:rPr lang="en-GB" dirty="0"/>
              <a:t>Control</a:t>
            </a:r>
            <a:br>
              <a:rPr lang="en-GB" dirty="0"/>
            </a:b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244D26-8EB7-9941-8303-8A6200C49925}"/>
              </a:ext>
            </a:extLst>
          </p:cNvPr>
          <p:cNvSpPr txBox="1"/>
          <p:nvPr/>
        </p:nvSpPr>
        <p:spPr>
          <a:xfrm>
            <a:off x="9578512" y="1800662"/>
            <a:ext cx="1387303" cy="1613722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Stakeholders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(e.g., Police,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TfL, CAA)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5CD92E-08DE-A449-B016-2775D497E724}"/>
              </a:ext>
            </a:extLst>
          </p:cNvPr>
          <p:cNvSpPr txBox="1"/>
          <p:nvPr/>
        </p:nvSpPr>
        <p:spPr>
          <a:xfrm>
            <a:off x="1661248" y="6328560"/>
            <a:ext cx="1104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cap="small" dirty="0"/>
              <a:t>Controller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F54D36A-F237-7846-BD83-DFD9AF98F690}"/>
              </a:ext>
            </a:extLst>
          </p:cNvPr>
          <p:cNvSpPr/>
          <p:nvPr/>
        </p:nvSpPr>
        <p:spPr>
          <a:xfrm>
            <a:off x="857252" y="2099928"/>
            <a:ext cx="2888947" cy="1211779"/>
          </a:xfrm>
          <a:prstGeom prst="roundRect">
            <a:avLst>
              <a:gd name="adj" fmla="val 2551"/>
            </a:avLst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36EB23-1C87-C747-83EC-79EE00B04E98}"/>
              </a:ext>
            </a:extLst>
          </p:cNvPr>
          <p:cNvSpPr txBox="1"/>
          <p:nvPr/>
        </p:nvSpPr>
        <p:spPr>
          <a:xfrm>
            <a:off x="863371" y="2393325"/>
            <a:ext cx="2952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cap="small" dirty="0"/>
              <a:t>On-Drone </a:t>
            </a:r>
            <a:r>
              <a:rPr lang="en-GB" sz="1600" b="1" cap="small" dirty="0" err="1"/>
              <a:t>LiveBox</a:t>
            </a:r>
            <a:r>
              <a:rPr lang="en-GB" sz="1600" b="1" cap="small" dirty="0"/>
              <a:t> Service</a:t>
            </a:r>
          </a:p>
          <a:p>
            <a:r>
              <a:rPr lang="en-GB" sz="1600" b="1" cap="small" dirty="0"/>
              <a:t>(+</a:t>
            </a:r>
            <a:r>
              <a:rPr lang="en-GB" sz="1600" b="1" cap="small" dirty="0" err="1"/>
              <a:t>Dronology</a:t>
            </a:r>
            <a:r>
              <a:rPr lang="en-GB" sz="1600" b="1" cap="small" dirty="0"/>
              <a:t> Simulator)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DE1D2DB-91C9-A34C-BE15-C8530625946A}"/>
              </a:ext>
            </a:extLst>
          </p:cNvPr>
          <p:cNvGrpSpPr/>
          <p:nvPr/>
        </p:nvGrpSpPr>
        <p:grpSpPr>
          <a:xfrm>
            <a:off x="2827818" y="2099928"/>
            <a:ext cx="6612277" cy="3266494"/>
            <a:chOff x="3263245" y="2099928"/>
            <a:chExt cx="6612277" cy="326649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40F2768-FACE-DD43-97D9-D3341FDE0668}"/>
                </a:ext>
              </a:extLst>
            </p:cNvPr>
            <p:cNvGrpSpPr/>
            <p:nvPr/>
          </p:nvGrpSpPr>
          <p:grpSpPr>
            <a:xfrm>
              <a:off x="8728451" y="2099928"/>
              <a:ext cx="1147071" cy="372137"/>
              <a:chOff x="8728451" y="2099928"/>
              <a:chExt cx="1147071" cy="372137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E235B03A-CBAD-EE44-BB1A-DB1FB76C17AB}"/>
                  </a:ext>
                </a:extLst>
              </p:cNvPr>
              <p:cNvCxnSpPr/>
              <p:nvPr/>
            </p:nvCxnSpPr>
            <p:spPr>
              <a:xfrm>
                <a:off x="8728451" y="2472065"/>
                <a:ext cx="1147071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5A6508-162B-D045-8751-A896CE96E110}"/>
                  </a:ext>
                </a:extLst>
              </p:cNvPr>
              <p:cNvSpPr txBox="1"/>
              <p:nvPr/>
            </p:nvSpPr>
            <p:spPr>
              <a:xfrm>
                <a:off x="8920534" y="2099928"/>
                <a:ext cx="747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Check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D755B4F-15CC-AF4F-883D-7D4B74527865}"/>
                </a:ext>
              </a:extLst>
            </p:cNvPr>
            <p:cNvGrpSpPr/>
            <p:nvPr/>
          </p:nvGrpSpPr>
          <p:grpSpPr>
            <a:xfrm>
              <a:off x="3263245" y="3305945"/>
              <a:ext cx="2899076" cy="2060477"/>
              <a:chOff x="3263245" y="3305945"/>
              <a:chExt cx="2899076" cy="2060477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BCD43E89-C59D-C144-B36E-79FB9D5F75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63245" y="3305945"/>
                <a:ext cx="2580347" cy="206047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9DA53CE-D773-0B4B-8683-DDE883DB333D}"/>
                  </a:ext>
                </a:extLst>
              </p:cNvPr>
              <p:cNvSpPr txBox="1"/>
              <p:nvPr/>
            </p:nvSpPr>
            <p:spPr>
              <a:xfrm>
                <a:off x="5076058" y="3657970"/>
                <a:ext cx="10862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S.O.S. Notify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E84BC37-EEA6-7B4B-B32F-3395DC8384BA}"/>
                </a:ext>
              </a:extLst>
            </p:cNvPr>
            <p:cNvGrpSpPr/>
            <p:nvPr/>
          </p:nvGrpSpPr>
          <p:grpSpPr>
            <a:xfrm>
              <a:off x="8721692" y="2693739"/>
              <a:ext cx="1153829" cy="369332"/>
              <a:chOff x="8721692" y="2693739"/>
              <a:chExt cx="1153829" cy="369332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EFAEEE89-5F48-6F41-A4DC-BC743125539A}"/>
                  </a:ext>
                </a:extLst>
              </p:cNvPr>
              <p:cNvCxnSpPr/>
              <p:nvPr/>
            </p:nvCxnSpPr>
            <p:spPr>
              <a:xfrm>
                <a:off x="8728450" y="3014256"/>
                <a:ext cx="1147071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8BA6095-04CA-834A-81D3-EB14CC910AA8}"/>
                  </a:ext>
                </a:extLst>
              </p:cNvPr>
              <p:cNvSpPr txBox="1"/>
              <p:nvPr/>
            </p:nvSpPr>
            <p:spPr>
              <a:xfrm>
                <a:off x="8721692" y="2693739"/>
                <a:ext cx="1153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Specify</a:t>
                </a:r>
              </a:p>
            </p:txBody>
          </p:sp>
        </p:grp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33CD461C-3D73-8A4E-B16D-4092175FB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842" y="3454582"/>
            <a:ext cx="1657021" cy="67868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D98ACD0-88BA-A649-A2C7-ECFC146E3E1C}"/>
              </a:ext>
            </a:extLst>
          </p:cNvPr>
          <p:cNvSpPr txBox="1"/>
          <p:nvPr/>
        </p:nvSpPr>
        <p:spPr>
          <a:xfrm>
            <a:off x="9628406" y="4246326"/>
            <a:ext cx="1241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cap="small" dirty="0"/>
              <a:t>Drones without</a:t>
            </a:r>
          </a:p>
          <a:p>
            <a:pPr algn="ctr"/>
            <a:r>
              <a:rPr lang="en-GB" b="1" cap="small" dirty="0" err="1"/>
              <a:t>LiveBox</a:t>
            </a:r>
            <a:endParaRPr lang="en-GB" b="1" cap="small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2324619-C341-3246-8A29-CC00C7375CEB}"/>
              </a:ext>
            </a:extLst>
          </p:cNvPr>
          <p:cNvCxnSpPr>
            <a:cxnSpLocks/>
          </p:cNvCxnSpPr>
          <p:nvPr/>
        </p:nvCxnSpPr>
        <p:spPr>
          <a:xfrm flipH="1">
            <a:off x="8275094" y="3947197"/>
            <a:ext cx="1106530" cy="815317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82B3F3C-F6D1-D34D-9820-D2CDBA44D875}"/>
              </a:ext>
            </a:extLst>
          </p:cNvPr>
          <p:cNvSpPr txBox="1"/>
          <p:nvPr/>
        </p:nvSpPr>
        <p:spPr>
          <a:xfrm>
            <a:off x="7848220" y="3953984"/>
            <a:ext cx="1414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Detect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DA6CCDF-AF08-C24A-8575-33B3BE025EA2}"/>
              </a:ext>
            </a:extLst>
          </p:cNvPr>
          <p:cNvCxnSpPr>
            <a:cxnSpLocks/>
          </p:cNvCxnSpPr>
          <p:nvPr/>
        </p:nvCxnSpPr>
        <p:spPr>
          <a:xfrm flipV="1">
            <a:off x="5601425" y="3291550"/>
            <a:ext cx="12580" cy="145131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944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Bitcoin and Cryptocurrencies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Recent popular interests</a:t>
            </a:r>
          </a:p>
          <a:p>
            <a:r>
              <a:rPr lang="en-GB" dirty="0"/>
              <a:t>Emerging challenges:</a:t>
            </a:r>
          </a:p>
          <a:p>
            <a:pPr lvl="1"/>
            <a:r>
              <a:rPr lang="en-GB" dirty="0"/>
              <a:t>Old crimes using new technologies: financial frauds, money laundering </a:t>
            </a:r>
          </a:p>
          <a:p>
            <a:pPr lvl="1"/>
            <a:r>
              <a:rPr lang="en-GB" dirty="0"/>
              <a:t>New crimes using new technologies: stealing computer time </a:t>
            </a:r>
            <a:r>
              <a:rPr lang="en-GB"/>
              <a:t>for mining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1520-50E5-4951-8FFB-A13170CDCF44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494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Back-UP</a:t>
            </a:r>
            <a:r>
              <a:rPr lang="en-GB" dirty="0"/>
              <a:t> slides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1520-50E5-4951-8FFB-A13170CDCF44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055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Social-Lift: Facebook App</a:t>
            </a:r>
          </a:p>
        </p:txBody>
      </p:sp>
      <p:sp>
        <p:nvSpPr>
          <p:cNvPr id="23" name="Content Placeholder 13"/>
          <p:cNvSpPr>
            <a:spLocks noGrp="1"/>
          </p:cNvSpPr>
          <p:nvPr>
            <p:ph idx="1"/>
          </p:nvPr>
        </p:nvSpPr>
        <p:spPr>
          <a:xfrm>
            <a:off x="6352032" y="2471156"/>
            <a:ext cx="4885270" cy="340471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GB" dirty="0"/>
              <a:t>Charlie logs in with FB credentials</a:t>
            </a:r>
          </a:p>
          <a:p>
            <a:pPr marL="457200" indent="-457200">
              <a:buAutoNum type="arabicPeriod"/>
            </a:pPr>
            <a:r>
              <a:rPr lang="en-GB" dirty="0"/>
              <a:t>SL gets Charlie’s timeline</a:t>
            </a:r>
          </a:p>
          <a:p>
            <a:pPr marL="457200" indent="-457200">
              <a:buAutoNum type="arabicPeriod"/>
            </a:pPr>
            <a:r>
              <a:rPr lang="en-GB" dirty="0"/>
              <a:t>Charlie selects objects to disclose</a:t>
            </a:r>
          </a:p>
          <a:p>
            <a:pPr marL="457200" indent="-457200">
              <a:buAutoNum type="arabicPeriod"/>
            </a:pPr>
            <a:r>
              <a:rPr lang="en-GB" dirty="0"/>
              <a:t>SL creates a </a:t>
            </a:r>
            <a:r>
              <a:rPr lang="en-GB" dirty="0" err="1"/>
              <a:t>Merkle</a:t>
            </a:r>
            <a:r>
              <a:rPr lang="en-GB" dirty="0"/>
              <a:t> tree of objects</a:t>
            </a:r>
          </a:p>
          <a:p>
            <a:pPr marL="457200" indent="-457200">
              <a:buAutoNum type="arabicPeriod"/>
            </a:pPr>
            <a:r>
              <a:rPr lang="en-GB" dirty="0"/>
              <a:t>Objects and tree root sent by email</a:t>
            </a:r>
          </a:p>
          <a:p>
            <a:pPr marL="457200" indent="-457200">
              <a:buAutoNum type="arabicPeriod"/>
            </a:pPr>
            <a:r>
              <a:rPr lang="en-GB" dirty="0"/>
              <a:t>Verify by </a:t>
            </a:r>
            <a:r>
              <a:rPr lang="en-GB" dirty="0" err="1"/>
              <a:t>recomputing</a:t>
            </a:r>
            <a:r>
              <a:rPr lang="en-GB" dirty="0"/>
              <a:t> </a:t>
            </a:r>
            <a:r>
              <a:rPr lang="en-GB" dirty="0" err="1"/>
              <a:t>Merkle</a:t>
            </a:r>
            <a:r>
              <a:rPr lang="en-GB" dirty="0"/>
              <a:t>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1520-50E5-4951-8FFB-A13170CDCF44}" type="slidenum">
              <a:rPr lang="en-GB" smtClean="0"/>
              <a:t>16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89" y="2551747"/>
            <a:ext cx="926010" cy="7400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806" y="4398835"/>
            <a:ext cx="740093" cy="7400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58" y="3360854"/>
            <a:ext cx="739648" cy="739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7046" y="5138483"/>
            <a:ext cx="152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/>
              <a:t>Bob</a:t>
            </a:r>
            <a:r>
              <a:rPr lang="en-GB" dirty="0"/>
              <a:t>: Policeman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7466" y="3291395"/>
            <a:ext cx="1678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/>
              <a:t>Charlie</a:t>
            </a:r>
            <a:r>
              <a:rPr lang="en-GB" dirty="0"/>
              <a:t>: Victim,</a:t>
            </a:r>
            <a:br>
              <a:rPr lang="en-GB" dirty="0"/>
            </a:br>
            <a:r>
              <a:rPr lang="en-GB" dirty="0"/>
              <a:t>Witness, Suspect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9242" y="4100502"/>
            <a:ext cx="1559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FB: </a:t>
            </a:r>
            <a:br>
              <a:rPr lang="en-GB" dirty="0"/>
            </a:br>
            <a:r>
              <a:rPr lang="en-GB" dirty="0"/>
              <a:t>Social Network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9000000">
            <a:off x="2483280" y="4584681"/>
            <a:ext cx="7368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800000">
            <a:off x="2518420" y="3488503"/>
            <a:ext cx="7368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29157" y="4584681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80522" y="341801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74324" y="2965905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21" name="Cloud 20"/>
          <p:cNvSpPr/>
          <p:nvPr/>
        </p:nvSpPr>
        <p:spPr>
          <a:xfrm>
            <a:off x="3320842" y="3462495"/>
            <a:ext cx="978272" cy="64970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3237268" y="4072270"/>
            <a:ext cx="1221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/>
              <a:t>SL:</a:t>
            </a:r>
            <a:br>
              <a:rPr lang="en-GB" i="1" dirty="0"/>
            </a:br>
            <a:r>
              <a:rPr lang="en-GB" dirty="0"/>
              <a:t>Social-Lift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392158" y="3730678"/>
            <a:ext cx="7368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99362" y="3098417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70600" y="3093163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52613" y="3243163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50763" y="4492115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44139" y="3451815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395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Our Research</a:t>
            </a:r>
          </a:p>
          <a:p>
            <a:r>
              <a:rPr lang="en-GB" dirty="0"/>
              <a:t>Social-Lift Tool</a:t>
            </a:r>
          </a:p>
          <a:p>
            <a:pPr lvl="1"/>
            <a:r>
              <a:rPr lang="en-GB" dirty="0"/>
              <a:t>Handling Evidence from Social Media</a:t>
            </a:r>
          </a:p>
          <a:p>
            <a:pPr lvl="1"/>
            <a:r>
              <a:rPr lang="en-GB" dirty="0">
                <a:hlinkClick r:id="rId2"/>
              </a:rPr>
              <a:t>www.social-lift.com</a:t>
            </a:r>
            <a:r>
              <a:rPr lang="en-GB" dirty="0"/>
              <a:t> </a:t>
            </a:r>
          </a:p>
          <a:p>
            <a:r>
              <a:rPr lang="en-GB" dirty="0"/>
              <a:t>Citizen Forensics</a:t>
            </a:r>
          </a:p>
          <a:p>
            <a:pPr lvl="1"/>
            <a:r>
              <a:rPr lang="en-GB" dirty="0"/>
              <a:t>Agenda for citizen/community engagement through online technologies</a:t>
            </a:r>
          </a:p>
          <a:p>
            <a:r>
              <a:rPr lang="en-GB" dirty="0"/>
              <a:t>Drones</a:t>
            </a:r>
          </a:p>
          <a:p>
            <a:pPr lvl="1"/>
            <a:r>
              <a:rPr lang="en-GB" dirty="0"/>
              <a:t>Policing the internet of flying things</a:t>
            </a:r>
          </a:p>
          <a:p>
            <a:r>
              <a:rPr lang="en-GB" dirty="0"/>
              <a:t>Bitcoin and cryptocurrencies</a:t>
            </a:r>
          </a:p>
          <a:p>
            <a:pPr lvl="1"/>
            <a:r>
              <a:rPr lang="en-GB" dirty="0"/>
              <a:t>Emerging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1520-50E5-4951-8FFB-A13170CDCF4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752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1520-50E5-4951-8FFB-A13170CDCF44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Shape 160"/>
          <p:cNvSpPr/>
          <p:nvPr/>
        </p:nvSpPr>
        <p:spPr>
          <a:xfrm>
            <a:off x="5510784" y="3008796"/>
            <a:ext cx="0" cy="584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6" name="Shape 161"/>
          <p:cNvSpPr/>
          <p:nvPr/>
        </p:nvSpPr>
        <p:spPr>
          <a:xfrm>
            <a:off x="4421654" y="3746384"/>
            <a:ext cx="974830" cy="568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7" name="Shape 162"/>
          <p:cNvSpPr/>
          <p:nvPr/>
        </p:nvSpPr>
        <p:spPr>
          <a:xfrm>
            <a:off x="5625084" y="3746384"/>
            <a:ext cx="1018690" cy="570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4400" y="14400"/>
                  <a:pt x="7200" y="7200"/>
                  <a:pt x="0" y="0"/>
                </a:cubicBezTo>
              </a:path>
            </a:pathLst>
          </a:custGeom>
          <a:ln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grpSp>
        <p:nvGrpSpPr>
          <p:cNvPr id="8" name="Group 150"/>
          <p:cNvGrpSpPr/>
          <p:nvPr/>
        </p:nvGrpSpPr>
        <p:grpSpPr>
          <a:xfrm>
            <a:off x="4062984" y="2093976"/>
            <a:ext cx="2895600" cy="945898"/>
            <a:chOff x="0" y="0"/>
            <a:chExt cx="2209800" cy="1326233"/>
          </a:xfrm>
        </p:grpSpPr>
        <p:sp>
          <p:nvSpPr>
            <p:cNvPr id="9" name="Shape 148"/>
            <p:cNvSpPr/>
            <p:nvPr/>
          </p:nvSpPr>
          <p:spPr>
            <a:xfrm>
              <a:off x="0" y="0"/>
              <a:ext cx="2209800" cy="1326233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Shape 149"/>
            <p:cNvSpPr/>
            <p:nvPr/>
          </p:nvSpPr>
          <p:spPr>
            <a:xfrm>
              <a:off x="64741" y="247620"/>
              <a:ext cx="2080318" cy="830994"/>
            </a:xfrm>
            <a:prstGeom prst="rect">
              <a:avLst/>
            </a:prstGeom>
            <a:ln>
              <a:noFill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</a:defRPr>
              </a:lvl1pPr>
            </a:lstStyle>
            <a:p>
              <a:pPr>
                <a:defRPr sz="1800"/>
              </a:pPr>
              <a:r>
                <a:rPr sz="2400" dirty="0"/>
                <a:t>Software Engineering</a:t>
              </a:r>
            </a:p>
          </p:txBody>
        </p:sp>
      </p:grpSp>
      <p:grpSp>
        <p:nvGrpSpPr>
          <p:cNvPr id="11" name="Group 153"/>
          <p:cNvGrpSpPr/>
          <p:nvPr/>
        </p:nvGrpSpPr>
        <p:grpSpPr>
          <a:xfrm>
            <a:off x="2278531" y="4175183"/>
            <a:ext cx="2784018" cy="876298"/>
            <a:chOff x="0" y="0"/>
            <a:chExt cx="2209800" cy="838200"/>
          </a:xfrm>
        </p:grpSpPr>
        <p:sp>
          <p:nvSpPr>
            <p:cNvPr id="12" name="Shape 151"/>
            <p:cNvSpPr/>
            <p:nvPr/>
          </p:nvSpPr>
          <p:spPr>
            <a:xfrm>
              <a:off x="0" y="0"/>
              <a:ext cx="2209800" cy="8382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 152"/>
            <p:cNvSpPr/>
            <p:nvPr/>
          </p:nvSpPr>
          <p:spPr>
            <a:xfrm>
              <a:off x="40917" y="21666"/>
              <a:ext cx="2127966" cy="794867"/>
            </a:xfrm>
            <a:prstGeom prst="rect">
              <a:avLst/>
            </a:prstGeom>
            <a:noFill/>
            <a:ln>
              <a:noFill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</a:defRPr>
              </a:lvl1pPr>
            </a:lstStyle>
            <a:p>
              <a:pPr>
                <a:defRPr sz="1800"/>
              </a:pPr>
              <a:r>
                <a:rPr sz="2400" dirty="0"/>
                <a:t>Security</a:t>
              </a:r>
              <a:r>
                <a:rPr lang="en-GB" sz="2400" dirty="0"/>
                <a:t>, </a:t>
              </a:r>
              <a:r>
                <a:rPr sz="2400" dirty="0"/>
                <a:t>Privacy</a:t>
              </a:r>
              <a:r>
                <a:rPr lang="en-GB" sz="2400" dirty="0"/>
                <a:t> &amp;</a:t>
              </a:r>
              <a:br>
                <a:rPr lang="en-GB" sz="2400" dirty="0"/>
              </a:br>
              <a:r>
                <a:rPr lang="en-GB" sz="2400" dirty="0"/>
                <a:t>Digital Forensics</a:t>
              </a:r>
              <a:endParaRPr sz="2400" dirty="0"/>
            </a:p>
          </p:txBody>
        </p:sp>
      </p:grpSp>
      <p:grpSp>
        <p:nvGrpSpPr>
          <p:cNvPr id="14" name="Group 156"/>
          <p:cNvGrpSpPr/>
          <p:nvPr/>
        </p:nvGrpSpPr>
        <p:grpSpPr>
          <a:xfrm>
            <a:off x="6134429" y="4175183"/>
            <a:ext cx="2784019" cy="876298"/>
            <a:chOff x="0" y="0"/>
            <a:chExt cx="2209800" cy="838200"/>
          </a:xfrm>
        </p:grpSpPr>
        <p:sp>
          <p:nvSpPr>
            <p:cNvPr id="15" name="Shape 154"/>
            <p:cNvSpPr/>
            <p:nvPr/>
          </p:nvSpPr>
          <p:spPr>
            <a:xfrm>
              <a:off x="0" y="0"/>
              <a:ext cx="2209800" cy="8382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Shape 155"/>
            <p:cNvSpPr/>
            <p:nvPr/>
          </p:nvSpPr>
          <p:spPr>
            <a:xfrm>
              <a:off x="40917" y="3603"/>
              <a:ext cx="2127966" cy="830994"/>
            </a:xfrm>
            <a:prstGeom prst="rect">
              <a:avLst/>
            </a:prstGeom>
            <a:noFill/>
            <a:ln>
              <a:noFill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</a:defRPr>
              </a:lvl1pPr>
            </a:lstStyle>
            <a:p>
              <a:pPr>
                <a:defRPr sz="1800"/>
              </a:pPr>
              <a:r>
                <a:rPr lang="en-GB" sz="2400" dirty="0"/>
                <a:t>Human</a:t>
              </a:r>
              <a:br>
                <a:rPr lang="en-GB" sz="2400" dirty="0"/>
              </a:br>
              <a:r>
                <a:rPr lang="en-GB" sz="2400" dirty="0"/>
                <a:t>Behaviour</a:t>
              </a:r>
              <a:endParaRPr sz="2400" dirty="0"/>
            </a:p>
          </p:txBody>
        </p:sp>
      </p:grpSp>
      <p:sp>
        <p:nvSpPr>
          <p:cNvPr id="17" name="Shape 157"/>
          <p:cNvSpPr/>
          <p:nvPr/>
        </p:nvSpPr>
        <p:spPr>
          <a:xfrm>
            <a:off x="5396484" y="3583111"/>
            <a:ext cx="228600" cy="22860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2203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Digital evidence from the social media increasingly important</a:t>
            </a:r>
          </a:p>
          <a:p>
            <a:pPr lvl="1"/>
            <a:r>
              <a:rPr lang="en-GB" sz="2000" dirty="0"/>
              <a:t>Emerging classes of cybercrimes (trolling, cyber bullying)</a:t>
            </a:r>
          </a:p>
          <a:p>
            <a:pPr lvl="1"/>
            <a:r>
              <a:rPr lang="en-GB" sz="2000" dirty="0"/>
              <a:t>Additional source of evidence for traditional crimes</a:t>
            </a:r>
          </a:p>
          <a:p>
            <a:r>
              <a:rPr lang="en-GB" sz="2400" dirty="0"/>
              <a:t>Traditional digital forensic tools focus on </a:t>
            </a:r>
            <a:r>
              <a:rPr lang="en-GB" sz="2400" b="1" dirty="0"/>
              <a:t>disks</a:t>
            </a:r>
            <a:r>
              <a:rPr lang="en-GB" sz="2400" dirty="0"/>
              <a:t>, </a:t>
            </a:r>
            <a:r>
              <a:rPr lang="en-GB" sz="2400" b="1" dirty="0"/>
              <a:t>memory</a:t>
            </a:r>
            <a:r>
              <a:rPr lang="en-GB" sz="2400" dirty="0"/>
              <a:t>, </a:t>
            </a:r>
            <a:r>
              <a:rPr lang="en-GB" sz="2400" b="1" dirty="0"/>
              <a:t>network</a:t>
            </a:r>
          </a:p>
          <a:p>
            <a:pPr lvl="1"/>
            <a:r>
              <a:rPr lang="en-GB" sz="2000" dirty="0"/>
              <a:t>huge data size; slow triage/search time; little privacy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1520-50E5-4951-8FFB-A13170CDCF4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26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Media Example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295401" y="4279146"/>
            <a:ext cx="9601196" cy="1596721"/>
          </a:xfrm>
        </p:spPr>
        <p:txBody>
          <a:bodyPr>
            <a:normAutofit/>
          </a:bodyPr>
          <a:lstStyle/>
          <a:p>
            <a:r>
              <a:rPr lang="en-GB" dirty="0"/>
              <a:t>Charlie wants to give a section of his timeline to Bob</a:t>
            </a:r>
          </a:p>
          <a:p>
            <a:r>
              <a:rPr lang="en-GB" dirty="0"/>
              <a:t>How can he do that?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1520-50E5-4951-8FFB-A13170CDCF44}" type="slidenum">
              <a:rPr lang="en-GB" smtClean="0"/>
              <a:t>5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83" y="2551747"/>
            <a:ext cx="926010" cy="7400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324" y="2551747"/>
            <a:ext cx="740093" cy="740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60" y="2551747"/>
            <a:ext cx="739648" cy="739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960" y="2529769"/>
            <a:ext cx="2915920" cy="1798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2564" y="3291395"/>
            <a:ext cx="152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/>
              <a:t>Bob</a:t>
            </a:r>
            <a:r>
              <a:rPr lang="en-GB" dirty="0"/>
              <a:t>: Policeman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93360" y="3291395"/>
            <a:ext cx="1678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/>
              <a:t>Charlie</a:t>
            </a:r>
            <a:r>
              <a:rPr lang="en-GB" dirty="0"/>
              <a:t>: Victim,</a:t>
            </a:r>
            <a:br>
              <a:rPr lang="en-GB" dirty="0"/>
            </a:br>
            <a:r>
              <a:rPr lang="en-GB" dirty="0"/>
              <a:t>Witness, Suspect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59687" y="3291395"/>
            <a:ext cx="1940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FB: Social Network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037840" y="2921571"/>
            <a:ext cx="73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83200" y="2921571"/>
            <a:ext cx="73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17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Possible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Charlie gets a screenshot or print-out</a:t>
            </a:r>
          </a:p>
          <a:p>
            <a:pPr lvl="1"/>
            <a:r>
              <a:rPr lang="en-GB" sz="2000" dirty="0"/>
              <a:t>Easy to tamper with</a:t>
            </a:r>
          </a:p>
          <a:p>
            <a:r>
              <a:rPr lang="en-GB" sz="2400" dirty="0"/>
              <a:t>Bob asks Charlie to reveal his password or entire timeline</a:t>
            </a:r>
          </a:p>
          <a:p>
            <a:pPr lvl="1"/>
            <a:r>
              <a:rPr lang="en-GB" sz="2000" dirty="0"/>
              <a:t>Not good for privacy, collateral evidence, resource burden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1520-50E5-4951-8FFB-A13170CDCF4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572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Handling Social Media Incidents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Social media users may have useful intelligence for police investigations</a:t>
            </a:r>
          </a:p>
          <a:p>
            <a:pPr lvl="1"/>
            <a:r>
              <a:rPr lang="en-GB" dirty="0"/>
              <a:t>witness, victim or suspect</a:t>
            </a:r>
          </a:p>
          <a:p>
            <a:r>
              <a:rPr lang="en-GB" dirty="0"/>
              <a:t>We want to create a reporting tool</a:t>
            </a:r>
          </a:p>
          <a:p>
            <a:pPr lvl="1"/>
            <a:r>
              <a:rPr lang="en-GB" b="1" dirty="0"/>
              <a:t>forensically-sound</a:t>
            </a:r>
            <a:r>
              <a:rPr lang="en-GB" dirty="0"/>
              <a:t>: good for court evidence</a:t>
            </a:r>
          </a:p>
          <a:p>
            <a:pPr lvl="1"/>
            <a:r>
              <a:rPr lang="en-GB" b="1" dirty="0"/>
              <a:t>privacy sensitive</a:t>
            </a:r>
            <a:r>
              <a:rPr lang="en-GB" dirty="0"/>
              <a:t>: little/no collateral evidence</a:t>
            </a:r>
          </a:p>
          <a:p>
            <a:pPr lvl="1"/>
            <a:r>
              <a:rPr lang="en-GB" b="1" dirty="0"/>
              <a:t>automated</a:t>
            </a:r>
            <a:r>
              <a:rPr lang="en-GB" dirty="0"/>
              <a:t>: good for search</a:t>
            </a:r>
          </a:p>
          <a:p>
            <a:r>
              <a:rPr lang="en-GB" i="1" dirty="0"/>
              <a:t>alleviates the burden on specialist forensic teams and empowers front-line officers and citizens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1520-50E5-4951-8FFB-A13170CDCF4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738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Live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www.social-lift.com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Try out yourself:</a:t>
            </a:r>
          </a:p>
          <a:p>
            <a:r>
              <a:rPr lang="en-GB" dirty="0"/>
              <a:t>Username:</a:t>
            </a:r>
          </a:p>
          <a:p>
            <a:r>
              <a:rPr lang="en-GB" dirty="0"/>
              <a:t>Password: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1520-50E5-4951-8FFB-A13170CDCF4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591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Usage Scenarios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Scenario #1</a:t>
            </a:r>
          </a:p>
          <a:p>
            <a:pPr lvl="1"/>
            <a:r>
              <a:rPr lang="en-GB" dirty="0"/>
              <a:t>A citizen arrives at the police station to report an incident</a:t>
            </a:r>
          </a:p>
          <a:p>
            <a:pPr lvl="1"/>
            <a:r>
              <a:rPr lang="en-GB" dirty="0"/>
              <a:t>The officer and the citizen agree the scope of information needed from the timeline</a:t>
            </a:r>
          </a:p>
          <a:p>
            <a:pPr lvl="1"/>
            <a:r>
              <a:rPr lang="en-GB" dirty="0"/>
              <a:t>The citizen logs on to the social-lift website and send the evidence</a:t>
            </a:r>
          </a:p>
          <a:p>
            <a:r>
              <a:rPr lang="en-GB" dirty="0"/>
              <a:t>Scenario #2</a:t>
            </a:r>
          </a:p>
          <a:p>
            <a:pPr lvl="1"/>
            <a:r>
              <a:rPr lang="en-GB" dirty="0"/>
              <a:t>An officer arrives at a scene where a citizens wants to give evidence from social media</a:t>
            </a:r>
          </a:p>
          <a:p>
            <a:pPr lvl="1"/>
            <a:r>
              <a:rPr lang="en-GB" dirty="0"/>
              <a:t>The citizens uses social-lift on the mobile device to share evidence</a:t>
            </a:r>
          </a:p>
          <a:p>
            <a:pPr lvl="1"/>
            <a:r>
              <a:rPr lang="en-GB" dirty="0"/>
              <a:t>The officer confirm receipt of evidence</a:t>
            </a:r>
          </a:p>
          <a:p>
            <a:pPr lvl="1"/>
            <a:r>
              <a:rPr lang="en-GB" dirty="0"/>
              <a:t>The officer returns to office to file a case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1520-50E5-4951-8FFB-A13170CDCF4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665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3081</TotalTime>
  <Words>501</Words>
  <Application>Microsoft Office PowerPoint</Application>
  <PresentationFormat>Widescreen</PresentationFormat>
  <Paragraphs>139</Paragraphs>
  <Slides>16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Rockwell</vt:lpstr>
      <vt:lpstr>Rockwell Condensed</vt:lpstr>
      <vt:lpstr>Wingdings</vt:lpstr>
      <vt:lpstr>Wood Type</vt:lpstr>
      <vt:lpstr>Digital Forensics and Social Media</vt:lpstr>
      <vt:lpstr>Agenda</vt:lpstr>
      <vt:lpstr>Our Research</vt:lpstr>
      <vt:lpstr>Background</vt:lpstr>
      <vt:lpstr>Social Media Example</vt:lpstr>
      <vt:lpstr>Possible Solutions</vt:lpstr>
      <vt:lpstr>Handling Social Media Incidents</vt:lpstr>
      <vt:lpstr>Live Demo</vt:lpstr>
      <vt:lpstr>Usage Scenarios</vt:lpstr>
      <vt:lpstr>Main Police Partners</vt:lpstr>
      <vt:lpstr>Citizen Forensics</vt:lpstr>
      <vt:lpstr>Drones</vt:lpstr>
      <vt:lpstr>Drones</vt:lpstr>
      <vt:lpstr>Bitcoin and Cryptocurrencies</vt:lpstr>
      <vt:lpstr>Back-UP slides</vt:lpstr>
      <vt:lpstr>Social-Lift: Facebook App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Thein Tun</dc:title>
  <dc:creator>Thein.Tun</dc:creator>
  <cp:lastModifiedBy>Jackie.Galo</cp:lastModifiedBy>
  <cp:revision>283</cp:revision>
  <dcterms:created xsi:type="dcterms:W3CDTF">2016-12-12T09:04:45Z</dcterms:created>
  <dcterms:modified xsi:type="dcterms:W3CDTF">2018-02-28T19:23:19Z</dcterms:modified>
</cp:coreProperties>
</file>