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0" r:id="rId2"/>
    <p:sldId id="348" r:id="rId3"/>
    <p:sldId id="343" r:id="rId4"/>
    <p:sldId id="329" r:id="rId5"/>
    <p:sldId id="337" r:id="rId6"/>
    <p:sldId id="331" r:id="rId7"/>
    <p:sldId id="338" r:id="rId8"/>
    <p:sldId id="332" r:id="rId9"/>
    <p:sldId id="339" r:id="rId10"/>
    <p:sldId id="333" r:id="rId11"/>
    <p:sldId id="341" r:id="rId12"/>
    <p:sldId id="344" r:id="rId13"/>
    <p:sldId id="349" r:id="rId14"/>
    <p:sldId id="302" r:id="rId15"/>
    <p:sldId id="281" r:id="rId16"/>
    <p:sldId id="273" r:id="rId17"/>
    <p:sldId id="351" r:id="rId18"/>
    <p:sldId id="286" r:id="rId19"/>
    <p:sldId id="293" r:id="rId20"/>
    <p:sldId id="294" r:id="rId21"/>
    <p:sldId id="291" r:id="rId22"/>
    <p:sldId id="352" r:id="rId23"/>
    <p:sldId id="298" r:id="rId24"/>
    <p:sldId id="306"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F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63" autoAdjust="0"/>
  </p:normalViewPr>
  <p:slideViewPr>
    <p:cSldViewPr>
      <p:cViewPr>
        <p:scale>
          <a:sx n="66" d="100"/>
          <a:sy n="66" d="100"/>
        </p:scale>
        <p:origin x="1506" y="3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iona:Desktop:ESRC%20DATA:SPSS%20datasets:iIIRG%20GRAPHS%20-%20SI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iona:Desktop:ESRC%20DATA:SPSS%20datasets:iIIRG%20GRAPHS%20-%20SI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Fiona:Desktop:ESRC%20DATA:SPSS%20datasets:iIIRG%20GRAPHS%20-%20SIP.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Fiona:Desktop:ESRC%20DATA:SPSS%20datasets:iIIRG%20GRAPHS%20-%20SIP.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Fiona:Desktop:ESRC%20DATA:SPSS%20datasets:iIIRG%20GRAPHS%20-%20SIP.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Fiona:Desktop:ESRC%20DATA:SPSS%20datasets:iIIRG%20GRAPHS%20-%20SIP.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Fiona:Desktop:ESRC%20DATA:SPSS%20datasets:iIIRG%20GRAPHS%20-%20SIP.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'Transcripts - EE, and more'!$J$2</c:f>
              <c:strCache>
                <c:ptCount val="1"/>
                <c:pt idx="0">
                  <c:v>Pre SIP training</c:v>
                </c:pt>
              </c:strCache>
            </c:strRef>
          </c:tx>
          <c:spPr>
            <a:solidFill>
              <a:schemeClr val="bg1"/>
            </a:solidFill>
          </c:spPr>
          <c:invertIfNegative val="0"/>
          <c:errBars>
            <c:errBarType val="both"/>
            <c:errValType val="cust"/>
            <c:noEndCap val="0"/>
            <c:plus>
              <c:numRef>
                <c:f>'Transcripts - EE, and more'!$N$3:$N$4</c:f>
                <c:numCache>
                  <c:formatCode>General</c:formatCode>
                  <c:ptCount val="2"/>
                  <c:pt idx="0">
                    <c:v>0.20599999999999999</c:v>
                  </c:pt>
                  <c:pt idx="1">
                    <c:v>0.38400000000000001</c:v>
                  </c:pt>
                </c:numCache>
              </c:numRef>
            </c:plus>
            <c:minus>
              <c:numRef>
                <c:f>'Transcripts - EE, and more'!$N$3:$N$4</c:f>
                <c:numCache>
                  <c:formatCode>General</c:formatCode>
                  <c:ptCount val="2"/>
                  <c:pt idx="0">
                    <c:v>0.20599999999999999</c:v>
                  </c:pt>
                  <c:pt idx="1">
                    <c:v>0.38400000000000001</c:v>
                  </c:pt>
                </c:numCache>
              </c:numRef>
            </c:minus>
            <c:spPr>
              <a:ln>
                <a:solidFill>
                  <a:schemeClr val="bg1"/>
                </a:solidFill>
              </a:ln>
            </c:spPr>
          </c:errBars>
          <c:cat>
            <c:strRef>
              <c:f>'Transcripts - EE, and more'!$I$3:$I$4</c:f>
              <c:strCache>
                <c:ptCount val="2"/>
                <c:pt idx="0">
                  <c:v>Engage</c:v>
                </c:pt>
                <c:pt idx="1">
                  <c:v>Explain</c:v>
                </c:pt>
              </c:strCache>
            </c:strRef>
          </c:cat>
          <c:val>
            <c:numRef>
              <c:f>'Transcripts - EE, and more'!$J$3:$J$4</c:f>
              <c:numCache>
                <c:formatCode>General</c:formatCode>
                <c:ptCount val="2"/>
                <c:pt idx="0">
                  <c:v>1.2</c:v>
                </c:pt>
                <c:pt idx="1">
                  <c:v>1.56</c:v>
                </c:pt>
              </c:numCache>
            </c:numRef>
          </c:val>
          <c:extLst>
            <c:ext xmlns:c16="http://schemas.microsoft.com/office/drawing/2014/chart" uri="{C3380CC4-5D6E-409C-BE32-E72D297353CC}">
              <c16:uniqueId val="{00000000-8F59-45FA-9516-97A7210738DB}"/>
            </c:ext>
          </c:extLst>
        </c:ser>
        <c:ser>
          <c:idx val="1"/>
          <c:order val="1"/>
          <c:tx>
            <c:strRef>
              <c:f>'Transcripts - EE, and more'!$K$2</c:f>
              <c:strCache>
                <c:ptCount val="1"/>
                <c:pt idx="0">
                  <c:v>Post SIP training</c:v>
                </c:pt>
              </c:strCache>
            </c:strRef>
          </c:tx>
          <c:spPr>
            <a:solidFill>
              <a:schemeClr val="accent3"/>
            </a:solidFill>
          </c:spPr>
          <c:invertIfNegative val="0"/>
          <c:errBars>
            <c:errBarType val="both"/>
            <c:errValType val="cust"/>
            <c:noEndCap val="0"/>
            <c:plus>
              <c:numRef>
                <c:f>'Transcripts - EE, and more'!$O$3:$O$4</c:f>
                <c:numCache>
                  <c:formatCode>General</c:formatCode>
                  <c:ptCount val="2"/>
                  <c:pt idx="0">
                    <c:v>0.36499999999999999</c:v>
                  </c:pt>
                  <c:pt idx="1">
                    <c:v>0.66</c:v>
                  </c:pt>
                </c:numCache>
              </c:numRef>
            </c:plus>
            <c:minus>
              <c:numRef>
                <c:f>'Transcripts - EE, and more'!$O$3:$O$4</c:f>
                <c:numCache>
                  <c:formatCode>General</c:formatCode>
                  <c:ptCount val="2"/>
                  <c:pt idx="0">
                    <c:v>0.36499999999999999</c:v>
                  </c:pt>
                  <c:pt idx="1">
                    <c:v>0.66</c:v>
                  </c:pt>
                </c:numCache>
              </c:numRef>
            </c:minus>
            <c:spPr>
              <a:ln>
                <a:solidFill>
                  <a:schemeClr val="bg1"/>
                </a:solidFill>
              </a:ln>
            </c:spPr>
          </c:errBars>
          <c:cat>
            <c:strRef>
              <c:f>'Transcripts - EE, and more'!$I$3:$I$4</c:f>
              <c:strCache>
                <c:ptCount val="2"/>
                <c:pt idx="0">
                  <c:v>Engage</c:v>
                </c:pt>
                <c:pt idx="1">
                  <c:v>Explain</c:v>
                </c:pt>
              </c:strCache>
            </c:strRef>
          </c:cat>
          <c:val>
            <c:numRef>
              <c:f>'Transcripts - EE, and more'!$K$3:$K$4</c:f>
              <c:numCache>
                <c:formatCode>General</c:formatCode>
                <c:ptCount val="2"/>
                <c:pt idx="0">
                  <c:v>2.2799999999999998</c:v>
                </c:pt>
                <c:pt idx="1">
                  <c:v>3.36</c:v>
                </c:pt>
              </c:numCache>
            </c:numRef>
          </c:val>
          <c:extLst>
            <c:ext xmlns:c16="http://schemas.microsoft.com/office/drawing/2014/chart" uri="{C3380CC4-5D6E-409C-BE32-E72D297353CC}">
              <c16:uniqueId val="{00000001-8F59-45FA-9516-97A7210738DB}"/>
            </c:ext>
          </c:extLst>
        </c:ser>
        <c:dLbls>
          <c:showLegendKey val="0"/>
          <c:showVal val="0"/>
          <c:showCatName val="0"/>
          <c:showSerName val="0"/>
          <c:showPercent val="0"/>
          <c:showBubbleSize val="0"/>
        </c:dLbls>
        <c:gapWidth val="150"/>
        <c:axId val="2037512072"/>
        <c:axId val="2114010600"/>
      </c:barChart>
      <c:catAx>
        <c:axId val="2037512072"/>
        <c:scaling>
          <c:orientation val="minMax"/>
        </c:scaling>
        <c:delete val="0"/>
        <c:axPos val="b"/>
        <c:numFmt formatCode="General" sourceLinked="0"/>
        <c:majorTickMark val="out"/>
        <c:minorTickMark val="none"/>
        <c:tickLblPos val="nextTo"/>
        <c:txPr>
          <a:bodyPr/>
          <a:lstStyle/>
          <a:p>
            <a:pPr>
              <a:defRPr sz="1600">
                <a:solidFill>
                  <a:schemeClr val="bg1"/>
                </a:solidFill>
              </a:defRPr>
            </a:pPr>
            <a:endParaRPr lang="en-US"/>
          </a:p>
        </c:txPr>
        <c:crossAx val="2114010600"/>
        <c:crosses val="autoZero"/>
        <c:auto val="1"/>
        <c:lblAlgn val="ctr"/>
        <c:lblOffset val="100"/>
        <c:noMultiLvlLbl val="0"/>
      </c:catAx>
      <c:valAx>
        <c:axId val="2114010600"/>
        <c:scaling>
          <c:orientation val="minMax"/>
          <c:max val="4"/>
        </c:scaling>
        <c:delete val="0"/>
        <c:axPos val="l"/>
        <c:majorGridlines/>
        <c:numFmt formatCode="General" sourceLinked="1"/>
        <c:majorTickMark val="out"/>
        <c:minorTickMark val="none"/>
        <c:tickLblPos val="nextTo"/>
        <c:txPr>
          <a:bodyPr/>
          <a:lstStyle/>
          <a:p>
            <a:pPr>
              <a:defRPr sz="1800">
                <a:solidFill>
                  <a:schemeClr val="bg1"/>
                </a:solidFill>
              </a:defRPr>
            </a:pPr>
            <a:endParaRPr lang="en-US"/>
          </a:p>
        </c:txPr>
        <c:crossAx val="2037512072"/>
        <c:crosses val="autoZero"/>
        <c:crossBetween val="between"/>
        <c:majorUnit val="1"/>
      </c:valAx>
    </c:plotArea>
    <c:legend>
      <c:legendPos val="r"/>
      <c:layout>
        <c:manualLayout>
          <c:xMode val="edge"/>
          <c:yMode val="edge"/>
          <c:x val="0.71727873039359302"/>
          <c:y val="0.155243579338642"/>
          <c:w val="0.262679304572219"/>
          <c:h val="0.163394274459147"/>
        </c:manualLayout>
      </c:layout>
      <c:overlay val="0"/>
      <c:txPr>
        <a:bodyPr/>
        <a:lstStyle/>
        <a:p>
          <a:pPr>
            <a:defRPr sz="1800">
              <a:solidFill>
                <a:schemeClr val="bg1"/>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8967506928034798E-2"/>
          <c:y val="4.4078688354745099E-2"/>
          <c:w val="0.67887524439132896"/>
          <c:h val="0.78470033929556504"/>
        </c:manualLayout>
      </c:layout>
      <c:barChart>
        <c:barDir val="col"/>
        <c:grouping val="clustered"/>
        <c:varyColors val="0"/>
        <c:ser>
          <c:idx val="0"/>
          <c:order val="0"/>
          <c:tx>
            <c:strRef>
              <c:f>Transcripts!$O$2</c:f>
              <c:strCache>
                <c:ptCount val="1"/>
                <c:pt idx="0">
                  <c:v>Pre SIP training</c:v>
                </c:pt>
              </c:strCache>
            </c:strRef>
          </c:tx>
          <c:spPr>
            <a:solidFill>
              <a:schemeClr val="bg1"/>
            </a:solidFill>
          </c:spPr>
          <c:invertIfNegative val="0"/>
          <c:errBars>
            <c:errBarType val="both"/>
            <c:errValType val="cust"/>
            <c:noEndCap val="0"/>
            <c:plus>
              <c:numRef>
                <c:f>Transcripts!$O$10:$O$13</c:f>
                <c:numCache>
                  <c:formatCode>General</c:formatCode>
                  <c:ptCount val="4"/>
                  <c:pt idx="0">
                    <c:v>1.5346299999999999</c:v>
                  </c:pt>
                  <c:pt idx="1">
                    <c:v>1.70408</c:v>
                  </c:pt>
                  <c:pt idx="2">
                    <c:v>1.8512599999999999</c:v>
                  </c:pt>
                  <c:pt idx="3">
                    <c:v>0.55589999999999995</c:v>
                  </c:pt>
                </c:numCache>
              </c:numRef>
            </c:plus>
            <c:minus>
              <c:numRef>
                <c:f>Transcripts!$O$10:$O$13</c:f>
                <c:numCache>
                  <c:formatCode>General</c:formatCode>
                  <c:ptCount val="4"/>
                  <c:pt idx="0">
                    <c:v>1.5346299999999999</c:v>
                  </c:pt>
                  <c:pt idx="1">
                    <c:v>1.70408</c:v>
                  </c:pt>
                  <c:pt idx="2">
                    <c:v>1.8512599999999999</c:v>
                  </c:pt>
                  <c:pt idx="3">
                    <c:v>0.55589999999999995</c:v>
                  </c:pt>
                </c:numCache>
              </c:numRef>
            </c:minus>
            <c:spPr>
              <a:ln>
                <a:solidFill>
                  <a:schemeClr val="bg1"/>
                </a:solidFill>
              </a:ln>
            </c:spPr>
          </c:errBars>
          <c:cat>
            <c:strRef>
              <c:f>Transcripts!$N$3:$N$6</c:f>
              <c:strCache>
                <c:ptCount val="4"/>
                <c:pt idx="0">
                  <c:v>Open q's</c:v>
                </c:pt>
                <c:pt idx="1">
                  <c:v>Wh- q's</c:v>
                </c:pt>
                <c:pt idx="2">
                  <c:v>Closed q's</c:v>
                </c:pt>
                <c:pt idx="3">
                  <c:v>Inappropriate q's</c:v>
                </c:pt>
              </c:strCache>
            </c:strRef>
          </c:cat>
          <c:val>
            <c:numRef>
              <c:f>Transcripts!$O$3:$O$6</c:f>
              <c:numCache>
                <c:formatCode>0</c:formatCode>
                <c:ptCount val="4"/>
                <c:pt idx="0">
                  <c:v>19.933499999999999</c:v>
                </c:pt>
                <c:pt idx="1">
                  <c:v>29.4605</c:v>
                </c:pt>
                <c:pt idx="2">
                  <c:v>46.072600000000001</c:v>
                </c:pt>
                <c:pt idx="3">
                  <c:v>2.9946000000000002</c:v>
                </c:pt>
              </c:numCache>
            </c:numRef>
          </c:val>
          <c:extLst>
            <c:ext xmlns:c16="http://schemas.microsoft.com/office/drawing/2014/chart" uri="{C3380CC4-5D6E-409C-BE32-E72D297353CC}">
              <c16:uniqueId val="{00000000-7BED-46E3-AF24-A5CFDAB92BE7}"/>
            </c:ext>
          </c:extLst>
        </c:ser>
        <c:ser>
          <c:idx val="1"/>
          <c:order val="1"/>
          <c:tx>
            <c:strRef>
              <c:f>Transcripts!$P$2</c:f>
              <c:strCache>
                <c:ptCount val="1"/>
                <c:pt idx="0">
                  <c:v>Post SIP training</c:v>
                </c:pt>
              </c:strCache>
            </c:strRef>
          </c:tx>
          <c:spPr>
            <a:solidFill>
              <a:schemeClr val="accent3"/>
            </a:solidFill>
          </c:spPr>
          <c:invertIfNegative val="0"/>
          <c:errBars>
            <c:errBarType val="both"/>
            <c:errValType val="cust"/>
            <c:noEndCap val="0"/>
            <c:plus>
              <c:numRef>
                <c:f>Transcripts!$P$10:$P$13</c:f>
                <c:numCache>
                  <c:formatCode>General</c:formatCode>
                  <c:ptCount val="4"/>
                  <c:pt idx="0">
                    <c:v>1.9860599999999999</c:v>
                  </c:pt>
                  <c:pt idx="1">
                    <c:v>1.53704</c:v>
                  </c:pt>
                  <c:pt idx="2">
                    <c:v>2.0276299999999998</c:v>
                  </c:pt>
                  <c:pt idx="3">
                    <c:v>0.39356999999999998</c:v>
                  </c:pt>
                </c:numCache>
              </c:numRef>
            </c:plus>
            <c:minus>
              <c:numRef>
                <c:f>Transcripts!$P$10:$P$13</c:f>
                <c:numCache>
                  <c:formatCode>General</c:formatCode>
                  <c:ptCount val="4"/>
                  <c:pt idx="0">
                    <c:v>1.9860599999999999</c:v>
                  </c:pt>
                  <c:pt idx="1">
                    <c:v>1.53704</c:v>
                  </c:pt>
                  <c:pt idx="2">
                    <c:v>2.0276299999999998</c:v>
                  </c:pt>
                  <c:pt idx="3">
                    <c:v>0.39356999999999998</c:v>
                  </c:pt>
                </c:numCache>
              </c:numRef>
            </c:minus>
            <c:spPr>
              <a:ln>
                <a:solidFill>
                  <a:schemeClr val="bg1"/>
                </a:solidFill>
              </a:ln>
            </c:spPr>
          </c:errBars>
          <c:cat>
            <c:strRef>
              <c:f>Transcripts!$N$3:$N$6</c:f>
              <c:strCache>
                <c:ptCount val="4"/>
                <c:pt idx="0">
                  <c:v>Open q's</c:v>
                </c:pt>
                <c:pt idx="1">
                  <c:v>Wh- q's</c:v>
                </c:pt>
                <c:pt idx="2">
                  <c:v>Closed q's</c:v>
                </c:pt>
                <c:pt idx="3">
                  <c:v>Inappropriate q's</c:v>
                </c:pt>
              </c:strCache>
            </c:strRef>
          </c:cat>
          <c:val>
            <c:numRef>
              <c:f>Transcripts!$P$3:$P$6</c:f>
              <c:numCache>
                <c:formatCode>0</c:formatCode>
                <c:ptCount val="4"/>
                <c:pt idx="0">
                  <c:v>31.096599999999999</c:v>
                </c:pt>
                <c:pt idx="1">
                  <c:v>28.6008</c:v>
                </c:pt>
                <c:pt idx="2">
                  <c:v>38.246899999999997</c:v>
                </c:pt>
                <c:pt idx="3">
                  <c:v>2.0545</c:v>
                </c:pt>
              </c:numCache>
            </c:numRef>
          </c:val>
          <c:extLst>
            <c:ext xmlns:c16="http://schemas.microsoft.com/office/drawing/2014/chart" uri="{C3380CC4-5D6E-409C-BE32-E72D297353CC}">
              <c16:uniqueId val="{00000001-7BED-46E3-AF24-A5CFDAB92BE7}"/>
            </c:ext>
          </c:extLst>
        </c:ser>
        <c:dLbls>
          <c:showLegendKey val="0"/>
          <c:showVal val="0"/>
          <c:showCatName val="0"/>
          <c:showSerName val="0"/>
          <c:showPercent val="0"/>
          <c:showBubbleSize val="0"/>
        </c:dLbls>
        <c:gapWidth val="150"/>
        <c:axId val="-2146556360"/>
        <c:axId val="-2146980168"/>
      </c:barChart>
      <c:catAx>
        <c:axId val="-2146556360"/>
        <c:scaling>
          <c:orientation val="minMax"/>
        </c:scaling>
        <c:delete val="0"/>
        <c:axPos val="b"/>
        <c:numFmt formatCode="General" sourceLinked="0"/>
        <c:majorTickMark val="out"/>
        <c:minorTickMark val="none"/>
        <c:tickLblPos val="nextTo"/>
        <c:txPr>
          <a:bodyPr/>
          <a:lstStyle/>
          <a:p>
            <a:pPr>
              <a:defRPr sz="1800">
                <a:solidFill>
                  <a:schemeClr val="bg1"/>
                </a:solidFill>
              </a:defRPr>
            </a:pPr>
            <a:endParaRPr lang="en-US"/>
          </a:p>
        </c:txPr>
        <c:crossAx val="-2146980168"/>
        <c:crosses val="autoZero"/>
        <c:auto val="1"/>
        <c:lblAlgn val="ctr"/>
        <c:lblOffset val="100"/>
        <c:noMultiLvlLbl val="0"/>
      </c:catAx>
      <c:valAx>
        <c:axId val="-2146980168"/>
        <c:scaling>
          <c:orientation val="minMax"/>
          <c:max val="50"/>
        </c:scaling>
        <c:delete val="0"/>
        <c:axPos val="l"/>
        <c:majorGridlines/>
        <c:numFmt formatCode="0" sourceLinked="1"/>
        <c:majorTickMark val="out"/>
        <c:minorTickMark val="none"/>
        <c:tickLblPos val="nextTo"/>
        <c:txPr>
          <a:bodyPr/>
          <a:lstStyle/>
          <a:p>
            <a:pPr>
              <a:defRPr sz="1400">
                <a:solidFill>
                  <a:schemeClr val="bg1"/>
                </a:solidFill>
                <a:latin typeface=""/>
              </a:defRPr>
            </a:pPr>
            <a:endParaRPr lang="en-US"/>
          </a:p>
        </c:txPr>
        <c:crossAx val="-2146556360"/>
        <c:crosses val="autoZero"/>
        <c:crossBetween val="between"/>
        <c:majorUnit val="10"/>
      </c:valAx>
    </c:plotArea>
    <c:legend>
      <c:legendPos val="r"/>
      <c:layout>
        <c:manualLayout>
          <c:xMode val="edge"/>
          <c:yMode val="edge"/>
          <c:x val="0.735334282029665"/>
          <c:y val="8.2141264839457995E-2"/>
          <c:w val="0.22662528237603199"/>
          <c:h val="0.223665336467991"/>
        </c:manualLayout>
      </c:layout>
      <c:overlay val="0"/>
      <c:txPr>
        <a:bodyPr/>
        <a:lstStyle/>
        <a:p>
          <a:pPr>
            <a:defRPr sz="1800">
              <a:solidFill>
                <a:schemeClr val="bg1"/>
              </a:solidFill>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'Transcripts - EE, and more'!$I$25</c:f>
              <c:strCache>
                <c:ptCount val="1"/>
                <c:pt idx="0">
                  <c:v>Interviewee-led</c:v>
                </c:pt>
              </c:strCache>
            </c:strRef>
          </c:tx>
          <c:spPr>
            <a:solidFill>
              <a:schemeClr val="accent3"/>
            </a:solidFill>
          </c:spPr>
          <c:invertIfNegative val="0"/>
          <c:cat>
            <c:strRef>
              <c:f>'Transcripts - EE, and more'!$J$24:$K$24</c:f>
              <c:strCache>
                <c:ptCount val="2"/>
                <c:pt idx="0">
                  <c:v>Pre SIP training</c:v>
                </c:pt>
                <c:pt idx="1">
                  <c:v>Post SIP training</c:v>
                </c:pt>
              </c:strCache>
            </c:strRef>
          </c:cat>
          <c:val>
            <c:numRef>
              <c:f>'Transcripts - EE, and more'!$J$25:$K$25</c:f>
              <c:numCache>
                <c:formatCode>0</c:formatCode>
                <c:ptCount val="2"/>
                <c:pt idx="0">
                  <c:v>41.621400000000001</c:v>
                </c:pt>
                <c:pt idx="1">
                  <c:v>75.421400000000006</c:v>
                </c:pt>
              </c:numCache>
            </c:numRef>
          </c:val>
          <c:extLst>
            <c:ext xmlns:c16="http://schemas.microsoft.com/office/drawing/2014/chart" uri="{C3380CC4-5D6E-409C-BE32-E72D297353CC}">
              <c16:uniqueId val="{00000000-5504-43F0-9548-93008A233866}"/>
            </c:ext>
          </c:extLst>
        </c:ser>
        <c:ser>
          <c:idx val="1"/>
          <c:order val="1"/>
          <c:tx>
            <c:strRef>
              <c:f>'Transcripts - EE, and more'!$I$26</c:f>
              <c:strCache>
                <c:ptCount val="1"/>
                <c:pt idx="0">
                  <c:v>Interviewer-led</c:v>
                </c:pt>
              </c:strCache>
            </c:strRef>
          </c:tx>
          <c:spPr>
            <a:solidFill>
              <a:schemeClr val="bg1"/>
            </a:solidFill>
          </c:spPr>
          <c:invertIfNegative val="0"/>
          <c:cat>
            <c:strRef>
              <c:f>'Transcripts - EE, and more'!$J$24:$K$24</c:f>
              <c:strCache>
                <c:ptCount val="2"/>
                <c:pt idx="0">
                  <c:v>Pre SIP training</c:v>
                </c:pt>
                <c:pt idx="1">
                  <c:v>Post SIP training</c:v>
                </c:pt>
              </c:strCache>
            </c:strRef>
          </c:cat>
          <c:val>
            <c:numRef>
              <c:f>'Transcripts - EE, and more'!$J$26:$K$26</c:f>
              <c:numCache>
                <c:formatCode>General</c:formatCode>
                <c:ptCount val="2"/>
                <c:pt idx="0">
                  <c:v>58</c:v>
                </c:pt>
                <c:pt idx="1">
                  <c:v>25</c:v>
                </c:pt>
              </c:numCache>
            </c:numRef>
          </c:val>
          <c:extLst>
            <c:ext xmlns:c16="http://schemas.microsoft.com/office/drawing/2014/chart" uri="{C3380CC4-5D6E-409C-BE32-E72D297353CC}">
              <c16:uniqueId val="{00000001-5504-43F0-9548-93008A233866}"/>
            </c:ext>
          </c:extLst>
        </c:ser>
        <c:dLbls>
          <c:showLegendKey val="0"/>
          <c:showVal val="0"/>
          <c:showCatName val="0"/>
          <c:showSerName val="0"/>
          <c:showPercent val="0"/>
          <c:showBubbleSize val="0"/>
        </c:dLbls>
        <c:gapWidth val="150"/>
        <c:overlap val="100"/>
        <c:axId val="2092572840"/>
        <c:axId val="2092576088"/>
      </c:barChart>
      <c:catAx>
        <c:axId val="2092572840"/>
        <c:scaling>
          <c:orientation val="minMax"/>
        </c:scaling>
        <c:delete val="0"/>
        <c:axPos val="b"/>
        <c:numFmt formatCode="General" sourceLinked="0"/>
        <c:majorTickMark val="out"/>
        <c:minorTickMark val="none"/>
        <c:tickLblPos val="nextTo"/>
        <c:txPr>
          <a:bodyPr/>
          <a:lstStyle/>
          <a:p>
            <a:pPr>
              <a:defRPr sz="1800">
                <a:solidFill>
                  <a:schemeClr val="bg1"/>
                </a:solidFill>
              </a:defRPr>
            </a:pPr>
            <a:endParaRPr lang="en-US"/>
          </a:p>
        </c:txPr>
        <c:crossAx val="2092576088"/>
        <c:crosses val="autoZero"/>
        <c:auto val="1"/>
        <c:lblAlgn val="ctr"/>
        <c:lblOffset val="100"/>
        <c:noMultiLvlLbl val="0"/>
      </c:catAx>
      <c:valAx>
        <c:axId val="2092576088"/>
        <c:scaling>
          <c:orientation val="minMax"/>
        </c:scaling>
        <c:delete val="0"/>
        <c:axPos val="l"/>
        <c:majorGridlines/>
        <c:numFmt formatCode="0%" sourceLinked="1"/>
        <c:majorTickMark val="out"/>
        <c:minorTickMark val="none"/>
        <c:tickLblPos val="nextTo"/>
        <c:txPr>
          <a:bodyPr/>
          <a:lstStyle/>
          <a:p>
            <a:pPr>
              <a:defRPr sz="1800">
                <a:solidFill>
                  <a:schemeClr val="bg1"/>
                </a:solidFill>
              </a:defRPr>
            </a:pPr>
            <a:endParaRPr lang="en-US"/>
          </a:p>
        </c:txPr>
        <c:crossAx val="2092572840"/>
        <c:crosses val="autoZero"/>
        <c:crossBetween val="between"/>
        <c:majorUnit val="0.2"/>
      </c:valAx>
    </c:plotArea>
    <c:legend>
      <c:legendPos val="r"/>
      <c:layout>
        <c:manualLayout>
          <c:xMode val="edge"/>
          <c:yMode val="edge"/>
          <c:x val="0.73677622776213303"/>
          <c:y val="7.1020705745115195E-2"/>
          <c:w val="0.24933491689329201"/>
          <c:h val="0.41809682816467097"/>
        </c:manualLayout>
      </c:layout>
      <c:overlay val="0"/>
      <c:txPr>
        <a:bodyPr/>
        <a:lstStyle/>
        <a:p>
          <a:pPr>
            <a:defRPr sz="1800">
              <a:solidFill>
                <a:schemeClr val="bg1"/>
              </a:solidFill>
            </a:defRPr>
          </a:pPr>
          <a:endParaRPr lang="en-US"/>
        </a:p>
      </c:txPr>
    </c:legend>
    <c:plotVisOnly val="1"/>
    <c:dispBlanksAs val="gap"/>
    <c:showDLblsOverMax val="0"/>
  </c:chart>
  <c:txPr>
    <a:bodyPr/>
    <a:lstStyle/>
    <a:p>
      <a:pPr>
        <a:defRPr sz="16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'2x2 BWV final means'!$I$9:$J$9</c:f>
              <c:strCache>
                <c:ptCount val="1"/>
                <c:pt idx="0">
                  <c:v>Open q's Received training</c:v>
                </c:pt>
              </c:strCache>
            </c:strRef>
          </c:tx>
          <c:spPr>
            <a:solidFill>
              <a:srgbClr val="FFCC00"/>
            </a:solidFill>
          </c:spPr>
          <c:invertIfNegative val="0"/>
          <c:errBars>
            <c:errBarType val="both"/>
            <c:errValType val="cust"/>
            <c:noEndCap val="0"/>
            <c:plus>
              <c:numRef>
                <c:f>'2x2 BWV final means'!$P$6:$P$7</c:f>
                <c:numCache>
                  <c:formatCode>General</c:formatCode>
                  <c:ptCount val="2"/>
                  <c:pt idx="0">
                    <c:v>2.59</c:v>
                  </c:pt>
                  <c:pt idx="1">
                    <c:v>4.1899999999999986</c:v>
                  </c:pt>
                </c:numCache>
              </c:numRef>
            </c:plus>
            <c:minus>
              <c:numRef>
                <c:f>'2x2 BWV final means'!$P$6:$P$7</c:f>
                <c:numCache>
                  <c:formatCode>General</c:formatCode>
                  <c:ptCount val="2"/>
                  <c:pt idx="0">
                    <c:v>2.59</c:v>
                  </c:pt>
                  <c:pt idx="1">
                    <c:v>4.1899999999999986</c:v>
                  </c:pt>
                </c:numCache>
              </c:numRef>
            </c:minus>
            <c:spPr>
              <a:ln>
                <a:solidFill>
                  <a:schemeClr val="bg1"/>
                </a:solidFill>
              </a:ln>
            </c:spPr>
          </c:errBars>
          <c:cat>
            <c:strRef>
              <c:f>'2x2 BWV final means'!$K$8:$L$8</c:f>
              <c:strCache>
                <c:ptCount val="2"/>
                <c:pt idx="0">
                  <c:v>Pre trial</c:v>
                </c:pt>
                <c:pt idx="1">
                  <c:v>Post trial</c:v>
                </c:pt>
              </c:strCache>
            </c:strRef>
          </c:cat>
          <c:val>
            <c:numRef>
              <c:f>'2x2 BWV final means'!$K$9:$L$9</c:f>
              <c:numCache>
                <c:formatCode>0</c:formatCode>
                <c:ptCount val="2"/>
                <c:pt idx="0">
                  <c:v>23.7715</c:v>
                </c:pt>
                <c:pt idx="1">
                  <c:v>29.264099999999999</c:v>
                </c:pt>
              </c:numCache>
            </c:numRef>
          </c:val>
          <c:extLst>
            <c:ext xmlns:c16="http://schemas.microsoft.com/office/drawing/2014/chart" uri="{C3380CC4-5D6E-409C-BE32-E72D297353CC}">
              <c16:uniqueId val="{00000000-57BD-4E2E-A2B7-F2B7436AFD98}"/>
            </c:ext>
          </c:extLst>
        </c:ser>
        <c:ser>
          <c:idx val="1"/>
          <c:order val="1"/>
          <c:tx>
            <c:strRef>
              <c:f>'2x2 BWV final means'!$I$10:$J$10</c:f>
              <c:strCache>
                <c:ptCount val="1"/>
                <c:pt idx="0">
                  <c:v>Open q's Controls</c:v>
                </c:pt>
              </c:strCache>
            </c:strRef>
          </c:tx>
          <c:spPr>
            <a:solidFill>
              <a:sysClr val="window" lastClr="FFFFFF"/>
            </a:solidFill>
          </c:spPr>
          <c:invertIfNegative val="0"/>
          <c:errBars>
            <c:errBarType val="both"/>
            <c:errValType val="cust"/>
            <c:noEndCap val="0"/>
            <c:plus>
              <c:numRef>
                <c:f>'2x2 BWV final means'!$Q$6:$Q$7</c:f>
                <c:numCache>
                  <c:formatCode>General</c:formatCode>
                  <c:ptCount val="2"/>
                  <c:pt idx="0">
                    <c:v>2.19</c:v>
                  </c:pt>
                  <c:pt idx="1">
                    <c:v>4.1099999999999994</c:v>
                  </c:pt>
                </c:numCache>
              </c:numRef>
            </c:plus>
            <c:minus>
              <c:numRef>
                <c:f>'2x2 BWV final means'!$Q$6:$Q$7</c:f>
                <c:numCache>
                  <c:formatCode>General</c:formatCode>
                  <c:ptCount val="2"/>
                  <c:pt idx="0">
                    <c:v>2.19</c:v>
                  </c:pt>
                  <c:pt idx="1">
                    <c:v>4.1099999999999994</c:v>
                  </c:pt>
                </c:numCache>
              </c:numRef>
            </c:minus>
            <c:spPr>
              <a:ln>
                <a:solidFill>
                  <a:schemeClr val="bg1"/>
                </a:solidFill>
              </a:ln>
            </c:spPr>
          </c:errBars>
          <c:cat>
            <c:strRef>
              <c:f>'2x2 BWV final means'!$K$8:$L$8</c:f>
              <c:strCache>
                <c:ptCount val="2"/>
                <c:pt idx="0">
                  <c:v>Pre trial</c:v>
                </c:pt>
                <c:pt idx="1">
                  <c:v>Post trial</c:v>
                </c:pt>
              </c:strCache>
            </c:strRef>
          </c:cat>
          <c:val>
            <c:numRef>
              <c:f>'2x2 BWV final means'!$K$10:$L$10</c:f>
              <c:numCache>
                <c:formatCode>0</c:formatCode>
                <c:ptCount val="2"/>
                <c:pt idx="0">
                  <c:v>23.9908</c:v>
                </c:pt>
                <c:pt idx="1">
                  <c:v>21.674399999999999</c:v>
                </c:pt>
              </c:numCache>
            </c:numRef>
          </c:val>
          <c:extLst>
            <c:ext xmlns:c16="http://schemas.microsoft.com/office/drawing/2014/chart" uri="{C3380CC4-5D6E-409C-BE32-E72D297353CC}">
              <c16:uniqueId val="{00000001-57BD-4E2E-A2B7-F2B7436AFD98}"/>
            </c:ext>
          </c:extLst>
        </c:ser>
        <c:dLbls>
          <c:showLegendKey val="0"/>
          <c:showVal val="0"/>
          <c:showCatName val="0"/>
          <c:showSerName val="0"/>
          <c:showPercent val="0"/>
          <c:showBubbleSize val="0"/>
        </c:dLbls>
        <c:gapWidth val="150"/>
        <c:axId val="2118222216"/>
        <c:axId val="2118225016"/>
      </c:barChart>
      <c:catAx>
        <c:axId val="2118222216"/>
        <c:scaling>
          <c:orientation val="minMax"/>
        </c:scaling>
        <c:delete val="0"/>
        <c:axPos val="b"/>
        <c:numFmt formatCode="General" sourceLinked="0"/>
        <c:majorTickMark val="out"/>
        <c:minorTickMark val="none"/>
        <c:tickLblPos val="nextTo"/>
        <c:txPr>
          <a:bodyPr/>
          <a:lstStyle/>
          <a:p>
            <a:pPr>
              <a:defRPr sz="1600">
                <a:solidFill>
                  <a:schemeClr val="bg1"/>
                </a:solidFill>
              </a:defRPr>
            </a:pPr>
            <a:endParaRPr lang="en-US"/>
          </a:p>
        </c:txPr>
        <c:crossAx val="2118225016"/>
        <c:crosses val="autoZero"/>
        <c:auto val="1"/>
        <c:lblAlgn val="ctr"/>
        <c:lblOffset val="100"/>
        <c:noMultiLvlLbl val="0"/>
      </c:catAx>
      <c:valAx>
        <c:axId val="2118225016"/>
        <c:scaling>
          <c:orientation val="minMax"/>
          <c:max val="40"/>
          <c:min val="10"/>
        </c:scaling>
        <c:delete val="0"/>
        <c:axPos val="l"/>
        <c:majorGridlines/>
        <c:numFmt formatCode="0" sourceLinked="1"/>
        <c:majorTickMark val="out"/>
        <c:minorTickMark val="none"/>
        <c:tickLblPos val="nextTo"/>
        <c:txPr>
          <a:bodyPr/>
          <a:lstStyle/>
          <a:p>
            <a:pPr>
              <a:defRPr sz="1400">
                <a:solidFill>
                  <a:schemeClr val="bg1"/>
                </a:solidFill>
              </a:defRPr>
            </a:pPr>
            <a:endParaRPr lang="en-US"/>
          </a:p>
        </c:txPr>
        <c:crossAx val="2118222216"/>
        <c:crosses val="autoZero"/>
        <c:crossBetween val="between"/>
        <c:majorUnit val="10"/>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'2x2 BWV final means'!$I$18:$J$18</c:f>
              <c:strCache>
                <c:ptCount val="1"/>
                <c:pt idx="0">
                  <c:v>Inappropriate q's Received training</c:v>
                </c:pt>
              </c:strCache>
            </c:strRef>
          </c:tx>
          <c:spPr>
            <a:solidFill>
              <a:srgbClr val="FFCC00"/>
            </a:solidFill>
          </c:spPr>
          <c:invertIfNegative val="0"/>
          <c:errBars>
            <c:errBarType val="both"/>
            <c:errValType val="cust"/>
            <c:noEndCap val="0"/>
            <c:plus>
              <c:numRef>
                <c:f>'2x2 BWV final means'!$P$18:$P$19</c:f>
                <c:numCache>
                  <c:formatCode>General</c:formatCode>
                  <c:ptCount val="2"/>
                  <c:pt idx="0">
                    <c:v>1.17</c:v>
                  </c:pt>
                  <c:pt idx="1">
                    <c:v>1.89</c:v>
                  </c:pt>
                </c:numCache>
              </c:numRef>
            </c:plus>
            <c:minus>
              <c:numRef>
                <c:f>'2x2 BWV final means'!$P$18:$P$19</c:f>
                <c:numCache>
                  <c:formatCode>General</c:formatCode>
                  <c:ptCount val="2"/>
                  <c:pt idx="0">
                    <c:v>1.17</c:v>
                  </c:pt>
                  <c:pt idx="1">
                    <c:v>1.89</c:v>
                  </c:pt>
                </c:numCache>
              </c:numRef>
            </c:minus>
            <c:spPr>
              <a:ln>
                <a:solidFill>
                  <a:schemeClr val="bg1"/>
                </a:solidFill>
              </a:ln>
            </c:spPr>
          </c:errBars>
          <c:cat>
            <c:strRef>
              <c:f>'2x2 BWV final means'!$K$17:$L$17</c:f>
              <c:strCache>
                <c:ptCount val="2"/>
                <c:pt idx="0">
                  <c:v>Pre trial</c:v>
                </c:pt>
                <c:pt idx="1">
                  <c:v>Post trial</c:v>
                </c:pt>
              </c:strCache>
            </c:strRef>
          </c:cat>
          <c:val>
            <c:numRef>
              <c:f>'2x2 BWV final means'!$K$18:$L$18</c:f>
              <c:numCache>
                <c:formatCode>0</c:formatCode>
                <c:ptCount val="2"/>
                <c:pt idx="0">
                  <c:v>4.8068</c:v>
                </c:pt>
                <c:pt idx="1">
                  <c:v>3.2404000000000002</c:v>
                </c:pt>
              </c:numCache>
            </c:numRef>
          </c:val>
          <c:extLst>
            <c:ext xmlns:c16="http://schemas.microsoft.com/office/drawing/2014/chart" uri="{C3380CC4-5D6E-409C-BE32-E72D297353CC}">
              <c16:uniqueId val="{00000000-7471-4E78-A7AB-A0DC8C40930C}"/>
            </c:ext>
          </c:extLst>
        </c:ser>
        <c:ser>
          <c:idx val="1"/>
          <c:order val="1"/>
          <c:tx>
            <c:strRef>
              <c:f>'2x2 BWV final means'!$I$19:$J$19</c:f>
              <c:strCache>
                <c:ptCount val="1"/>
                <c:pt idx="0">
                  <c:v>Inappropriate q's Controls</c:v>
                </c:pt>
              </c:strCache>
            </c:strRef>
          </c:tx>
          <c:spPr>
            <a:solidFill>
              <a:sysClr val="window" lastClr="FFFFFF"/>
            </a:solidFill>
          </c:spPr>
          <c:invertIfNegative val="0"/>
          <c:errBars>
            <c:errBarType val="both"/>
            <c:errValType val="cust"/>
            <c:noEndCap val="0"/>
            <c:plus>
              <c:numRef>
                <c:f>'2x2 BWV final means'!$Q$18:$Q$19</c:f>
                <c:numCache>
                  <c:formatCode>General</c:formatCode>
                  <c:ptCount val="2"/>
                  <c:pt idx="0">
                    <c:v>0.99</c:v>
                  </c:pt>
                  <c:pt idx="1">
                    <c:v>1.85</c:v>
                  </c:pt>
                </c:numCache>
              </c:numRef>
            </c:plus>
            <c:minus>
              <c:numRef>
                <c:f>'2x2 BWV final means'!$Q$18:$Q$19</c:f>
                <c:numCache>
                  <c:formatCode>General</c:formatCode>
                  <c:ptCount val="2"/>
                  <c:pt idx="0">
                    <c:v>0.99</c:v>
                  </c:pt>
                  <c:pt idx="1">
                    <c:v>1.85</c:v>
                  </c:pt>
                </c:numCache>
              </c:numRef>
            </c:minus>
            <c:spPr>
              <a:ln>
                <a:solidFill>
                  <a:schemeClr val="bg1"/>
                </a:solidFill>
              </a:ln>
            </c:spPr>
          </c:errBars>
          <c:cat>
            <c:strRef>
              <c:f>'2x2 BWV final means'!$K$17:$L$17</c:f>
              <c:strCache>
                <c:ptCount val="2"/>
                <c:pt idx="0">
                  <c:v>Pre trial</c:v>
                </c:pt>
                <c:pt idx="1">
                  <c:v>Post trial</c:v>
                </c:pt>
              </c:strCache>
            </c:strRef>
          </c:cat>
          <c:val>
            <c:numRef>
              <c:f>'2x2 BWV final means'!$K$19:$L$19</c:f>
              <c:numCache>
                <c:formatCode>0</c:formatCode>
                <c:ptCount val="2"/>
                <c:pt idx="0">
                  <c:v>4.4892000000000003</c:v>
                </c:pt>
                <c:pt idx="1">
                  <c:v>4.8330000000000002</c:v>
                </c:pt>
              </c:numCache>
            </c:numRef>
          </c:val>
          <c:extLst>
            <c:ext xmlns:c16="http://schemas.microsoft.com/office/drawing/2014/chart" uri="{C3380CC4-5D6E-409C-BE32-E72D297353CC}">
              <c16:uniqueId val="{00000001-7471-4E78-A7AB-A0DC8C40930C}"/>
            </c:ext>
          </c:extLst>
        </c:ser>
        <c:dLbls>
          <c:showLegendKey val="0"/>
          <c:showVal val="0"/>
          <c:showCatName val="0"/>
          <c:showSerName val="0"/>
          <c:showPercent val="0"/>
          <c:showBubbleSize val="0"/>
        </c:dLbls>
        <c:gapWidth val="150"/>
        <c:axId val="2142073192"/>
        <c:axId val="2142076328"/>
      </c:barChart>
      <c:catAx>
        <c:axId val="2142073192"/>
        <c:scaling>
          <c:orientation val="minMax"/>
        </c:scaling>
        <c:delete val="0"/>
        <c:axPos val="b"/>
        <c:numFmt formatCode="General" sourceLinked="0"/>
        <c:majorTickMark val="out"/>
        <c:minorTickMark val="none"/>
        <c:tickLblPos val="nextTo"/>
        <c:txPr>
          <a:bodyPr/>
          <a:lstStyle/>
          <a:p>
            <a:pPr>
              <a:defRPr sz="1600">
                <a:solidFill>
                  <a:schemeClr val="bg1"/>
                </a:solidFill>
              </a:defRPr>
            </a:pPr>
            <a:endParaRPr lang="en-US"/>
          </a:p>
        </c:txPr>
        <c:crossAx val="2142076328"/>
        <c:crosses val="autoZero"/>
        <c:auto val="1"/>
        <c:lblAlgn val="ctr"/>
        <c:lblOffset val="100"/>
        <c:noMultiLvlLbl val="0"/>
      </c:catAx>
      <c:valAx>
        <c:axId val="2142076328"/>
        <c:scaling>
          <c:orientation val="minMax"/>
          <c:max val="6"/>
        </c:scaling>
        <c:delete val="0"/>
        <c:axPos val="l"/>
        <c:majorGridlines/>
        <c:numFmt formatCode="0" sourceLinked="1"/>
        <c:majorTickMark val="out"/>
        <c:minorTickMark val="none"/>
        <c:tickLblPos val="nextTo"/>
        <c:txPr>
          <a:bodyPr/>
          <a:lstStyle/>
          <a:p>
            <a:pPr>
              <a:defRPr sz="1400">
                <a:solidFill>
                  <a:schemeClr val="bg1"/>
                </a:solidFill>
              </a:defRPr>
            </a:pPr>
            <a:endParaRPr lang="en-US"/>
          </a:p>
        </c:txPr>
        <c:crossAx val="2142073192"/>
        <c:crosses val="autoZero"/>
        <c:crossBetween val="between"/>
        <c:majorUnit val="2"/>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'2x2 BWV final means'!$I$21:$J$21</c:f>
              <c:strCache>
                <c:ptCount val="1"/>
                <c:pt idx="0">
                  <c:v>Closed &amp; Probing q's Received training</c:v>
                </c:pt>
              </c:strCache>
            </c:strRef>
          </c:tx>
          <c:spPr>
            <a:solidFill>
              <a:srgbClr val="FFCC00"/>
            </a:solidFill>
          </c:spPr>
          <c:invertIfNegative val="0"/>
          <c:errBars>
            <c:errBarType val="both"/>
            <c:errValType val="cust"/>
            <c:noEndCap val="0"/>
            <c:plus>
              <c:numRef>
                <c:f>'2x2 BWV final means'!$P$10:$P$11</c:f>
                <c:numCache>
                  <c:formatCode>General</c:formatCode>
                  <c:ptCount val="2"/>
                  <c:pt idx="0">
                    <c:v>2.57</c:v>
                  </c:pt>
                  <c:pt idx="1">
                    <c:v>4.1599999999999966</c:v>
                  </c:pt>
                </c:numCache>
              </c:numRef>
            </c:plus>
            <c:minus>
              <c:numRef>
                <c:f>'2x2 BWV final means'!$P$10:$P$11</c:f>
                <c:numCache>
                  <c:formatCode>General</c:formatCode>
                  <c:ptCount val="2"/>
                  <c:pt idx="0">
                    <c:v>2.57</c:v>
                  </c:pt>
                  <c:pt idx="1">
                    <c:v>4.1599999999999966</c:v>
                  </c:pt>
                </c:numCache>
              </c:numRef>
            </c:minus>
            <c:spPr>
              <a:ln>
                <a:solidFill>
                  <a:schemeClr val="bg1"/>
                </a:solidFill>
              </a:ln>
            </c:spPr>
          </c:errBars>
          <c:cat>
            <c:strRef>
              <c:f>'2x2 BWV final means'!$K$20:$L$20</c:f>
              <c:strCache>
                <c:ptCount val="2"/>
                <c:pt idx="0">
                  <c:v>Pre trial</c:v>
                </c:pt>
                <c:pt idx="1">
                  <c:v>Post trial</c:v>
                </c:pt>
              </c:strCache>
            </c:strRef>
          </c:cat>
          <c:val>
            <c:numRef>
              <c:f>'2x2 BWV final means'!$K$21:$L$21</c:f>
              <c:numCache>
                <c:formatCode>0</c:formatCode>
                <c:ptCount val="2"/>
                <c:pt idx="0">
                  <c:v>71.421099999999996</c:v>
                </c:pt>
                <c:pt idx="1">
                  <c:v>67.494799999999998</c:v>
                </c:pt>
              </c:numCache>
            </c:numRef>
          </c:val>
          <c:extLst>
            <c:ext xmlns:c16="http://schemas.microsoft.com/office/drawing/2014/chart" uri="{C3380CC4-5D6E-409C-BE32-E72D297353CC}">
              <c16:uniqueId val="{00000000-F763-4993-B8C0-37AB26E68DE5}"/>
            </c:ext>
          </c:extLst>
        </c:ser>
        <c:ser>
          <c:idx val="1"/>
          <c:order val="1"/>
          <c:tx>
            <c:strRef>
              <c:f>'2x2 BWV final means'!$I$22:$J$22</c:f>
              <c:strCache>
                <c:ptCount val="1"/>
                <c:pt idx="0">
                  <c:v>Closed &amp; Probing q's Controls</c:v>
                </c:pt>
              </c:strCache>
            </c:strRef>
          </c:tx>
          <c:spPr>
            <a:solidFill>
              <a:sysClr val="window" lastClr="FFFFFF"/>
            </a:solidFill>
          </c:spPr>
          <c:invertIfNegative val="0"/>
          <c:errBars>
            <c:errBarType val="both"/>
            <c:errValType val="cust"/>
            <c:noEndCap val="0"/>
            <c:plus>
              <c:numRef>
                <c:f>'2x2 BWV final means'!$Q$10:$Q$11</c:f>
                <c:numCache>
                  <c:formatCode>General</c:formatCode>
                  <c:ptCount val="2"/>
                  <c:pt idx="0">
                    <c:v>2.1800000000000002</c:v>
                  </c:pt>
                  <c:pt idx="1">
                    <c:v>4.09</c:v>
                  </c:pt>
                </c:numCache>
              </c:numRef>
            </c:plus>
            <c:minus>
              <c:numRef>
                <c:f>'2x2 BWV final means'!$Q$10:$Q$11</c:f>
                <c:numCache>
                  <c:formatCode>General</c:formatCode>
                  <c:ptCount val="2"/>
                  <c:pt idx="0">
                    <c:v>2.1800000000000002</c:v>
                  </c:pt>
                  <c:pt idx="1">
                    <c:v>4.09</c:v>
                  </c:pt>
                </c:numCache>
              </c:numRef>
            </c:minus>
            <c:spPr>
              <a:ln>
                <a:solidFill>
                  <a:schemeClr val="bg1"/>
                </a:solidFill>
              </a:ln>
            </c:spPr>
          </c:errBars>
          <c:cat>
            <c:strRef>
              <c:f>'2x2 BWV final means'!$K$20:$L$20</c:f>
              <c:strCache>
                <c:ptCount val="2"/>
                <c:pt idx="0">
                  <c:v>Pre trial</c:v>
                </c:pt>
                <c:pt idx="1">
                  <c:v>Post trial</c:v>
                </c:pt>
              </c:strCache>
            </c:strRef>
          </c:cat>
          <c:val>
            <c:numRef>
              <c:f>'2x2 BWV final means'!$K$22:$L$22</c:f>
              <c:numCache>
                <c:formatCode>0</c:formatCode>
                <c:ptCount val="2"/>
                <c:pt idx="0">
                  <c:v>71.519599999999997</c:v>
                </c:pt>
                <c:pt idx="1">
                  <c:v>73.4923</c:v>
                </c:pt>
              </c:numCache>
            </c:numRef>
          </c:val>
          <c:extLst>
            <c:ext xmlns:c16="http://schemas.microsoft.com/office/drawing/2014/chart" uri="{C3380CC4-5D6E-409C-BE32-E72D297353CC}">
              <c16:uniqueId val="{00000001-F763-4993-B8C0-37AB26E68DE5}"/>
            </c:ext>
          </c:extLst>
        </c:ser>
        <c:dLbls>
          <c:showLegendKey val="0"/>
          <c:showVal val="0"/>
          <c:showCatName val="0"/>
          <c:showSerName val="0"/>
          <c:showPercent val="0"/>
          <c:showBubbleSize val="0"/>
        </c:dLbls>
        <c:gapWidth val="150"/>
        <c:axId val="2142135160"/>
        <c:axId val="2142138296"/>
      </c:barChart>
      <c:catAx>
        <c:axId val="2142135160"/>
        <c:scaling>
          <c:orientation val="minMax"/>
        </c:scaling>
        <c:delete val="0"/>
        <c:axPos val="b"/>
        <c:numFmt formatCode="General" sourceLinked="0"/>
        <c:majorTickMark val="out"/>
        <c:minorTickMark val="none"/>
        <c:tickLblPos val="nextTo"/>
        <c:txPr>
          <a:bodyPr/>
          <a:lstStyle/>
          <a:p>
            <a:pPr>
              <a:defRPr sz="1600">
                <a:solidFill>
                  <a:schemeClr val="bg1"/>
                </a:solidFill>
              </a:defRPr>
            </a:pPr>
            <a:endParaRPr lang="en-US"/>
          </a:p>
        </c:txPr>
        <c:crossAx val="2142138296"/>
        <c:crosses val="autoZero"/>
        <c:auto val="1"/>
        <c:lblAlgn val="ctr"/>
        <c:lblOffset val="100"/>
        <c:noMultiLvlLbl val="0"/>
      </c:catAx>
      <c:valAx>
        <c:axId val="2142138296"/>
        <c:scaling>
          <c:orientation val="minMax"/>
          <c:max val="80"/>
          <c:min val="50"/>
        </c:scaling>
        <c:delete val="0"/>
        <c:axPos val="l"/>
        <c:majorGridlines/>
        <c:numFmt formatCode="0" sourceLinked="1"/>
        <c:majorTickMark val="out"/>
        <c:minorTickMark val="none"/>
        <c:tickLblPos val="nextTo"/>
        <c:txPr>
          <a:bodyPr/>
          <a:lstStyle/>
          <a:p>
            <a:pPr>
              <a:defRPr sz="1400">
                <a:solidFill>
                  <a:schemeClr val="bg1"/>
                </a:solidFill>
              </a:defRPr>
            </a:pPr>
            <a:endParaRPr lang="en-US"/>
          </a:p>
        </c:txPr>
        <c:crossAx val="2142135160"/>
        <c:crosses val="autoZero"/>
        <c:crossBetween val="between"/>
        <c:majorUnit val="10"/>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'2x2 BWV final means'!$I$2:$J$2</c:f>
              <c:strCache>
                <c:ptCount val="1"/>
                <c:pt idx="0">
                  <c:v>Engage &amp; Explain Received training</c:v>
                </c:pt>
              </c:strCache>
            </c:strRef>
          </c:tx>
          <c:spPr>
            <a:solidFill>
              <a:srgbClr val="FFCC00"/>
            </a:solidFill>
          </c:spPr>
          <c:invertIfNegative val="0"/>
          <c:errBars>
            <c:errBarType val="both"/>
            <c:errValType val="cust"/>
            <c:noEndCap val="0"/>
            <c:plus>
              <c:numRef>
                <c:f>'2x2 BWV final means'!$P$2:$P$3</c:f>
                <c:numCache>
                  <c:formatCode>General</c:formatCode>
                  <c:ptCount val="2"/>
                  <c:pt idx="0">
                    <c:v>0.17599999999999999</c:v>
                  </c:pt>
                  <c:pt idx="1">
                    <c:v>0.28499999999999998</c:v>
                  </c:pt>
                </c:numCache>
              </c:numRef>
            </c:plus>
            <c:minus>
              <c:numRef>
                <c:f>'2x2 BWV final means'!$P$2:$P$3</c:f>
                <c:numCache>
                  <c:formatCode>General</c:formatCode>
                  <c:ptCount val="2"/>
                  <c:pt idx="0">
                    <c:v>0.17599999999999999</c:v>
                  </c:pt>
                  <c:pt idx="1">
                    <c:v>0.28499999999999998</c:v>
                  </c:pt>
                </c:numCache>
              </c:numRef>
            </c:minus>
            <c:spPr>
              <a:ln>
                <a:solidFill>
                  <a:schemeClr val="bg1"/>
                </a:solidFill>
              </a:ln>
            </c:spPr>
          </c:errBars>
          <c:cat>
            <c:strRef>
              <c:f>'2x2 BWV final means'!$K$1:$L$1</c:f>
              <c:strCache>
                <c:ptCount val="2"/>
                <c:pt idx="0">
                  <c:v>Pre trial</c:v>
                </c:pt>
                <c:pt idx="1">
                  <c:v>Post trial</c:v>
                </c:pt>
              </c:strCache>
            </c:strRef>
          </c:cat>
          <c:val>
            <c:numRef>
              <c:f>'2x2 BWV final means'!$K$2:$L$2</c:f>
              <c:numCache>
                <c:formatCode>0.0</c:formatCode>
                <c:ptCount val="2"/>
                <c:pt idx="0">
                  <c:v>0.54</c:v>
                </c:pt>
                <c:pt idx="1">
                  <c:v>1.52</c:v>
                </c:pt>
              </c:numCache>
            </c:numRef>
          </c:val>
          <c:extLst>
            <c:ext xmlns:c16="http://schemas.microsoft.com/office/drawing/2014/chart" uri="{C3380CC4-5D6E-409C-BE32-E72D297353CC}">
              <c16:uniqueId val="{00000000-F7C3-4E68-B154-82FC225EF232}"/>
            </c:ext>
          </c:extLst>
        </c:ser>
        <c:ser>
          <c:idx val="1"/>
          <c:order val="1"/>
          <c:tx>
            <c:strRef>
              <c:f>'2x2 BWV final means'!$I$3:$J$3</c:f>
              <c:strCache>
                <c:ptCount val="1"/>
                <c:pt idx="0">
                  <c:v>Engage &amp; Explain Controls</c:v>
                </c:pt>
              </c:strCache>
            </c:strRef>
          </c:tx>
          <c:spPr>
            <a:solidFill>
              <a:sysClr val="window" lastClr="FFFFFF"/>
            </a:solidFill>
          </c:spPr>
          <c:invertIfNegative val="0"/>
          <c:errBars>
            <c:errBarType val="both"/>
            <c:errValType val="cust"/>
            <c:noEndCap val="0"/>
            <c:plus>
              <c:numRef>
                <c:f>'2x2 BWV final means'!$Q$2:$Q$3</c:f>
                <c:numCache>
                  <c:formatCode>General</c:formatCode>
                  <c:ptCount val="2"/>
                  <c:pt idx="0">
                    <c:v>0.14899999999999999</c:v>
                  </c:pt>
                  <c:pt idx="1">
                    <c:v>0.33</c:v>
                  </c:pt>
                </c:numCache>
              </c:numRef>
            </c:plus>
            <c:minus>
              <c:numRef>
                <c:f>'2x2 BWV final means'!$Q$2:$Q$3</c:f>
                <c:numCache>
                  <c:formatCode>General</c:formatCode>
                  <c:ptCount val="2"/>
                  <c:pt idx="0">
                    <c:v>0.14899999999999999</c:v>
                  </c:pt>
                  <c:pt idx="1">
                    <c:v>0.33</c:v>
                  </c:pt>
                </c:numCache>
              </c:numRef>
            </c:minus>
            <c:spPr>
              <a:ln>
                <a:solidFill>
                  <a:schemeClr val="bg1"/>
                </a:solidFill>
              </a:ln>
            </c:spPr>
          </c:errBars>
          <c:cat>
            <c:strRef>
              <c:f>'2x2 BWV final means'!$K$1:$L$1</c:f>
              <c:strCache>
                <c:ptCount val="2"/>
                <c:pt idx="0">
                  <c:v>Pre trial</c:v>
                </c:pt>
                <c:pt idx="1">
                  <c:v>Post trial</c:v>
                </c:pt>
              </c:strCache>
            </c:strRef>
          </c:cat>
          <c:val>
            <c:numRef>
              <c:f>'2x2 BWV final means'!$K$3:$L$3</c:f>
              <c:numCache>
                <c:formatCode>0.0</c:formatCode>
                <c:ptCount val="2"/>
                <c:pt idx="0">
                  <c:v>0.46</c:v>
                </c:pt>
                <c:pt idx="1">
                  <c:v>0.33</c:v>
                </c:pt>
              </c:numCache>
            </c:numRef>
          </c:val>
          <c:extLst>
            <c:ext xmlns:c16="http://schemas.microsoft.com/office/drawing/2014/chart" uri="{C3380CC4-5D6E-409C-BE32-E72D297353CC}">
              <c16:uniqueId val="{00000001-F7C3-4E68-B154-82FC225EF232}"/>
            </c:ext>
          </c:extLst>
        </c:ser>
        <c:dLbls>
          <c:showLegendKey val="0"/>
          <c:showVal val="0"/>
          <c:showCatName val="0"/>
          <c:showSerName val="0"/>
          <c:showPercent val="0"/>
          <c:showBubbleSize val="0"/>
        </c:dLbls>
        <c:gapWidth val="150"/>
        <c:axId val="2118198200"/>
        <c:axId val="2118259352"/>
      </c:barChart>
      <c:catAx>
        <c:axId val="2118198200"/>
        <c:scaling>
          <c:orientation val="minMax"/>
        </c:scaling>
        <c:delete val="0"/>
        <c:axPos val="b"/>
        <c:numFmt formatCode="General" sourceLinked="0"/>
        <c:majorTickMark val="out"/>
        <c:minorTickMark val="none"/>
        <c:tickLblPos val="nextTo"/>
        <c:txPr>
          <a:bodyPr/>
          <a:lstStyle/>
          <a:p>
            <a:pPr>
              <a:defRPr sz="1600">
                <a:solidFill>
                  <a:schemeClr val="bg1"/>
                </a:solidFill>
              </a:defRPr>
            </a:pPr>
            <a:endParaRPr lang="en-US"/>
          </a:p>
        </c:txPr>
        <c:crossAx val="2118259352"/>
        <c:crosses val="autoZero"/>
        <c:auto val="1"/>
        <c:lblAlgn val="ctr"/>
        <c:lblOffset val="100"/>
        <c:noMultiLvlLbl val="0"/>
      </c:catAx>
      <c:valAx>
        <c:axId val="2118259352"/>
        <c:scaling>
          <c:orientation val="minMax"/>
          <c:max val="2"/>
        </c:scaling>
        <c:delete val="0"/>
        <c:axPos val="l"/>
        <c:majorGridlines/>
        <c:numFmt formatCode="0.0" sourceLinked="1"/>
        <c:majorTickMark val="out"/>
        <c:minorTickMark val="none"/>
        <c:tickLblPos val="nextTo"/>
        <c:txPr>
          <a:bodyPr/>
          <a:lstStyle/>
          <a:p>
            <a:pPr>
              <a:defRPr sz="1400">
                <a:solidFill>
                  <a:schemeClr val="bg1"/>
                </a:solidFill>
              </a:defRPr>
            </a:pPr>
            <a:endParaRPr lang="en-US"/>
          </a:p>
        </c:txPr>
        <c:crossAx val="2118198200"/>
        <c:crosses val="autoZero"/>
        <c:crossBetween val="between"/>
        <c:majorUnit val="0.5"/>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6900A-8023-40C0-902F-71FA329A01BA}" type="datetimeFigureOut">
              <a:rPr lang="en-GB" smtClean="0"/>
              <a:pPr/>
              <a:t>28/02/2018</a:t>
            </a:fld>
            <a:endParaRPr lang="en-GB"/>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5FC23-7AE2-40E2-91D7-5B0ED67269D1}" type="slidenum">
              <a:rPr lang="en-GB" smtClean="0"/>
              <a:pPr/>
              <a:t>‹#›</a:t>
            </a:fld>
            <a:endParaRPr lang="en-GB"/>
          </a:p>
        </p:txBody>
      </p:sp>
    </p:spTree>
    <p:extLst>
      <p:ext uri="{BB962C8B-B14F-4D97-AF65-F5344CB8AC3E}">
        <p14:creationId xmlns:p14="http://schemas.microsoft.com/office/powerpoint/2010/main" val="292140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30</a:t>
            </a:r>
            <a:r>
              <a:rPr lang="en-US" baseline="0" dirty="0"/>
              <a:t> </a:t>
            </a:r>
            <a:r>
              <a:rPr lang="en-US" baseline="0" dirty="0" err="1"/>
              <a:t>mins</a:t>
            </a:r>
            <a:r>
              <a:rPr lang="en-US" baseline="0" dirty="0"/>
              <a:t> total</a:t>
            </a:r>
            <a:endParaRPr lang="en-US" dirty="0"/>
          </a:p>
        </p:txBody>
      </p:sp>
      <p:sp>
        <p:nvSpPr>
          <p:cNvPr id="4" name="Slide Number Placeholder 3"/>
          <p:cNvSpPr>
            <a:spLocks noGrp="1"/>
          </p:cNvSpPr>
          <p:nvPr>
            <p:ph type="sldNum" sz="quarter" idx="10"/>
          </p:nvPr>
        </p:nvSpPr>
        <p:spPr/>
        <p:txBody>
          <a:bodyPr/>
          <a:lstStyle/>
          <a:p>
            <a:fld id="{76C5FC23-7AE2-40E2-91D7-5B0ED67269D1}" type="slidenum">
              <a:rPr lang="en-GB" smtClean="0"/>
              <a:pPr/>
              <a:t>1</a:t>
            </a:fld>
            <a:endParaRPr lang="en-GB"/>
          </a:p>
        </p:txBody>
      </p:sp>
    </p:spTree>
    <p:extLst>
      <p:ext uri="{BB962C8B-B14F-4D97-AF65-F5344CB8AC3E}">
        <p14:creationId xmlns:p14="http://schemas.microsoft.com/office/powerpoint/2010/main" val="257231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6C5FC23-7AE2-40E2-91D7-5B0ED67269D1}" type="slidenum">
              <a:rPr lang="en-GB" smtClean="0"/>
              <a:pPr/>
              <a:t>19</a:t>
            </a:fld>
            <a:endParaRPr lang="en-GB"/>
          </a:p>
        </p:txBody>
      </p:sp>
    </p:spTree>
    <p:extLst>
      <p:ext uri="{BB962C8B-B14F-4D97-AF65-F5344CB8AC3E}">
        <p14:creationId xmlns:p14="http://schemas.microsoft.com/office/powerpoint/2010/main" val="1097530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Appropriate use of topics?</a:t>
            </a:r>
            <a:r>
              <a:rPr lang="en-US" baseline="0" dirty="0"/>
              <a:t> I</a:t>
            </a:r>
            <a:r>
              <a:rPr lang="en-US" sz="1200" dirty="0"/>
              <a:t>nterviewee-led questioning? </a:t>
            </a:r>
            <a:endParaRPr lang="en-US" dirty="0"/>
          </a:p>
        </p:txBody>
      </p:sp>
      <p:sp>
        <p:nvSpPr>
          <p:cNvPr id="4" name="Slide Number Placeholder 3"/>
          <p:cNvSpPr>
            <a:spLocks noGrp="1"/>
          </p:cNvSpPr>
          <p:nvPr>
            <p:ph type="sldNum" sz="quarter" idx="10"/>
          </p:nvPr>
        </p:nvSpPr>
        <p:spPr/>
        <p:txBody>
          <a:bodyPr/>
          <a:lstStyle/>
          <a:p>
            <a:fld id="{76C5FC23-7AE2-40E2-91D7-5B0ED67269D1}" type="slidenum">
              <a:rPr lang="en-GB" smtClean="0"/>
              <a:pPr/>
              <a:t>21</a:t>
            </a:fld>
            <a:endParaRPr lang="en-GB"/>
          </a:p>
        </p:txBody>
      </p:sp>
    </p:spTree>
    <p:extLst>
      <p:ext uri="{BB962C8B-B14F-4D97-AF65-F5344CB8AC3E}">
        <p14:creationId xmlns:p14="http://schemas.microsoft.com/office/powerpoint/2010/main" val="1107172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a:buFont typeface="Arial" pitchFamily="34" charset="0"/>
              <a:buNone/>
            </a:pPr>
            <a:endParaRPr lang="en-GB" dirty="0"/>
          </a:p>
        </p:txBody>
      </p:sp>
      <p:sp>
        <p:nvSpPr>
          <p:cNvPr id="4" name="3 Marcador de número de diapositiva"/>
          <p:cNvSpPr>
            <a:spLocks noGrp="1"/>
          </p:cNvSpPr>
          <p:nvPr>
            <p:ph type="sldNum" sz="quarter" idx="10"/>
          </p:nvPr>
        </p:nvSpPr>
        <p:spPr/>
        <p:txBody>
          <a:bodyPr/>
          <a:lstStyle/>
          <a:p>
            <a:fld id="{76C5FC23-7AE2-40E2-91D7-5B0ED67269D1}" type="slidenum">
              <a:rPr lang="en-GB" smtClean="0"/>
              <a:pPr/>
              <a:t>22</a:t>
            </a:fld>
            <a:endParaRPr lang="en-GB"/>
          </a:p>
        </p:txBody>
      </p:sp>
    </p:spTree>
    <p:extLst>
      <p:ext uri="{BB962C8B-B14F-4D97-AF65-F5344CB8AC3E}">
        <p14:creationId xmlns:p14="http://schemas.microsoft.com/office/powerpoint/2010/main" val="361557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6C5FC23-7AE2-40E2-91D7-5B0ED67269D1}" type="slidenum">
              <a:rPr lang="en-GB" smtClean="0"/>
              <a:pPr/>
              <a:t>23</a:t>
            </a:fld>
            <a:endParaRPr lang="en-GB"/>
          </a:p>
        </p:txBody>
      </p:sp>
    </p:spTree>
    <p:extLst>
      <p:ext uri="{BB962C8B-B14F-4D97-AF65-F5344CB8AC3E}">
        <p14:creationId xmlns:p14="http://schemas.microsoft.com/office/powerpoint/2010/main" val="424888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800" dirty="0"/>
              <a:t>But what could be added is that the sip fits in with the later models of interviewing taught at pip 2 and pip 2 specialist and response interviewers should be adhering g to same standards   Why would we do it one way at initial action and another at Abe? Best </a:t>
            </a:r>
            <a:r>
              <a:rPr lang="en-US" sz="800" dirty="0" err="1"/>
              <a:t>practise</a:t>
            </a:r>
            <a:r>
              <a:rPr lang="en-US" sz="800" dirty="0"/>
              <a:t> is best </a:t>
            </a:r>
            <a:r>
              <a:rPr lang="en-US" sz="800" dirty="0" err="1"/>
              <a:t>practise</a:t>
            </a:r>
            <a:r>
              <a:rPr lang="en-US" sz="800" dirty="0"/>
              <a:t>.... maybe a revisit to the confidence issue- these officers are the foundations of a successful major investigation? Any major investigation you can think of will </a:t>
            </a:r>
            <a:r>
              <a:rPr lang="en-US" sz="800" dirty="0" err="1"/>
              <a:t>prob</a:t>
            </a:r>
            <a:r>
              <a:rPr lang="en-US" sz="800" dirty="0"/>
              <a:t> have started with a response officer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800"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800" dirty="0"/>
              <a:t>Potential for additional effective techniques to be added in so that it remains current (modular based)</a:t>
            </a:r>
            <a:endParaRPr lang="en-US" sz="100" dirty="0">
              <a:solidFill>
                <a:srgbClr val="EB6615"/>
              </a:solidFill>
            </a:endParaRPr>
          </a:p>
          <a:p>
            <a:pPr marL="171450" indent="-171450">
              <a:buFont typeface="Arial"/>
              <a:buChar char="•"/>
            </a:pPr>
            <a:r>
              <a:rPr lang="en-US" sz="1200" dirty="0">
                <a:solidFill>
                  <a:srgbClr val="EB6615"/>
                </a:solidFill>
              </a:rPr>
              <a:t>Acknowledge that budget cuts mean less training - and refresher training – opportunities </a:t>
            </a:r>
          </a:p>
          <a:p>
            <a:pPr marL="171450" indent="-171450">
              <a:buFont typeface="Arial"/>
              <a:buChar char="•"/>
            </a:pPr>
            <a:endParaRPr lang="en-US" sz="1200" dirty="0">
              <a:solidFill>
                <a:srgbClr val="EB6615"/>
              </a:solidFill>
            </a:endParaRPr>
          </a:p>
          <a:p>
            <a:pPr marL="171450" indent="-171450">
              <a:buFont typeface="Arial"/>
              <a:buChar char="•"/>
            </a:pPr>
            <a:r>
              <a:rPr lang="en-GB" dirty="0"/>
              <a:t>Embed as initial training for all new officers (easier than re-training)?</a:t>
            </a:r>
          </a:p>
          <a:p>
            <a:pPr marL="171450" indent="-171450">
              <a:buFont typeface="Arial"/>
              <a:buChar char="•"/>
            </a:pPr>
            <a:r>
              <a:rPr lang="en-GB" dirty="0"/>
              <a:t>Creates strong base for advanced training</a:t>
            </a:r>
          </a:p>
        </p:txBody>
      </p:sp>
      <p:sp>
        <p:nvSpPr>
          <p:cNvPr id="4" name="3 Marcador de número de diapositiva"/>
          <p:cNvSpPr>
            <a:spLocks noGrp="1"/>
          </p:cNvSpPr>
          <p:nvPr>
            <p:ph type="sldNum" sz="quarter" idx="10"/>
          </p:nvPr>
        </p:nvSpPr>
        <p:spPr/>
        <p:txBody>
          <a:bodyPr/>
          <a:lstStyle/>
          <a:p>
            <a:fld id="{76C5FC23-7AE2-40E2-91D7-5B0ED67269D1}" type="slidenum">
              <a:rPr lang="en-GB" smtClean="0"/>
              <a:pPr/>
              <a:t>24</a:t>
            </a:fld>
            <a:endParaRPr lang="en-GB"/>
          </a:p>
        </p:txBody>
      </p:sp>
    </p:spTree>
    <p:extLst>
      <p:ext uri="{BB962C8B-B14F-4D97-AF65-F5344CB8AC3E}">
        <p14:creationId xmlns:p14="http://schemas.microsoft.com/office/powerpoint/2010/main" val="361557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baseline="0" dirty="0"/>
          </a:p>
        </p:txBody>
      </p:sp>
      <p:sp>
        <p:nvSpPr>
          <p:cNvPr id="4" name="3 Marcador de número de diapositiva"/>
          <p:cNvSpPr>
            <a:spLocks noGrp="1"/>
          </p:cNvSpPr>
          <p:nvPr>
            <p:ph type="sldNum" sz="quarter" idx="10"/>
          </p:nvPr>
        </p:nvSpPr>
        <p:spPr/>
        <p:txBody>
          <a:bodyPr/>
          <a:lstStyle/>
          <a:p>
            <a:fld id="{76C5FC23-7AE2-40E2-91D7-5B0ED67269D1}" type="slidenum">
              <a:rPr lang="en-GB" smtClean="0"/>
              <a:pPr/>
              <a:t>25</a:t>
            </a:fld>
            <a:endParaRPr lang="en-GB"/>
          </a:p>
        </p:txBody>
      </p:sp>
    </p:spTree>
    <p:extLst>
      <p:ext uri="{BB962C8B-B14F-4D97-AF65-F5344CB8AC3E}">
        <p14:creationId xmlns:p14="http://schemas.microsoft.com/office/powerpoint/2010/main" val="119923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n-NZ" sz="1000" dirty="0"/>
          </a:p>
          <a:p>
            <a:pPr marL="0" indent="0">
              <a:buNone/>
            </a:pPr>
            <a:r>
              <a:rPr lang="en-NZ" dirty="0"/>
              <a:t>Advanced knowledge/expertise does not always translate into practice, in particular the delivery of interview training has not kept pace with research.</a:t>
            </a:r>
          </a:p>
          <a:p>
            <a:endParaRPr lang="en-NZ" dirty="0"/>
          </a:p>
          <a:p>
            <a:endParaRPr lang="en-NZ" dirty="0"/>
          </a:p>
          <a:p>
            <a:r>
              <a:rPr lang="en-NZ" dirty="0"/>
              <a:t>Laura, do we want to focus on frontline officers? </a:t>
            </a:r>
          </a:p>
          <a:p>
            <a:pPr lvl="1"/>
            <a:r>
              <a:rPr lang="en-NZ" dirty="0"/>
              <a:t>Least training </a:t>
            </a:r>
          </a:p>
          <a:p>
            <a:pPr lvl="1"/>
            <a:r>
              <a:rPr lang="en-NZ" dirty="0"/>
              <a:t>Most interviewing</a:t>
            </a:r>
          </a:p>
          <a:p>
            <a:pPr lvl="1"/>
            <a:r>
              <a:rPr lang="en-NZ" dirty="0"/>
              <a:t>Increasingly wearing Body-Worn Video Cameras, so their conduct is recorded.</a:t>
            </a:r>
          </a:p>
          <a:p>
            <a:pPr marL="0" marR="0" indent="0" algn="l" defTabSz="914400" rtl="0" eaLnBrk="1" fontAlgn="auto" latinLnBrk="0" hangingPunct="1">
              <a:lnSpc>
                <a:spcPct val="100000"/>
              </a:lnSpc>
              <a:spcBef>
                <a:spcPts val="0"/>
              </a:spcBef>
              <a:spcAft>
                <a:spcPts val="0"/>
              </a:spcAft>
              <a:buClrTx/>
              <a:buSzTx/>
              <a:buFontTx/>
              <a:buNone/>
              <a:tabLst/>
              <a:defRPr/>
            </a:pPr>
            <a:r>
              <a:rPr lang="en-NZ" dirty="0"/>
              <a:t>Advanced knowledge/expertise does not always translate into practice, in particular the delivery of interview training has not kept pace with research.</a:t>
            </a:r>
          </a:p>
        </p:txBody>
      </p:sp>
      <p:sp>
        <p:nvSpPr>
          <p:cNvPr id="4" name="3 Marcador de número de diapositiva"/>
          <p:cNvSpPr>
            <a:spLocks noGrp="1"/>
          </p:cNvSpPr>
          <p:nvPr>
            <p:ph type="sldNum" sz="quarter" idx="10"/>
          </p:nvPr>
        </p:nvSpPr>
        <p:spPr/>
        <p:txBody>
          <a:bodyPr/>
          <a:lstStyle/>
          <a:p>
            <a:fld id="{76C5FC23-7AE2-40E2-91D7-5B0ED67269D1}" type="slidenum">
              <a:rPr lang="en-GB" smtClean="0"/>
              <a:pPr/>
              <a:t>2</a:t>
            </a:fld>
            <a:endParaRPr lang="en-GB"/>
          </a:p>
        </p:txBody>
      </p:sp>
    </p:spTree>
    <p:extLst>
      <p:ext uri="{BB962C8B-B14F-4D97-AF65-F5344CB8AC3E}">
        <p14:creationId xmlns:p14="http://schemas.microsoft.com/office/powerpoint/2010/main" val="119923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Font typeface="Arial"/>
              <a:buNone/>
            </a:pPr>
            <a:r>
              <a:rPr lang="en-US" sz="1200" dirty="0"/>
              <a:t>…on that note I’ll hand over to you.</a:t>
            </a:r>
          </a:p>
        </p:txBody>
      </p:sp>
      <p:sp>
        <p:nvSpPr>
          <p:cNvPr id="4" name="3 Marcador de número de diapositiva"/>
          <p:cNvSpPr>
            <a:spLocks noGrp="1"/>
          </p:cNvSpPr>
          <p:nvPr>
            <p:ph type="sldNum" sz="quarter" idx="10"/>
          </p:nvPr>
        </p:nvSpPr>
        <p:spPr/>
        <p:txBody>
          <a:bodyPr/>
          <a:lstStyle/>
          <a:p>
            <a:fld id="{76C5FC23-7AE2-40E2-91D7-5B0ED67269D1}" type="slidenum">
              <a:rPr lang="en-GB" smtClean="0"/>
              <a:pPr/>
              <a:t>3</a:t>
            </a:fld>
            <a:endParaRPr lang="en-GB"/>
          </a:p>
        </p:txBody>
      </p:sp>
    </p:spTree>
    <p:extLst>
      <p:ext uri="{BB962C8B-B14F-4D97-AF65-F5344CB8AC3E}">
        <p14:creationId xmlns:p14="http://schemas.microsoft.com/office/powerpoint/2010/main" val="119923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a:buChar char="•"/>
            </a:pPr>
            <a:r>
              <a:rPr lang="en-US" sz="1200" dirty="0"/>
              <a:t>I have given it some thought, and i also feel that in support of frontline staff and the accounts that they take, we should also mention the poor usage of good frontline interviews, and poor investigative use of these further down the line (i can give examples jut need to put my mind to them) and mention the gold dust that these early accounts are for an investigation especially considering the advent of technology and awareness of offenders (if that makes sense?) often the early accounts hold some compelling unguarded responses from both victims and suspects and we fail to tap into these - this links to investigative knowledge and strategy as a whole and not just interviewing as a discipline.</a:t>
            </a:r>
          </a:p>
          <a:p>
            <a:pPr marL="171450" indent="-171450">
              <a:buFont typeface="Arial"/>
              <a:buChar char="•"/>
            </a:pPr>
            <a:r>
              <a:rPr lang="en-US" sz="1200" dirty="0"/>
              <a:t>I think the message to those who don't value and cherish interviewing as we do, has to continue to be that it is an area that influences the usefulness of all other investigative tools (phones, forensic for example)</a:t>
            </a:r>
          </a:p>
          <a:p>
            <a:pPr marL="171450" indent="-171450">
              <a:buFont typeface="Arial"/>
              <a:buChar char="•"/>
            </a:pPr>
            <a:r>
              <a:rPr lang="en-US" sz="1200" dirty="0"/>
              <a:t>now that we have a rough plan we can gather some supporting material and start to compile a really engaging session (i hope!) i think it will work well with you presenting the research and outcomes and me contextualising it? but happy to do whatever you think…</a:t>
            </a:r>
          </a:p>
        </p:txBody>
      </p:sp>
      <p:sp>
        <p:nvSpPr>
          <p:cNvPr id="4" name="3 Marcador de número de diapositiva"/>
          <p:cNvSpPr>
            <a:spLocks noGrp="1"/>
          </p:cNvSpPr>
          <p:nvPr>
            <p:ph type="sldNum" sz="quarter" idx="10"/>
          </p:nvPr>
        </p:nvSpPr>
        <p:spPr/>
        <p:txBody>
          <a:bodyPr/>
          <a:lstStyle/>
          <a:p>
            <a:fld id="{76C5FC23-7AE2-40E2-91D7-5B0ED67269D1}" type="slidenum">
              <a:rPr lang="en-GB" smtClean="0"/>
              <a:pPr/>
              <a:t>12</a:t>
            </a:fld>
            <a:endParaRPr lang="en-GB"/>
          </a:p>
        </p:txBody>
      </p:sp>
    </p:spTree>
    <p:extLst>
      <p:ext uri="{BB962C8B-B14F-4D97-AF65-F5344CB8AC3E}">
        <p14:creationId xmlns:p14="http://schemas.microsoft.com/office/powerpoint/2010/main" val="119923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indent="0">
              <a:buNone/>
            </a:pPr>
            <a:endParaRPr lang="en-US" dirty="0"/>
          </a:p>
        </p:txBody>
      </p:sp>
      <p:sp>
        <p:nvSpPr>
          <p:cNvPr id="4" name="3 Marcador de número de diapositiva"/>
          <p:cNvSpPr>
            <a:spLocks noGrp="1"/>
          </p:cNvSpPr>
          <p:nvPr>
            <p:ph type="sldNum" sz="quarter" idx="10"/>
          </p:nvPr>
        </p:nvSpPr>
        <p:spPr/>
        <p:txBody>
          <a:bodyPr/>
          <a:lstStyle/>
          <a:p>
            <a:fld id="{76C5FC23-7AE2-40E2-91D7-5B0ED67269D1}" type="slidenum">
              <a:rPr lang="en-GB" smtClean="0"/>
              <a:pPr/>
              <a:t>13</a:t>
            </a:fld>
            <a:endParaRPr lang="en-GB"/>
          </a:p>
        </p:txBody>
      </p:sp>
    </p:spTree>
    <p:extLst>
      <p:ext uri="{BB962C8B-B14F-4D97-AF65-F5344CB8AC3E}">
        <p14:creationId xmlns:p14="http://schemas.microsoft.com/office/powerpoint/2010/main" val="1199239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a:t>“PIP level one interviewers” includes call handlers IAs and detectives when we talk about it? </a:t>
            </a:r>
          </a:p>
        </p:txBody>
      </p:sp>
      <p:sp>
        <p:nvSpPr>
          <p:cNvPr id="4" name="3 Marcador de número de diapositiva"/>
          <p:cNvSpPr>
            <a:spLocks noGrp="1"/>
          </p:cNvSpPr>
          <p:nvPr>
            <p:ph type="sldNum" sz="quarter" idx="10"/>
          </p:nvPr>
        </p:nvSpPr>
        <p:spPr/>
        <p:txBody>
          <a:bodyPr/>
          <a:lstStyle/>
          <a:p>
            <a:fld id="{76C5FC23-7AE2-40E2-91D7-5B0ED67269D1}" type="slidenum">
              <a:rPr lang="en-GB" smtClean="0"/>
              <a:pPr/>
              <a:t>14</a:t>
            </a:fld>
            <a:endParaRPr lang="en-GB"/>
          </a:p>
        </p:txBody>
      </p:sp>
    </p:spTree>
    <p:extLst>
      <p:ext uri="{BB962C8B-B14F-4D97-AF65-F5344CB8AC3E}">
        <p14:creationId xmlns:p14="http://schemas.microsoft.com/office/powerpoint/2010/main" val="119923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a:buNone/>
            </a:pPr>
            <a:endParaRPr lang="en-GB" sz="1200" dirty="0"/>
          </a:p>
        </p:txBody>
      </p:sp>
      <p:sp>
        <p:nvSpPr>
          <p:cNvPr id="4" name="3 Marcador de número de diapositiva"/>
          <p:cNvSpPr>
            <a:spLocks noGrp="1"/>
          </p:cNvSpPr>
          <p:nvPr>
            <p:ph type="sldNum" sz="quarter" idx="10"/>
          </p:nvPr>
        </p:nvSpPr>
        <p:spPr/>
        <p:txBody>
          <a:bodyPr/>
          <a:lstStyle/>
          <a:p>
            <a:fld id="{76C5FC23-7AE2-40E2-91D7-5B0ED67269D1}" type="slidenum">
              <a:rPr lang="en-GB" smtClean="0"/>
              <a:pPr/>
              <a:t>15</a:t>
            </a:fld>
            <a:endParaRPr lang="en-GB"/>
          </a:p>
        </p:txBody>
      </p:sp>
    </p:spTree>
    <p:extLst>
      <p:ext uri="{BB962C8B-B14F-4D97-AF65-F5344CB8AC3E}">
        <p14:creationId xmlns:p14="http://schemas.microsoft.com/office/powerpoint/2010/main" val="119923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3 Marcador de número de diapositiva"/>
          <p:cNvSpPr>
            <a:spLocks noGrp="1"/>
          </p:cNvSpPr>
          <p:nvPr>
            <p:ph type="sldNum" sz="quarter" idx="10"/>
          </p:nvPr>
        </p:nvSpPr>
        <p:spPr/>
        <p:txBody>
          <a:bodyPr/>
          <a:lstStyle/>
          <a:p>
            <a:fld id="{76C5FC23-7AE2-40E2-91D7-5B0ED67269D1}" type="slidenum">
              <a:rPr lang="en-GB" smtClean="0"/>
              <a:pPr/>
              <a:t>16</a:t>
            </a:fld>
            <a:endParaRPr lang="en-GB"/>
          </a:p>
        </p:txBody>
      </p:sp>
    </p:spTree>
    <p:extLst>
      <p:ext uri="{BB962C8B-B14F-4D97-AF65-F5344CB8AC3E}">
        <p14:creationId xmlns:p14="http://schemas.microsoft.com/office/powerpoint/2010/main" val="119923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baseline="0" dirty="0"/>
              <a:t>GMP – experience 9 years (last training 7.5 years)</a:t>
            </a:r>
          </a:p>
          <a:p>
            <a:r>
              <a:rPr lang="en-GB" baseline="0" dirty="0"/>
              <a:t>TVP – experience 4 years (last training 4 years)</a:t>
            </a:r>
          </a:p>
          <a:p>
            <a:endParaRPr lang="en-GB" baseline="0" dirty="0"/>
          </a:p>
          <a:p>
            <a:r>
              <a:rPr lang="en-GB" baseline="0" dirty="0"/>
              <a:t>Mock witness – lab members trained to be witnesses; know everything about a couple of crimes; respond appropriately to questions to reinforce learning</a:t>
            </a:r>
          </a:p>
        </p:txBody>
      </p:sp>
      <p:sp>
        <p:nvSpPr>
          <p:cNvPr id="4" name="3 Marcador de número de diapositiva"/>
          <p:cNvSpPr>
            <a:spLocks noGrp="1"/>
          </p:cNvSpPr>
          <p:nvPr>
            <p:ph type="sldNum" sz="quarter" idx="10"/>
          </p:nvPr>
        </p:nvSpPr>
        <p:spPr/>
        <p:txBody>
          <a:bodyPr/>
          <a:lstStyle/>
          <a:p>
            <a:fld id="{76C5FC23-7AE2-40E2-91D7-5B0ED67269D1}" type="slidenum">
              <a:rPr lang="en-GB" smtClean="0"/>
              <a:pPr/>
              <a:t>18</a:t>
            </a:fld>
            <a:endParaRPr lang="en-GB"/>
          </a:p>
        </p:txBody>
      </p:sp>
    </p:spTree>
    <p:extLst>
      <p:ext uri="{BB962C8B-B14F-4D97-AF65-F5344CB8AC3E}">
        <p14:creationId xmlns:p14="http://schemas.microsoft.com/office/powerpoint/2010/main" val="119923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GB"/>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GB"/>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53616CB-9744-4242-ABB0-860C57F34562}" type="datetimeFigureOut">
              <a:rPr lang="en-GB" smtClean="0"/>
              <a:pPr/>
              <a:t>28/02/2018</a:t>
            </a:fld>
            <a:endParaRPr lang="en-GB"/>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119540A-50F8-484B-8425-10249998F95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GB"/>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53616CB-9744-4242-ABB0-860C57F34562}" type="datetimeFigureOut">
              <a:rPr lang="en-GB" smtClean="0"/>
              <a:pPr/>
              <a:t>28/02/2018</a:t>
            </a:fld>
            <a:endParaRPr lang="en-GB"/>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119540A-50F8-484B-8425-10249998F95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GB"/>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53616CB-9744-4242-ABB0-860C57F34562}" type="datetimeFigureOut">
              <a:rPr lang="en-GB" smtClean="0"/>
              <a:pPr/>
              <a:t>28/02/2018</a:t>
            </a:fld>
            <a:endParaRPr lang="en-GB"/>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119540A-50F8-484B-8425-10249998F95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GB"/>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53616CB-9744-4242-ABB0-860C57F34562}" type="datetimeFigureOut">
              <a:rPr lang="en-GB" smtClean="0"/>
              <a:pPr/>
              <a:t>28/02/2018</a:t>
            </a:fld>
            <a:endParaRPr lang="en-GB"/>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119540A-50F8-484B-8425-10249998F95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GB"/>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53616CB-9744-4242-ABB0-860C57F34562}" type="datetimeFigureOut">
              <a:rPr lang="en-GB" smtClean="0"/>
              <a:pPr/>
              <a:t>28/02/2018</a:t>
            </a:fld>
            <a:endParaRPr lang="en-GB"/>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119540A-50F8-484B-8425-10249998F95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GB"/>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B53616CB-9744-4242-ABB0-860C57F34562}" type="datetimeFigureOut">
              <a:rPr lang="en-GB" smtClean="0"/>
              <a:pPr/>
              <a:t>28/02/2018</a:t>
            </a:fld>
            <a:endParaRPr lang="en-GB"/>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119540A-50F8-484B-8425-10249998F95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GB"/>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B53616CB-9744-4242-ABB0-860C57F34562}" type="datetimeFigureOut">
              <a:rPr lang="en-GB" smtClean="0"/>
              <a:pPr/>
              <a:t>28/02/2018</a:t>
            </a:fld>
            <a:endParaRPr lang="en-GB"/>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D119540A-50F8-484B-8425-10249998F95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GB"/>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B53616CB-9744-4242-ABB0-860C57F34562}" type="datetimeFigureOut">
              <a:rPr lang="en-GB" smtClean="0"/>
              <a:pPr/>
              <a:t>28/02/2018</a:t>
            </a:fld>
            <a:endParaRPr lang="en-GB"/>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D119540A-50F8-484B-8425-10249998F95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B53616CB-9744-4242-ABB0-860C57F34562}" type="datetimeFigureOut">
              <a:rPr lang="en-GB" smtClean="0"/>
              <a:pPr/>
              <a:t>28/02/2018</a:t>
            </a:fld>
            <a:endParaRPr lang="en-GB"/>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D119540A-50F8-484B-8425-10249998F95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GB"/>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B53616CB-9744-4242-ABB0-860C57F34562}" type="datetimeFigureOut">
              <a:rPr lang="en-GB" smtClean="0"/>
              <a:pPr/>
              <a:t>28/02/2018</a:t>
            </a:fld>
            <a:endParaRPr lang="en-GB"/>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119540A-50F8-484B-8425-10249998F95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GB"/>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B53616CB-9744-4242-ABB0-860C57F34562}" type="datetimeFigureOut">
              <a:rPr lang="en-GB" smtClean="0"/>
              <a:pPr/>
              <a:t>28/02/2018</a:t>
            </a:fld>
            <a:endParaRPr lang="en-GB"/>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119540A-50F8-484B-8425-10249998F95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FPU Slide-content-dark-new.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Marcador de título"/>
          <p:cNvSpPr>
            <a:spLocks noGrp="1"/>
          </p:cNvSpPr>
          <p:nvPr>
            <p:ph type="title"/>
          </p:nvPr>
        </p:nvSpPr>
        <p:spPr>
          <a:xfrm>
            <a:off x="457200" y="274638"/>
            <a:ext cx="8229600" cy="994122"/>
          </a:xfrm>
          <a:prstGeom prst="rect">
            <a:avLst/>
          </a:prstGeom>
        </p:spPr>
        <p:txBody>
          <a:bodyPr vert="horz" lIns="91440" tIns="45720" rIns="91440" bIns="45720" rtlCol="0" anchor="ctr">
            <a:normAutofit/>
          </a:bodyPr>
          <a:lstStyle/>
          <a:p>
            <a:r>
              <a:rPr lang="es-ES" dirty="0"/>
              <a:t>Haga clic para modificar el estilo de título del</a:t>
            </a:r>
            <a:endParaRPr lang="en-GB" dirty="0"/>
          </a:p>
        </p:txBody>
      </p:sp>
      <p:sp>
        <p:nvSpPr>
          <p:cNvPr id="3" name="2 Marcador de texto"/>
          <p:cNvSpPr>
            <a:spLocks noGrp="1"/>
          </p:cNvSpPr>
          <p:nvPr>
            <p:ph type="body" idx="1"/>
          </p:nvPr>
        </p:nvSpPr>
        <p:spPr>
          <a:xfrm>
            <a:off x="457200" y="1484784"/>
            <a:ext cx="8229600" cy="4133056"/>
          </a:xfrm>
          <a:prstGeom prst="rect">
            <a:avLst/>
          </a:prstGeom>
        </p:spPr>
        <p:txBody>
          <a:bodyPr vert="horz" lIns="91440" tIns="45720" rIns="91440" bIns="45720" rtlCol="0">
            <a:normAutofit/>
          </a:bodyPr>
          <a:lstStyle/>
          <a:p>
            <a:pPr lvl="0"/>
            <a:r>
              <a:rPr lang="en-GB" noProof="0" dirty="0" err="1"/>
              <a:t>Haga</a:t>
            </a:r>
            <a:r>
              <a:rPr lang="en-GB" noProof="0" dirty="0"/>
              <a:t> </a:t>
            </a:r>
            <a:r>
              <a:rPr lang="en-GB" noProof="0" dirty="0" err="1"/>
              <a:t>clic</a:t>
            </a:r>
            <a:r>
              <a:rPr lang="en-GB" noProof="0" dirty="0"/>
              <a:t> </a:t>
            </a:r>
            <a:r>
              <a:rPr lang="en-GB" noProof="0" dirty="0" err="1"/>
              <a:t>para</a:t>
            </a:r>
            <a:r>
              <a:rPr lang="en-GB" noProof="0" dirty="0"/>
              <a:t> </a:t>
            </a:r>
            <a:r>
              <a:rPr lang="en-GB" noProof="0" dirty="0" err="1"/>
              <a:t>modificar</a:t>
            </a:r>
            <a:r>
              <a:rPr lang="en-GB" noProof="0" dirty="0"/>
              <a:t> el </a:t>
            </a:r>
            <a:r>
              <a:rPr lang="en-GB" noProof="0" dirty="0" err="1"/>
              <a:t>estilo</a:t>
            </a:r>
            <a:r>
              <a:rPr lang="en-GB" noProof="0" dirty="0"/>
              <a:t> de </a:t>
            </a:r>
            <a:r>
              <a:rPr lang="en-GB" noProof="0" dirty="0" err="1"/>
              <a:t>texto</a:t>
            </a:r>
            <a:r>
              <a:rPr lang="en-GB" noProof="0" dirty="0"/>
              <a:t> del </a:t>
            </a:r>
            <a:r>
              <a:rPr lang="en-GB" noProof="0" dirty="0" err="1"/>
              <a:t>patrón</a:t>
            </a:r>
            <a:endParaRPr lang="en-GB" noProof="0" dirty="0"/>
          </a:p>
          <a:p>
            <a:pPr lvl="1"/>
            <a:r>
              <a:rPr lang="es-ES" dirty="0"/>
              <a:t>Segundo nivel</a:t>
            </a:r>
          </a:p>
          <a:p>
            <a:pPr lvl="2"/>
            <a:r>
              <a:rPr lang="es-ES" dirty="0"/>
              <a:t>Tercer nivel</a:t>
            </a:r>
          </a:p>
        </p:txBody>
      </p:sp>
      <p:pic>
        <p:nvPicPr>
          <p:cNvPr id="5" name="Picture 4" descr="Gmpcrest1.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96201" y="5949280"/>
            <a:ext cx="599439" cy="7200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000" kern="1200">
          <a:solidFill>
            <a:schemeClr val="accent3"/>
          </a:solidFill>
          <a:latin typeface="Corbel"/>
          <a:ea typeface="+mj-ea"/>
          <a:cs typeface="Corbel"/>
        </a:defRPr>
      </a:lvl1pPr>
    </p:titleStyle>
    <p:bodyStyle>
      <a:lvl1pPr marL="342900" indent="-342900" algn="l" defTabSz="914400" rtl="0" eaLnBrk="1" latinLnBrk="0" hangingPunct="1">
        <a:spcBef>
          <a:spcPct val="20000"/>
        </a:spcBef>
        <a:buFont typeface="Arial" pitchFamily="34" charset="0"/>
        <a:buChar char="•"/>
        <a:defRPr sz="2200" kern="1200">
          <a:solidFill>
            <a:schemeClr val="bg1"/>
          </a:solidFill>
          <a:latin typeface="Corbel"/>
          <a:ea typeface="+mn-ea"/>
          <a:cs typeface="Corbel"/>
        </a:defRPr>
      </a:lvl1pPr>
      <a:lvl2pPr marL="742950" indent="-285750" algn="l" defTabSz="914400" rtl="0" eaLnBrk="1" latinLnBrk="0" hangingPunct="1">
        <a:spcBef>
          <a:spcPct val="20000"/>
        </a:spcBef>
        <a:buFont typeface="Arial" pitchFamily="34" charset="0"/>
        <a:buChar char="–"/>
        <a:defRPr sz="2200" kern="1200">
          <a:solidFill>
            <a:schemeClr val="bg1"/>
          </a:solidFill>
          <a:latin typeface="Corbel"/>
          <a:ea typeface="+mn-ea"/>
          <a:cs typeface="Corbel"/>
        </a:defRPr>
      </a:lvl2pPr>
      <a:lvl3pPr marL="1143000" indent="-228600" algn="l" defTabSz="914400" rtl="0" eaLnBrk="1" latinLnBrk="0" hangingPunct="1">
        <a:spcBef>
          <a:spcPct val="20000"/>
        </a:spcBef>
        <a:buFont typeface="Arial" pitchFamily="34" charset="0"/>
        <a:buChar char="•"/>
        <a:defRPr sz="2200" kern="1200">
          <a:solidFill>
            <a:schemeClr val="bg1"/>
          </a:solidFill>
          <a:latin typeface="Corbel"/>
          <a:ea typeface="+mn-ea"/>
          <a:cs typeface="Corbel"/>
        </a:defRPr>
      </a:lvl3pPr>
      <a:lvl4pPr marL="1600200" indent="-228600" algn="l" defTabSz="914400" rtl="0" eaLnBrk="1" latinLnBrk="0" hangingPunct="1">
        <a:spcBef>
          <a:spcPct val="20000"/>
        </a:spcBef>
        <a:buFont typeface="Arial" pitchFamily="34" charset="0"/>
        <a:buChar char="–"/>
        <a:defRPr sz="2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556792"/>
            <a:ext cx="7988424" cy="1512168"/>
          </a:xfrm>
        </p:spPr>
        <p:txBody>
          <a:bodyPr>
            <a:normAutofit/>
          </a:bodyPr>
          <a:lstStyle/>
          <a:p>
            <a:r>
              <a:rPr lang="en-NZ" sz="2800" b="1" dirty="0"/>
              <a:t>Recurrent problems with investigative interviews; </a:t>
            </a:r>
            <a:br>
              <a:rPr lang="en-NZ" sz="2800" b="1" dirty="0"/>
            </a:br>
            <a:r>
              <a:rPr lang="en-NZ" sz="2800" b="1" dirty="0"/>
              <a:t>Can a Structured Interview Protocol</a:t>
            </a:r>
            <a:r>
              <a:rPr lang="en-US" sz="2800" b="1" dirty="0"/>
              <a:t> help? </a:t>
            </a:r>
            <a:br>
              <a:rPr lang="en-US" sz="2800" b="1" dirty="0"/>
            </a:br>
            <a:endParaRPr lang="en-GB" sz="2800" dirty="0"/>
          </a:p>
        </p:txBody>
      </p:sp>
      <p:sp>
        <p:nvSpPr>
          <p:cNvPr id="3" name="2 Subtítulo"/>
          <p:cNvSpPr>
            <a:spLocks noGrp="1"/>
          </p:cNvSpPr>
          <p:nvPr>
            <p:ph type="subTitle" idx="1"/>
          </p:nvPr>
        </p:nvSpPr>
        <p:spPr>
          <a:xfrm>
            <a:off x="899592" y="3212976"/>
            <a:ext cx="7488832" cy="2376264"/>
          </a:xfrm>
        </p:spPr>
        <p:txBody>
          <a:bodyPr>
            <a:normAutofit/>
          </a:bodyPr>
          <a:lstStyle/>
          <a:p>
            <a:r>
              <a:rPr lang="en-NZ" sz="2600" dirty="0">
                <a:solidFill>
                  <a:schemeClr val="bg1"/>
                </a:solidFill>
              </a:rPr>
              <a:t>Fiona Gabbert</a:t>
            </a:r>
            <a:r>
              <a:rPr lang="en-NZ" sz="2600" baseline="30000" dirty="0">
                <a:solidFill>
                  <a:schemeClr val="bg1"/>
                </a:solidFill>
              </a:rPr>
              <a:t>1</a:t>
            </a:r>
            <a:r>
              <a:rPr lang="en-NZ" sz="2600" dirty="0">
                <a:solidFill>
                  <a:schemeClr val="bg1"/>
                </a:solidFill>
              </a:rPr>
              <a:t>  &amp;  Laura Hynes</a:t>
            </a:r>
            <a:r>
              <a:rPr lang="en-NZ" sz="2600" baseline="30000" dirty="0">
                <a:solidFill>
                  <a:schemeClr val="bg1"/>
                </a:solidFill>
              </a:rPr>
              <a:t>2</a:t>
            </a:r>
          </a:p>
          <a:p>
            <a:endParaRPr lang="en-GB" sz="2400" dirty="0">
              <a:solidFill>
                <a:schemeClr val="bg1"/>
              </a:solidFill>
            </a:endParaRPr>
          </a:p>
          <a:p>
            <a:r>
              <a:rPr lang="en-NZ" sz="2000" baseline="30000" dirty="0">
                <a:solidFill>
                  <a:schemeClr val="bg1"/>
                </a:solidFill>
              </a:rPr>
              <a:t>1</a:t>
            </a:r>
            <a:r>
              <a:rPr lang="en-NZ" sz="2000" dirty="0">
                <a:solidFill>
                  <a:schemeClr val="bg1"/>
                </a:solidFill>
              </a:rPr>
              <a:t> Professor of Psychology at Goldsmiths University of London</a:t>
            </a:r>
            <a:endParaRPr lang="en-GB" sz="2000" dirty="0">
              <a:solidFill>
                <a:schemeClr val="bg1"/>
              </a:solidFill>
            </a:endParaRPr>
          </a:p>
          <a:p>
            <a:r>
              <a:rPr lang="en-NZ" sz="2000" baseline="30000" dirty="0">
                <a:solidFill>
                  <a:schemeClr val="bg1"/>
                </a:solidFill>
              </a:rPr>
              <a:t>2</a:t>
            </a:r>
            <a:r>
              <a:rPr lang="en-NZ" sz="2000" dirty="0">
                <a:solidFill>
                  <a:schemeClr val="bg1"/>
                </a:solidFill>
              </a:rPr>
              <a:t> Detective and Interview Advisor at Greater Manchester Police</a:t>
            </a:r>
          </a:p>
          <a:p>
            <a:endParaRPr lang="en-GB" sz="2400"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408576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87CEB4-9D9D-4CB6-AC03-9B73ADFA7C2C}"/>
              </a:ext>
            </a:extLst>
          </p:cNvPr>
          <p:cNvSpPr/>
          <p:nvPr/>
        </p:nvSpPr>
        <p:spPr>
          <a:xfrm>
            <a:off x="107504" y="1210682"/>
            <a:ext cx="8974836" cy="4862870"/>
          </a:xfrm>
          <a:prstGeom prst="rect">
            <a:avLst/>
          </a:prstGeom>
        </p:spPr>
        <p:txBody>
          <a:bodyPr wrap="square">
            <a:spAutoFit/>
          </a:bodyPr>
          <a:lstStyle/>
          <a:p>
            <a:pPr marL="342900" indent="-342900">
              <a:spcBef>
                <a:spcPts val="300"/>
              </a:spcBef>
              <a:spcAft>
                <a:spcPts val="300"/>
              </a:spcAft>
              <a:buFont typeface="Arial"/>
              <a:buChar char="•"/>
              <a:tabLst>
                <a:tab pos="1998980" algn="l"/>
              </a:tabLst>
            </a:pPr>
            <a:r>
              <a:rPr lang="en-GB" sz="2000" kern="0" dirty="0">
                <a:solidFill>
                  <a:srgbClr val="FFFFFF"/>
                </a:solidFill>
                <a:latin typeface="Corbel"/>
                <a:ea typeface="Calibri" panose="020F0502020204030204" pitchFamily="34" charset="0"/>
                <a:cs typeface="Corbel"/>
              </a:rPr>
              <a:t>There were concerns raised as to the allocation of BWV and the fact that this </a:t>
            </a:r>
            <a:br>
              <a:rPr lang="en-GB" sz="2000" kern="0" dirty="0">
                <a:solidFill>
                  <a:srgbClr val="FFFFFF"/>
                </a:solidFill>
                <a:latin typeface="Corbel"/>
                <a:ea typeface="Calibri" panose="020F0502020204030204" pitchFamily="34" charset="0"/>
                <a:cs typeface="Corbel"/>
              </a:rPr>
            </a:br>
            <a:r>
              <a:rPr lang="en-GB" sz="2000" kern="0" dirty="0">
                <a:solidFill>
                  <a:srgbClr val="FFFFFF"/>
                </a:solidFill>
                <a:latin typeface="Corbel"/>
                <a:ea typeface="Calibri" panose="020F0502020204030204" pitchFamily="34" charset="0"/>
                <a:cs typeface="Corbel"/>
              </a:rPr>
              <a:t>is now exposing the actions these officers take at the scenes of incidents. A common call was given for further support and training to protect them. </a:t>
            </a:r>
          </a:p>
          <a:p>
            <a:pPr marL="342900" indent="-342900">
              <a:spcBef>
                <a:spcPts val="300"/>
              </a:spcBef>
              <a:spcAft>
                <a:spcPts val="300"/>
              </a:spcAft>
              <a:buFont typeface="Arial"/>
              <a:buChar char="•"/>
              <a:tabLst>
                <a:tab pos="1998980" algn="l"/>
              </a:tabLst>
            </a:pPr>
            <a:endParaRPr lang="en-GB" sz="2000" kern="0" dirty="0">
              <a:solidFill>
                <a:srgbClr val="FFFFFF"/>
              </a:solidFill>
              <a:latin typeface="Corbel"/>
              <a:cs typeface="Corbel"/>
            </a:endParaRPr>
          </a:p>
          <a:p>
            <a:pPr marL="342900" indent="-342900">
              <a:spcBef>
                <a:spcPts val="300"/>
              </a:spcBef>
              <a:spcAft>
                <a:spcPts val="300"/>
              </a:spcAft>
              <a:buFont typeface="Arial"/>
              <a:buChar char="•"/>
              <a:tabLst>
                <a:tab pos="1998980" algn="l"/>
              </a:tabLst>
            </a:pPr>
            <a:r>
              <a:rPr lang="en-GB" sz="2000" dirty="0">
                <a:solidFill>
                  <a:srgbClr val="FFFFFF"/>
                </a:solidFill>
                <a:latin typeface="Corbel"/>
                <a:cs typeface="Corbel"/>
              </a:rPr>
              <a:t>Even very recently trained participants admitted to an almost immediate alteration of practise due to the pressures placed upon them in the workplace, </a:t>
            </a:r>
            <a:br>
              <a:rPr lang="en-GB" sz="2000" dirty="0">
                <a:solidFill>
                  <a:srgbClr val="FFFFFF"/>
                </a:solidFill>
                <a:latin typeface="Corbel"/>
                <a:cs typeface="Corbel"/>
              </a:rPr>
            </a:br>
            <a:r>
              <a:rPr lang="en-GB" sz="2000" dirty="0">
                <a:solidFill>
                  <a:srgbClr val="FFFFFF"/>
                </a:solidFill>
                <a:latin typeface="Corbel"/>
                <a:cs typeface="Corbel"/>
              </a:rPr>
              <a:t>by managers and the wider system. There was an apparent difficulty in the application of accepted best practise, into everyday operations. </a:t>
            </a:r>
          </a:p>
          <a:p>
            <a:pPr marL="342900" indent="-342900">
              <a:spcBef>
                <a:spcPts val="300"/>
              </a:spcBef>
              <a:spcAft>
                <a:spcPts val="300"/>
              </a:spcAft>
              <a:buFont typeface="Arial"/>
              <a:buChar char="•"/>
              <a:tabLst>
                <a:tab pos="1998980" algn="l"/>
              </a:tabLst>
            </a:pPr>
            <a:endParaRPr lang="en-GB" sz="2000" dirty="0">
              <a:latin typeface="Corbel"/>
              <a:cs typeface="Corbel"/>
            </a:endParaRPr>
          </a:p>
          <a:p>
            <a:pPr algn="ctr">
              <a:spcBef>
                <a:spcPts val="300"/>
              </a:spcBef>
              <a:spcAft>
                <a:spcPts val="300"/>
              </a:spcAft>
              <a:tabLst>
                <a:tab pos="1998980" algn="l"/>
              </a:tabLst>
            </a:pPr>
            <a:r>
              <a:rPr lang="en-US" sz="2000" b="1" dirty="0">
                <a:solidFill>
                  <a:schemeClr val="accent3"/>
                </a:solidFill>
                <a:latin typeface="Corbel"/>
                <a:cs typeface="Corbel"/>
              </a:rPr>
              <a:t>This research did not uncover a series of disenchanted or wrathful individuals, rather a large group of Professional Police Officers who wanted to perform </a:t>
            </a:r>
            <a:br>
              <a:rPr lang="en-US" sz="2000" b="1" dirty="0">
                <a:solidFill>
                  <a:schemeClr val="accent3"/>
                </a:solidFill>
                <a:latin typeface="Corbel"/>
                <a:cs typeface="Corbel"/>
              </a:rPr>
            </a:br>
            <a:r>
              <a:rPr lang="en-US" sz="2000" b="1" dirty="0">
                <a:solidFill>
                  <a:schemeClr val="accent3"/>
                </a:solidFill>
                <a:latin typeface="Corbel"/>
                <a:cs typeface="Corbel"/>
              </a:rPr>
              <a:t>to the best of their ability, and felt a number of preventative frustrations. </a:t>
            </a:r>
          </a:p>
          <a:p>
            <a:pPr indent="457200">
              <a:spcBef>
                <a:spcPts val="300"/>
              </a:spcBef>
              <a:spcAft>
                <a:spcPts val="300"/>
              </a:spcAft>
              <a:tabLst>
                <a:tab pos="1998980" algn="l"/>
              </a:tabLst>
            </a:pPr>
            <a:endParaRPr lang="en-US" sz="2000" b="1" dirty="0">
              <a:solidFill>
                <a:schemeClr val="accent3"/>
              </a:solidFill>
              <a:latin typeface="Corbel"/>
              <a:cs typeface="Corbel"/>
            </a:endParaRPr>
          </a:p>
          <a:p>
            <a:pPr indent="457200" algn="ctr">
              <a:spcBef>
                <a:spcPts val="300"/>
              </a:spcBef>
              <a:spcAft>
                <a:spcPts val="300"/>
              </a:spcAft>
              <a:tabLst>
                <a:tab pos="1998980" algn="l"/>
              </a:tabLst>
            </a:pPr>
            <a:r>
              <a:rPr lang="en-US" sz="2000" b="1" dirty="0">
                <a:solidFill>
                  <a:schemeClr val="accent3"/>
                </a:solidFill>
                <a:latin typeface="Corbel"/>
                <a:cs typeface="Corbel"/>
              </a:rPr>
              <a:t>PROFESSIONAL CONFIDENCE?</a:t>
            </a:r>
            <a:endParaRPr lang="en-GB" sz="2000" b="1" dirty="0">
              <a:solidFill>
                <a:schemeClr val="accent3"/>
              </a:solidFill>
              <a:latin typeface="Corbel"/>
              <a:cs typeface="Corbel"/>
            </a:endParaRPr>
          </a:p>
        </p:txBody>
      </p:sp>
      <p:sp>
        <p:nvSpPr>
          <p:cNvPr id="4" name="Title 1">
            <a:extLst>
              <a:ext uri="{FF2B5EF4-FFF2-40B4-BE49-F238E27FC236}">
                <a16:creationId xmlns:a16="http://schemas.microsoft.com/office/drawing/2014/main" id="{FB181B15-2B10-4B9A-99A8-FD025D90B153}"/>
              </a:ext>
            </a:extLst>
          </p:cNvPr>
          <p:cNvSpPr txBox="1">
            <a:spLocks/>
          </p:cNvSpPr>
          <p:nvPr/>
        </p:nvSpPr>
        <p:spPr>
          <a:xfrm>
            <a:off x="1673352" y="270662"/>
            <a:ext cx="5797296" cy="607162"/>
          </a:xfrm>
          <a:prstGeom prst="rect">
            <a:avLst/>
          </a:prstGeom>
        </p:spPr>
        <p:txBody>
          <a:bodyPr>
            <a:normAutofit/>
          </a:bodyPr>
          <a:lstStyle>
            <a:lvl1pPr algn="ctr" defTabSz="914400" rtl="0" eaLnBrk="1" latinLnBrk="0" hangingPunct="1">
              <a:spcBef>
                <a:spcPct val="0"/>
              </a:spcBef>
              <a:buNone/>
              <a:defRPr sz="3000" kern="1200">
                <a:solidFill>
                  <a:schemeClr val="accent3"/>
                </a:solidFill>
                <a:latin typeface="Corbel"/>
                <a:ea typeface="+mj-ea"/>
                <a:cs typeface="Corbel"/>
              </a:defRPr>
            </a:lvl1pPr>
          </a:lstStyle>
          <a:p>
            <a:r>
              <a:rPr lang="en-GB" dirty="0"/>
              <a:t>Results </a:t>
            </a:r>
          </a:p>
        </p:txBody>
      </p:sp>
    </p:spTree>
    <p:extLst>
      <p:ext uri="{BB962C8B-B14F-4D97-AF65-F5344CB8AC3E}">
        <p14:creationId xmlns:p14="http://schemas.microsoft.com/office/powerpoint/2010/main" val="1952805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11560" y="1628800"/>
            <a:ext cx="3384376" cy="3240360"/>
          </a:xfrm>
          <a:prstGeom prst="ellipse">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itle 1">
            <a:extLst>
              <a:ext uri="{FF2B5EF4-FFF2-40B4-BE49-F238E27FC236}">
                <a16:creationId xmlns:a16="http://schemas.microsoft.com/office/drawing/2014/main" id="{71324803-B051-42F9-B60D-50CE8BFA92B8}"/>
              </a:ext>
            </a:extLst>
          </p:cNvPr>
          <p:cNvSpPr txBox="1">
            <a:spLocks/>
          </p:cNvSpPr>
          <p:nvPr/>
        </p:nvSpPr>
        <p:spPr>
          <a:xfrm>
            <a:off x="683568" y="1700808"/>
            <a:ext cx="3240360" cy="3096344"/>
          </a:xfrm>
          <a:prstGeom prst="ellipse">
            <a:avLst/>
          </a:prstGeom>
          <a:solidFill>
            <a:schemeClr val="accent2"/>
          </a:solidFill>
          <a:ln>
            <a:noFill/>
          </a:ln>
        </p:spPr>
        <p:txBody>
          <a:bodyPr vert="horz" lIns="91440" tIns="45720" rIns="91440" bIns="45720" rtlCol="0" anchor="ctr">
            <a:normAutofit/>
          </a:bodyPr>
          <a:lstStyle>
            <a:lvl1pPr algn="ctr" defTabSz="914400" rtl="0" eaLnBrk="1" latinLnBrk="0" hangingPunct="1">
              <a:spcBef>
                <a:spcPct val="0"/>
              </a:spcBef>
              <a:buNone/>
              <a:defRPr sz="3000" kern="1200">
                <a:solidFill>
                  <a:schemeClr val="accent3"/>
                </a:solidFill>
                <a:latin typeface="Corbel"/>
                <a:ea typeface="+mj-ea"/>
                <a:cs typeface="Corbel"/>
              </a:defRPr>
            </a:lvl1pPr>
          </a:lstStyle>
          <a:p>
            <a:r>
              <a:rPr lang="en-GB" sz="2800" dirty="0">
                <a:solidFill>
                  <a:schemeClr val="tx1"/>
                </a:solidFill>
              </a:rPr>
              <a:t>Case study (IES!)</a:t>
            </a:r>
          </a:p>
        </p:txBody>
      </p:sp>
      <p:sp>
        <p:nvSpPr>
          <p:cNvPr id="11" name="Content Placeholder 2">
            <a:extLst>
              <a:ext uri="{FF2B5EF4-FFF2-40B4-BE49-F238E27FC236}">
                <a16:creationId xmlns:a16="http://schemas.microsoft.com/office/drawing/2014/main" id="{AD917899-81E6-4C9D-883C-6FF4AB2CB151}"/>
              </a:ext>
            </a:extLst>
          </p:cNvPr>
          <p:cNvSpPr txBox="1">
            <a:spLocks/>
          </p:cNvSpPr>
          <p:nvPr/>
        </p:nvSpPr>
        <p:spPr>
          <a:xfrm>
            <a:off x="4572000" y="0"/>
            <a:ext cx="4572000" cy="6858000"/>
          </a:xfrm>
          <a:prstGeom prst="rect">
            <a:avLst/>
          </a:prstGeom>
          <a:solidFill>
            <a:srgbClr val="FFFFFF"/>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200" kern="1200">
                <a:solidFill>
                  <a:schemeClr val="bg1"/>
                </a:solidFill>
                <a:latin typeface="Corbel"/>
                <a:ea typeface="+mn-ea"/>
                <a:cs typeface="Corbel"/>
              </a:defRPr>
            </a:lvl1pPr>
            <a:lvl2pPr marL="742950" indent="-285750" algn="l" defTabSz="914400" rtl="0" eaLnBrk="1" latinLnBrk="0" hangingPunct="1">
              <a:spcBef>
                <a:spcPct val="20000"/>
              </a:spcBef>
              <a:buFont typeface="Arial" pitchFamily="34" charset="0"/>
              <a:buChar char="–"/>
              <a:defRPr sz="2200" kern="1200">
                <a:solidFill>
                  <a:schemeClr val="bg1"/>
                </a:solidFill>
                <a:latin typeface="Corbel"/>
                <a:ea typeface="+mn-ea"/>
                <a:cs typeface="Corbel"/>
              </a:defRPr>
            </a:lvl2pPr>
            <a:lvl3pPr marL="1143000" indent="-228600" algn="l" defTabSz="914400" rtl="0" eaLnBrk="1" latinLnBrk="0" hangingPunct="1">
              <a:spcBef>
                <a:spcPct val="20000"/>
              </a:spcBef>
              <a:buFont typeface="Arial" pitchFamily="34" charset="0"/>
              <a:buChar char="•"/>
              <a:defRPr sz="2200" kern="1200">
                <a:solidFill>
                  <a:schemeClr val="bg1"/>
                </a:solidFill>
                <a:latin typeface="Corbel"/>
                <a:ea typeface="+mn-ea"/>
                <a:cs typeface="Corbel"/>
              </a:defRPr>
            </a:lvl3pPr>
            <a:lvl4pPr marL="1600200" indent="-228600" algn="l" defTabSz="914400" rtl="0" eaLnBrk="1" latinLnBrk="0" hangingPunct="1">
              <a:spcBef>
                <a:spcPct val="20000"/>
              </a:spcBef>
              <a:buFont typeface="Arial" pitchFamily="34" charset="0"/>
              <a:buChar char="–"/>
              <a:defRPr sz="22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solidFill>
                  <a:srgbClr val="404040"/>
                </a:solidFill>
              </a:rPr>
              <a:t>Crisp box head.</a:t>
            </a:r>
          </a:p>
          <a:p>
            <a:endParaRPr lang="en-GB" sz="1000" dirty="0">
              <a:solidFill>
                <a:srgbClr val="404040"/>
              </a:solidFill>
            </a:endParaRPr>
          </a:p>
          <a:p>
            <a:r>
              <a:rPr lang="en-GB" sz="2000" dirty="0">
                <a:solidFill>
                  <a:srgbClr val="404040"/>
                </a:solidFill>
              </a:rPr>
              <a:t>Gangland shooting (call handler – officer safety).</a:t>
            </a:r>
          </a:p>
          <a:p>
            <a:endParaRPr lang="en-GB" sz="1000" dirty="0">
              <a:solidFill>
                <a:srgbClr val="404040"/>
              </a:solidFill>
            </a:endParaRPr>
          </a:p>
          <a:p>
            <a:r>
              <a:rPr lang="en-GB" sz="2000" dirty="0">
                <a:solidFill>
                  <a:srgbClr val="404040"/>
                </a:solidFill>
              </a:rPr>
              <a:t>Vulnerable persons – Op Bran CSE (rapport build) OP Span Girl A.</a:t>
            </a:r>
          </a:p>
          <a:p>
            <a:endParaRPr lang="en-GB" sz="1000" dirty="0">
              <a:solidFill>
                <a:srgbClr val="404040"/>
              </a:solidFill>
            </a:endParaRPr>
          </a:p>
          <a:p>
            <a:r>
              <a:rPr lang="en-GB" sz="2000" dirty="0">
                <a:solidFill>
                  <a:srgbClr val="404040"/>
                </a:solidFill>
              </a:rPr>
              <a:t>Interfamilial sexual abuse – BWV.</a:t>
            </a:r>
          </a:p>
          <a:p>
            <a:endParaRPr lang="en-GB" sz="1000" dirty="0">
              <a:solidFill>
                <a:srgbClr val="404040"/>
              </a:solidFill>
            </a:endParaRPr>
          </a:p>
          <a:p>
            <a:r>
              <a:rPr lang="en-GB" sz="2000" dirty="0">
                <a:solidFill>
                  <a:srgbClr val="404040"/>
                </a:solidFill>
              </a:rPr>
              <a:t>Live kidnapping/aggravated burglary – safety interview.</a:t>
            </a:r>
          </a:p>
          <a:p>
            <a:endParaRPr lang="en-GB" sz="1000" dirty="0">
              <a:solidFill>
                <a:srgbClr val="404040"/>
              </a:solidFill>
            </a:endParaRPr>
          </a:p>
          <a:p>
            <a:r>
              <a:rPr lang="en-GB" sz="2000" b="1" dirty="0">
                <a:solidFill>
                  <a:schemeClr val="accent2">
                    <a:lumMod val="75000"/>
                  </a:schemeClr>
                </a:solidFill>
              </a:rPr>
              <a:t>Key Points? </a:t>
            </a:r>
          </a:p>
          <a:p>
            <a:pPr lvl="1">
              <a:buFont typeface="Arial"/>
              <a:buChar char="•"/>
            </a:pPr>
            <a:r>
              <a:rPr lang="en-GB" sz="2000" dirty="0">
                <a:solidFill>
                  <a:schemeClr val="accent2">
                    <a:lumMod val="75000"/>
                  </a:schemeClr>
                </a:solidFill>
              </a:rPr>
              <a:t>Early accuracy of info. is VITAL. </a:t>
            </a:r>
          </a:p>
          <a:p>
            <a:pPr lvl="1">
              <a:buFont typeface="Arial"/>
              <a:buChar char="•"/>
            </a:pPr>
            <a:r>
              <a:rPr lang="en-GB" sz="2000" dirty="0">
                <a:solidFill>
                  <a:schemeClr val="accent2">
                    <a:lumMod val="75000"/>
                  </a:schemeClr>
                </a:solidFill>
              </a:rPr>
              <a:t>Frontline officers (Uniform &amp; CID) are VITAL investigators – should they not therefore receive good quality training and CPD?  </a:t>
            </a:r>
          </a:p>
          <a:p>
            <a:pPr lvl="1">
              <a:buFont typeface="Arial"/>
              <a:buChar char="•"/>
            </a:pPr>
            <a:r>
              <a:rPr lang="en-GB" sz="2000" dirty="0">
                <a:solidFill>
                  <a:schemeClr val="accent2">
                    <a:lumMod val="75000"/>
                  </a:schemeClr>
                </a:solidFill>
              </a:rPr>
              <a:t>Confidence and morale are intrinsically linked.</a:t>
            </a:r>
          </a:p>
        </p:txBody>
      </p:sp>
    </p:spTree>
    <p:extLst>
      <p:ext uri="{BB962C8B-B14F-4D97-AF65-F5344CB8AC3E}">
        <p14:creationId xmlns:p14="http://schemas.microsoft.com/office/powerpoint/2010/main" val="274445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600" dirty="0">
                <a:solidFill>
                  <a:srgbClr val="FFCC00"/>
                </a:solidFill>
              </a:rPr>
              <a:t>Background &amp; Context for Research</a:t>
            </a:r>
          </a:p>
        </p:txBody>
      </p:sp>
      <p:sp>
        <p:nvSpPr>
          <p:cNvPr id="3" name="2 Marcador de contenido"/>
          <p:cNvSpPr>
            <a:spLocks noGrp="1"/>
          </p:cNvSpPr>
          <p:nvPr>
            <p:ph idx="1"/>
          </p:nvPr>
        </p:nvSpPr>
        <p:spPr>
          <a:xfrm>
            <a:off x="251520" y="1268760"/>
            <a:ext cx="8568952" cy="4752528"/>
          </a:xfrm>
        </p:spPr>
        <p:txBody>
          <a:bodyPr>
            <a:noAutofit/>
          </a:bodyPr>
          <a:lstStyle/>
          <a:p>
            <a:pPr marL="0" indent="0">
              <a:buNone/>
            </a:pPr>
            <a:r>
              <a:rPr lang="en-US" dirty="0"/>
              <a:t>Implications of poor interview practice at an early stage?</a:t>
            </a:r>
          </a:p>
          <a:p>
            <a:pPr marL="0" indent="0">
              <a:buNone/>
            </a:pPr>
            <a:endParaRPr lang="en-US" sz="1000" dirty="0"/>
          </a:p>
          <a:p>
            <a:r>
              <a:rPr lang="en-US" dirty="0"/>
              <a:t>Sub-standard evidence</a:t>
            </a:r>
          </a:p>
          <a:p>
            <a:endParaRPr lang="en-US" sz="1000" dirty="0"/>
          </a:p>
          <a:p>
            <a:r>
              <a:rPr lang="en-US" dirty="0"/>
              <a:t>Poor investigative use of frontline interviews further down the line</a:t>
            </a:r>
          </a:p>
          <a:p>
            <a:endParaRPr lang="en-US" sz="1000" dirty="0"/>
          </a:p>
          <a:p>
            <a:r>
              <a:rPr lang="en-US" dirty="0"/>
              <a:t>Officer/Force accountability</a:t>
            </a:r>
          </a:p>
          <a:p>
            <a:pPr lvl="1"/>
            <a:r>
              <a:rPr lang="en-US" sz="2000" dirty="0"/>
              <a:t>Conduct captured on video (BWV, recorded interviews)</a:t>
            </a:r>
          </a:p>
          <a:p>
            <a:pPr lvl="1"/>
            <a:r>
              <a:rPr lang="en-US" sz="2000" dirty="0"/>
              <a:t>The Supreme Court has ruled that people can sue the police for failures in investigations, after two victims of black cab rapist John </a:t>
            </a:r>
            <a:r>
              <a:rPr lang="en-US" sz="2000" dirty="0" err="1"/>
              <a:t>Worboys</a:t>
            </a:r>
            <a:r>
              <a:rPr lang="en-US" sz="2000" dirty="0"/>
              <a:t> brought a case against the force.</a:t>
            </a:r>
          </a:p>
          <a:p>
            <a:endParaRPr lang="en-US" sz="2000" dirty="0"/>
          </a:p>
          <a:p>
            <a:pPr marL="0" indent="0">
              <a:buNone/>
            </a:pPr>
            <a:endParaRPr lang="en-US" sz="2000" dirty="0">
              <a:solidFill>
                <a:srgbClr val="EB6615"/>
              </a:solidFill>
            </a:endParaRPr>
          </a:p>
        </p:txBody>
      </p:sp>
    </p:spTree>
    <p:extLst>
      <p:ext uri="{BB962C8B-B14F-4D97-AF65-F5344CB8AC3E}">
        <p14:creationId xmlns:p14="http://schemas.microsoft.com/office/powerpoint/2010/main" val="377960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600" dirty="0">
                <a:solidFill>
                  <a:srgbClr val="FFCC00"/>
                </a:solidFill>
              </a:rPr>
              <a:t>Background &amp; Context for Research</a:t>
            </a:r>
          </a:p>
        </p:txBody>
      </p:sp>
      <p:sp>
        <p:nvSpPr>
          <p:cNvPr id="3" name="2 Marcador de contenido"/>
          <p:cNvSpPr>
            <a:spLocks noGrp="1"/>
          </p:cNvSpPr>
          <p:nvPr>
            <p:ph idx="1"/>
          </p:nvPr>
        </p:nvSpPr>
        <p:spPr>
          <a:xfrm>
            <a:off x="251520" y="1268760"/>
            <a:ext cx="8568952" cy="4752528"/>
          </a:xfrm>
        </p:spPr>
        <p:txBody>
          <a:bodyPr>
            <a:noAutofit/>
          </a:bodyPr>
          <a:lstStyle/>
          <a:p>
            <a:pPr marL="0" indent="0">
              <a:buNone/>
            </a:pPr>
            <a:r>
              <a:rPr lang="en-US" dirty="0"/>
              <a:t>What works to translate knowledge into practice?</a:t>
            </a:r>
          </a:p>
          <a:p>
            <a:pPr marL="0" indent="0">
              <a:buNone/>
            </a:pPr>
            <a:endParaRPr lang="en-US" sz="500" dirty="0"/>
          </a:p>
          <a:p>
            <a:pPr marL="0" indent="0">
              <a:buNone/>
            </a:pPr>
            <a:endParaRPr lang="en-US" sz="500" dirty="0"/>
          </a:p>
          <a:p>
            <a:pPr marL="0" indent="0">
              <a:buNone/>
            </a:pPr>
            <a:endParaRPr lang="en-US" sz="500" dirty="0"/>
          </a:p>
          <a:p>
            <a:r>
              <a:rPr lang="en-US" sz="2000" dirty="0"/>
              <a:t>Introduce/reinforce evidence-based interview tools and techniques via </a:t>
            </a:r>
            <a:r>
              <a:rPr lang="en-US" sz="2000" u="sng" dirty="0"/>
              <a:t>effective training resources </a:t>
            </a:r>
            <a:r>
              <a:rPr lang="en-US" sz="2000" dirty="0"/>
              <a:t>to enhance learning and reduce skill fade</a:t>
            </a:r>
          </a:p>
          <a:p>
            <a:endParaRPr lang="en-US" sz="800" dirty="0"/>
          </a:p>
          <a:p>
            <a:pPr lvl="1"/>
            <a:r>
              <a:rPr lang="en-US" sz="2000" dirty="0"/>
              <a:t>Focus not only on </a:t>
            </a:r>
            <a:r>
              <a:rPr lang="en-US" sz="2000" u="sng" dirty="0"/>
              <a:t>how</a:t>
            </a:r>
            <a:r>
              <a:rPr lang="en-US" sz="2000" dirty="0"/>
              <a:t> to use tools and techniques, but </a:t>
            </a:r>
            <a:r>
              <a:rPr lang="en-US" sz="2000" u="sng" dirty="0"/>
              <a:t>why</a:t>
            </a:r>
            <a:r>
              <a:rPr lang="en-US" sz="2000" dirty="0"/>
              <a:t> they work</a:t>
            </a:r>
            <a:endParaRPr lang="en-US" sz="2000" u="sng" dirty="0"/>
          </a:p>
          <a:p>
            <a:pPr lvl="1"/>
            <a:r>
              <a:rPr lang="en-US" sz="2000" dirty="0"/>
              <a:t>Use of structured protocol approaches </a:t>
            </a:r>
            <a:endParaRPr lang="en-US" sz="2000" dirty="0">
              <a:solidFill>
                <a:schemeClr val="accent4"/>
              </a:solidFill>
            </a:endParaRPr>
          </a:p>
          <a:p>
            <a:pPr lvl="1"/>
            <a:r>
              <a:rPr lang="en-US" sz="2000" dirty="0"/>
              <a:t>Use of aide-memoirs </a:t>
            </a:r>
            <a:endParaRPr lang="en-US" sz="2000" dirty="0">
              <a:solidFill>
                <a:schemeClr val="accent4"/>
              </a:solidFill>
            </a:endParaRPr>
          </a:p>
          <a:p>
            <a:pPr marL="457200" lvl="1" indent="0">
              <a:buNone/>
            </a:pPr>
            <a:endParaRPr lang="en-US" sz="800" dirty="0">
              <a:solidFill>
                <a:schemeClr val="accent4"/>
              </a:solidFill>
            </a:endParaRPr>
          </a:p>
          <a:p>
            <a:pPr marL="457200" lvl="1" indent="0">
              <a:buNone/>
            </a:pPr>
            <a:endParaRPr lang="en-US" sz="500" dirty="0"/>
          </a:p>
          <a:p>
            <a:r>
              <a:rPr lang="en-US" sz="2000" dirty="0"/>
              <a:t>Joint practitioner/academic delivery of training where possible</a:t>
            </a:r>
          </a:p>
          <a:p>
            <a:endParaRPr lang="en-US" sz="800" dirty="0"/>
          </a:p>
          <a:p>
            <a:r>
              <a:rPr lang="en-US" sz="2000" dirty="0"/>
              <a:t>Refresher training</a:t>
            </a:r>
          </a:p>
          <a:p>
            <a:endParaRPr lang="en-US" sz="800" dirty="0"/>
          </a:p>
          <a:p>
            <a:r>
              <a:rPr lang="en-US" sz="2000" dirty="0"/>
              <a:t>Establish mechanisms to provide feedback on the quality of interviews</a:t>
            </a:r>
          </a:p>
        </p:txBody>
      </p:sp>
    </p:spTree>
    <p:extLst>
      <p:ext uri="{BB962C8B-B14F-4D97-AF65-F5344CB8AC3E}">
        <p14:creationId xmlns:p14="http://schemas.microsoft.com/office/powerpoint/2010/main" val="1363664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600" dirty="0">
                <a:solidFill>
                  <a:srgbClr val="FFCC00"/>
                </a:solidFill>
              </a:rPr>
              <a:t>Developing and testing a Structured Interview Protocol: Evidence-based and PEACE compliant</a:t>
            </a:r>
          </a:p>
        </p:txBody>
      </p:sp>
      <p:sp>
        <p:nvSpPr>
          <p:cNvPr id="3" name="2 Marcador de contenido"/>
          <p:cNvSpPr>
            <a:spLocks noGrp="1"/>
          </p:cNvSpPr>
          <p:nvPr>
            <p:ph idx="1"/>
          </p:nvPr>
        </p:nvSpPr>
        <p:spPr>
          <a:xfrm>
            <a:off x="457200" y="1628800"/>
            <a:ext cx="8229600" cy="4104456"/>
          </a:xfrm>
        </p:spPr>
        <p:txBody>
          <a:bodyPr>
            <a:noAutofit/>
          </a:bodyPr>
          <a:lstStyle/>
          <a:p>
            <a:pPr marL="0" indent="0">
              <a:buNone/>
            </a:pPr>
            <a:r>
              <a:rPr lang="en-US" dirty="0"/>
              <a:t>Research Objectives</a:t>
            </a:r>
          </a:p>
          <a:p>
            <a:pPr marL="0" indent="0">
              <a:buNone/>
            </a:pPr>
            <a:endParaRPr lang="en-US" sz="800" dirty="0"/>
          </a:p>
          <a:p>
            <a:pPr>
              <a:buFont typeface="+mj-lt"/>
              <a:buAutoNum type="arabicPeriod"/>
            </a:pPr>
            <a:r>
              <a:rPr lang="en-US" sz="2000" dirty="0"/>
              <a:t>Examine real-life interview data from frontline officers to identify common challenges and training needs (baseline performance). </a:t>
            </a:r>
          </a:p>
          <a:p>
            <a:pPr>
              <a:buFont typeface="+mj-lt"/>
              <a:buAutoNum type="arabicPeriod"/>
            </a:pPr>
            <a:endParaRPr lang="en-US" sz="800" dirty="0"/>
          </a:p>
          <a:p>
            <a:pPr>
              <a:buFont typeface="+mj-lt"/>
              <a:buAutoNum type="arabicPeriod"/>
            </a:pPr>
            <a:r>
              <a:rPr lang="en-US" sz="2000" dirty="0">
                <a:solidFill>
                  <a:srgbClr val="FFFFFF"/>
                </a:solidFill>
              </a:rPr>
              <a:t>Work with our practitioner collaborators to develop an evidence-based Structured Interview Protocol &amp; related training, for use by frontline officers and PIP level one interviewers.</a:t>
            </a:r>
          </a:p>
          <a:p>
            <a:pPr>
              <a:buFont typeface="+mj-lt"/>
              <a:buAutoNum type="arabicPeriod"/>
            </a:pPr>
            <a:endParaRPr lang="en-GB" sz="800" dirty="0"/>
          </a:p>
          <a:p>
            <a:pPr>
              <a:buFont typeface="+mj-lt"/>
              <a:buAutoNum type="arabicPeriod"/>
            </a:pPr>
            <a:r>
              <a:rPr lang="en-US" sz="2000" dirty="0"/>
              <a:t>Test the Structured Interview Protocol under controlled conditions to examine the amount of training required to produce effective results.</a:t>
            </a:r>
          </a:p>
          <a:p>
            <a:pPr>
              <a:buFont typeface="+mj-lt"/>
              <a:buAutoNum type="arabicPeriod"/>
            </a:pPr>
            <a:endParaRPr lang="en-GB" sz="800" dirty="0"/>
          </a:p>
          <a:p>
            <a:pPr>
              <a:buFont typeface="+mj-lt"/>
              <a:buAutoNum type="arabicPeriod"/>
            </a:pPr>
            <a:r>
              <a:rPr lang="en-US" sz="2000" dirty="0"/>
              <a:t>Test the Structured Interview Protocol training in the field.</a:t>
            </a:r>
            <a:endParaRPr lang="en-GB" sz="2000" dirty="0"/>
          </a:p>
        </p:txBody>
      </p:sp>
    </p:spTree>
    <p:extLst>
      <p:ext uri="{BB962C8B-B14F-4D97-AF65-F5344CB8AC3E}">
        <p14:creationId xmlns:p14="http://schemas.microsoft.com/office/powerpoint/2010/main" val="8788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600" dirty="0">
                <a:solidFill>
                  <a:srgbClr val="FFCC00"/>
                </a:solidFill>
              </a:rPr>
              <a:t>Objective 1: Examining baseline performance</a:t>
            </a:r>
          </a:p>
        </p:txBody>
      </p:sp>
      <p:sp>
        <p:nvSpPr>
          <p:cNvPr id="3" name="2 Marcador de contenido"/>
          <p:cNvSpPr>
            <a:spLocks noGrp="1"/>
          </p:cNvSpPr>
          <p:nvPr>
            <p:ph idx="1"/>
          </p:nvPr>
        </p:nvSpPr>
        <p:spPr>
          <a:xfrm>
            <a:off x="529208" y="1412776"/>
            <a:ext cx="8435280" cy="4464496"/>
          </a:xfrm>
        </p:spPr>
        <p:txBody>
          <a:bodyPr>
            <a:noAutofit/>
          </a:bodyPr>
          <a:lstStyle/>
          <a:p>
            <a:pPr marL="0" indent="0">
              <a:buNone/>
            </a:pPr>
            <a:r>
              <a:rPr lang="en-US" dirty="0"/>
              <a:t>Total N = 94, from four participating UK-based police forces.</a:t>
            </a:r>
          </a:p>
          <a:p>
            <a:endParaRPr lang="en-US" sz="1100" dirty="0"/>
          </a:p>
          <a:p>
            <a:pPr marL="0">
              <a:buNone/>
            </a:pPr>
            <a:r>
              <a:rPr lang="en-GB" dirty="0"/>
              <a:t>Common deviations from best practice and PEACE guidelines – </a:t>
            </a:r>
          </a:p>
          <a:p>
            <a:pPr marL="0">
              <a:buNone/>
            </a:pPr>
            <a:endParaRPr lang="en-GB" sz="1100" dirty="0"/>
          </a:p>
          <a:p>
            <a:pPr marL="0" indent="0">
              <a:buNone/>
            </a:pPr>
            <a:r>
              <a:rPr lang="en-GB" dirty="0"/>
              <a:t>Engage &amp; Explain phase</a:t>
            </a:r>
          </a:p>
          <a:p>
            <a:pPr marL="0">
              <a:lnSpc>
                <a:spcPct val="90000"/>
              </a:lnSpc>
            </a:pPr>
            <a:r>
              <a:rPr lang="en-GB" sz="2000" i="1" dirty="0"/>
              <a:t>Absence of any rapport building attempts  (87 / 94)</a:t>
            </a:r>
          </a:p>
          <a:p>
            <a:pPr marL="0">
              <a:lnSpc>
                <a:spcPct val="90000"/>
              </a:lnSpc>
            </a:pPr>
            <a:r>
              <a:rPr lang="en-GB" sz="2000" i="1" dirty="0"/>
              <a:t>No attempt to explain expectations of the witness  (78 / 94) </a:t>
            </a:r>
          </a:p>
          <a:p>
            <a:pPr marL="0">
              <a:buNone/>
            </a:pPr>
            <a:endParaRPr lang="en-GB" sz="1100" i="1" dirty="0"/>
          </a:p>
          <a:p>
            <a:pPr marL="0">
              <a:buNone/>
            </a:pPr>
            <a:r>
              <a:rPr lang="en-GB" dirty="0"/>
              <a:t>Account phase</a:t>
            </a:r>
          </a:p>
          <a:p>
            <a:pPr marL="0">
              <a:lnSpc>
                <a:spcPct val="90000"/>
              </a:lnSpc>
            </a:pPr>
            <a:r>
              <a:rPr lang="en-GB" sz="2000" i="1" dirty="0"/>
              <a:t>Poor interview structure; ‘topic-hopping’ was the norm.</a:t>
            </a:r>
          </a:p>
          <a:p>
            <a:pPr marL="0">
              <a:lnSpc>
                <a:spcPct val="90000"/>
              </a:lnSpc>
            </a:pPr>
            <a:r>
              <a:rPr lang="en-GB" sz="2000" i="1" dirty="0"/>
              <a:t>Poor use  of hierarchical questioning (open – closed q’s)</a:t>
            </a:r>
          </a:p>
          <a:p>
            <a:pPr marL="0">
              <a:lnSpc>
                <a:spcPct val="90000"/>
              </a:lnSpc>
            </a:pPr>
            <a:r>
              <a:rPr lang="en-GB" sz="2000" i="1" dirty="0"/>
              <a:t>Over-reliance on closed and 5 </a:t>
            </a:r>
            <a:r>
              <a:rPr lang="en-GB" sz="2000" i="1" dirty="0" err="1"/>
              <a:t>wh</a:t>
            </a:r>
            <a:r>
              <a:rPr lang="en-GB" sz="2000" i="1" dirty="0"/>
              <a:t>- questions</a:t>
            </a:r>
            <a:endParaRPr lang="en-US" sz="2000" i="1" dirty="0"/>
          </a:p>
          <a:p>
            <a:pPr marL="0">
              <a:lnSpc>
                <a:spcPct val="90000"/>
              </a:lnSpc>
            </a:pPr>
            <a:r>
              <a:rPr lang="en-GB" sz="2000" i="1" dirty="0"/>
              <a:t>Interviewer led</a:t>
            </a:r>
          </a:p>
        </p:txBody>
      </p:sp>
    </p:spTree>
    <p:extLst>
      <p:ext uri="{BB962C8B-B14F-4D97-AF65-F5344CB8AC3E}">
        <p14:creationId xmlns:p14="http://schemas.microsoft.com/office/powerpoint/2010/main" val="225289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600" dirty="0">
                <a:solidFill>
                  <a:srgbClr val="FFCC00"/>
                </a:solidFill>
              </a:rPr>
              <a:t>Objective 2: Develop a Structured Interview Protocol</a:t>
            </a:r>
          </a:p>
        </p:txBody>
      </p:sp>
      <p:sp>
        <p:nvSpPr>
          <p:cNvPr id="3" name="2 Marcador de contenido"/>
          <p:cNvSpPr>
            <a:spLocks noGrp="1"/>
          </p:cNvSpPr>
          <p:nvPr>
            <p:ph idx="1"/>
          </p:nvPr>
        </p:nvSpPr>
        <p:spPr>
          <a:xfrm>
            <a:off x="395536" y="1484784"/>
            <a:ext cx="8208912" cy="4176464"/>
          </a:xfrm>
        </p:spPr>
        <p:txBody>
          <a:bodyPr>
            <a:noAutofit/>
          </a:bodyPr>
          <a:lstStyle/>
          <a:p>
            <a:pPr>
              <a:buFont typeface="+mj-lt"/>
              <a:buAutoNum type="arabicPeriod"/>
            </a:pPr>
            <a:endParaRPr lang="en-US" sz="800" dirty="0"/>
          </a:p>
          <a:p>
            <a:pPr marL="0" indent="0">
              <a:buNone/>
            </a:pPr>
            <a:r>
              <a:rPr lang="en-US" sz="2000" dirty="0"/>
              <a:t>Taking the form of a generic PEACE interview template, ensuring -</a:t>
            </a:r>
          </a:p>
          <a:p>
            <a:endParaRPr lang="en-NZ" sz="1200" dirty="0"/>
          </a:p>
          <a:p>
            <a:r>
              <a:rPr lang="en-NZ" sz="2000" dirty="0"/>
              <a:t>Evidence-based techniques to facilitate ‘Engage’ (rapid rapport techniques, use of empathy, etc.) and ‘Explain’ (setting expectations and threshold of reporting, source-monitoring, allowing uncertainty, etc.)</a:t>
            </a:r>
          </a:p>
          <a:p>
            <a:pPr marL="0" indent="0">
              <a:buNone/>
            </a:pPr>
            <a:endParaRPr lang="en-NZ" sz="1200" dirty="0"/>
          </a:p>
          <a:p>
            <a:r>
              <a:rPr lang="en-NZ" sz="2000" dirty="0"/>
              <a:t>Evidence-based techniques to facilitate retrieval (appropriate use of questions; interviewee-led interviewing; use of retrieval techniques, etc.)</a:t>
            </a:r>
          </a:p>
          <a:p>
            <a:endParaRPr lang="en-NZ" sz="1200" dirty="0"/>
          </a:p>
          <a:p>
            <a:r>
              <a:rPr lang="en-NZ" sz="2000" dirty="0"/>
              <a:t>Effective training techniqes to facilitate retention of learning (psychology of learning, protocol format, use of aide memoirs, etc.)</a:t>
            </a:r>
          </a:p>
          <a:p>
            <a:pPr>
              <a:buFont typeface="+mj-lt"/>
              <a:buAutoNum type="arabicPeriod"/>
            </a:pPr>
            <a:endParaRPr lang="en-GB" sz="800" dirty="0"/>
          </a:p>
        </p:txBody>
      </p:sp>
    </p:spTree>
    <p:extLst>
      <p:ext uri="{BB962C8B-B14F-4D97-AF65-F5344CB8AC3E}">
        <p14:creationId xmlns:p14="http://schemas.microsoft.com/office/powerpoint/2010/main" val="320550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FullSizeRender.jpg"/>
          <p:cNvPicPr>
            <a:picLocks noChangeAspect="1"/>
          </p:cNvPicPr>
          <p:nvPr/>
        </p:nvPicPr>
        <p:blipFill>
          <a:blip r:embed="rId2" cstate="print">
            <a:extLst>
              <a:ext uri="{28A0092B-C50C-407E-A947-70E740481C1C}">
                <a14:useLocalDpi xmlns:a14="http://schemas.microsoft.com/office/drawing/2010/main" val="0"/>
              </a:ext>
            </a:extLst>
          </a:blip>
          <a:srcRect t="16512" b="16512"/>
          <a:stretch>
            <a:fillRect/>
          </a:stretch>
        </p:blipFill>
        <p:spPr>
          <a:xfrm>
            <a:off x="638913" y="2420888"/>
            <a:ext cx="6165335" cy="3096344"/>
          </a:xfrm>
          <a:prstGeom prst="rect">
            <a:avLst/>
          </a:prstGeom>
        </p:spPr>
      </p:pic>
      <p:pic>
        <p:nvPicPr>
          <p:cNvPr id="25601" name="Picture 1" descr="card_and_hand.jpg"/>
          <p:cNvPicPr>
            <a:picLocks noChangeAspect="1"/>
          </p:cNvPicPr>
          <p:nvPr/>
        </p:nvPicPr>
        <p:blipFill>
          <a:blip r:embed="rId3" cstate="print">
            <a:extLst>
              <a:ext uri="{28A0092B-C50C-407E-A947-70E740481C1C}">
                <a14:useLocalDpi xmlns:a14="http://schemas.microsoft.com/office/drawing/2010/main" val="0"/>
              </a:ext>
            </a:extLst>
          </a:blip>
          <a:srcRect l="10075" t="11359" r="13100" b="1727"/>
          <a:stretch>
            <a:fillRect/>
          </a:stretch>
        </p:blipFill>
        <p:spPr bwMode="auto">
          <a:xfrm>
            <a:off x="5890750" y="404664"/>
            <a:ext cx="2497674" cy="3096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8506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600" dirty="0"/>
              <a:t>Objective 3: Field trial</a:t>
            </a:r>
          </a:p>
        </p:txBody>
      </p:sp>
      <p:sp>
        <p:nvSpPr>
          <p:cNvPr id="3" name="2 Marcador de contenido"/>
          <p:cNvSpPr>
            <a:spLocks noGrp="1"/>
          </p:cNvSpPr>
          <p:nvPr>
            <p:ph idx="1"/>
          </p:nvPr>
        </p:nvSpPr>
        <p:spPr>
          <a:xfrm>
            <a:off x="457200" y="1484784"/>
            <a:ext cx="8363272" cy="4176464"/>
          </a:xfrm>
        </p:spPr>
        <p:txBody>
          <a:bodyPr>
            <a:noAutofit/>
          </a:bodyPr>
          <a:lstStyle/>
          <a:p>
            <a:pPr marL="0" indent="0">
              <a:buNone/>
            </a:pPr>
            <a:r>
              <a:rPr lang="en-US" dirty="0">
                <a:solidFill>
                  <a:schemeClr val="accent3"/>
                </a:solidFill>
              </a:rPr>
              <a:t>Mock-witness study (N = 65 response officers from 2 forces)</a:t>
            </a:r>
          </a:p>
          <a:p>
            <a:endParaRPr lang="en-US" sz="500" dirty="0"/>
          </a:p>
          <a:p>
            <a:r>
              <a:rPr lang="en-US" sz="2000" dirty="0"/>
              <a:t>Pre-SIP training interview with a mock witness.</a:t>
            </a:r>
          </a:p>
          <a:p>
            <a:r>
              <a:rPr lang="en-US" sz="2000" dirty="0"/>
              <a:t>SIP training (max. 1 day)</a:t>
            </a:r>
          </a:p>
          <a:p>
            <a:r>
              <a:rPr lang="en-US" sz="2000" dirty="0"/>
              <a:t>Post-SIP training interview with a mock witness.</a:t>
            </a:r>
          </a:p>
          <a:p>
            <a:pPr marL="0" indent="0">
              <a:buNone/>
            </a:pPr>
            <a:endParaRPr lang="en-US" sz="3000" dirty="0"/>
          </a:p>
          <a:p>
            <a:pPr marL="0" indent="0">
              <a:buNone/>
            </a:pPr>
            <a:r>
              <a:rPr lang="en-US" dirty="0">
                <a:solidFill>
                  <a:srgbClr val="FFCC00"/>
                </a:solidFill>
              </a:rPr>
              <a:t>Real-witness field study (N = 216 response officers from 4 forces)</a:t>
            </a:r>
          </a:p>
          <a:p>
            <a:endParaRPr lang="en-US" sz="500" dirty="0"/>
          </a:p>
          <a:p>
            <a:r>
              <a:rPr lang="en-US" sz="2000" dirty="0"/>
              <a:t>BWV footage of interviews sourced from officers who</a:t>
            </a:r>
            <a:br>
              <a:rPr lang="en-US" sz="2000" dirty="0"/>
            </a:br>
            <a:r>
              <a:rPr lang="en-US" sz="2000" dirty="0"/>
              <a:t>(a) later received SIP training, or (b) did not receive SIP training.</a:t>
            </a:r>
          </a:p>
          <a:p>
            <a:r>
              <a:rPr lang="en-US" sz="2000" dirty="0"/>
              <a:t>BWV footage of SIP-trained vs. non trained officers approx. 1-2 months following the training sessions.</a:t>
            </a:r>
          </a:p>
        </p:txBody>
      </p:sp>
    </p:spTree>
    <p:extLst>
      <p:ext uri="{BB962C8B-B14F-4D97-AF65-F5344CB8AC3E}">
        <p14:creationId xmlns:p14="http://schemas.microsoft.com/office/powerpoint/2010/main" val="5595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Results: mock witness study, engage &amp; explain</a:t>
            </a:r>
          </a:p>
        </p:txBody>
      </p:sp>
      <p:graphicFrame>
        <p:nvGraphicFramePr>
          <p:cNvPr id="4" name="Chart 3"/>
          <p:cNvGraphicFramePr>
            <a:graphicFrameLocks/>
          </p:cNvGraphicFramePr>
          <p:nvPr>
            <p:extLst>
              <p:ext uri="{D42A27DB-BD31-4B8C-83A1-F6EECF244321}">
                <p14:modId xmlns:p14="http://schemas.microsoft.com/office/powerpoint/2010/main" val="4094255615"/>
              </p:ext>
            </p:extLst>
          </p:nvPr>
        </p:nvGraphicFramePr>
        <p:xfrm>
          <a:off x="1289249" y="1340768"/>
          <a:ext cx="6912768"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83568" y="1412776"/>
            <a:ext cx="461665" cy="4247317"/>
          </a:xfrm>
          <a:prstGeom prst="rect">
            <a:avLst/>
          </a:prstGeom>
          <a:noFill/>
        </p:spPr>
        <p:txBody>
          <a:bodyPr vert="vert270" wrap="square" rtlCol="0">
            <a:spAutoFit/>
          </a:bodyPr>
          <a:lstStyle/>
          <a:p>
            <a:r>
              <a:rPr lang="en-US" dirty="0">
                <a:solidFill>
                  <a:srgbClr val="FFFFFF"/>
                </a:solidFill>
                <a:latin typeface="Corbel"/>
                <a:cs typeface="Corbel"/>
              </a:rPr>
              <a:t>Mean no. of advanced E&amp;E techniques used</a:t>
            </a:r>
          </a:p>
        </p:txBody>
      </p:sp>
    </p:spTree>
    <p:extLst>
      <p:ext uri="{BB962C8B-B14F-4D97-AF65-F5344CB8AC3E}">
        <p14:creationId xmlns:p14="http://schemas.microsoft.com/office/powerpoint/2010/main" val="229069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600" dirty="0">
                <a:solidFill>
                  <a:srgbClr val="FFCC00"/>
                </a:solidFill>
              </a:rPr>
              <a:t>Background &amp; Context for Research</a:t>
            </a:r>
          </a:p>
        </p:txBody>
      </p:sp>
      <p:sp>
        <p:nvSpPr>
          <p:cNvPr id="3" name="2 Marcador de contenido"/>
          <p:cNvSpPr>
            <a:spLocks noGrp="1"/>
          </p:cNvSpPr>
          <p:nvPr>
            <p:ph idx="1"/>
          </p:nvPr>
        </p:nvSpPr>
        <p:spPr>
          <a:xfrm>
            <a:off x="323528" y="1340768"/>
            <a:ext cx="8640960" cy="4536504"/>
          </a:xfrm>
        </p:spPr>
        <p:txBody>
          <a:bodyPr>
            <a:noAutofit/>
          </a:bodyPr>
          <a:lstStyle/>
          <a:p>
            <a:pPr marL="0" indent="0">
              <a:buNone/>
            </a:pPr>
            <a:r>
              <a:rPr lang="en-NZ" sz="2000" dirty="0"/>
              <a:t>Investigative interviewing is a complex task requiring;</a:t>
            </a:r>
          </a:p>
          <a:p>
            <a:r>
              <a:rPr lang="en-NZ" sz="2000" dirty="0"/>
              <a:t>Interpersonal skills</a:t>
            </a:r>
          </a:p>
          <a:p>
            <a:r>
              <a:rPr lang="en-NZ" sz="2000" dirty="0"/>
              <a:t>Knowledge of memory</a:t>
            </a:r>
          </a:p>
          <a:p>
            <a:r>
              <a:rPr lang="en-NZ" sz="2000" dirty="0"/>
              <a:t>Cognitive resources (attention,monitoring, decision making, strategy)</a:t>
            </a:r>
          </a:p>
          <a:p>
            <a:r>
              <a:rPr lang="en-NZ" sz="2000" dirty="0"/>
              <a:t>Professional knowledge, expertise, and competence.</a:t>
            </a:r>
          </a:p>
          <a:p>
            <a:pPr marL="0" indent="0">
              <a:buNone/>
            </a:pPr>
            <a:endParaRPr lang="en-NZ" sz="1500" dirty="0"/>
          </a:p>
          <a:p>
            <a:pPr marL="0" indent="0">
              <a:buNone/>
            </a:pPr>
            <a:r>
              <a:rPr lang="en-US" sz="2000" dirty="0"/>
              <a:t>It is not intuitive. It is not easily learned on the job. </a:t>
            </a:r>
          </a:p>
          <a:p>
            <a:pPr marL="0" indent="0">
              <a:buNone/>
            </a:pPr>
            <a:endParaRPr lang="en-US" sz="1500" dirty="0"/>
          </a:p>
          <a:p>
            <a:pPr marL="0" indent="0">
              <a:buNone/>
            </a:pPr>
            <a:r>
              <a:rPr lang="en-US" sz="2000" dirty="0"/>
              <a:t>It evolves via scientific enquiry and the systematic evaluation of methods</a:t>
            </a:r>
            <a:r>
              <a:rPr lang="en-GB" sz="2000" dirty="0"/>
              <a:t>, leading to evidence-based advances in effective investigative interview training, policy, and procedure</a:t>
            </a:r>
          </a:p>
          <a:p>
            <a:pPr marL="0" indent="0">
              <a:buNone/>
            </a:pPr>
            <a:endParaRPr lang="en-GB" sz="1500" dirty="0"/>
          </a:p>
          <a:p>
            <a:pPr marL="0" indent="0">
              <a:buNone/>
            </a:pPr>
            <a:r>
              <a:rPr lang="en-GB" sz="2000" i="1" dirty="0"/>
              <a:t>This knowledge/expertise does not always translate into practice – WHY?</a:t>
            </a:r>
            <a:endParaRPr lang="en-NZ" sz="2000" i="1" dirty="0"/>
          </a:p>
        </p:txBody>
      </p:sp>
    </p:spTree>
    <p:extLst>
      <p:ext uri="{BB962C8B-B14F-4D97-AF65-F5344CB8AC3E}">
        <p14:creationId xmlns:p14="http://schemas.microsoft.com/office/powerpoint/2010/main" val="27422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Results: mock witness study, use of questions</a:t>
            </a:r>
          </a:p>
        </p:txBody>
      </p:sp>
      <p:graphicFrame>
        <p:nvGraphicFramePr>
          <p:cNvPr id="4" name="Chart 3"/>
          <p:cNvGraphicFramePr>
            <a:graphicFrameLocks/>
          </p:cNvGraphicFramePr>
          <p:nvPr>
            <p:extLst>
              <p:ext uri="{D42A27DB-BD31-4B8C-83A1-F6EECF244321}">
                <p14:modId xmlns:p14="http://schemas.microsoft.com/office/powerpoint/2010/main" val="1733991872"/>
              </p:ext>
            </p:extLst>
          </p:nvPr>
        </p:nvGraphicFramePr>
        <p:xfrm>
          <a:off x="683568" y="1484784"/>
          <a:ext cx="8208912"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67544" y="1773971"/>
            <a:ext cx="461665" cy="3311213"/>
          </a:xfrm>
          <a:prstGeom prst="rect">
            <a:avLst/>
          </a:prstGeom>
          <a:noFill/>
        </p:spPr>
        <p:txBody>
          <a:bodyPr vert="vert270" wrap="square" rtlCol="0">
            <a:spAutoFit/>
          </a:bodyPr>
          <a:lstStyle/>
          <a:p>
            <a:r>
              <a:rPr lang="en-US" dirty="0">
                <a:solidFill>
                  <a:srgbClr val="FFFFFF"/>
                </a:solidFill>
                <a:latin typeface="Corbel"/>
                <a:cs typeface="Corbel"/>
              </a:rPr>
              <a:t>Mean %  of question types used</a:t>
            </a:r>
          </a:p>
        </p:txBody>
      </p:sp>
    </p:spTree>
    <p:extLst>
      <p:ext uri="{BB962C8B-B14F-4D97-AF65-F5344CB8AC3E}">
        <p14:creationId xmlns:p14="http://schemas.microsoft.com/office/powerpoint/2010/main" val="1625350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94122"/>
          </a:xfrm>
        </p:spPr>
        <p:txBody>
          <a:bodyPr>
            <a:normAutofit/>
          </a:bodyPr>
          <a:lstStyle/>
          <a:p>
            <a:r>
              <a:rPr lang="en-US" sz="2600" dirty="0"/>
              <a:t>Results: mock witness study, appropriate structure</a:t>
            </a:r>
          </a:p>
        </p:txBody>
      </p:sp>
      <p:graphicFrame>
        <p:nvGraphicFramePr>
          <p:cNvPr id="7" name="Chart 6"/>
          <p:cNvGraphicFramePr>
            <a:graphicFrameLocks/>
          </p:cNvGraphicFramePr>
          <p:nvPr>
            <p:extLst>
              <p:ext uri="{D42A27DB-BD31-4B8C-83A1-F6EECF244321}">
                <p14:modId xmlns:p14="http://schemas.microsoft.com/office/powerpoint/2010/main" val="754417459"/>
              </p:ext>
            </p:extLst>
          </p:nvPr>
        </p:nvGraphicFramePr>
        <p:xfrm>
          <a:off x="827584" y="1484784"/>
          <a:ext cx="7416824" cy="4179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253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n-GB" sz="2800" dirty="0">
                <a:solidFill>
                  <a:srgbClr val="FFCC00"/>
                </a:solidFill>
              </a:rPr>
              <a:t>Feedback </a:t>
            </a:r>
          </a:p>
        </p:txBody>
      </p:sp>
      <p:sp>
        <p:nvSpPr>
          <p:cNvPr id="3" name="2 Marcador de contenido"/>
          <p:cNvSpPr>
            <a:spLocks noGrp="1"/>
          </p:cNvSpPr>
          <p:nvPr>
            <p:ph idx="1"/>
          </p:nvPr>
        </p:nvSpPr>
        <p:spPr>
          <a:xfrm>
            <a:off x="457200" y="1196752"/>
            <a:ext cx="8229600" cy="4464496"/>
          </a:xfrm>
        </p:spPr>
        <p:txBody>
          <a:bodyPr>
            <a:noAutofit/>
          </a:bodyPr>
          <a:lstStyle/>
          <a:p>
            <a:pPr marL="0" indent="0">
              <a:buNone/>
            </a:pPr>
            <a:endParaRPr lang="en-GB" i="1" dirty="0"/>
          </a:p>
          <a:p>
            <a:pPr marL="0" indent="0">
              <a:buNone/>
            </a:pPr>
            <a:r>
              <a:rPr lang="en-GB" dirty="0"/>
              <a:t>Would you do anything different post SIP training?    YES 77% </a:t>
            </a:r>
          </a:p>
        </p:txBody>
      </p:sp>
      <p:graphicFrame>
        <p:nvGraphicFramePr>
          <p:cNvPr id="5" name="Table 4"/>
          <p:cNvGraphicFramePr>
            <a:graphicFrameLocks noGrp="1"/>
          </p:cNvGraphicFramePr>
          <p:nvPr>
            <p:extLst>
              <p:ext uri="{D42A27DB-BD31-4B8C-83A1-F6EECF244321}">
                <p14:modId xmlns:p14="http://schemas.microsoft.com/office/powerpoint/2010/main" val="4090365144"/>
              </p:ext>
            </p:extLst>
          </p:nvPr>
        </p:nvGraphicFramePr>
        <p:xfrm>
          <a:off x="251520" y="2564904"/>
          <a:ext cx="8568952" cy="1902460"/>
        </p:xfrm>
        <a:graphic>
          <a:graphicData uri="http://schemas.openxmlformats.org/drawingml/2006/table">
            <a:tbl>
              <a:tblPr/>
              <a:tblGrid>
                <a:gridCol w="2520281">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512167">
                  <a:extLst>
                    <a:ext uri="{9D8B030D-6E8A-4147-A177-3AD203B41FA5}">
                      <a16:colId xmlns:a16="http://schemas.microsoft.com/office/drawing/2014/main" val="20005"/>
                    </a:ext>
                  </a:extLst>
                </a:gridCol>
              </a:tblGrid>
              <a:tr h="475615">
                <a:tc>
                  <a:txBody>
                    <a:bodyPr/>
                    <a:lstStyle/>
                    <a:p>
                      <a:pPr algn="ctr" fontAlgn="b"/>
                      <a:endParaRPr lang="en-US" sz="2000" b="0" i="0" u="none" strike="noStrike" dirty="0">
                        <a:solidFill>
                          <a:srgbClr val="FFFFFF"/>
                        </a:solidFill>
                        <a:effectLst/>
                        <a:latin typeface="Corbel"/>
                      </a:endParaRP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Strongly Disagree</a:t>
                      </a: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Disagree</a:t>
                      </a: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Neutral</a:t>
                      </a: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Agree</a:t>
                      </a: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Strongly agree</a:t>
                      </a:r>
                    </a:p>
                  </a:txBody>
                  <a:tcPr marL="12138" marR="12138" marT="12138" marB="0" anchor="ctr">
                    <a:lnL>
                      <a:noFill/>
                    </a:lnL>
                    <a:lnR>
                      <a:noFill/>
                    </a:lnR>
                    <a:lnT>
                      <a:noFill/>
                    </a:lnT>
                    <a:lnB>
                      <a:noFill/>
                    </a:lnB>
                  </a:tcPr>
                </a:tc>
                <a:extLst>
                  <a:ext uri="{0D108BD9-81ED-4DB2-BD59-A6C34878D82A}">
                    <a16:rowId xmlns:a16="http://schemas.microsoft.com/office/drawing/2014/main" val="10000"/>
                  </a:ext>
                </a:extLst>
              </a:tr>
              <a:tr h="475615">
                <a:tc>
                  <a:txBody>
                    <a:bodyPr/>
                    <a:lstStyle/>
                    <a:p>
                      <a:pPr algn="l" fontAlgn="b"/>
                      <a:r>
                        <a:rPr lang="en-US" sz="2000" b="0" i="0" u="none" strike="noStrike">
                          <a:solidFill>
                            <a:srgbClr val="FFFFFF"/>
                          </a:solidFill>
                          <a:effectLst/>
                          <a:latin typeface="Corbel"/>
                        </a:rPr>
                        <a:t>SIP booklet useful</a:t>
                      </a: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1</a:t>
                      </a: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0</a:t>
                      </a: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5</a:t>
                      </a:r>
                    </a:p>
                  </a:txBody>
                  <a:tcPr marL="12138" marR="12138" marT="12138" marB="0" anchor="ctr">
                    <a:lnL>
                      <a:noFill/>
                    </a:lnL>
                    <a:lnR>
                      <a:noFill/>
                    </a:lnR>
                    <a:lnT>
                      <a:noFill/>
                    </a:lnT>
                    <a:lnB>
                      <a:noFill/>
                    </a:lnB>
                  </a:tcPr>
                </a:tc>
                <a:tc>
                  <a:txBody>
                    <a:bodyPr/>
                    <a:lstStyle/>
                    <a:p>
                      <a:pPr algn="ctr" fontAlgn="b"/>
                      <a:r>
                        <a:rPr lang="en-US" sz="1800" b="0" i="0" u="none" strike="noStrike">
                          <a:solidFill>
                            <a:srgbClr val="FFFFFF"/>
                          </a:solidFill>
                          <a:effectLst/>
                          <a:latin typeface="Corbel"/>
                        </a:rPr>
                        <a:t>43</a:t>
                      </a: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38</a:t>
                      </a:r>
                    </a:p>
                  </a:txBody>
                  <a:tcPr marL="12138" marR="12138" marT="12138" marB="0" anchor="ctr">
                    <a:lnL>
                      <a:noFill/>
                    </a:lnL>
                    <a:lnR>
                      <a:noFill/>
                    </a:lnR>
                    <a:lnT>
                      <a:noFill/>
                    </a:lnT>
                    <a:lnB>
                      <a:noFill/>
                    </a:lnB>
                  </a:tcPr>
                </a:tc>
                <a:extLst>
                  <a:ext uri="{0D108BD9-81ED-4DB2-BD59-A6C34878D82A}">
                    <a16:rowId xmlns:a16="http://schemas.microsoft.com/office/drawing/2014/main" val="10001"/>
                  </a:ext>
                </a:extLst>
              </a:tr>
              <a:tr h="475615">
                <a:tc>
                  <a:txBody>
                    <a:bodyPr/>
                    <a:lstStyle/>
                    <a:p>
                      <a:pPr algn="l" fontAlgn="b"/>
                      <a:r>
                        <a:rPr lang="en-US" sz="2000" b="0" i="0" u="none" strike="noStrike">
                          <a:solidFill>
                            <a:srgbClr val="FFFFFF"/>
                          </a:solidFill>
                          <a:effectLst/>
                          <a:latin typeface="Corbel"/>
                        </a:rPr>
                        <a:t>SIP aide memoir useful</a:t>
                      </a:r>
                    </a:p>
                  </a:txBody>
                  <a:tcPr marL="12138" marR="12138" marT="12138" marB="0" anchor="ctr">
                    <a:lnL>
                      <a:noFill/>
                    </a:lnL>
                    <a:lnR>
                      <a:noFill/>
                    </a:lnR>
                    <a:lnT>
                      <a:noFill/>
                    </a:lnT>
                    <a:lnB>
                      <a:noFill/>
                    </a:lnB>
                  </a:tcPr>
                </a:tc>
                <a:tc>
                  <a:txBody>
                    <a:bodyPr/>
                    <a:lstStyle/>
                    <a:p>
                      <a:pPr algn="ctr" fontAlgn="b"/>
                      <a:r>
                        <a:rPr lang="en-US" sz="1800" b="0" i="0" u="none" strike="noStrike">
                          <a:solidFill>
                            <a:srgbClr val="FFFFFF"/>
                          </a:solidFill>
                          <a:effectLst/>
                          <a:latin typeface="Corbel"/>
                        </a:rPr>
                        <a:t>1</a:t>
                      </a:r>
                    </a:p>
                  </a:txBody>
                  <a:tcPr marL="12138" marR="12138" marT="12138" marB="0" anchor="ctr">
                    <a:lnL>
                      <a:noFill/>
                    </a:lnL>
                    <a:lnR>
                      <a:noFill/>
                    </a:lnR>
                    <a:lnT>
                      <a:noFill/>
                    </a:lnT>
                    <a:lnB>
                      <a:noFill/>
                    </a:lnB>
                  </a:tcPr>
                </a:tc>
                <a:tc>
                  <a:txBody>
                    <a:bodyPr/>
                    <a:lstStyle/>
                    <a:p>
                      <a:pPr algn="ctr" fontAlgn="b"/>
                      <a:r>
                        <a:rPr lang="en-US" sz="1800" b="0" i="0" u="none" strike="noStrike">
                          <a:solidFill>
                            <a:srgbClr val="FFFFFF"/>
                          </a:solidFill>
                          <a:effectLst/>
                          <a:latin typeface="Corbel"/>
                        </a:rPr>
                        <a:t>4</a:t>
                      </a: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2</a:t>
                      </a: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41</a:t>
                      </a: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38</a:t>
                      </a:r>
                    </a:p>
                  </a:txBody>
                  <a:tcPr marL="12138" marR="12138" marT="12138" marB="0" anchor="ctr">
                    <a:lnL>
                      <a:noFill/>
                    </a:lnL>
                    <a:lnR>
                      <a:noFill/>
                    </a:lnR>
                    <a:lnT>
                      <a:noFill/>
                    </a:lnT>
                    <a:lnB>
                      <a:noFill/>
                    </a:lnB>
                  </a:tcPr>
                </a:tc>
                <a:extLst>
                  <a:ext uri="{0D108BD9-81ED-4DB2-BD59-A6C34878D82A}">
                    <a16:rowId xmlns:a16="http://schemas.microsoft.com/office/drawing/2014/main" val="10002"/>
                  </a:ext>
                </a:extLst>
              </a:tr>
              <a:tr h="475615">
                <a:tc>
                  <a:txBody>
                    <a:bodyPr/>
                    <a:lstStyle/>
                    <a:p>
                      <a:pPr algn="l" fontAlgn="b"/>
                      <a:r>
                        <a:rPr lang="en-US" sz="2000" b="0" i="0" u="none" strike="noStrike" dirty="0">
                          <a:solidFill>
                            <a:srgbClr val="FFFFFF"/>
                          </a:solidFill>
                          <a:effectLst/>
                          <a:latin typeface="Corbel"/>
                        </a:rPr>
                        <a:t>Feel more confident</a:t>
                      </a:r>
                    </a:p>
                  </a:txBody>
                  <a:tcPr marL="12138" marR="12138" marT="12138" marB="0" anchor="ctr">
                    <a:lnL>
                      <a:noFill/>
                    </a:lnL>
                    <a:lnR>
                      <a:noFill/>
                    </a:lnR>
                    <a:lnT>
                      <a:noFill/>
                    </a:lnT>
                    <a:lnB>
                      <a:noFill/>
                    </a:lnB>
                  </a:tcPr>
                </a:tc>
                <a:tc>
                  <a:txBody>
                    <a:bodyPr/>
                    <a:lstStyle/>
                    <a:p>
                      <a:pPr algn="ctr" fontAlgn="b"/>
                      <a:r>
                        <a:rPr lang="en-US" sz="1800" b="0" i="0" u="none" strike="noStrike">
                          <a:solidFill>
                            <a:srgbClr val="FFFFFF"/>
                          </a:solidFill>
                          <a:effectLst/>
                          <a:latin typeface="Corbel"/>
                        </a:rPr>
                        <a:t>1</a:t>
                      </a:r>
                    </a:p>
                  </a:txBody>
                  <a:tcPr marL="12138" marR="12138" marT="12138" marB="0" anchor="ctr">
                    <a:lnL>
                      <a:noFill/>
                    </a:lnL>
                    <a:lnR>
                      <a:noFill/>
                    </a:lnR>
                    <a:lnT>
                      <a:noFill/>
                    </a:lnT>
                    <a:lnB>
                      <a:noFill/>
                    </a:lnB>
                  </a:tcPr>
                </a:tc>
                <a:tc>
                  <a:txBody>
                    <a:bodyPr/>
                    <a:lstStyle/>
                    <a:p>
                      <a:pPr algn="ctr" fontAlgn="b"/>
                      <a:r>
                        <a:rPr lang="en-US" sz="1800" b="0" i="0" u="none" strike="noStrike">
                          <a:solidFill>
                            <a:srgbClr val="FFFFFF"/>
                          </a:solidFill>
                          <a:effectLst/>
                          <a:latin typeface="Corbel"/>
                        </a:rPr>
                        <a:t>3</a:t>
                      </a:r>
                    </a:p>
                  </a:txBody>
                  <a:tcPr marL="12138" marR="12138" marT="12138" marB="0" anchor="ctr">
                    <a:lnL>
                      <a:noFill/>
                    </a:lnL>
                    <a:lnR>
                      <a:noFill/>
                    </a:lnR>
                    <a:lnT>
                      <a:noFill/>
                    </a:lnT>
                    <a:lnB>
                      <a:noFill/>
                    </a:lnB>
                  </a:tcPr>
                </a:tc>
                <a:tc>
                  <a:txBody>
                    <a:bodyPr/>
                    <a:lstStyle/>
                    <a:p>
                      <a:pPr algn="ctr" fontAlgn="b"/>
                      <a:r>
                        <a:rPr lang="en-US" sz="1800" b="0" i="0" u="none" strike="noStrike">
                          <a:solidFill>
                            <a:srgbClr val="FFFFFF"/>
                          </a:solidFill>
                          <a:effectLst/>
                          <a:latin typeface="Corbel"/>
                        </a:rPr>
                        <a:t>13</a:t>
                      </a: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48</a:t>
                      </a:r>
                    </a:p>
                  </a:txBody>
                  <a:tcPr marL="12138" marR="12138" marT="12138" marB="0" anchor="ctr">
                    <a:lnL>
                      <a:noFill/>
                    </a:lnL>
                    <a:lnR>
                      <a:noFill/>
                    </a:lnR>
                    <a:lnT>
                      <a:noFill/>
                    </a:lnT>
                    <a:lnB>
                      <a:noFill/>
                    </a:lnB>
                  </a:tcPr>
                </a:tc>
                <a:tc>
                  <a:txBody>
                    <a:bodyPr/>
                    <a:lstStyle/>
                    <a:p>
                      <a:pPr algn="ctr" fontAlgn="b"/>
                      <a:r>
                        <a:rPr lang="en-US" sz="1800" b="0" i="0" u="none" strike="noStrike" dirty="0">
                          <a:solidFill>
                            <a:srgbClr val="FFFFFF"/>
                          </a:solidFill>
                          <a:effectLst/>
                          <a:latin typeface="Corbel"/>
                        </a:rPr>
                        <a:t>22</a:t>
                      </a:r>
                    </a:p>
                  </a:txBody>
                  <a:tcPr marL="12138" marR="12138" marT="12138" marB="0" anchor="ctr">
                    <a:lnL>
                      <a:noFill/>
                    </a:lnL>
                    <a:lnR>
                      <a:noFill/>
                    </a:lnR>
                    <a:lnT>
                      <a:noFill/>
                    </a:lnT>
                    <a:lnB>
                      <a:noFill/>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7629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4122"/>
          </a:xfrm>
        </p:spPr>
        <p:txBody>
          <a:bodyPr>
            <a:normAutofit/>
          </a:bodyPr>
          <a:lstStyle/>
          <a:p>
            <a:r>
              <a:rPr lang="en-US" sz="2600" dirty="0"/>
              <a:t>Results: field interviews</a:t>
            </a:r>
          </a:p>
        </p:txBody>
      </p:sp>
      <p:graphicFrame>
        <p:nvGraphicFramePr>
          <p:cNvPr id="4" name="Chart 3"/>
          <p:cNvGraphicFramePr>
            <a:graphicFrameLocks/>
          </p:cNvGraphicFramePr>
          <p:nvPr>
            <p:extLst>
              <p:ext uri="{D42A27DB-BD31-4B8C-83A1-F6EECF244321}">
                <p14:modId xmlns:p14="http://schemas.microsoft.com/office/powerpoint/2010/main" val="3284122912"/>
              </p:ext>
            </p:extLst>
          </p:nvPr>
        </p:nvGraphicFramePr>
        <p:xfrm>
          <a:off x="5148064" y="1124744"/>
          <a:ext cx="3600400"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780910561"/>
              </p:ext>
            </p:extLst>
          </p:nvPr>
        </p:nvGraphicFramePr>
        <p:xfrm>
          <a:off x="5076056" y="3673113"/>
          <a:ext cx="3635896"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1338162797"/>
              </p:ext>
            </p:extLst>
          </p:nvPr>
        </p:nvGraphicFramePr>
        <p:xfrm>
          <a:off x="467544" y="3660413"/>
          <a:ext cx="3635896" cy="19442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2381904185"/>
              </p:ext>
            </p:extLst>
          </p:nvPr>
        </p:nvGraphicFramePr>
        <p:xfrm>
          <a:off x="511100" y="1145952"/>
          <a:ext cx="3635896" cy="1944216"/>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a:off x="0" y="3068960"/>
            <a:ext cx="9143999" cy="353943"/>
          </a:xfrm>
          <a:prstGeom prst="rect">
            <a:avLst/>
          </a:prstGeom>
          <a:noFill/>
        </p:spPr>
        <p:txBody>
          <a:bodyPr wrap="square" rtlCol="0">
            <a:spAutoFit/>
          </a:bodyPr>
          <a:lstStyle/>
          <a:p>
            <a:r>
              <a:rPr lang="en-US" sz="1700" dirty="0">
                <a:solidFill>
                  <a:srgbClr val="FFFFFF"/>
                </a:solidFill>
                <a:latin typeface="Corbel"/>
                <a:cs typeface="Corbel"/>
              </a:rPr>
              <a:t>	              Engage &amp; Explain			              % of Open Qs used	</a:t>
            </a:r>
          </a:p>
        </p:txBody>
      </p:sp>
      <p:sp>
        <p:nvSpPr>
          <p:cNvPr id="9" name="TextBox 8"/>
          <p:cNvSpPr txBox="1"/>
          <p:nvPr/>
        </p:nvSpPr>
        <p:spPr>
          <a:xfrm>
            <a:off x="0" y="5523329"/>
            <a:ext cx="9144000" cy="353943"/>
          </a:xfrm>
          <a:prstGeom prst="rect">
            <a:avLst/>
          </a:prstGeom>
          <a:noFill/>
        </p:spPr>
        <p:txBody>
          <a:bodyPr wrap="square" rtlCol="0">
            <a:spAutoFit/>
          </a:bodyPr>
          <a:lstStyle/>
          <a:p>
            <a:r>
              <a:rPr lang="en-US" sz="1700" dirty="0">
                <a:solidFill>
                  <a:srgbClr val="FFFFFF"/>
                </a:solidFill>
                <a:latin typeface="Corbel"/>
                <a:cs typeface="Corbel"/>
              </a:rPr>
              <a:t>	  % of Closed &amp; Probing Qs used		   % of Inappropriate Qs used	</a:t>
            </a:r>
          </a:p>
        </p:txBody>
      </p:sp>
      <p:cxnSp>
        <p:nvCxnSpPr>
          <p:cNvPr id="17" name="Straight Connector 16"/>
          <p:cNvCxnSpPr/>
          <p:nvPr/>
        </p:nvCxnSpPr>
        <p:spPr>
          <a:xfrm>
            <a:off x="-2124744" y="3284984"/>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4644008" y="1196752"/>
            <a:ext cx="0" cy="4464496"/>
          </a:xfrm>
          <a:prstGeom prst="line">
            <a:avLst/>
          </a:prstGeom>
          <a:ln w="3175"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971600" y="3588405"/>
            <a:ext cx="7560840" cy="0"/>
          </a:xfrm>
          <a:prstGeom prst="line">
            <a:avLst/>
          </a:prstGeom>
          <a:ln w="317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051721" y="6237312"/>
            <a:ext cx="4824535" cy="369332"/>
          </a:xfrm>
          <a:prstGeom prst="rect">
            <a:avLst/>
          </a:prstGeom>
          <a:noFill/>
        </p:spPr>
        <p:txBody>
          <a:bodyPr wrap="square" rtlCol="0">
            <a:spAutoFit/>
          </a:bodyPr>
          <a:lstStyle/>
          <a:p>
            <a:pPr algn="ctr"/>
            <a:r>
              <a:rPr lang="en-US" dirty="0">
                <a:solidFill>
                  <a:schemeClr val="bg1"/>
                </a:solidFill>
                <a:latin typeface="Corbel"/>
                <a:cs typeface="Corbel"/>
              </a:rPr>
              <a:t>    SIP training             Controls (no SIP training)</a:t>
            </a:r>
          </a:p>
        </p:txBody>
      </p:sp>
      <p:sp>
        <p:nvSpPr>
          <p:cNvPr id="30" name="Rectangle 29"/>
          <p:cNvSpPr/>
          <p:nvPr/>
        </p:nvSpPr>
        <p:spPr>
          <a:xfrm>
            <a:off x="3959424" y="6309320"/>
            <a:ext cx="180528" cy="2160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303240" y="6309320"/>
            <a:ext cx="180528" cy="21602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26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n-GB" sz="2800" dirty="0"/>
              <a:t>Summary and concluding comments</a:t>
            </a:r>
            <a:endParaRPr lang="en-GB" sz="2800" dirty="0">
              <a:solidFill>
                <a:schemeClr val="accent1"/>
              </a:solidFill>
            </a:endParaRPr>
          </a:p>
        </p:txBody>
      </p:sp>
      <p:sp>
        <p:nvSpPr>
          <p:cNvPr id="3" name="2 Marcador de contenido"/>
          <p:cNvSpPr>
            <a:spLocks noGrp="1"/>
          </p:cNvSpPr>
          <p:nvPr>
            <p:ph idx="1"/>
          </p:nvPr>
        </p:nvSpPr>
        <p:spPr>
          <a:xfrm>
            <a:off x="251520" y="1412776"/>
            <a:ext cx="8712968" cy="4248472"/>
          </a:xfrm>
        </p:spPr>
        <p:txBody>
          <a:bodyPr>
            <a:noAutofit/>
          </a:bodyPr>
          <a:lstStyle/>
          <a:p>
            <a:pPr marL="0" indent="0">
              <a:buNone/>
            </a:pPr>
            <a:r>
              <a:rPr lang="en-NZ" dirty="0"/>
              <a:t>The PEACE-compliant SIP package promotes high quality interview performance</a:t>
            </a:r>
          </a:p>
          <a:p>
            <a:r>
              <a:rPr lang="en-NZ" sz="2000" dirty="0"/>
              <a:t>Increased use of rapid rapport techniques, enhanced ‘engage &amp; explain’ skills, and an increase in appropriate question types, used in a structured manner.</a:t>
            </a:r>
          </a:p>
          <a:p>
            <a:endParaRPr lang="en-NZ" sz="1500" dirty="0"/>
          </a:p>
          <a:p>
            <a:pPr marL="0" indent="0">
              <a:buNone/>
            </a:pPr>
            <a:r>
              <a:rPr lang="en-NZ" dirty="0"/>
              <a:t>Vital skills; the initial work of response officers often lays the foundations for successful major investigations.</a:t>
            </a:r>
          </a:p>
          <a:p>
            <a:pPr marL="0" indent="0">
              <a:buNone/>
            </a:pPr>
            <a:endParaRPr lang="en-NZ" sz="1500" dirty="0"/>
          </a:p>
          <a:p>
            <a:pPr marL="0" indent="0">
              <a:buNone/>
            </a:pPr>
            <a:r>
              <a:rPr lang="en-NZ" dirty="0"/>
              <a:t>In addition</a:t>
            </a:r>
            <a:endParaRPr lang="en-GB" dirty="0"/>
          </a:p>
          <a:p>
            <a:r>
              <a:rPr lang="en-GB" sz="2000" dirty="0"/>
              <a:t>All content is evidence-based; It addresses needs; It is cost-effective</a:t>
            </a:r>
          </a:p>
          <a:p>
            <a:r>
              <a:rPr lang="en-GB" sz="2000" dirty="0"/>
              <a:t>It is the product of an academic/practitioner collaboration.</a:t>
            </a:r>
          </a:p>
          <a:p>
            <a:r>
              <a:rPr lang="en-GB" sz="2000" dirty="0"/>
              <a:t>All resources are freely available.</a:t>
            </a:r>
          </a:p>
          <a:p>
            <a:pPr marL="0" indent="0">
              <a:buNone/>
            </a:pPr>
            <a:endParaRPr lang="en-GB" dirty="0"/>
          </a:p>
        </p:txBody>
      </p:sp>
    </p:spTree>
    <p:extLst>
      <p:ext uri="{BB962C8B-B14F-4D97-AF65-F5344CB8AC3E}">
        <p14:creationId xmlns:p14="http://schemas.microsoft.com/office/powerpoint/2010/main" val="122446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content-dar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1 Título"/>
          <p:cNvSpPr>
            <a:spLocks noGrp="1"/>
          </p:cNvSpPr>
          <p:nvPr>
            <p:ph type="title"/>
          </p:nvPr>
        </p:nvSpPr>
        <p:spPr>
          <a:xfrm>
            <a:off x="467544" y="692696"/>
            <a:ext cx="8229600" cy="994122"/>
          </a:xfrm>
        </p:spPr>
        <p:txBody>
          <a:bodyPr>
            <a:normAutofit/>
          </a:bodyPr>
          <a:lstStyle/>
          <a:p>
            <a:r>
              <a:rPr lang="en-GB" sz="2600" dirty="0">
                <a:solidFill>
                  <a:schemeClr val="bg1"/>
                </a:solidFill>
              </a:rPr>
              <a:t>Thank you.   Questions welcome.</a:t>
            </a:r>
          </a:p>
        </p:txBody>
      </p:sp>
      <p:sp>
        <p:nvSpPr>
          <p:cNvPr id="3" name="2 Marcador de contenido"/>
          <p:cNvSpPr>
            <a:spLocks noGrp="1"/>
          </p:cNvSpPr>
          <p:nvPr>
            <p:ph idx="1"/>
          </p:nvPr>
        </p:nvSpPr>
        <p:spPr>
          <a:xfrm>
            <a:off x="467544" y="1628800"/>
            <a:ext cx="8229600" cy="4032448"/>
          </a:xfrm>
        </p:spPr>
        <p:txBody>
          <a:bodyPr>
            <a:noAutofit/>
          </a:bodyPr>
          <a:lstStyle/>
          <a:p>
            <a:pPr marL="0" indent="0" algn="ctr">
              <a:buNone/>
            </a:pPr>
            <a:endParaRPr lang="en-NZ" sz="2000" dirty="0"/>
          </a:p>
          <a:p>
            <a:pPr marL="0" indent="0" algn="ctr">
              <a:buNone/>
            </a:pPr>
            <a:r>
              <a:rPr lang="en-NZ" dirty="0"/>
              <a:t>f.gabbert@gold.ac.uk</a:t>
            </a:r>
            <a:r>
              <a:rPr lang="en-GB" dirty="0">
                <a:solidFill>
                  <a:srgbClr val="FFCC00"/>
                </a:solidFill>
              </a:rPr>
              <a:t>	        </a:t>
            </a:r>
            <a:r>
              <a:rPr lang="en-GB" dirty="0" err="1"/>
              <a:t>laura.hynes@gmp.police.uk</a:t>
            </a:r>
            <a:endParaRPr lang="en-GB" dirty="0"/>
          </a:p>
          <a:p>
            <a:pPr marL="0" indent="0" algn="ctr">
              <a:buNone/>
            </a:pPr>
            <a:endParaRPr lang="en-GB" dirty="0"/>
          </a:p>
          <a:p>
            <a:pPr marL="0" indent="0" algn="ctr">
              <a:buNone/>
            </a:pPr>
            <a:endParaRPr lang="en-GB" sz="1600" dirty="0"/>
          </a:p>
          <a:p>
            <a:pPr marL="0" indent="0" algn="ctr">
              <a:buNone/>
            </a:pPr>
            <a:endParaRPr lang="en-GB" sz="1600" dirty="0"/>
          </a:p>
          <a:p>
            <a:pPr marL="0" indent="0" algn="ctr">
              <a:buNone/>
            </a:pPr>
            <a:endParaRPr lang="en-GB" sz="1600" dirty="0"/>
          </a:p>
          <a:p>
            <a:pPr marL="0" indent="0" algn="ctr">
              <a:buNone/>
            </a:pPr>
            <a:endParaRPr lang="en-GB" sz="1600" dirty="0"/>
          </a:p>
          <a:p>
            <a:pPr marL="0" indent="0" algn="ctr">
              <a:buNone/>
            </a:pPr>
            <a:endParaRPr lang="en-GB" sz="1600" dirty="0"/>
          </a:p>
          <a:p>
            <a:pPr marL="0" indent="0" algn="ctr">
              <a:buNone/>
            </a:pPr>
            <a:r>
              <a:rPr lang="en-GB" sz="1800" dirty="0"/>
              <a:t>Acknowledgments:</a:t>
            </a:r>
          </a:p>
          <a:p>
            <a:pPr marL="0" indent="0" algn="ctr">
              <a:buNone/>
            </a:pPr>
            <a:r>
              <a:rPr lang="en-NZ" sz="1600" dirty="0"/>
              <a:t>Research funding from the Economic &amp; Social Research Council (ESRC  grant no </a:t>
            </a:r>
            <a:r>
              <a:rPr lang="en-US" sz="1600" dirty="0"/>
              <a:t> ES/M006395/1</a:t>
            </a:r>
            <a:r>
              <a:rPr lang="en-NZ" sz="1600" dirty="0"/>
              <a:t>)</a:t>
            </a:r>
          </a:p>
          <a:p>
            <a:pPr marL="0" indent="0" algn="ctr">
              <a:buNone/>
            </a:pPr>
            <a:r>
              <a:rPr lang="en-NZ" sz="1600" dirty="0"/>
              <a:t>Participating Police Forces</a:t>
            </a:r>
          </a:p>
          <a:p>
            <a:pPr marL="0" indent="0" algn="ctr">
              <a:buNone/>
            </a:pPr>
            <a:r>
              <a:rPr lang="en-NZ" sz="1600" dirty="0"/>
              <a:t>Volunteer Research Assistants at Goldsmiths University</a:t>
            </a:r>
          </a:p>
          <a:p>
            <a:pPr marL="0" indent="0" algn="ctr">
              <a:buNone/>
            </a:pPr>
            <a:endParaRPr lang="en-GB" sz="2000" dirty="0"/>
          </a:p>
        </p:txBody>
      </p:sp>
    </p:spTree>
    <p:extLst>
      <p:ext uri="{BB962C8B-B14F-4D97-AF65-F5344CB8AC3E}">
        <p14:creationId xmlns:p14="http://schemas.microsoft.com/office/powerpoint/2010/main" val="30030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600" dirty="0">
                <a:solidFill>
                  <a:srgbClr val="FFCC00"/>
                </a:solidFill>
              </a:rPr>
              <a:t>Background &amp; Context for Research</a:t>
            </a:r>
          </a:p>
        </p:txBody>
      </p:sp>
      <p:sp>
        <p:nvSpPr>
          <p:cNvPr id="3" name="2 Marcador de contenido"/>
          <p:cNvSpPr>
            <a:spLocks noGrp="1"/>
          </p:cNvSpPr>
          <p:nvPr>
            <p:ph idx="1"/>
          </p:nvPr>
        </p:nvSpPr>
        <p:spPr>
          <a:xfrm>
            <a:off x="395536" y="1412776"/>
            <a:ext cx="8424936" cy="4392488"/>
          </a:xfrm>
        </p:spPr>
        <p:txBody>
          <a:bodyPr>
            <a:noAutofit/>
          </a:bodyPr>
          <a:lstStyle/>
          <a:p>
            <a:pPr marL="0" indent="0">
              <a:buNone/>
            </a:pPr>
            <a:r>
              <a:rPr lang="en-US" dirty="0"/>
              <a:t>Recurrent problems with frontline interviews include;</a:t>
            </a:r>
          </a:p>
          <a:p>
            <a:r>
              <a:rPr lang="en-US" sz="2000" dirty="0"/>
              <a:t>Inappropriate questioning techniques (including use of leading q’s)</a:t>
            </a:r>
          </a:p>
          <a:p>
            <a:r>
              <a:rPr lang="en-US" sz="2000" dirty="0"/>
              <a:t>Inappropriate structuring of interviews (topic-hopping)</a:t>
            </a:r>
          </a:p>
          <a:p>
            <a:r>
              <a:rPr lang="en-US" sz="2000" dirty="0"/>
              <a:t>Minimal rapport-building</a:t>
            </a:r>
          </a:p>
          <a:p>
            <a:r>
              <a:rPr lang="en-US" sz="2000" dirty="0"/>
              <a:t>Unconscious incompetence </a:t>
            </a:r>
          </a:p>
          <a:p>
            <a:pPr marL="0" indent="0">
              <a:buNone/>
            </a:pPr>
            <a:endParaRPr lang="en-US" sz="1800" dirty="0"/>
          </a:p>
          <a:p>
            <a:pPr marL="0" indent="0">
              <a:buNone/>
            </a:pPr>
            <a:r>
              <a:rPr lang="en-US" dirty="0"/>
              <a:t>Evidenced by – </a:t>
            </a:r>
          </a:p>
          <a:p>
            <a:r>
              <a:rPr lang="en-US" sz="2000" dirty="0"/>
              <a:t>Surveys of police officers re. interview techniques used (and skills needed).</a:t>
            </a:r>
          </a:p>
          <a:p>
            <a:r>
              <a:rPr lang="en-US" sz="2000" dirty="0"/>
              <a:t>Analyses of real-life interview data from frontline officers identifying common challenges and training needs.</a:t>
            </a:r>
          </a:p>
          <a:p>
            <a:r>
              <a:rPr lang="en-US" sz="2000" dirty="0"/>
              <a:t>Focus group work with frontline </a:t>
            </a:r>
            <a:r>
              <a:rPr lang="en-US" sz="2000" dirty="0">
                <a:solidFill>
                  <a:srgbClr val="FFFFFF"/>
                </a:solidFill>
              </a:rPr>
              <a:t>officers.</a:t>
            </a:r>
            <a:endParaRPr lang="en-US" sz="2000" dirty="0">
              <a:solidFill>
                <a:srgbClr val="FF6600"/>
              </a:solidFill>
            </a:endParaRPr>
          </a:p>
        </p:txBody>
      </p:sp>
    </p:spTree>
    <p:extLst>
      <p:ext uri="{BB962C8B-B14F-4D97-AF65-F5344CB8AC3E}">
        <p14:creationId xmlns:p14="http://schemas.microsoft.com/office/powerpoint/2010/main" val="2601984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11560" y="1484784"/>
            <a:ext cx="3384376" cy="3240360"/>
          </a:xfrm>
          <a:prstGeom prst="ellipse">
            <a:avLst/>
          </a:prstGeom>
          <a:solidFill>
            <a:schemeClr val="bg1"/>
          </a:solidFill>
          <a:ln>
            <a:solidFill>
              <a:schemeClr val="bg2"/>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1324803-B051-42F9-B60D-50CE8BFA92B8}"/>
              </a:ext>
            </a:extLst>
          </p:cNvPr>
          <p:cNvSpPr>
            <a:spLocks noGrp="1"/>
          </p:cNvSpPr>
          <p:nvPr>
            <p:ph type="title"/>
          </p:nvPr>
        </p:nvSpPr>
        <p:spPr>
          <a:xfrm>
            <a:off x="683568" y="1556792"/>
            <a:ext cx="3240360" cy="3096344"/>
          </a:xfrm>
          <a:prstGeom prst="ellipse">
            <a:avLst/>
          </a:prstGeom>
          <a:solidFill>
            <a:schemeClr val="accent2"/>
          </a:solidFill>
          <a:ln>
            <a:noFill/>
          </a:ln>
        </p:spPr>
        <p:txBody>
          <a:bodyPr>
            <a:normAutofit/>
          </a:bodyPr>
          <a:lstStyle/>
          <a:p>
            <a:r>
              <a:rPr lang="en-GB" sz="2800" dirty="0">
                <a:solidFill>
                  <a:schemeClr val="tx1"/>
                </a:solidFill>
              </a:rPr>
              <a:t>Response officers’ views on interview skills</a:t>
            </a:r>
          </a:p>
        </p:txBody>
      </p:sp>
      <p:sp>
        <p:nvSpPr>
          <p:cNvPr id="3" name="Content Placeholder 2">
            <a:extLst>
              <a:ext uri="{FF2B5EF4-FFF2-40B4-BE49-F238E27FC236}">
                <a16:creationId xmlns:a16="http://schemas.microsoft.com/office/drawing/2014/main" id="{AD917899-81E6-4C9D-883C-6FF4AB2CB151}"/>
              </a:ext>
            </a:extLst>
          </p:cNvPr>
          <p:cNvSpPr>
            <a:spLocks noGrp="1"/>
          </p:cNvSpPr>
          <p:nvPr>
            <p:ph idx="1"/>
          </p:nvPr>
        </p:nvSpPr>
        <p:spPr>
          <a:xfrm>
            <a:off x="4572000" y="0"/>
            <a:ext cx="4572000" cy="6858000"/>
          </a:xfrm>
          <a:solidFill>
            <a:srgbClr val="FFFFFF"/>
          </a:solidFill>
        </p:spPr>
        <p:txBody>
          <a:bodyPr anchor="ctr">
            <a:noAutofit/>
          </a:bodyPr>
          <a:lstStyle/>
          <a:p>
            <a:pPr>
              <a:lnSpc>
                <a:spcPct val="90000"/>
              </a:lnSpc>
            </a:pPr>
            <a:r>
              <a:rPr lang="en-GB" sz="2000" dirty="0">
                <a:solidFill>
                  <a:srgbClr val="404040"/>
                </a:solidFill>
              </a:rPr>
              <a:t>Research involved over 82 response officers working on an inner city sub division of GMP.</a:t>
            </a:r>
          </a:p>
          <a:p>
            <a:pPr>
              <a:lnSpc>
                <a:spcPct val="90000"/>
              </a:lnSpc>
            </a:pPr>
            <a:endParaRPr lang="en-GB" sz="1000" dirty="0">
              <a:solidFill>
                <a:srgbClr val="404040"/>
              </a:solidFill>
            </a:endParaRPr>
          </a:p>
          <a:p>
            <a:pPr>
              <a:lnSpc>
                <a:spcPct val="90000"/>
              </a:lnSpc>
            </a:pPr>
            <a:r>
              <a:rPr lang="en-GB" sz="2000" dirty="0">
                <a:solidFill>
                  <a:srgbClr val="404040"/>
                </a:solidFill>
              </a:rPr>
              <a:t>Responsibility for initial attendance at a varying range of incidents.</a:t>
            </a:r>
          </a:p>
          <a:p>
            <a:pPr>
              <a:lnSpc>
                <a:spcPct val="90000"/>
              </a:lnSpc>
            </a:pPr>
            <a:endParaRPr lang="en-GB" sz="1000" dirty="0">
              <a:solidFill>
                <a:srgbClr val="404040"/>
              </a:solidFill>
            </a:endParaRPr>
          </a:p>
          <a:p>
            <a:pPr>
              <a:lnSpc>
                <a:spcPct val="90000"/>
              </a:lnSpc>
            </a:pPr>
            <a:r>
              <a:rPr lang="en-GB" sz="2000" dirty="0">
                <a:solidFill>
                  <a:srgbClr val="404040"/>
                </a:solidFill>
              </a:rPr>
              <a:t>Actions inform immediate and long term investigative response.</a:t>
            </a:r>
          </a:p>
          <a:p>
            <a:pPr>
              <a:lnSpc>
                <a:spcPct val="90000"/>
              </a:lnSpc>
            </a:pPr>
            <a:endParaRPr lang="en-GB" sz="1000" dirty="0">
              <a:solidFill>
                <a:srgbClr val="404040"/>
              </a:solidFill>
            </a:endParaRPr>
          </a:p>
          <a:p>
            <a:pPr>
              <a:lnSpc>
                <a:spcPct val="90000"/>
              </a:lnSpc>
            </a:pPr>
            <a:r>
              <a:rPr lang="en-GB" sz="2000" dirty="0">
                <a:solidFill>
                  <a:srgbClr val="404040"/>
                </a:solidFill>
              </a:rPr>
              <a:t>Refresher training conducted around witness and suspect interviews.</a:t>
            </a:r>
          </a:p>
          <a:p>
            <a:pPr>
              <a:lnSpc>
                <a:spcPct val="90000"/>
              </a:lnSpc>
            </a:pPr>
            <a:endParaRPr lang="en-GB" sz="1000" dirty="0">
              <a:solidFill>
                <a:srgbClr val="404040"/>
              </a:solidFill>
            </a:endParaRPr>
          </a:p>
          <a:p>
            <a:pPr>
              <a:lnSpc>
                <a:spcPct val="90000"/>
              </a:lnSpc>
            </a:pPr>
            <a:r>
              <a:rPr lang="en-GB" sz="2000" dirty="0">
                <a:solidFill>
                  <a:srgbClr val="404040"/>
                </a:solidFill>
              </a:rPr>
              <a:t>Training commenced with a workshop in which participation was encouraged within groups regarding points they considered relevant and important. </a:t>
            </a:r>
          </a:p>
          <a:p>
            <a:pPr>
              <a:lnSpc>
                <a:spcPct val="90000"/>
              </a:lnSpc>
            </a:pPr>
            <a:endParaRPr lang="en-GB" sz="1000" dirty="0">
              <a:solidFill>
                <a:srgbClr val="404040"/>
              </a:solidFill>
            </a:endParaRPr>
          </a:p>
          <a:p>
            <a:pPr>
              <a:lnSpc>
                <a:spcPct val="90000"/>
              </a:lnSpc>
            </a:pPr>
            <a:r>
              <a:rPr lang="en-GB" sz="2000" dirty="0">
                <a:solidFill>
                  <a:srgbClr val="404040"/>
                </a:solidFill>
              </a:rPr>
              <a:t>Recurring themes, topic areas and specific quotes recorded contemporaneously (as well as misconceptions!) </a:t>
            </a:r>
          </a:p>
        </p:txBody>
      </p:sp>
    </p:spTree>
    <p:extLst>
      <p:ext uri="{BB962C8B-B14F-4D97-AF65-F5344CB8AC3E}">
        <p14:creationId xmlns:p14="http://schemas.microsoft.com/office/powerpoint/2010/main" val="551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66611406"/>
              </p:ext>
            </p:extLst>
          </p:nvPr>
        </p:nvGraphicFramePr>
        <p:xfrm>
          <a:off x="323528" y="1124744"/>
          <a:ext cx="8568952" cy="4680522"/>
        </p:xfrm>
        <a:graphic>
          <a:graphicData uri="http://schemas.openxmlformats.org/drawingml/2006/table">
            <a:tbl>
              <a:tblPr firstRow="1" bandRow="1">
                <a:tableStyleId>{F5AB1C69-6EDB-4FF4-983F-18BD219EF322}</a:tableStyleId>
              </a:tblPr>
              <a:tblGrid>
                <a:gridCol w="985475">
                  <a:extLst>
                    <a:ext uri="{9D8B030D-6E8A-4147-A177-3AD203B41FA5}">
                      <a16:colId xmlns:a16="http://schemas.microsoft.com/office/drawing/2014/main" val="20000"/>
                    </a:ext>
                  </a:extLst>
                </a:gridCol>
                <a:gridCol w="7583477">
                  <a:extLst>
                    <a:ext uri="{9D8B030D-6E8A-4147-A177-3AD203B41FA5}">
                      <a16:colId xmlns:a16="http://schemas.microsoft.com/office/drawing/2014/main" val="20001"/>
                    </a:ext>
                  </a:extLst>
                </a:gridCol>
              </a:tblGrid>
              <a:tr h="440919">
                <a:tc>
                  <a:txBody>
                    <a:bodyPr/>
                    <a:lstStyle/>
                    <a:p>
                      <a:pPr algn="ctr">
                        <a:spcBef>
                          <a:spcPts val="300"/>
                        </a:spcBef>
                        <a:spcAft>
                          <a:spcPts val="300"/>
                        </a:spcAft>
                      </a:pPr>
                      <a:r>
                        <a:rPr lang="en-US" sz="2000" dirty="0">
                          <a:solidFill>
                            <a:srgbClr val="000000"/>
                          </a:solidFill>
                          <a:latin typeface="Corbel"/>
                          <a:cs typeface="Corbel"/>
                        </a:rPr>
                        <a:t>Topics</a:t>
                      </a:r>
                    </a:p>
                  </a:txBody>
                  <a:tcPr/>
                </a:tc>
                <a:tc>
                  <a:txBody>
                    <a:bodyPr/>
                    <a:lstStyle/>
                    <a:p>
                      <a:pPr>
                        <a:spcBef>
                          <a:spcPts val="300"/>
                        </a:spcBef>
                        <a:spcAft>
                          <a:spcPts val="300"/>
                        </a:spcAft>
                      </a:pPr>
                      <a:endParaRPr lang="en-US" sz="2000">
                        <a:latin typeface="Corbel"/>
                        <a:cs typeface="Corbel"/>
                      </a:endParaRPr>
                    </a:p>
                  </a:txBody>
                  <a:tcPr/>
                </a:tc>
                <a:extLst>
                  <a:ext uri="{0D108BD9-81ED-4DB2-BD59-A6C34878D82A}">
                    <a16:rowId xmlns:a16="http://schemas.microsoft.com/office/drawing/2014/main" val="10000"/>
                  </a:ext>
                </a:extLst>
              </a:tr>
              <a:tr h="1119255">
                <a:tc>
                  <a:txBody>
                    <a:bodyPr/>
                    <a:lstStyle/>
                    <a:p>
                      <a:pPr algn="ctr">
                        <a:spcBef>
                          <a:spcPts val="300"/>
                        </a:spcBef>
                        <a:spcAft>
                          <a:spcPts val="300"/>
                        </a:spcAft>
                      </a:pPr>
                      <a:r>
                        <a:rPr lang="en-US" sz="2000" b="1" dirty="0">
                          <a:latin typeface="Corbel"/>
                          <a:cs typeface="Corbel"/>
                        </a:rPr>
                        <a:t>1</a:t>
                      </a:r>
                    </a:p>
                  </a:txBody>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kern="1200" dirty="0">
                          <a:solidFill>
                            <a:srgbClr val="000000"/>
                          </a:solidFill>
                          <a:effectLst/>
                          <a:latin typeface="Corbel"/>
                          <a:ea typeface="SimSun" panose="02010600030101010101" pitchFamily="2" charset="-122"/>
                          <a:cs typeface="Corbel"/>
                        </a:rPr>
                        <a:t>When and in what circumstances did you last/have you ever received any form of investigative interview training? What format did this take?</a:t>
                      </a:r>
                      <a:endParaRPr lang="en-GB" sz="2000" kern="1200" dirty="0">
                        <a:solidFill>
                          <a:srgbClr val="000000"/>
                        </a:solidFill>
                        <a:effectLst/>
                        <a:latin typeface="Corbel"/>
                        <a:ea typeface="SimSun" panose="02010600030101010101" pitchFamily="2" charset="-122"/>
                        <a:cs typeface="Corbel"/>
                      </a:endParaRPr>
                    </a:p>
                  </a:txBody>
                  <a:tcPr/>
                </a:tc>
                <a:extLst>
                  <a:ext uri="{0D108BD9-81ED-4DB2-BD59-A6C34878D82A}">
                    <a16:rowId xmlns:a16="http://schemas.microsoft.com/office/drawing/2014/main" val="10001"/>
                  </a:ext>
                </a:extLst>
              </a:tr>
              <a:tr h="780087">
                <a:tc>
                  <a:txBody>
                    <a:bodyPr/>
                    <a:lstStyle/>
                    <a:p>
                      <a:pPr algn="ctr">
                        <a:spcBef>
                          <a:spcPts val="300"/>
                        </a:spcBef>
                        <a:spcAft>
                          <a:spcPts val="300"/>
                        </a:spcAft>
                      </a:pPr>
                      <a:r>
                        <a:rPr lang="en-US" sz="2000" b="1" dirty="0">
                          <a:latin typeface="Corbel"/>
                          <a:cs typeface="Corbel"/>
                        </a:rPr>
                        <a:t>2</a:t>
                      </a:r>
                    </a:p>
                  </a:txBody>
                  <a:tcPr/>
                </a:tc>
                <a:tc>
                  <a:txBody>
                    <a:bodyPr/>
                    <a:lstStyle/>
                    <a:p>
                      <a:pPr>
                        <a:spcBef>
                          <a:spcPts val="300"/>
                        </a:spcBef>
                        <a:spcAft>
                          <a:spcPts val="300"/>
                        </a:spcAft>
                      </a:pPr>
                      <a:r>
                        <a:rPr lang="en-US" sz="2000" kern="1200" dirty="0">
                          <a:solidFill>
                            <a:srgbClr val="000000"/>
                          </a:solidFill>
                          <a:effectLst/>
                          <a:latin typeface="Corbel"/>
                          <a:ea typeface="SimSun" panose="02010600030101010101" pitchFamily="2" charset="-122"/>
                          <a:cs typeface="Corbel"/>
                        </a:rPr>
                        <a:t>How often do you feel you carry out an investigative interview in your current role?</a:t>
                      </a:r>
                      <a:endParaRPr lang="en-US" sz="2000" dirty="0">
                        <a:solidFill>
                          <a:srgbClr val="000000"/>
                        </a:solidFill>
                        <a:latin typeface="Corbel"/>
                        <a:cs typeface="Corbel"/>
                      </a:endParaRPr>
                    </a:p>
                  </a:txBody>
                  <a:tcPr/>
                </a:tc>
                <a:extLst>
                  <a:ext uri="{0D108BD9-81ED-4DB2-BD59-A6C34878D82A}">
                    <a16:rowId xmlns:a16="http://schemas.microsoft.com/office/drawing/2014/main" val="10002"/>
                  </a:ext>
                </a:extLst>
              </a:tr>
              <a:tr h="780087">
                <a:tc>
                  <a:txBody>
                    <a:bodyPr/>
                    <a:lstStyle/>
                    <a:p>
                      <a:pPr algn="ctr">
                        <a:spcBef>
                          <a:spcPts val="300"/>
                        </a:spcBef>
                        <a:spcAft>
                          <a:spcPts val="300"/>
                        </a:spcAft>
                      </a:pPr>
                      <a:r>
                        <a:rPr lang="en-US" sz="2000" b="1" dirty="0">
                          <a:latin typeface="Corbel"/>
                          <a:cs typeface="Corbel"/>
                        </a:rPr>
                        <a:t>3</a:t>
                      </a:r>
                    </a:p>
                  </a:txBody>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kern="1200" dirty="0">
                          <a:solidFill>
                            <a:srgbClr val="000000"/>
                          </a:solidFill>
                          <a:effectLst/>
                          <a:latin typeface="Corbel"/>
                          <a:ea typeface="SimSun" panose="02010600030101010101" pitchFamily="2" charset="-122"/>
                          <a:cs typeface="Corbel"/>
                        </a:rPr>
                        <a:t>What is the current model of Investigative Interviewing used by UK Police services? Explain your understanding and use of this in your role.</a:t>
                      </a:r>
                      <a:endParaRPr lang="en-GB" sz="2000" kern="1200" dirty="0">
                        <a:solidFill>
                          <a:srgbClr val="000000"/>
                        </a:solidFill>
                        <a:effectLst/>
                        <a:latin typeface="Corbel"/>
                        <a:ea typeface="SimSun" panose="02010600030101010101" pitchFamily="2" charset="-122"/>
                        <a:cs typeface="Corbel"/>
                      </a:endParaRPr>
                    </a:p>
                  </a:txBody>
                  <a:tcPr/>
                </a:tc>
                <a:extLst>
                  <a:ext uri="{0D108BD9-81ED-4DB2-BD59-A6C34878D82A}">
                    <a16:rowId xmlns:a16="http://schemas.microsoft.com/office/drawing/2014/main" val="10003"/>
                  </a:ext>
                </a:extLst>
              </a:tr>
              <a:tr h="780087">
                <a:tc>
                  <a:txBody>
                    <a:bodyPr/>
                    <a:lstStyle/>
                    <a:p>
                      <a:pPr algn="ctr">
                        <a:spcBef>
                          <a:spcPts val="300"/>
                        </a:spcBef>
                        <a:spcAft>
                          <a:spcPts val="300"/>
                        </a:spcAft>
                      </a:pPr>
                      <a:r>
                        <a:rPr lang="en-US" sz="2000" b="1" dirty="0">
                          <a:latin typeface="Corbel"/>
                          <a:cs typeface="Corbel"/>
                        </a:rPr>
                        <a:t>4</a:t>
                      </a:r>
                    </a:p>
                  </a:txBody>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kern="1200" dirty="0">
                          <a:solidFill>
                            <a:srgbClr val="000000"/>
                          </a:solidFill>
                          <a:effectLst/>
                          <a:latin typeface="Corbel"/>
                          <a:ea typeface="SimSun" panose="02010600030101010101" pitchFamily="2" charset="-122"/>
                          <a:cs typeface="Corbel"/>
                        </a:rPr>
                        <a:t>What note taking methods do you use when undertaking an investigative interview?</a:t>
                      </a:r>
                      <a:endParaRPr lang="en-GB" sz="2000" kern="1200" dirty="0">
                        <a:solidFill>
                          <a:srgbClr val="000000"/>
                        </a:solidFill>
                        <a:effectLst/>
                        <a:latin typeface="Corbel"/>
                        <a:ea typeface="SimSun" panose="02010600030101010101" pitchFamily="2" charset="-122"/>
                        <a:cs typeface="Corbel"/>
                      </a:endParaRPr>
                    </a:p>
                  </a:txBody>
                  <a:tcPr/>
                </a:tc>
                <a:extLst>
                  <a:ext uri="{0D108BD9-81ED-4DB2-BD59-A6C34878D82A}">
                    <a16:rowId xmlns:a16="http://schemas.microsoft.com/office/drawing/2014/main" val="10004"/>
                  </a:ext>
                </a:extLst>
              </a:tr>
              <a:tr h="780087">
                <a:tc>
                  <a:txBody>
                    <a:bodyPr/>
                    <a:lstStyle/>
                    <a:p>
                      <a:pPr algn="ctr">
                        <a:spcBef>
                          <a:spcPts val="300"/>
                        </a:spcBef>
                        <a:spcAft>
                          <a:spcPts val="300"/>
                        </a:spcAft>
                      </a:pPr>
                      <a:r>
                        <a:rPr lang="en-US" sz="2000" b="1" dirty="0">
                          <a:latin typeface="Corbel"/>
                          <a:cs typeface="Corbel"/>
                        </a:rPr>
                        <a:t>5</a:t>
                      </a:r>
                    </a:p>
                  </a:txBody>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2000" kern="1200" dirty="0">
                          <a:solidFill>
                            <a:srgbClr val="000000"/>
                          </a:solidFill>
                          <a:effectLst/>
                          <a:latin typeface="Corbel"/>
                          <a:ea typeface="SimSun" panose="02010600030101010101" pitchFamily="2" charset="-122"/>
                          <a:cs typeface="Corbel"/>
                        </a:rPr>
                        <a:t>Describe any operational issues you are experiencing, in relation to conducting Investigative interviews.</a:t>
                      </a:r>
                      <a:endParaRPr lang="en-GB" sz="2000" kern="1200" dirty="0">
                        <a:solidFill>
                          <a:srgbClr val="000000"/>
                        </a:solidFill>
                        <a:effectLst/>
                        <a:latin typeface="Corbel"/>
                        <a:ea typeface="SimSun" panose="02010600030101010101" pitchFamily="2" charset="-122"/>
                        <a:cs typeface="Corbel"/>
                      </a:endParaRPr>
                    </a:p>
                  </a:txBody>
                  <a:tcPr/>
                </a:tc>
                <a:extLst>
                  <a:ext uri="{0D108BD9-81ED-4DB2-BD59-A6C34878D82A}">
                    <a16:rowId xmlns:a16="http://schemas.microsoft.com/office/drawing/2014/main" val="10005"/>
                  </a:ext>
                </a:extLst>
              </a:tr>
            </a:tbl>
          </a:graphicData>
        </a:graphic>
      </p:graphicFrame>
      <p:sp>
        <p:nvSpPr>
          <p:cNvPr id="5" name="Title 1">
            <a:extLst>
              <a:ext uri="{FF2B5EF4-FFF2-40B4-BE49-F238E27FC236}">
                <a16:creationId xmlns:a16="http://schemas.microsoft.com/office/drawing/2014/main" id="{FB181B15-2B10-4B9A-99A8-FD025D90B153}"/>
              </a:ext>
            </a:extLst>
          </p:cNvPr>
          <p:cNvSpPr txBox="1">
            <a:spLocks/>
          </p:cNvSpPr>
          <p:nvPr/>
        </p:nvSpPr>
        <p:spPr>
          <a:xfrm>
            <a:off x="1673352" y="270662"/>
            <a:ext cx="5797296" cy="607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kern="1200">
                <a:solidFill>
                  <a:schemeClr val="accent3"/>
                </a:solidFill>
                <a:latin typeface="Corbel"/>
                <a:ea typeface="+mj-ea"/>
                <a:cs typeface="Corbel"/>
              </a:defRPr>
            </a:lvl1pPr>
          </a:lstStyle>
          <a:p>
            <a:r>
              <a:rPr lang="en-GB" dirty="0"/>
              <a:t>Topics addressed</a:t>
            </a:r>
          </a:p>
        </p:txBody>
      </p:sp>
    </p:spTree>
    <p:extLst>
      <p:ext uri="{BB962C8B-B14F-4D97-AF65-F5344CB8AC3E}">
        <p14:creationId xmlns:p14="http://schemas.microsoft.com/office/powerpoint/2010/main" val="309088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1B15-2B10-4B9A-99A8-FD025D90B153}"/>
              </a:ext>
            </a:extLst>
          </p:cNvPr>
          <p:cNvSpPr>
            <a:spLocks noGrp="1"/>
          </p:cNvSpPr>
          <p:nvPr>
            <p:ph type="title"/>
          </p:nvPr>
        </p:nvSpPr>
        <p:spPr>
          <a:xfrm>
            <a:off x="1673352" y="270662"/>
            <a:ext cx="5797296" cy="607162"/>
          </a:xfrm>
        </p:spPr>
        <p:txBody>
          <a:bodyPr>
            <a:normAutofit/>
          </a:bodyPr>
          <a:lstStyle/>
          <a:p>
            <a:r>
              <a:rPr lang="en-GB" dirty="0"/>
              <a:t>Results </a:t>
            </a:r>
          </a:p>
        </p:txBody>
      </p:sp>
      <p:sp>
        <p:nvSpPr>
          <p:cNvPr id="3" name="Content Placeholder 2">
            <a:extLst>
              <a:ext uri="{FF2B5EF4-FFF2-40B4-BE49-F238E27FC236}">
                <a16:creationId xmlns:a16="http://schemas.microsoft.com/office/drawing/2014/main" id="{A5437FD4-67F5-437D-986D-D69FF268C87D}"/>
              </a:ext>
            </a:extLst>
          </p:cNvPr>
          <p:cNvSpPr>
            <a:spLocks noGrp="1"/>
          </p:cNvSpPr>
          <p:nvPr>
            <p:ph idx="1"/>
          </p:nvPr>
        </p:nvSpPr>
        <p:spPr>
          <a:xfrm>
            <a:off x="179512" y="980728"/>
            <a:ext cx="8820472" cy="4736100"/>
          </a:xfrm>
        </p:spPr>
        <p:txBody>
          <a:bodyPr>
            <a:noAutofit/>
          </a:bodyPr>
          <a:lstStyle/>
          <a:p>
            <a:pPr>
              <a:spcBef>
                <a:spcPts val="300"/>
              </a:spcBef>
              <a:spcAft>
                <a:spcPts val="300"/>
              </a:spcAft>
            </a:pPr>
            <a:r>
              <a:rPr lang="en-GB" sz="2000" dirty="0"/>
              <a:t>Average length of service – 9 years.</a:t>
            </a:r>
          </a:p>
          <a:p>
            <a:pPr>
              <a:spcBef>
                <a:spcPts val="300"/>
              </a:spcBef>
              <a:spcAft>
                <a:spcPts val="300"/>
              </a:spcAft>
            </a:pPr>
            <a:endParaRPr lang="en-GB" sz="900" dirty="0"/>
          </a:p>
          <a:p>
            <a:pPr>
              <a:spcBef>
                <a:spcPts val="300"/>
              </a:spcBef>
              <a:spcAft>
                <a:spcPts val="300"/>
              </a:spcAft>
            </a:pPr>
            <a:r>
              <a:rPr lang="en-GB" sz="2000" dirty="0"/>
              <a:t>All participants except five stated only training was on initial training, prior to operational deployment and contextualisation.</a:t>
            </a:r>
          </a:p>
          <a:p>
            <a:pPr>
              <a:spcBef>
                <a:spcPts val="300"/>
              </a:spcBef>
              <a:spcAft>
                <a:spcPts val="300"/>
              </a:spcAft>
            </a:pPr>
            <a:endParaRPr lang="en-GB" sz="900" dirty="0"/>
          </a:p>
          <a:p>
            <a:pPr>
              <a:spcBef>
                <a:spcPts val="300"/>
              </a:spcBef>
              <a:spcAft>
                <a:spcPts val="300"/>
              </a:spcAft>
            </a:pPr>
            <a:r>
              <a:rPr lang="en-GB" sz="2000" dirty="0"/>
              <a:t>All could not recall the detail in the training, and had developed their own methods since as result of time constraints, apathy, peer pressure &amp; forgetting. </a:t>
            </a:r>
          </a:p>
          <a:p>
            <a:pPr>
              <a:spcBef>
                <a:spcPts val="300"/>
              </a:spcBef>
              <a:spcAft>
                <a:spcPts val="300"/>
              </a:spcAft>
            </a:pPr>
            <a:endParaRPr lang="en-GB" sz="900" dirty="0"/>
          </a:p>
          <a:p>
            <a:pPr>
              <a:spcBef>
                <a:spcPts val="300"/>
              </a:spcBef>
              <a:spcAft>
                <a:spcPts val="300"/>
              </a:spcAft>
            </a:pPr>
            <a:r>
              <a:rPr lang="en-GB" sz="2000" dirty="0"/>
              <a:t>There was a generalised view that RPT officers were not prioritised, if considered at all for any further development, training or assessment once confirmed in their substantive role.</a:t>
            </a:r>
          </a:p>
          <a:p>
            <a:pPr>
              <a:spcBef>
                <a:spcPts val="300"/>
              </a:spcBef>
              <a:spcAft>
                <a:spcPts val="300"/>
              </a:spcAft>
            </a:pPr>
            <a:endParaRPr lang="en-GB" sz="900" dirty="0"/>
          </a:p>
          <a:p>
            <a:pPr>
              <a:spcBef>
                <a:spcPts val="300"/>
              </a:spcBef>
              <a:spcAft>
                <a:spcPts val="300"/>
              </a:spcAft>
            </a:pPr>
            <a:r>
              <a:rPr lang="en-GB" sz="2000" dirty="0"/>
              <a:t>Those who were content to remain deployed in a frontline uniformed role believed they were unlikely to receive any further formal or informal training in relation to interviewing skills, despite an eagerness to undertake the same. This point of view was clearly linked to issues of morale and confidence.</a:t>
            </a:r>
          </a:p>
        </p:txBody>
      </p:sp>
    </p:spTree>
    <p:extLst>
      <p:ext uri="{BB962C8B-B14F-4D97-AF65-F5344CB8AC3E}">
        <p14:creationId xmlns:p14="http://schemas.microsoft.com/office/powerpoint/2010/main" val="1268655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1B15-2B10-4B9A-99A8-FD025D90B153}"/>
              </a:ext>
            </a:extLst>
          </p:cNvPr>
          <p:cNvSpPr>
            <a:spLocks noGrp="1"/>
          </p:cNvSpPr>
          <p:nvPr>
            <p:ph type="title"/>
          </p:nvPr>
        </p:nvSpPr>
        <p:spPr>
          <a:xfrm>
            <a:off x="1673352" y="270662"/>
            <a:ext cx="5797296" cy="607162"/>
          </a:xfrm>
        </p:spPr>
        <p:txBody>
          <a:bodyPr>
            <a:normAutofit/>
          </a:bodyPr>
          <a:lstStyle/>
          <a:p>
            <a:r>
              <a:rPr lang="en-GB" dirty="0"/>
              <a:t>Results </a:t>
            </a:r>
          </a:p>
        </p:txBody>
      </p:sp>
      <p:sp>
        <p:nvSpPr>
          <p:cNvPr id="3" name="Content Placeholder 2">
            <a:extLst>
              <a:ext uri="{FF2B5EF4-FFF2-40B4-BE49-F238E27FC236}">
                <a16:creationId xmlns:a16="http://schemas.microsoft.com/office/drawing/2014/main" id="{A5437FD4-67F5-437D-986D-D69FF268C87D}"/>
              </a:ext>
            </a:extLst>
          </p:cNvPr>
          <p:cNvSpPr>
            <a:spLocks noGrp="1"/>
          </p:cNvSpPr>
          <p:nvPr>
            <p:ph idx="1"/>
          </p:nvPr>
        </p:nvSpPr>
        <p:spPr>
          <a:xfrm>
            <a:off x="179512" y="1141173"/>
            <a:ext cx="8640960" cy="4448068"/>
          </a:xfrm>
        </p:spPr>
        <p:txBody>
          <a:bodyPr>
            <a:normAutofit/>
          </a:bodyPr>
          <a:lstStyle/>
          <a:p>
            <a:pPr>
              <a:spcBef>
                <a:spcPts val="300"/>
              </a:spcBef>
              <a:spcAft>
                <a:spcPts val="300"/>
              </a:spcAft>
            </a:pPr>
            <a:r>
              <a:rPr lang="en-GB" sz="2000" dirty="0"/>
              <a:t>The training and usage of Specially Trained Officers (STO’s) in sexual offences, was identified as a particular cause for concern, with claims that this does not involve any real interview training, rather just forensic instruction.</a:t>
            </a:r>
          </a:p>
          <a:p>
            <a:pPr>
              <a:spcBef>
                <a:spcPts val="300"/>
              </a:spcBef>
              <a:spcAft>
                <a:spcPts val="300"/>
              </a:spcAft>
            </a:pPr>
            <a:endParaRPr lang="en-GB" sz="800" dirty="0"/>
          </a:p>
          <a:p>
            <a:pPr>
              <a:spcBef>
                <a:spcPts val="300"/>
              </a:spcBef>
              <a:spcAft>
                <a:spcPts val="300"/>
              </a:spcAft>
            </a:pPr>
            <a:r>
              <a:rPr lang="en-GB" sz="2000" dirty="0"/>
              <a:t>All reported daily “statement taking activities” but generalised lack of link to an Investigative Interview.</a:t>
            </a:r>
          </a:p>
          <a:p>
            <a:pPr>
              <a:spcBef>
                <a:spcPts val="300"/>
              </a:spcBef>
              <a:spcAft>
                <a:spcPts val="300"/>
              </a:spcAft>
            </a:pPr>
            <a:endParaRPr lang="en-GB" sz="800" dirty="0"/>
          </a:p>
          <a:p>
            <a:pPr>
              <a:spcBef>
                <a:spcPts val="300"/>
              </a:spcBef>
              <a:spcAft>
                <a:spcPts val="300"/>
              </a:spcAft>
            </a:pPr>
            <a:r>
              <a:rPr lang="en-GB" sz="2000" dirty="0"/>
              <a:t>Many officers failed to recognise the importance of their immediate role in the wider context of investigation and interviewing, including that of developing rapport, and setting the tone for furtherance of enquiries. The clear picture was that of the RPT role being viewed as “crime recorders not investigators” to directly quote one participant. </a:t>
            </a:r>
          </a:p>
        </p:txBody>
      </p:sp>
    </p:spTree>
    <p:extLst>
      <p:ext uri="{BB962C8B-B14F-4D97-AF65-F5344CB8AC3E}">
        <p14:creationId xmlns:p14="http://schemas.microsoft.com/office/powerpoint/2010/main" val="161915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949AE5-5C50-4367-B882-A137CB590111}"/>
              </a:ext>
            </a:extLst>
          </p:cNvPr>
          <p:cNvSpPr/>
          <p:nvPr/>
        </p:nvSpPr>
        <p:spPr>
          <a:xfrm>
            <a:off x="179512" y="1042273"/>
            <a:ext cx="8686511" cy="2831544"/>
          </a:xfrm>
          <a:prstGeom prst="rect">
            <a:avLst/>
          </a:prstGeom>
        </p:spPr>
        <p:txBody>
          <a:bodyPr wrap="square">
            <a:spAutoFit/>
          </a:bodyPr>
          <a:lstStyle/>
          <a:p>
            <a:pPr marL="342900" indent="-342900">
              <a:spcBef>
                <a:spcPts val="300"/>
              </a:spcBef>
              <a:spcAft>
                <a:spcPts val="300"/>
              </a:spcAft>
              <a:buFont typeface="Arial"/>
              <a:buChar char="•"/>
            </a:pPr>
            <a:r>
              <a:rPr lang="en-GB" sz="2000" dirty="0">
                <a:solidFill>
                  <a:schemeClr val="bg1"/>
                </a:solidFill>
                <a:latin typeface="Corbel"/>
                <a:ea typeface="Calibri" panose="020F0502020204030204" pitchFamily="34" charset="0"/>
                <a:cs typeface="Corbel"/>
              </a:rPr>
              <a:t>High numbers of participants were unable to name, define or explain the PEACE model of interviewing. Very few were able to provide an insight into what they considered to be good interview structure.</a:t>
            </a:r>
          </a:p>
          <a:p>
            <a:pPr marL="342900" indent="-342900">
              <a:spcBef>
                <a:spcPts val="300"/>
              </a:spcBef>
              <a:spcAft>
                <a:spcPts val="300"/>
              </a:spcAft>
              <a:buFont typeface="Arial"/>
              <a:buChar char="•"/>
            </a:pPr>
            <a:endParaRPr lang="en-GB" sz="800" dirty="0">
              <a:solidFill>
                <a:schemeClr val="bg1"/>
              </a:solidFill>
              <a:latin typeface="Corbel"/>
              <a:cs typeface="Corbel"/>
            </a:endParaRPr>
          </a:p>
          <a:p>
            <a:pPr marL="342900" indent="-342900">
              <a:spcBef>
                <a:spcPts val="300"/>
              </a:spcBef>
              <a:spcAft>
                <a:spcPts val="300"/>
              </a:spcAft>
              <a:buFont typeface="Arial"/>
              <a:buChar char="•"/>
            </a:pPr>
            <a:r>
              <a:rPr lang="en-GB" sz="2000" dirty="0">
                <a:solidFill>
                  <a:schemeClr val="bg1"/>
                </a:solidFill>
                <a:latin typeface="Corbel"/>
                <a:cs typeface="Corbel"/>
              </a:rPr>
              <a:t>No officers were able to give an overview of anything approaching the correct legislation or guidance intended to categorise and enable appropriate management of Vulnerable or Intimidated witnesses, they were vastly unaware of other categorisations as detailed in Achieving Best Evidence (ABE) despite this being a core function of their role.</a:t>
            </a:r>
          </a:p>
        </p:txBody>
      </p:sp>
      <p:sp>
        <p:nvSpPr>
          <p:cNvPr id="3" name="Title 1">
            <a:extLst>
              <a:ext uri="{FF2B5EF4-FFF2-40B4-BE49-F238E27FC236}">
                <a16:creationId xmlns:a16="http://schemas.microsoft.com/office/drawing/2014/main" id="{FB181B15-2B10-4B9A-99A8-FD025D90B153}"/>
              </a:ext>
            </a:extLst>
          </p:cNvPr>
          <p:cNvSpPr txBox="1">
            <a:spLocks/>
          </p:cNvSpPr>
          <p:nvPr/>
        </p:nvSpPr>
        <p:spPr>
          <a:xfrm>
            <a:off x="1673352" y="270662"/>
            <a:ext cx="5797296" cy="607162"/>
          </a:xfrm>
          <a:prstGeom prst="rect">
            <a:avLst/>
          </a:prstGeom>
        </p:spPr>
        <p:txBody>
          <a:bodyPr>
            <a:normAutofit/>
          </a:bodyPr>
          <a:lstStyle>
            <a:lvl1pPr algn="ctr" defTabSz="914400" rtl="0" eaLnBrk="1" latinLnBrk="0" hangingPunct="1">
              <a:spcBef>
                <a:spcPct val="0"/>
              </a:spcBef>
              <a:buNone/>
              <a:defRPr sz="3000" kern="1200">
                <a:solidFill>
                  <a:schemeClr val="accent3"/>
                </a:solidFill>
                <a:latin typeface="Corbel"/>
                <a:ea typeface="+mj-ea"/>
                <a:cs typeface="Corbel"/>
              </a:defRPr>
            </a:lvl1pPr>
          </a:lstStyle>
          <a:p>
            <a:r>
              <a:rPr lang="en-GB"/>
              <a:t>Results </a:t>
            </a:r>
            <a:endParaRPr lang="en-GB" dirty="0"/>
          </a:p>
        </p:txBody>
      </p:sp>
    </p:spTree>
    <p:extLst>
      <p:ext uri="{BB962C8B-B14F-4D97-AF65-F5344CB8AC3E}">
        <p14:creationId xmlns:p14="http://schemas.microsoft.com/office/powerpoint/2010/main" val="298589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949AE5-5C50-4367-B882-A137CB590111}"/>
              </a:ext>
            </a:extLst>
          </p:cNvPr>
          <p:cNvSpPr/>
          <p:nvPr/>
        </p:nvSpPr>
        <p:spPr>
          <a:xfrm>
            <a:off x="251520" y="992916"/>
            <a:ext cx="8640960" cy="4924425"/>
          </a:xfrm>
          <a:prstGeom prst="rect">
            <a:avLst/>
          </a:prstGeom>
        </p:spPr>
        <p:txBody>
          <a:bodyPr wrap="square">
            <a:spAutoFit/>
          </a:bodyPr>
          <a:lstStyle/>
          <a:p>
            <a:pPr marL="342900" indent="-342900">
              <a:spcBef>
                <a:spcPts val="300"/>
              </a:spcBef>
              <a:spcAft>
                <a:spcPts val="300"/>
              </a:spcAft>
              <a:buFont typeface="Arial"/>
              <a:buChar char="•"/>
            </a:pPr>
            <a:r>
              <a:rPr lang="en-GB" sz="2000" dirty="0">
                <a:solidFill>
                  <a:schemeClr val="bg1"/>
                </a:solidFill>
                <a:latin typeface="Corbel"/>
                <a:cs typeface="Corbel"/>
              </a:rPr>
              <a:t>All Officers involved stated that they did not make any notes of any kind, regarding their decision making, strategic choices, or reasoning in relation to investigative interview related issues (or indeed any other areas of their work) When probed this was attributed to lack of time, and a clear lack of comprehension how to do this, or what the purpose for doing it might be.</a:t>
            </a:r>
          </a:p>
          <a:p>
            <a:pPr marL="342900" indent="-342900">
              <a:spcBef>
                <a:spcPts val="300"/>
              </a:spcBef>
              <a:spcAft>
                <a:spcPts val="300"/>
              </a:spcAft>
              <a:buFont typeface="Arial"/>
              <a:buChar char="•"/>
            </a:pPr>
            <a:endParaRPr lang="en-GB" sz="800" dirty="0">
              <a:solidFill>
                <a:schemeClr val="bg1"/>
              </a:solidFill>
              <a:latin typeface="Corbel"/>
              <a:cs typeface="Corbel"/>
            </a:endParaRPr>
          </a:p>
          <a:p>
            <a:pPr marL="342900" indent="-342900">
              <a:spcBef>
                <a:spcPts val="300"/>
              </a:spcBef>
              <a:spcAft>
                <a:spcPts val="300"/>
              </a:spcAft>
              <a:buFont typeface="Arial"/>
              <a:buChar char="•"/>
            </a:pPr>
            <a:r>
              <a:rPr lang="en-GB" sz="2000" dirty="0">
                <a:solidFill>
                  <a:schemeClr val="bg1"/>
                </a:solidFill>
                <a:latin typeface="Corbel"/>
                <a:cs typeface="Corbel"/>
              </a:rPr>
              <a:t>Generally Officers stated their main reason for lack of proper note taking, and proceeding straight to writing a statement, was due to lack of time and “pressure to get to the next job.” Few had any insight as to the fact that this has a tendency to produce poor quality, low detailed evidential statements</a:t>
            </a:r>
          </a:p>
          <a:p>
            <a:pPr marL="342900" indent="-342900">
              <a:spcBef>
                <a:spcPts val="300"/>
              </a:spcBef>
              <a:spcAft>
                <a:spcPts val="300"/>
              </a:spcAft>
              <a:buFont typeface="Arial"/>
              <a:buChar char="•"/>
            </a:pPr>
            <a:endParaRPr lang="en-GB" sz="800" dirty="0">
              <a:solidFill>
                <a:schemeClr val="bg1"/>
              </a:solidFill>
              <a:latin typeface="Corbel"/>
              <a:cs typeface="Corbel"/>
            </a:endParaRPr>
          </a:p>
          <a:p>
            <a:pPr marL="342900" indent="-342900">
              <a:spcBef>
                <a:spcPts val="300"/>
              </a:spcBef>
              <a:spcAft>
                <a:spcPts val="300"/>
              </a:spcAft>
              <a:buFont typeface="Arial"/>
              <a:buChar char="•"/>
            </a:pPr>
            <a:r>
              <a:rPr lang="en-GB" sz="2000" dirty="0">
                <a:solidFill>
                  <a:schemeClr val="bg1"/>
                </a:solidFill>
                <a:latin typeface="Corbel"/>
                <a:cs typeface="Corbel"/>
              </a:rPr>
              <a:t>Many participants stated they were “not investigators” and rejected notions that to the contrary they were vital components of the wider investigation. </a:t>
            </a:r>
          </a:p>
          <a:p>
            <a:pPr marL="342900" indent="-342900">
              <a:spcBef>
                <a:spcPts val="300"/>
              </a:spcBef>
              <a:spcAft>
                <a:spcPts val="300"/>
              </a:spcAft>
              <a:buFont typeface="Arial"/>
              <a:buChar char="•"/>
            </a:pPr>
            <a:endParaRPr lang="en-GB" sz="800" dirty="0">
              <a:solidFill>
                <a:schemeClr val="bg1"/>
              </a:solidFill>
              <a:latin typeface="Corbel"/>
              <a:cs typeface="Corbel"/>
            </a:endParaRPr>
          </a:p>
          <a:p>
            <a:pPr marL="342900" indent="-342900">
              <a:spcBef>
                <a:spcPts val="300"/>
              </a:spcBef>
              <a:spcAft>
                <a:spcPts val="300"/>
              </a:spcAft>
              <a:buFont typeface="Arial"/>
              <a:buChar char="•"/>
            </a:pPr>
            <a:r>
              <a:rPr lang="en-GB" sz="2000" dirty="0">
                <a:solidFill>
                  <a:schemeClr val="bg1"/>
                </a:solidFill>
                <a:latin typeface="Corbel"/>
                <a:cs typeface="Corbel"/>
              </a:rPr>
              <a:t>All participants expressed a desire to receive constructive developmental, feedback, mentoring and assessment of their interviewing performance. </a:t>
            </a:r>
          </a:p>
        </p:txBody>
      </p:sp>
      <p:sp>
        <p:nvSpPr>
          <p:cNvPr id="3" name="Title 1">
            <a:extLst>
              <a:ext uri="{FF2B5EF4-FFF2-40B4-BE49-F238E27FC236}">
                <a16:creationId xmlns:a16="http://schemas.microsoft.com/office/drawing/2014/main" id="{FB181B15-2B10-4B9A-99A8-FD025D90B153}"/>
              </a:ext>
            </a:extLst>
          </p:cNvPr>
          <p:cNvSpPr txBox="1">
            <a:spLocks/>
          </p:cNvSpPr>
          <p:nvPr/>
        </p:nvSpPr>
        <p:spPr>
          <a:xfrm>
            <a:off x="1673352" y="270662"/>
            <a:ext cx="5797296" cy="607162"/>
          </a:xfrm>
          <a:prstGeom prst="rect">
            <a:avLst/>
          </a:prstGeom>
        </p:spPr>
        <p:txBody>
          <a:bodyPr>
            <a:normAutofit/>
          </a:bodyPr>
          <a:lstStyle>
            <a:lvl1pPr algn="ctr" defTabSz="914400" rtl="0" eaLnBrk="1" latinLnBrk="0" hangingPunct="1">
              <a:spcBef>
                <a:spcPct val="0"/>
              </a:spcBef>
              <a:buNone/>
              <a:defRPr sz="3000" kern="1200">
                <a:solidFill>
                  <a:schemeClr val="accent3"/>
                </a:solidFill>
                <a:latin typeface="Corbel"/>
                <a:ea typeface="+mj-ea"/>
                <a:cs typeface="Corbel"/>
              </a:defRPr>
            </a:lvl1pPr>
          </a:lstStyle>
          <a:p>
            <a:r>
              <a:rPr lang="en-GB" dirty="0"/>
              <a:t>Results </a:t>
            </a:r>
          </a:p>
        </p:txBody>
      </p:sp>
    </p:spTree>
    <p:extLst>
      <p:ext uri="{BB962C8B-B14F-4D97-AF65-F5344CB8AC3E}">
        <p14:creationId xmlns:p14="http://schemas.microsoft.com/office/powerpoint/2010/main" val="173576593"/>
      </p:ext>
    </p:extLst>
  </p:cSld>
  <p:clrMapOvr>
    <a:masterClrMapping/>
  </p:clrMapOvr>
</p:sld>
</file>

<file path=ppt/theme/theme1.xml><?xml version="1.0" encoding="utf-8"?>
<a:theme xmlns:a="http://schemas.openxmlformats.org/drawingml/2006/main" name="Tema de Office">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11477</TotalTime>
  <Words>2147</Words>
  <Application>Microsoft Office PowerPoint</Application>
  <PresentationFormat>On-screen Show (4:3)</PresentationFormat>
  <Paragraphs>284</Paragraphs>
  <Slides>25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SimSun</vt:lpstr>
      <vt:lpstr>Arial</vt:lpstr>
      <vt:lpstr>Calibri</vt:lpstr>
      <vt:lpstr>Corbel</vt:lpstr>
      <vt:lpstr>Tema de Office</vt:lpstr>
      <vt:lpstr>Recurrent problems with investigative interviews;  Can a Structured Interview Protocol help?  </vt:lpstr>
      <vt:lpstr>Background &amp; Context for Research</vt:lpstr>
      <vt:lpstr>Background &amp; Context for Research</vt:lpstr>
      <vt:lpstr>Response officers’ views on interview skills</vt:lpstr>
      <vt:lpstr>PowerPoint Presentation</vt:lpstr>
      <vt:lpstr>Results </vt:lpstr>
      <vt:lpstr>Results </vt:lpstr>
      <vt:lpstr>PowerPoint Presentation</vt:lpstr>
      <vt:lpstr>PowerPoint Presentation</vt:lpstr>
      <vt:lpstr>PowerPoint Presentation</vt:lpstr>
      <vt:lpstr>PowerPoint Presentation</vt:lpstr>
      <vt:lpstr>Background &amp; Context for Research</vt:lpstr>
      <vt:lpstr>Background &amp; Context for Research</vt:lpstr>
      <vt:lpstr>Developing and testing a Structured Interview Protocol: Evidence-based and PEACE compliant</vt:lpstr>
      <vt:lpstr>Objective 1: Examining baseline performance</vt:lpstr>
      <vt:lpstr>Objective 2: Develop a Structured Interview Protocol</vt:lpstr>
      <vt:lpstr>PowerPoint Presentation</vt:lpstr>
      <vt:lpstr>Objective 3: Field trial</vt:lpstr>
      <vt:lpstr>Results: mock witness study, engage &amp; explain</vt:lpstr>
      <vt:lpstr>Results: mock witness study, use of questions</vt:lpstr>
      <vt:lpstr>Results: mock witness study, appropriate structure</vt:lpstr>
      <vt:lpstr>Feedback </vt:lpstr>
      <vt:lpstr>Results: field interviews</vt:lpstr>
      <vt:lpstr>Summary and concluding comments</vt:lpstr>
      <vt:lpstr>Thank you.   Questions welcome.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Repeated interviews,  the role of memory confidence</dc:title>
  <dc:creator>alessandra caso</dc:creator>
  <cp:lastModifiedBy>Jackie.Galo</cp:lastModifiedBy>
  <cp:revision>243</cp:revision>
  <dcterms:created xsi:type="dcterms:W3CDTF">2016-06-15T16:03:01Z</dcterms:created>
  <dcterms:modified xsi:type="dcterms:W3CDTF">2018-02-28T19:32:57Z</dcterms:modified>
</cp:coreProperties>
</file>