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78" r:id="rId3"/>
    <p:sldId id="279" r:id="rId4"/>
    <p:sldId id="280" r:id="rId5"/>
    <p:sldId id="281" r:id="rId6"/>
    <p:sldId id="283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8A"/>
    <a:srgbClr val="B4C7E7"/>
    <a:srgbClr val="C9C9C9"/>
    <a:srgbClr val="F8CBAD"/>
    <a:srgbClr val="6780AE"/>
    <a:srgbClr val="A8C4A6"/>
    <a:srgbClr val="FFB1B1"/>
    <a:srgbClr val="F76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44" autoAdjust="0"/>
    <p:restoredTop sz="93580"/>
  </p:normalViewPr>
  <p:slideViewPr>
    <p:cSldViewPr snapToGrid="0" snapToObjects="1">
      <p:cViewPr varScale="1">
        <p:scale>
          <a:sx n="67" d="100"/>
          <a:sy n="67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14B10-F5B1-4E72-9ADB-A19CECDEDF1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009C-5108-4A0D-9F59-F301CDC29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0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7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85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3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3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33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7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63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2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4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7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7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2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6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6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009C-5108-4A0D-9F59-F301CDC293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1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2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0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4255-878D-2441-A944-99A81337ABF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7991-5CD4-4042-80AE-A37B33FE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01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45291" y="2499433"/>
            <a:ext cx="82750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Technology as a Tool for Evidence-based Policing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000" dirty="0">
                <a:latin typeface="Calibri" panose="020F0502020204030204" pitchFamily="34" charset="0"/>
              </a:rPr>
              <a:t>Society of Evidence-based Policing</a:t>
            </a:r>
          </a:p>
          <a:p>
            <a:pPr algn="ctr">
              <a:spcBef>
                <a:spcPts val="1200"/>
              </a:spcBef>
            </a:pPr>
            <a:r>
              <a:rPr lang="en-GB" sz="2000" dirty="0">
                <a:latin typeface="Calibri" panose="020F0502020204030204" pitchFamily="34" charset="0"/>
              </a:rPr>
              <a:t>Open University, 01 March 2018</a:t>
            </a:r>
          </a:p>
        </p:txBody>
      </p:sp>
    </p:spTree>
    <p:extLst>
      <p:ext uri="{BB962C8B-B14F-4D97-AF65-F5344CB8AC3E}">
        <p14:creationId xmlns:p14="http://schemas.microsoft.com/office/powerpoint/2010/main" val="38511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66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05121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Operation Mistletoe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3389" y="646665"/>
            <a:ext cx="7638549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Police Operations / Initiatives (properly monitored)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1882175"/>
            <a:ext cx="2521519" cy="390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Background &amp; Context Overall: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Theft dominates volume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Other 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Shoplifting is not improving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ACTION: Make intervention on Shoplifting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134" y="1015170"/>
            <a:ext cx="9648822" cy="43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8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66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05121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Operation Mistletoe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3389" y="646665"/>
            <a:ext cx="7638549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Police Operations / Initiatives (properly monitored)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1882175"/>
            <a:ext cx="2521519" cy="390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Background &amp; Context Overall: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Theft dominates volume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Other 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Shoplifting is not improving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ACTION: Make intervention on Shoplifting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WHERE: B District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724" y="1136496"/>
            <a:ext cx="9613255" cy="47744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88960" y="1768190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598010" y="3834413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08887" y="3792418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15255" y="3834413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0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66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05121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Operation Mistletoe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3389" y="646665"/>
            <a:ext cx="7638549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Police Operations / Initiatives (properly monitored)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1882175"/>
            <a:ext cx="2521519" cy="390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Background &amp; Context Overall: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Theft dominates volume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Other 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Shoplifting is not improving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ACTION: Make intervention on Shoplifting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WHERE: B District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IMPACT: Sustained reduction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9598010" y="3834413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08887" y="3792418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77345" y="3834413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724" y="1136496"/>
            <a:ext cx="9613255" cy="47744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858500" y="1768190"/>
            <a:ext cx="65548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772774" y="3834413"/>
            <a:ext cx="650257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086725" y="3792418"/>
            <a:ext cx="647184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400675" y="3834413"/>
            <a:ext cx="63960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87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66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05121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Operation Mistletoe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3389" y="646665"/>
            <a:ext cx="7638549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Police Operations / Initiatives (properly monitored)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1882175"/>
            <a:ext cx="2521519" cy="390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Background &amp; Context Overall: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Theft dominates volume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Other 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Shoplifting is not improving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ACTION: Make intervention on Shoplifting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WHERE: B District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IMPACT: Sustained reduction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9598010" y="3834413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08887" y="3792418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77345" y="3834413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724" y="1136496"/>
            <a:ext cx="9613255" cy="47744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858500" y="1768190"/>
            <a:ext cx="65548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086725" y="3792418"/>
            <a:ext cx="647184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400675" y="3834413"/>
            <a:ext cx="63960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065" y="3479018"/>
            <a:ext cx="2726817" cy="20596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801349" y="3834413"/>
            <a:ext cx="650257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1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66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05121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Operation Mistletoe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3389" y="646665"/>
            <a:ext cx="7638549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Police Operations / Initiatives (properly monitored)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1691675"/>
            <a:ext cx="2521519" cy="390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Background &amp; Context Overall: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Theft dominates volume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Other 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Shoplifting is not improving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ACTION: Make intervention on Shoplifting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WHERE: B District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IMPACT: Sustained reduction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9598010" y="3834413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08887" y="3792418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77345" y="3834413"/>
            <a:ext cx="182502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724" y="1136496"/>
            <a:ext cx="9613255" cy="47744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858500" y="1768190"/>
            <a:ext cx="65548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086725" y="3792418"/>
            <a:ext cx="647184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400675" y="3834413"/>
            <a:ext cx="639602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065" y="3479018"/>
            <a:ext cx="2726817" cy="20596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801349" y="3834413"/>
            <a:ext cx="650257" cy="13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47438" y="6389193"/>
            <a:ext cx="6437288" cy="314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PERFORMANCE LEVEL: Reset Performance Guidelines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094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66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05121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Operation Mistletoe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3389" y="646665"/>
            <a:ext cx="7638549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Police Operations / Initiatives (properly monitored)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1691675"/>
            <a:ext cx="2521519" cy="390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B1 December 2012: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Operation Mistletoe begun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Schools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Shopping complexes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725" y="1146707"/>
            <a:ext cx="9585275" cy="45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66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05121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Operation Mistletoe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3389" y="646665"/>
            <a:ext cx="7638549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Police Operations / Initiatives (properly monitored)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1691675"/>
            <a:ext cx="2521519" cy="390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B1 December 2012: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Operation Mistletoe begun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Schools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Shopping complexes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IMPACT: Run of 8 = sustained reduction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568" y="2031058"/>
            <a:ext cx="9702017" cy="26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6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66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05121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Operation Mistletoe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3389" y="646665"/>
            <a:ext cx="7638549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Police Operations / Initiatives (properly monitored)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1691675"/>
            <a:ext cx="2521519" cy="390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B1 December 2012: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Operation Mistletoe begun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Schools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Shopping complexes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IMPACT: Run of 8 = sustained reduction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CONSEQUENCES: Shoplifters adjusted behaviour!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965" y="1100680"/>
            <a:ext cx="9517035" cy="2628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725" y="3720074"/>
            <a:ext cx="9547929" cy="17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3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01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1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4"/>
          <a:stretch/>
        </p:blipFill>
        <p:spPr>
          <a:xfrm>
            <a:off x="1823441" y="2104840"/>
            <a:ext cx="2917001" cy="2648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167"/>
          <a:stretch/>
        </p:blipFill>
        <p:spPr>
          <a:xfrm>
            <a:off x="1823441" y="2104840"/>
            <a:ext cx="5881903" cy="2648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43" y="2104840"/>
            <a:ext cx="8545118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01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751932" y="2092281"/>
            <a:ext cx="5181600" cy="358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RCT?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Careful preparation of target group and control group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Some element of overhead / cost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Length of time of trial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At what point should trial start / end</a:t>
            </a:r>
          </a:p>
          <a:p>
            <a:pPr marL="800100" lvl="1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600" dirty="0"/>
              <a:t>Needs to be statistically valid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Sample sizes 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Rigour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Stats analysis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08737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01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2981325" y="951463"/>
            <a:ext cx="5181600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Body Worn Video Trials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5950" y="2720199"/>
            <a:ext cx="6141723" cy="4284223"/>
            <a:chOff x="175950" y="2720199"/>
            <a:chExt cx="6141723" cy="42842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950" y="2720199"/>
              <a:ext cx="6141723" cy="3880236"/>
            </a:xfrm>
            <a:prstGeom prst="rect">
              <a:avLst/>
            </a:prstGeom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3900343" y="6592706"/>
              <a:ext cx="2417330" cy="4117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1200"/>
                </a:spcBef>
              </a:pPr>
              <a:r>
                <a:rPr lang="en-GB" sz="1200" dirty="0"/>
                <a:t>College of Policing, 16 May, 2016</a:t>
              </a:r>
            </a:p>
            <a:p>
              <a:pPr marL="800100" lvl="1" indent="-342900" algn="just">
                <a:spcBef>
                  <a:spcPts val="1200"/>
                </a:spcBef>
                <a:buFont typeface="Arial"/>
                <a:buBlip>
                  <a:blip r:embed="rId5"/>
                </a:buBlip>
              </a:pPr>
              <a:endParaRPr lang="en-GB" sz="1200" dirty="0"/>
            </a:p>
            <a:p>
              <a:pPr marL="342900" indent="-342900" algn="just">
                <a:spcBef>
                  <a:spcPts val="1200"/>
                </a:spcBef>
                <a:buFont typeface="Arial"/>
                <a:buBlip>
                  <a:blip r:embed="rId5"/>
                </a:buBlip>
              </a:pPr>
              <a:endParaRPr lang="en-GB" sz="1200" dirty="0"/>
            </a:p>
            <a:p>
              <a:endParaRPr lang="en-GB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81942" y="1393258"/>
            <a:ext cx="5772712" cy="4006682"/>
            <a:chOff x="6381942" y="1393258"/>
            <a:chExt cx="5772712" cy="40066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1942" y="1393258"/>
              <a:ext cx="5715000" cy="3581400"/>
            </a:xfrm>
            <a:prstGeom prst="rect">
              <a:avLst/>
            </a:prstGeom>
          </p:spPr>
        </p:pic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9461799" y="4988224"/>
              <a:ext cx="2692855" cy="4117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1200"/>
                </a:spcBef>
              </a:pPr>
              <a:r>
                <a:rPr lang="en-GB" sz="1200" dirty="0"/>
                <a:t>College of Policing, 05 December, 2017</a:t>
              </a:r>
            </a:p>
            <a:p>
              <a:pPr marL="800100" lvl="1" indent="-342900" algn="r">
                <a:spcBef>
                  <a:spcPts val="1200"/>
                </a:spcBef>
                <a:buFont typeface="Arial"/>
                <a:buBlip>
                  <a:blip r:embed="rId5"/>
                </a:buBlip>
              </a:pPr>
              <a:endParaRPr lang="en-GB" sz="1200" dirty="0"/>
            </a:p>
            <a:p>
              <a:pPr marL="342900" indent="-342900" algn="r">
                <a:spcBef>
                  <a:spcPts val="1200"/>
                </a:spcBef>
                <a:buFont typeface="Arial"/>
                <a:buBlip>
                  <a:blip r:embed="rId5"/>
                </a:buBlip>
              </a:pPr>
              <a:endParaRPr lang="en-GB" sz="1200" dirty="0"/>
            </a:p>
            <a:p>
              <a:pPr algn="r"/>
              <a:endParaRPr lang="en-GB" sz="12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8957" y="5528986"/>
            <a:ext cx="6229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01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751932" y="2092281"/>
            <a:ext cx="5181600" cy="2387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Longitudinal Trial?</a:t>
            </a:r>
          </a:p>
          <a:p>
            <a:pPr marL="800100" lvl="1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600" dirty="0"/>
              <a:t>Time consuming and demanding for researcher and participants - may affect results</a:t>
            </a:r>
          </a:p>
          <a:p>
            <a:pPr marL="800100" lvl="1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600" dirty="0"/>
              <a:t>Sample Attrition – people / teams change or drop out over time</a:t>
            </a:r>
          </a:p>
          <a:p>
            <a:pPr marL="800100" lvl="1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600" dirty="0"/>
              <a:t>Environment, expectations, issues and concepts may change over time it takes to do research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72381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37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81325" y="646665"/>
            <a:ext cx="5181600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Body Worn Video Trials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558" y="1471905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Wolverhampton Trial (Dec 2013 – Sep 2015)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Trial Results: Complaints reduced  by 46%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304934" y="1331109"/>
            <a:ext cx="3999230" cy="3013075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4558" y="234620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Wolverhampton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Background &amp; Context Overall: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Q3 2014: Greater than 3</a:t>
            </a:r>
            <a:r>
              <a:rPr lang="el-GR" sz="1200" dirty="0"/>
              <a:t>σ</a:t>
            </a:r>
            <a:r>
              <a:rPr lang="en-GB" sz="1200" dirty="0"/>
              <a:t> shift down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Much greater predictability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Response Teams wearing BWV: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Q3 2014: 1.5</a:t>
            </a:r>
            <a:r>
              <a:rPr lang="el-GR" sz="1200" dirty="0"/>
              <a:t> σ</a:t>
            </a:r>
            <a:r>
              <a:rPr lang="en-GB" sz="1200" dirty="0"/>
              <a:t> shift down (Q1, Q2 2015?)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A: Reduction signal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B: Potential Reduction signal (except for (Q1, Q2 2015))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C: Potential Reduction signal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D: Potential Reduction signal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E: No reduction signal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16" name="Picture 15"/>
          <p:cNvPicPr/>
          <p:nvPr/>
        </p:nvPicPr>
        <p:blipFill>
          <a:blip r:embed="rId7"/>
          <a:stretch>
            <a:fillRect/>
          </a:stretch>
        </p:blipFill>
        <p:spPr>
          <a:xfrm>
            <a:off x="4823204" y="1681862"/>
            <a:ext cx="4017010" cy="298069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8"/>
          <a:stretch>
            <a:fillRect/>
          </a:stretch>
        </p:blipFill>
        <p:spPr>
          <a:xfrm>
            <a:off x="5359254" y="1688471"/>
            <a:ext cx="3992245" cy="300545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9"/>
          <a:stretch>
            <a:fillRect/>
          </a:stretch>
        </p:blipFill>
        <p:spPr>
          <a:xfrm>
            <a:off x="5870539" y="1953812"/>
            <a:ext cx="4027805" cy="302006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6417384" y="2284731"/>
            <a:ext cx="4006215" cy="303466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1"/>
          <a:stretch>
            <a:fillRect/>
          </a:stretch>
        </p:blipFill>
        <p:spPr>
          <a:xfrm>
            <a:off x="6942639" y="2623270"/>
            <a:ext cx="4006215" cy="302704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2"/>
          <a:stretch>
            <a:fillRect/>
          </a:stretch>
        </p:blipFill>
        <p:spPr>
          <a:xfrm>
            <a:off x="7467894" y="2944750"/>
            <a:ext cx="4020820" cy="302006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13"/>
          <a:stretch>
            <a:fillRect/>
          </a:stretch>
        </p:blipFill>
        <p:spPr>
          <a:xfrm>
            <a:off x="8007757" y="3297814"/>
            <a:ext cx="4006215" cy="30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37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487947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Birmingham South Trial (Mar – Sep 2015) 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Complaints reduced by 100%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672975" y="1338116"/>
            <a:ext cx="3988435" cy="29946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981325" y="646665"/>
            <a:ext cx="5181600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Body Worn Video Trials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234620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Birmingham South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Background &amp; Context Overall: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Q4 2012: Trend downwards @ 20/year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Response Teams wearing BWV: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Q4 2013: Trend downwards @ 15/year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A: No Reduction signal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B: Potential Reduction signal Q4 2015 onwards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C: Potential Reduction signal Q1 2015 onwards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D: No Reduction signal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Team E: No reduction signal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5231160" y="1648080"/>
            <a:ext cx="4013835" cy="302704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8"/>
          <a:stretch>
            <a:fillRect/>
          </a:stretch>
        </p:blipFill>
        <p:spPr>
          <a:xfrm>
            <a:off x="5784749" y="1972014"/>
            <a:ext cx="4020820" cy="301307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9"/>
          <a:stretch>
            <a:fillRect/>
          </a:stretch>
        </p:blipFill>
        <p:spPr>
          <a:xfrm>
            <a:off x="6319993" y="2307360"/>
            <a:ext cx="4003040" cy="299466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6799970" y="2479878"/>
            <a:ext cx="3984625" cy="300545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1"/>
          <a:stretch>
            <a:fillRect/>
          </a:stretch>
        </p:blipFill>
        <p:spPr>
          <a:xfrm>
            <a:off x="7271748" y="2789205"/>
            <a:ext cx="3999230" cy="302006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2"/>
          <a:stretch>
            <a:fillRect/>
          </a:stretch>
        </p:blipFill>
        <p:spPr>
          <a:xfrm>
            <a:off x="7736541" y="3120913"/>
            <a:ext cx="4006215" cy="30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37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487947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Birmingham South Trial (Mar – Sep 2015) 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Complaints reduced by 100%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294286" y="1338116"/>
            <a:ext cx="3988435" cy="29946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981325" y="646665"/>
            <a:ext cx="5181600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Body Worn Video Trials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234620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Birmingham South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Background &amp; Context Overall: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Q4 2012: Trend downwards @ 20/year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Immediate &amp; Early Response Incident Volume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No correlation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Stop &amp; Search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Arrests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4807485" y="1638754"/>
            <a:ext cx="4020820" cy="300545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8"/>
          <a:stretch>
            <a:fillRect/>
          </a:stretch>
        </p:blipFill>
        <p:spPr>
          <a:xfrm>
            <a:off x="5319953" y="1622711"/>
            <a:ext cx="4013835" cy="300545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5878332" y="1890161"/>
            <a:ext cx="5731510" cy="302260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10"/>
          <a:stretch>
            <a:fillRect/>
          </a:stretch>
        </p:blipFill>
        <p:spPr>
          <a:xfrm>
            <a:off x="6256707" y="2091388"/>
            <a:ext cx="5731510" cy="28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91854" y="239061"/>
            <a:ext cx="4014105" cy="4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78" b="1" i="1" dirty="0">
                <a:solidFill>
                  <a:prstClr val="black">
                    <a:lumMod val="75000"/>
                    <a:lumOff val="25000"/>
                  </a:prstClr>
                </a:solidFill>
                <a:cs typeface="Segoe UI" pitchFamily="34" charset="0"/>
              </a:rPr>
              <a:t>Combined Performance Management System (CPMS)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66" y="3114"/>
            <a:ext cx="12203013" cy="6854886"/>
            <a:chOff x="-11013" y="3114"/>
            <a:chExt cx="12203013" cy="6854886"/>
          </a:xfrm>
        </p:grpSpPr>
        <p:grpSp>
          <p:nvGrpSpPr>
            <p:cNvPr id="8" name="Group 7"/>
            <p:cNvGrpSpPr/>
            <p:nvPr/>
          </p:nvGrpSpPr>
          <p:grpSpPr>
            <a:xfrm>
              <a:off x="-11013" y="3114"/>
              <a:ext cx="12203013" cy="6162190"/>
              <a:chOff x="-11013" y="3114"/>
              <a:chExt cx="12203013" cy="61621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" y="3114"/>
                <a:ext cx="12187619" cy="30668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 flipV="1">
                <a:off x="-11013" y="3114"/>
                <a:ext cx="12187619" cy="6162190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100000">
                    <a:schemeClr val="accent3">
                      <a:lumMod val="30000"/>
                      <a:lumOff val="70000"/>
                      <a:alpha val="2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44" y="202658"/>
                <a:ext cx="935616" cy="46403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15835" y="6559200"/>
              <a:ext cx="2190124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Confidential Briefing</a:t>
              </a:r>
              <a:r>
                <a:rPr lang="en-GB" sz="671" dirty="0">
                  <a:solidFill>
                    <a:schemeClr val="bg2">
                      <a:lumMod val="50000"/>
                    </a:schemeClr>
                  </a:solidFill>
                </a:rPr>
                <a:t>Copyright© Lightfoot Solutions</a:t>
              </a:r>
              <a:r>
                <a:rPr lang="en-US" sz="671" dirty="0">
                  <a:solidFill>
                    <a:schemeClr val="bg2">
                      <a:lumMod val="50000"/>
                    </a:schemeClr>
                  </a:solidFill>
                </a:rPr>
                <a:t> 2016</a:t>
              </a:r>
            </a:p>
          </p:txBody>
        </p:sp>
      </p:grpSp>
      <p:sp>
        <p:nvSpPr>
          <p:cNvPr id="12" name="Title 19"/>
          <p:cNvSpPr txBox="1">
            <a:spLocks/>
          </p:cNvSpPr>
          <p:nvPr/>
        </p:nvSpPr>
        <p:spPr>
          <a:xfrm>
            <a:off x="3538774" y="18947"/>
            <a:ext cx="8615880" cy="82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500" dirty="0"/>
              <a:t>Evidence-based Policing</a:t>
            </a:r>
          </a:p>
          <a:p>
            <a:pPr algn="r"/>
            <a:r>
              <a:rPr lang="en-GB" sz="2400" dirty="0"/>
              <a:t>How do you know?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6" y="1051211"/>
            <a:ext cx="6437288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Operation Mistletoe</a:t>
            </a:r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3389" y="646665"/>
            <a:ext cx="7638549" cy="73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2000" dirty="0"/>
              <a:t>For example, Police Operations / Initiatives (properly monitored)</a:t>
            </a:r>
            <a:endParaRPr lang="en-GB" sz="16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6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206" y="1882175"/>
            <a:ext cx="2521519" cy="3904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600" dirty="0"/>
              <a:t>Norfolk Police Data:</a:t>
            </a:r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400" dirty="0"/>
              <a:t>Background &amp; Context Overall:</a:t>
            </a:r>
          </a:p>
          <a:p>
            <a:pPr marL="1257300" lvl="2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r>
              <a:rPr lang="en-GB" sz="1200" dirty="0"/>
              <a:t>Theft dominates volume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r>
              <a:rPr lang="en-GB" sz="1200" dirty="0"/>
              <a:t>Theft seasonally trending down</a:t>
            </a:r>
          </a:p>
          <a:p>
            <a:pPr marL="1257300" lvl="2" indent="-342900" algn="just">
              <a:spcBef>
                <a:spcPts val="1200"/>
              </a:spcBef>
              <a:buBlip>
                <a:blip r:embed="rId5"/>
              </a:buBlip>
            </a:pPr>
            <a:endParaRPr lang="en-GB" sz="1200" dirty="0"/>
          </a:p>
          <a:p>
            <a:pPr marL="800100" lvl="1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pPr marL="342900" indent="-342900" algn="just">
              <a:spcBef>
                <a:spcPts val="1200"/>
              </a:spcBef>
              <a:buFont typeface="Arial"/>
              <a:buBlip>
                <a:blip r:embed="rId5"/>
              </a:buBlip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133" y="1587730"/>
            <a:ext cx="9642220" cy="49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0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82F1857-34BD-D346-A036-C6B236A01776}" vid="{E623E59B-56A9-0B46-9B35-087CB0019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LightfootWeb</Template>
  <TotalTime>8068</TotalTime>
  <Words>1133</Words>
  <Application>Microsoft Office PowerPoint</Application>
  <PresentationFormat>Widescreen</PresentationFormat>
  <Paragraphs>283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thompson</dc:creator>
  <cp:lastModifiedBy>Jackie.Galo</cp:lastModifiedBy>
  <cp:revision>121</cp:revision>
  <dcterms:created xsi:type="dcterms:W3CDTF">2016-03-14T12:52:01Z</dcterms:created>
  <dcterms:modified xsi:type="dcterms:W3CDTF">2018-02-28T09:31:25Z</dcterms:modified>
</cp:coreProperties>
</file>