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8" r:id="rId12"/>
    <p:sldId id="271" r:id="rId13"/>
    <p:sldId id="272" r:id="rId14"/>
    <p:sldId id="277" r:id="rId15"/>
    <p:sldId id="273" r:id="rId16"/>
    <p:sldId id="274" r:id="rId17"/>
    <p:sldId id="275" r:id="rId18"/>
    <p:sldId id="276" r:id="rId19"/>
    <p:sldId id="278" r:id="rId20"/>
    <p:sldId id="280"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A4837-BC9F-422A-A20D-C382D8A61405}" type="datetimeFigureOut">
              <a:rPr lang="en-GB" smtClean="0"/>
              <a:t>20/02/2018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AD1D4-C5CB-4A72-A130-6D9F3DFB95EE}" type="slidenum">
              <a:rPr lang="en-GB" smtClean="0"/>
              <a:t>‹#›</a:t>
            </a:fld>
            <a:endParaRPr lang="en-GB"/>
          </a:p>
        </p:txBody>
      </p:sp>
    </p:spTree>
    <p:extLst>
      <p:ext uri="{BB962C8B-B14F-4D97-AF65-F5344CB8AC3E}">
        <p14:creationId xmlns:p14="http://schemas.microsoft.com/office/powerpoint/2010/main" val="32854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DAD1D4-C5CB-4A72-A130-6D9F3DFB95EE}" type="slidenum">
              <a:rPr lang="en-GB" smtClean="0"/>
              <a:t>5</a:t>
            </a:fld>
            <a:endParaRPr lang="en-GB"/>
          </a:p>
        </p:txBody>
      </p:sp>
    </p:spTree>
    <p:extLst>
      <p:ext uri="{BB962C8B-B14F-4D97-AF65-F5344CB8AC3E}">
        <p14:creationId xmlns:p14="http://schemas.microsoft.com/office/powerpoint/2010/main" val="298033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2014, fifty cases of domestic abuse, where a crime had been committed but the victim had withdrawn their complaint, were analysed to ascertain at what point in time the attrition had occurred. The cases were randomly selected from across Thames Valley Police area and included crimes such as common assault, harassment, assault occasioning actual bodily harm and criminal damage. In all of the cases but one an arrest was made, with 76% of cases having the arrest of the offender occurring on the same day the offence was reported to the Police, and in 22% of cases, the arrest being made after this, with the longest delay being just 11 days. In the case where no arrest was made, the suspect was summonsed to court.</a:t>
            </a:r>
          </a:p>
          <a:p>
            <a:r>
              <a:rPr lang="en-GB" sz="1200" kern="1200" dirty="0">
                <a:solidFill>
                  <a:schemeClr val="tx1"/>
                </a:solidFill>
                <a:effectLst/>
                <a:latin typeface="+mn-lt"/>
                <a:ea typeface="+mn-ea"/>
                <a:cs typeface="+mn-cs"/>
              </a:rPr>
              <a:t>The significant data analysis which prompted this dissertations further qualitative research related to the attrition rate and the length of time between reporting of offence and withdrawal from the criminal justice system. Of the 50 cases, the significant majority, 21 cases, withdrew before five days had passed (42%), with a further 9 cases withdrawing before ten days had passed (18%). </a:t>
            </a:r>
            <a:endParaRPr lang="en-GB" dirty="0"/>
          </a:p>
        </p:txBody>
      </p:sp>
      <p:sp>
        <p:nvSpPr>
          <p:cNvPr id="4" name="Slide Number Placeholder 3"/>
          <p:cNvSpPr>
            <a:spLocks noGrp="1"/>
          </p:cNvSpPr>
          <p:nvPr>
            <p:ph type="sldNum" sz="quarter" idx="10"/>
          </p:nvPr>
        </p:nvSpPr>
        <p:spPr/>
        <p:txBody>
          <a:bodyPr/>
          <a:lstStyle/>
          <a:p>
            <a:fld id="{21DAD1D4-C5CB-4A72-A130-6D9F3DFB95EE}" type="slidenum">
              <a:rPr lang="en-GB" smtClean="0"/>
              <a:t>10</a:t>
            </a:fld>
            <a:endParaRPr lang="en-GB"/>
          </a:p>
        </p:txBody>
      </p:sp>
    </p:spTree>
    <p:extLst>
      <p:ext uri="{BB962C8B-B14F-4D97-AF65-F5344CB8AC3E}">
        <p14:creationId xmlns:p14="http://schemas.microsoft.com/office/powerpoint/2010/main" val="408805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2014, fifty cases of domestic abuse, where a crime had been committed but the victim had withdrawn their complaint, were analysed to ascertain at what point in time the attrition had occurred. The cases were randomly selected from across Thames Valley Police area and included crimes such as common assault, harassment, assault occasioning actual bodily harm and criminal damage. In all of the cases but one an arrest was made, with 76% of cases having the arrest of the offender occurring on the same day the offence was reported to the Police, and in 22% of cases, the arrest being made after this, with the longest delay being just 11 days. In the case where no arrest was made, the suspect was summonsed to court.</a:t>
            </a:r>
          </a:p>
          <a:p>
            <a:r>
              <a:rPr lang="en-GB" sz="1200" kern="1200" dirty="0">
                <a:solidFill>
                  <a:schemeClr val="tx1"/>
                </a:solidFill>
                <a:effectLst/>
                <a:latin typeface="+mn-lt"/>
                <a:ea typeface="+mn-ea"/>
                <a:cs typeface="+mn-cs"/>
              </a:rPr>
              <a:t>The significant data analysis which prompted this dissertations further qualitative research related to the attrition rate and the length of time between reporting of offence and withdrawal from the criminal justice system. Of the 50 cases, the significant majority, 21 cases, withdrew before five days had passed (42%), with a further 9 cases withdrawing before ten days had passed (18%). </a:t>
            </a:r>
            <a:endParaRPr lang="en-GB" dirty="0"/>
          </a:p>
        </p:txBody>
      </p:sp>
      <p:sp>
        <p:nvSpPr>
          <p:cNvPr id="4" name="Slide Number Placeholder 3"/>
          <p:cNvSpPr>
            <a:spLocks noGrp="1"/>
          </p:cNvSpPr>
          <p:nvPr>
            <p:ph type="sldNum" sz="quarter" idx="10"/>
          </p:nvPr>
        </p:nvSpPr>
        <p:spPr/>
        <p:txBody>
          <a:bodyPr/>
          <a:lstStyle/>
          <a:p>
            <a:fld id="{21DAD1D4-C5CB-4A72-A130-6D9F3DFB95EE}" type="slidenum">
              <a:rPr lang="en-GB" smtClean="0"/>
              <a:t>11</a:t>
            </a:fld>
            <a:endParaRPr lang="en-GB"/>
          </a:p>
        </p:txBody>
      </p:sp>
    </p:spTree>
    <p:extLst>
      <p:ext uri="{BB962C8B-B14F-4D97-AF65-F5344CB8AC3E}">
        <p14:creationId xmlns:p14="http://schemas.microsoft.com/office/powerpoint/2010/main" val="28960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Thisassumption , is challenged by Strang, Neyroud and Sherman (2014) as  being unreliable and lacking credible evidence. Work by Bland &amp; Ariel (2015) determines that there is little evidence available about patterns of domestic abuse between couples but conclude that there may be a reluctance in victims to report to the Police if offending patterns are pre-existing, endorsing the theory that there is under-reporting in domestic abuse cases. Bland (2015) also suggests that evidence of escalation in terms of severity and frequency over time is limited.  Bland &amp; Ariel’s research into 36,000 cases of domestic abuse logged with Suffolk Constabulary established that 76% of dyads - domestic abuse patterns for victim and offender combined (Piquero, Brame, Fagan &amp; Moffitt 2006) – reported abuse just once, with only 24% reporting repeat victimisation. The data Thames Valley Police collected also reviewed the profile of the aggrieved in terms of repeat victimisation. Interestingly in this research , 35 cases (70%) were new reports to the Police, i.e. they were not repeat victims from a Police perspective, a very similar figure to Bland &amp; Ariel, albeit a much smaller sample size.</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Further </a:t>
            </a:r>
            <a:r>
              <a:rPr lang="en-GB" sz="1200" kern="1200" dirty="0">
                <a:solidFill>
                  <a:schemeClr val="tx1"/>
                </a:solidFill>
                <a:effectLst/>
                <a:latin typeface="+mn-lt"/>
                <a:ea typeface="+mn-ea"/>
                <a:cs typeface="+mn-cs"/>
              </a:rPr>
              <a:t>research and discussion of this statistic is useful as it could be suggested that the 35 victims who reported this instance to the Police for the first time were reviewing the abuse in their life as a linear problem in terms of time theory. They may have been involved in a recurring cycle abuse prior to reporting, but had managed to free themselves from that course and decided to take control by involving professionals. The interesting issue is, that despite taking the strength to report to the Police, they still withdrew their complaint swiftly, thereby negating the linear modus</a:t>
            </a:r>
            <a:endParaRPr lang="en-GB" dirty="0"/>
          </a:p>
        </p:txBody>
      </p:sp>
      <p:sp>
        <p:nvSpPr>
          <p:cNvPr id="4" name="Slide Number Placeholder 3"/>
          <p:cNvSpPr>
            <a:spLocks noGrp="1"/>
          </p:cNvSpPr>
          <p:nvPr>
            <p:ph type="sldNum" sz="quarter" idx="10"/>
          </p:nvPr>
        </p:nvSpPr>
        <p:spPr/>
        <p:txBody>
          <a:bodyPr/>
          <a:lstStyle/>
          <a:p>
            <a:fld id="{21DAD1D4-C5CB-4A72-A130-6D9F3DFB95EE}" type="slidenum">
              <a:rPr lang="en-GB" smtClean="0"/>
              <a:t>12</a:t>
            </a:fld>
            <a:endParaRPr lang="en-GB"/>
          </a:p>
        </p:txBody>
      </p:sp>
    </p:spTree>
    <p:extLst>
      <p:ext uri="{BB962C8B-B14F-4D97-AF65-F5344CB8AC3E}">
        <p14:creationId xmlns:p14="http://schemas.microsoft.com/office/powerpoint/2010/main" val="243778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there is a significant amount of academic work on domestic abuse, conclusions pertaining to attrition and retraction are limited. </a:t>
            </a:r>
          </a:p>
          <a:p>
            <a:r>
              <a:rPr lang="en-GB" dirty="0"/>
              <a:t>Similarly, there is considerable research surrounding time theory, particularly linked to organizational change. Time theory is not reflected in other areas of social culture, and therefore temporal sequencing in terms of viewing time in a linear or cyclical fashion, has not been reviewed in conjunction with domestic abuse before. </a:t>
            </a:r>
          </a:p>
          <a:p>
            <a:r>
              <a:rPr lang="en-GB" dirty="0"/>
              <a:t>This dissertation has explored some of the links that can be made between these two areas and has demonstrated that temporal viewpoints on domestic abuse are a useful way of examining why victims so often retract their complaint to Police about domestic violence. </a:t>
            </a:r>
          </a:p>
          <a:p>
            <a:endParaRPr lang="en-GB" dirty="0"/>
          </a:p>
        </p:txBody>
      </p:sp>
      <p:sp>
        <p:nvSpPr>
          <p:cNvPr id="4" name="Slide Number Placeholder 3"/>
          <p:cNvSpPr>
            <a:spLocks noGrp="1"/>
          </p:cNvSpPr>
          <p:nvPr>
            <p:ph type="sldNum" sz="quarter" idx="10"/>
          </p:nvPr>
        </p:nvSpPr>
        <p:spPr/>
        <p:txBody>
          <a:bodyPr/>
          <a:lstStyle/>
          <a:p>
            <a:fld id="{21DAD1D4-C5CB-4A72-A130-6D9F3DFB95EE}" type="slidenum">
              <a:rPr lang="en-GB" smtClean="0"/>
              <a:t>18</a:t>
            </a:fld>
            <a:endParaRPr lang="en-GB"/>
          </a:p>
        </p:txBody>
      </p:sp>
    </p:spTree>
    <p:extLst>
      <p:ext uri="{BB962C8B-B14F-4D97-AF65-F5344CB8AC3E}">
        <p14:creationId xmlns:p14="http://schemas.microsoft.com/office/powerpoint/2010/main" val="190839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2/20/2018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2/20/2018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2/20/2018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2/20/2018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2/20/2018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Katy.barrow-grint@thamesvalley.pnn.police.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828" y="3373616"/>
            <a:ext cx="9144000" cy="2821405"/>
          </a:xfrm>
        </p:spPr>
        <p:txBody>
          <a:bodyPr>
            <a:normAutofit/>
          </a:bodyPr>
          <a:lstStyle/>
          <a:p>
            <a:r>
              <a:rPr lang="en-GB" sz="3200" dirty="0">
                <a:effectLst/>
                <a:latin typeface="Calibri" panose="020F0502020204030204" pitchFamily="34" charset="0"/>
                <a:cs typeface="Arial" panose="020B0604020202020204" pitchFamily="34" charset="0"/>
              </a:rPr>
              <a:t>What can the Police do to reduce the attrition rate of victims of domestic abuse: </a:t>
            </a:r>
            <a:br>
              <a:rPr lang="en-GB" sz="3200" dirty="0">
                <a:effectLst/>
                <a:latin typeface="Calibri" panose="020F0502020204030204" pitchFamily="34" charset="0"/>
                <a:cs typeface="Arial" panose="020B0604020202020204" pitchFamily="34" charset="0"/>
              </a:rPr>
            </a:br>
            <a:r>
              <a:rPr lang="en-GB" sz="3200" dirty="0">
                <a:effectLst/>
                <a:latin typeface="Calibri" panose="020F0502020204030204" pitchFamily="34" charset="0"/>
                <a:cs typeface="Arial" panose="020B0604020202020204" pitchFamily="34" charset="0"/>
              </a:rPr>
              <a:t>an application of temporal sequencing theory.</a:t>
            </a:r>
            <a:endParaRPr lang="en-GB" sz="3200" dirty="0">
              <a:latin typeface="Calibri" panose="020F0502020204030204" pitchFamily="34" charset="0"/>
              <a:cs typeface="Arial" panose="020B0604020202020204" pitchFamily="34" charset="0"/>
            </a:endParaRPr>
          </a:p>
        </p:txBody>
      </p:sp>
      <p:sp>
        <p:nvSpPr>
          <p:cNvPr id="3" name="Subtitle 2"/>
          <p:cNvSpPr>
            <a:spLocks noGrp="1"/>
          </p:cNvSpPr>
          <p:nvPr>
            <p:ph type="subTitle" idx="1"/>
          </p:nvPr>
        </p:nvSpPr>
        <p:spPr>
          <a:xfrm>
            <a:off x="2268828" y="4969383"/>
            <a:ext cx="9144000" cy="754025"/>
          </a:xfrm>
        </p:spPr>
        <p:txBody>
          <a:bodyPr>
            <a:normAutofit fontScale="77500" lnSpcReduction="20000"/>
          </a:bodyPr>
          <a:lstStyle/>
          <a:p>
            <a:r>
              <a:rPr lang="en-GB" dirty="0"/>
              <a:t>Superintendent Katy Barrow-Grint</a:t>
            </a:r>
          </a:p>
          <a:p>
            <a:r>
              <a:rPr lang="en-GB" dirty="0"/>
              <a:t>1</a:t>
            </a:r>
            <a:r>
              <a:rPr lang="en-GB" baseline="30000" dirty="0"/>
              <a:t>st</a:t>
            </a:r>
            <a:r>
              <a:rPr lang="en-GB" dirty="0"/>
              <a:t> March 2018 </a:t>
            </a:r>
          </a:p>
        </p:txBody>
      </p:sp>
      <p:sp>
        <p:nvSpPr>
          <p:cNvPr id="4" name="AutoShape 2" descr="Image result for thames valley pol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https://www.gradtouch.com/media/images/company/186x90/2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299612"/>
            <a:ext cx="3194642" cy="11334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wbgn.co.uk/images/wb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239" y="160338"/>
            <a:ext cx="2688609" cy="12726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47165" y="1869743"/>
            <a:ext cx="7929348" cy="584775"/>
          </a:xfrm>
          <a:prstGeom prst="rect">
            <a:avLst/>
          </a:prstGeom>
          <a:noFill/>
        </p:spPr>
        <p:txBody>
          <a:bodyPr wrap="square" rtlCol="0">
            <a:spAutoFit/>
          </a:bodyPr>
          <a:lstStyle/>
          <a:p>
            <a:pPr algn="ctr"/>
            <a:r>
              <a:rPr lang="en-GB" sz="3200" dirty="0">
                <a:latin typeface="Calibri" panose="020F0502020204030204" pitchFamily="34" charset="0"/>
              </a:rPr>
              <a:t>Society of Evidence Based Policing</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5723408"/>
            <a:ext cx="943227" cy="943227"/>
          </a:xfrm>
          <a:prstGeom prst="rect">
            <a:avLst/>
          </a:prstGeom>
        </p:spPr>
      </p:pic>
      <p:sp>
        <p:nvSpPr>
          <p:cNvPr id="7" name="TextBox 6"/>
          <p:cNvSpPr txBox="1"/>
          <p:nvPr/>
        </p:nvSpPr>
        <p:spPr>
          <a:xfrm>
            <a:off x="1433015" y="6195021"/>
            <a:ext cx="1678675" cy="369332"/>
          </a:xfrm>
          <a:prstGeom prst="rect">
            <a:avLst/>
          </a:prstGeom>
          <a:noFill/>
        </p:spPr>
        <p:txBody>
          <a:bodyPr wrap="square" rtlCol="0">
            <a:spAutoFit/>
          </a:bodyPr>
          <a:lstStyle/>
          <a:p>
            <a:r>
              <a:rPr lang="en-GB" b="1" dirty="0"/>
              <a:t>@ktbg1</a:t>
            </a:r>
          </a:p>
        </p:txBody>
      </p:sp>
    </p:spTree>
    <p:extLst>
      <p:ext uri="{BB962C8B-B14F-4D97-AF65-F5344CB8AC3E}">
        <p14:creationId xmlns:p14="http://schemas.microsoft.com/office/powerpoint/2010/main" val="12942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Quantitative &amp; Qualitative Research</a:t>
            </a:r>
          </a:p>
        </p:txBody>
      </p:sp>
      <p:sp>
        <p:nvSpPr>
          <p:cNvPr id="3" name="Content Placeholder 2"/>
          <p:cNvSpPr>
            <a:spLocks noGrp="1"/>
          </p:cNvSpPr>
          <p:nvPr>
            <p:ph idx="1"/>
          </p:nvPr>
        </p:nvSpPr>
        <p:spPr>
          <a:xfrm>
            <a:off x="1120000" y="1825625"/>
            <a:ext cx="10233800" cy="4626690"/>
          </a:xfrm>
        </p:spPr>
        <p:txBody>
          <a:bodyPr>
            <a:normAutofit/>
          </a:bodyPr>
          <a:lstStyle/>
          <a:p>
            <a:r>
              <a:rPr lang="en-GB" dirty="0"/>
              <a:t>Examination of 50 domestic violence reports where a subject had committed a crime and been charged or summonsed with an offence in Thames Valley Police. </a:t>
            </a:r>
          </a:p>
          <a:p>
            <a:r>
              <a:rPr lang="en-GB" dirty="0"/>
              <a:t>The data instigated this further research because the findings exposed a correlation between attrition and time, namely that victims tended to withdraw their support for criminal action between day 1 and 10 after the violent act, but mostly before five days.</a:t>
            </a:r>
          </a:p>
          <a:p>
            <a:r>
              <a:rPr lang="en-GB" dirty="0"/>
              <a:t>To complement this data analysis, qualitative interviews with victims about their experiences and reasons for withdrawal was conducted.</a:t>
            </a:r>
          </a:p>
        </p:txBody>
      </p:sp>
    </p:spTree>
    <p:extLst>
      <p:ext uri="{BB962C8B-B14F-4D97-AF65-F5344CB8AC3E}">
        <p14:creationId xmlns:p14="http://schemas.microsoft.com/office/powerpoint/2010/main" val="367491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 from Incident to Withdrawal</a:t>
            </a:r>
          </a:p>
        </p:txBody>
      </p:sp>
      <p:pic>
        <p:nvPicPr>
          <p:cNvPr id="4" name="Content Placeholder 3"/>
          <p:cNvPicPr>
            <a:picLocks noGrp="1"/>
          </p:cNvPicPr>
          <p:nvPr>
            <p:ph idx="1"/>
          </p:nvPr>
        </p:nvPicPr>
        <p:blipFill>
          <a:blip r:embed="rId3"/>
          <a:stretch>
            <a:fillRect/>
          </a:stretch>
        </p:blipFill>
        <p:spPr>
          <a:xfrm>
            <a:off x="3057948" y="2026019"/>
            <a:ext cx="6358679" cy="3950550"/>
          </a:xfrm>
          <a:prstGeom prst="rect">
            <a:avLst/>
          </a:prstGeom>
        </p:spPr>
      </p:pic>
    </p:spTree>
    <p:extLst>
      <p:ext uri="{BB962C8B-B14F-4D97-AF65-F5344CB8AC3E}">
        <p14:creationId xmlns:p14="http://schemas.microsoft.com/office/powerpoint/2010/main" val="307766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Repeat Victims</a:t>
            </a:r>
          </a:p>
        </p:txBody>
      </p:sp>
      <p:sp>
        <p:nvSpPr>
          <p:cNvPr id="5" name="Content Placeholder 4"/>
          <p:cNvSpPr>
            <a:spLocks noGrp="1"/>
          </p:cNvSpPr>
          <p:nvPr>
            <p:ph sz="half" idx="1"/>
          </p:nvPr>
        </p:nvSpPr>
        <p:spPr/>
        <p:txBody>
          <a:bodyPr>
            <a:normAutofit fontScale="85000" lnSpcReduction="20000"/>
          </a:bodyPr>
          <a:lstStyle/>
          <a:p>
            <a:r>
              <a:rPr lang="en-GB" dirty="0"/>
              <a:t>Assumption that victims of domestic abuse have been a victim a number of times before they report an instance to the Police (Jaffe &amp; Burris </a:t>
            </a:r>
            <a:r>
              <a:rPr lang="en-GB"/>
              <a:t>1984).</a:t>
            </a:r>
          </a:p>
          <a:p>
            <a:r>
              <a:rPr lang="en-GB"/>
              <a:t>Challenged by Strang, Neyroud &amp; Sherman (2014). </a:t>
            </a:r>
            <a:endParaRPr lang="en-GB" dirty="0"/>
          </a:p>
          <a:p>
            <a:r>
              <a:rPr lang="en-GB"/>
              <a:t>Evidence suggests that </a:t>
            </a:r>
            <a:r>
              <a:rPr lang="en-GB" dirty="0"/>
              <a:t>victims are likely to fall into the cyclical temporal set, becoming involved in a cycle of abuse over time.  </a:t>
            </a:r>
          </a:p>
          <a:p>
            <a:r>
              <a:rPr lang="en-GB"/>
              <a:t>In TVP 35 </a:t>
            </a:r>
            <a:r>
              <a:rPr lang="en-GB" dirty="0"/>
              <a:t>cases (70%) were new reports to the Police, i.e. they were not repeat victims from a Police perspective </a:t>
            </a:r>
          </a:p>
        </p:txBody>
      </p:sp>
      <p:pic>
        <p:nvPicPr>
          <p:cNvPr id="7" name="Content Placeholder 6"/>
          <p:cNvPicPr>
            <a:picLocks noGrp="1"/>
          </p:cNvPicPr>
          <p:nvPr>
            <p:ph sz="half" idx="2"/>
          </p:nvPr>
        </p:nvPicPr>
        <p:blipFill>
          <a:blip r:embed="rId3"/>
          <a:stretch>
            <a:fillRect/>
          </a:stretch>
        </p:blipFill>
        <p:spPr>
          <a:xfrm>
            <a:off x="6547572" y="2623478"/>
            <a:ext cx="4578493" cy="2755631"/>
          </a:xfrm>
          <a:prstGeom prst="rect">
            <a:avLst/>
          </a:prstGeom>
        </p:spPr>
      </p:pic>
    </p:spTree>
    <p:extLst>
      <p:ext uri="{BB962C8B-B14F-4D97-AF65-F5344CB8AC3E}">
        <p14:creationId xmlns:p14="http://schemas.microsoft.com/office/powerpoint/2010/main" val="364446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Victim Interviews</a:t>
            </a:r>
          </a:p>
        </p:txBody>
      </p:sp>
      <p:sp>
        <p:nvSpPr>
          <p:cNvPr id="5" name="Content Placeholder 4"/>
          <p:cNvSpPr>
            <a:spLocks noGrp="1"/>
          </p:cNvSpPr>
          <p:nvPr>
            <p:ph idx="1"/>
          </p:nvPr>
        </p:nvSpPr>
        <p:spPr/>
        <p:txBody>
          <a:bodyPr/>
          <a:lstStyle/>
          <a:p>
            <a:r>
              <a:rPr lang="en-GB" dirty="0"/>
              <a:t>15 victims approached </a:t>
            </a:r>
          </a:p>
          <a:p>
            <a:r>
              <a:rPr lang="en-GB" dirty="0"/>
              <a:t>5 in-depth interviews conducted</a:t>
            </a:r>
          </a:p>
          <a:p>
            <a:r>
              <a:rPr lang="en-GB" dirty="0"/>
              <a:t>High Risk</a:t>
            </a:r>
          </a:p>
          <a:p>
            <a:r>
              <a:rPr lang="en-GB" dirty="0"/>
              <a:t>IDVA Support</a:t>
            </a:r>
          </a:p>
          <a:p>
            <a:endParaRPr lang="en-GB"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199200806"/>
              </p:ext>
            </p:extLst>
          </p:nvPr>
        </p:nvGraphicFramePr>
        <p:xfrm>
          <a:off x="2920621" y="3944200"/>
          <a:ext cx="6060501" cy="2415656"/>
        </p:xfrm>
        <a:graphic>
          <a:graphicData uri="http://schemas.openxmlformats.org/drawingml/2006/table">
            <a:tbl>
              <a:tblPr firstRow="1" firstCol="1" bandRow="1">
                <a:tableStyleId>{5C22544A-7EE6-4342-B048-85BDC9FD1C3A}</a:tableStyleId>
              </a:tblPr>
              <a:tblGrid>
                <a:gridCol w="966370">
                  <a:extLst>
                    <a:ext uri="{9D8B030D-6E8A-4147-A177-3AD203B41FA5}">
                      <a16:colId xmlns:a16="http://schemas.microsoft.com/office/drawing/2014/main" val="20000"/>
                    </a:ext>
                  </a:extLst>
                </a:gridCol>
                <a:gridCol w="767205">
                  <a:extLst>
                    <a:ext uri="{9D8B030D-6E8A-4147-A177-3AD203B41FA5}">
                      <a16:colId xmlns:a16="http://schemas.microsoft.com/office/drawing/2014/main" val="20001"/>
                    </a:ext>
                  </a:extLst>
                </a:gridCol>
                <a:gridCol w="1188677">
                  <a:extLst>
                    <a:ext uri="{9D8B030D-6E8A-4147-A177-3AD203B41FA5}">
                      <a16:colId xmlns:a16="http://schemas.microsoft.com/office/drawing/2014/main" val="20002"/>
                    </a:ext>
                  </a:extLst>
                </a:gridCol>
                <a:gridCol w="1150107">
                  <a:extLst>
                    <a:ext uri="{9D8B030D-6E8A-4147-A177-3AD203B41FA5}">
                      <a16:colId xmlns:a16="http://schemas.microsoft.com/office/drawing/2014/main" val="20003"/>
                    </a:ext>
                  </a:extLst>
                </a:gridCol>
                <a:gridCol w="894839">
                  <a:extLst>
                    <a:ext uri="{9D8B030D-6E8A-4147-A177-3AD203B41FA5}">
                      <a16:colId xmlns:a16="http://schemas.microsoft.com/office/drawing/2014/main" val="20004"/>
                    </a:ext>
                  </a:extLst>
                </a:gridCol>
                <a:gridCol w="1093303">
                  <a:extLst>
                    <a:ext uri="{9D8B030D-6E8A-4147-A177-3AD203B41FA5}">
                      <a16:colId xmlns:a16="http://schemas.microsoft.com/office/drawing/2014/main" val="20005"/>
                    </a:ext>
                  </a:extLst>
                </a:gridCol>
              </a:tblGrid>
              <a:tr h="620816">
                <a:tc>
                  <a:txBody>
                    <a:bodyPr/>
                    <a:lstStyle/>
                    <a:p>
                      <a:pPr algn="ctr">
                        <a:lnSpc>
                          <a:spcPct val="150000"/>
                        </a:lnSpc>
                        <a:spcAft>
                          <a:spcPts val="0"/>
                        </a:spcAft>
                      </a:pPr>
                      <a:r>
                        <a:rPr lang="en-GB" sz="1100" dirty="0">
                          <a:effectLst/>
                        </a:rPr>
                        <a:t>Participant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dirty="0">
                          <a:effectLst/>
                        </a:rPr>
                        <a:t>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Ethnicity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Self –defined  Class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Education 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Children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20816">
                <a:tc>
                  <a:txBody>
                    <a:bodyPr/>
                    <a:lstStyle/>
                    <a:p>
                      <a:pPr algn="ctr">
                        <a:lnSpc>
                          <a:spcPct val="150000"/>
                        </a:lnSpc>
                        <a:spcAft>
                          <a:spcPts val="0"/>
                        </a:spcAft>
                      </a:pPr>
                      <a:r>
                        <a:rPr lang="en-GB" sz="11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Mixed Race British/Jamaican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Middle class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1</a:t>
                      </a:r>
                      <a:r>
                        <a:rPr lang="en-GB" sz="1100" baseline="30000">
                          <a:effectLst/>
                        </a:rPr>
                        <a:t>st</a:t>
                      </a:r>
                      <a:r>
                        <a:rPr lang="en-GB" sz="1100">
                          <a:effectLst/>
                        </a:rPr>
                        <a:t> Degree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93506">
                <a:tc>
                  <a:txBody>
                    <a:bodyPr/>
                    <a:lstStyle/>
                    <a:p>
                      <a:pPr algn="ctr">
                        <a:lnSpc>
                          <a:spcPct val="150000"/>
                        </a:lnSpc>
                        <a:spcAft>
                          <a:spcPts val="0"/>
                        </a:spcAft>
                      </a:pPr>
                      <a:r>
                        <a:rPr lang="en-GB" sz="1100">
                          <a:effectLst/>
                        </a:rPr>
                        <a:t>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White 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Working class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GCSE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Yes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93506">
                <a:tc>
                  <a:txBody>
                    <a:bodyPr/>
                    <a:lstStyle/>
                    <a:p>
                      <a:pPr algn="ctr">
                        <a:lnSpc>
                          <a:spcPct val="150000"/>
                        </a:lnSpc>
                        <a:spcAft>
                          <a:spcPts val="0"/>
                        </a:spcAft>
                      </a:pPr>
                      <a:r>
                        <a:rPr lang="en-GB" sz="11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dirty="0">
                          <a:effectLst/>
                        </a:rPr>
                        <a:t>66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White 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Working class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None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Yes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93506">
                <a:tc>
                  <a:txBody>
                    <a:bodyPr/>
                    <a:lstStyle/>
                    <a:p>
                      <a:pPr algn="ctr">
                        <a:lnSpc>
                          <a:spcPct val="150000"/>
                        </a:lnSpc>
                        <a:spcAft>
                          <a:spcPts val="0"/>
                        </a:spcAft>
                      </a:pPr>
                      <a:r>
                        <a:rPr lang="en-GB" sz="11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White 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Working class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GCSE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Yes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93506">
                <a:tc>
                  <a:txBody>
                    <a:bodyPr/>
                    <a:lstStyle/>
                    <a:p>
                      <a:pPr algn="ctr">
                        <a:lnSpc>
                          <a:spcPct val="150000"/>
                        </a:lnSpc>
                        <a:spcAft>
                          <a:spcPts val="0"/>
                        </a:spcAft>
                      </a:pPr>
                      <a:r>
                        <a:rPr lang="en-GB" sz="11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dirty="0">
                          <a:effectLst/>
                        </a:rPr>
                        <a:t>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White British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Working Class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GCSE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dirty="0">
                          <a:effectLst/>
                        </a:rPr>
                        <a:t>Yes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233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Participant C</a:t>
            </a:r>
          </a:p>
        </p:txBody>
      </p:sp>
      <p:sp>
        <p:nvSpPr>
          <p:cNvPr id="4" name="Text Placeholder 3"/>
          <p:cNvSpPr>
            <a:spLocks noGrp="1"/>
          </p:cNvSpPr>
          <p:nvPr>
            <p:ph type="body" idx="1"/>
          </p:nvPr>
        </p:nvSpPr>
        <p:spPr>
          <a:xfrm>
            <a:off x="1120000" y="1681163"/>
            <a:ext cx="5025216" cy="406944"/>
          </a:xfrm>
        </p:spPr>
        <p:txBody>
          <a:bodyPr>
            <a:normAutofit lnSpcReduction="10000"/>
          </a:bodyPr>
          <a:lstStyle/>
          <a:p>
            <a:endParaRPr lang="en-GB" dirty="0"/>
          </a:p>
        </p:txBody>
      </p:sp>
      <p:sp>
        <p:nvSpPr>
          <p:cNvPr id="5" name="Content Placeholder 4"/>
          <p:cNvSpPr>
            <a:spLocks noGrp="1"/>
          </p:cNvSpPr>
          <p:nvPr>
            <p:ph sz="half" idx="2"/>
          </p:nvPr>
        </p:nvSpPr>
        <p:spPr/>
        <p:txBody>
          <a:bodyPr>
            <a:normAutofit fontScale="85000" lnSpcReduction="20000"/>
          </a:bodyPr>
          <a:lstStyle/>
          <a:p>
            <a:r>
              <a:rPr lang="en-GB" i="1" dirty="0"/>
              <a:t>‘It’s been going on forever. We’ve been married for 46 years and it’s happened all the time…. I think too much of my husband to call the Police on him when he hits me. I wouldn’t report him. I think a lot of him.’ </a:t>
            </a:r>
          </a:p>
          <a:p>
            <a:r>
              <a:rPr lang="en-GB" i="1" dirty="0"/>
              <a:t>‘I always thought it was the last time it would happen. I didn’t tell anyone. When he hit me, I always thought it would be the last time. He always said sorry, it wouldn’t happen again and I believed him.</a:t>
            </a:r>
            <a:endParaRPr lang="en-GB" dirty="0"/>
          </a:p>
          <a:p>
            <a:endParaRPr lang="en-GB" dirty="0"/>
          </a:p>
        </p:txBody>
      </p:sp>
      <p:sp>
        <p:nvSpPr>
          <p:cNvPr id="6" name="Text Placeholder 5"/>
          <p:cNvSpPr>
            <a:spLocks noGrp="1"/>
          </p:cNvSpPr>
          <p:nvPr>
            <p:ph type="body" sz="quarter" idx="3"/>
          </p:nvPr>
        </p:nvSpPr>
        <p:spPr/>
        <p:txBody>
          <a:bodyPr/>
          <a:lstStyle/>
          <a:p>
            <a:endParaRPr lang="en-GB" dirty="0"/>
          </a:p>
        </p:txBody>
      </p:sp>
      <p:pic>
        <p:nvPicPr>
          <p:cNvPr id="7" name="Picture 2" descr="Bruised eye stock photo"/>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042245" y="2559642"/>
            <a:ext cx="3534769" cy="351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27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Qualitative Analysis</a:t>
            </a:r>
          </a:p>
        </p:txBody>
      </p:sp>
      <p:sp>
        <p:nvSpPr>
          <p:cNvPr id="6" name="Text Placeholder 5"/>
          <p:cNvSpPr>
            <a:spLocks noGrp="1"/>
          </p:cNvSpPr>
          <p:nvPr>
            <p:ph type="body" idx="1"/>
          </p:nvPr>
        </p:nvSpPr>
        <p:spPr/>
        <p:txBody>
          <a:bodyPr/>
          <a:lstStyle/>
          <a:p>
            <a:r>
              <a:rPr lang="en-GB" dirty="0" err="1"/>
              <a:t>Perpertrator</a:t>
            </a:r>
            <a:r>
              <a:rPr lang="en-GB" dirty="0"/>
              <a:t> Persuasiveness</a:t>
            </a:r>
          </a:p>
        </p:txBody>
      </p:sp>
      <p:sp>
        <p:nvSpPr>
          <p:cNvPr id="9" name="Text Placeholder 8"/>
          <p:cNvSpPr>
            <a:spLocks noGrp="1"/>
          </p:cNvSpPr>
          <p:nvPr>
            <p:ph type="body" sz="half" idx="15"/>
          </p:nvPr>
        </p:nvSpPr>
        <p:spPr/>
        <p:txBody>
          <a:bodyPr/>
          <a:lstStyle/>
          <a:p>
            <a:pPr marL="285750" lvl="0" indent="-285750">
              <a:buFont typeface="Arial" panose="020B0604020202020204" pitchFamily="34" charset="0"/>
              <a:buChar char="•"/>
            </a:pPr>
            <a:r>
              <a:rPr lang="en-GB" dirty="0"/>
              <a:t>He said he will change</a:t>
            </a:r>
          </a:p>
          <a:p>
            <a:pPr marL="285750" lvl="0" indent="-285750">
              <a:buFont typeface="Arial" panose="020B0604020202020204" pitchFamily="34" charset="0"/>
              <a:buChar char="•"/>
            </a:pPr>
            <a:r>
              <a:rPr lang="en-GB" dirty="0"/>
              <a:t>Victims need to know more about prison</a:t>
            </a:r>
          </a:p>
          <a:p>
            <a:pPr marL="285750" lvl="0" indent="-285750">
              <a:buFont typeface="Arial" panose="020B0604020202020204" pitchFamily="34" charset="0"/>
              <a:buChar char="•"/>
            </a:pPr>
            <a:r>
              <a:rPr lang="en-GB" dirty="0"/>
              <a:t>Perpetrators will continue to lie</a:t>
            </a:r>
          </a:p>
          <a:p>
            <a:pPr marL="285750" lvl="0" indent="-285750">
              <a:buFont typeface="Arial" panose="020B0604020202020204" pitchFamily="34" charset="0"/>
              <a:buChar char="•"/>
            </a:pPr>
            <a:r>
              <a:rPr lang="en-GB" dirty="0"/>
              <a:t>He needed psychiatric help</a:t>
            </a:r>
          </a:p>
          <a:p>
            <a:pPr marL="285750" lvl="0" indent="-285750">
              <a:buFont typeface="Arial" panose="020B0604020202020204" pitchFamily="34" charset="0"/>
              <a:buChar char="•"/>
            </a:pPr>
            <a:r>
              <a:rPr lang="en-GB" dirty="0"/>
              <a:t>He needed time</a:t>
            </a:r>
          </a:p>
          <a:p>
            <a:pPr marL="285750" lvl="0" indent="-285750">
              <a:buFont typeface="Arial" panose="020B0604020202020204" pitchFamily="34" charset="0"/>
              <a:buChar char="•"/>
            </a:pPr>
            <a:r>
              <a:rPr lang="en-GB" dirty="0"/>
              <a:t>He needed help and therapy</a:t>
            </a:r>
          </a:p>
          <a:p>
            <a:pPr marL="285750" lvl="0" indent="-285750">
              <a:buFont typeface="Arial" panose="020B0604020202020204" pitchFamily="34" charset="0"/>
              <a:buChar char="•"/>
            </a:pPr>
            <a:r>
              <a:rPr lang="en-GB" dirty="0"/>
              <a:t>He always said sorry</a:t>
            </a:r>
          </a:p>
          <a:p>
            <a:pPr marL="285750" lvl="0" indent="-285750">
              <a:buFont typeface="Arial" panose="020B0604020202020204" pitchFamily="34" charset="0"/>
              <a:buChar char="•"/>
            </a:pPr>
            <a:r>
              <a:rPr lang="en-GB" dirty="0"/>
              <a:t>He said prison was changing him</a:t>
            </a:r>
          </a:p>
          <a:p>
            <a:pPr marL="285750" lvl="0" indent="-285750">
              <a:buFont typeface="Arial" panose="020B0604020202020204" pitchFamily="34" charset="0"/>
              <a:buChar char="•"/>
            </a:pPr>
            <a:r>
              <a:rPr lang="en-GB" dirty="0"/>
              <a:t>I believed what he was saying</a:t>
            </a:r>
          </a:p>
          <a:p>
            <a:pPr marL="285750" indent="-285750">
              <a:buFont typeface="Arial" panose="020B0604020202020204" pitchFamily="34" charset="0"/>
              <a:buChar char="•"/>
            </a:pPr>
            <a:r>
              <a:rPr lang="en-GB" dirty="0"/>
              <a:t>He’s had a lot of help, that’s all I wanted.</a:t>
            </a:r>
          </a:p>
        </p:txBody>
      </p:sp>
      <p:sp>
        <p:nvSpPr>
          <p:cNvPr id="7" name="Text Placeholder 6"/>
          <p:cNvSpPr>
            <a:spLocks noGrp="1"/>
          </p:cNvSpPr>
          <p:nvPr>
            <p:ph type="body" sz="quarter" idx="3"/>
          </p:nvPr>
        </p:nvSpPr>
        <p:spPr/>
        <p:txBody>
          <a:bodyPr/>
          <a:lstStyle/>
          <a:p>
            <a:r>
              <a:rPr lang="en-GB" dirty="0"/>
              <a:t>Relationships &amp; Love</a:t>
            </a:r>
          </a:p>
        </p:txBody>
      </p:sp>
      <p:sp>
        <p:nvSpPr>
          <p:cNvPr id="10" name="Text Placeholder 9"/>
          <p:cNvSpPr>
            <a:spLocks noGrp="1"/>
          </p:cNvSpPr>
          <p:nvPr>
            <p:ph type="body" sz="half" idx="16"/>
          </p:nvPr>
        </p:nvSpPr>
        <p:spPr/>
        <p:txBody>
          <a:bodyPr>
            <a:normAutofit lnSpcReduction="10000"/>
          </a:bodyPr>
          <a:lstStyle/>
          <a:p>
            <a:pPr marL="285750" lvl="0" indent="-285750">
              <a:buFont typeface="Arial" panose="020B0604020202020204" pitchFamily="34" charset="0"/>
              <a:buChar char="•"/>
            </a:pPr>
            <a:r>
              <a:rPr lang="en-GB" dirty="0"/>
              <a:t>This is all about people’s feelings</a:t>
            </a:r>
          </a:p>
          <a:p>
            <a:pPr marL="285750" lvl="0" indent="-285750">
              <a:buFont typeface="Arial" panose="020B0604020202020204" pitchFamily="34" charset="0"/>
              <a:buChar char="•"/>
            </a:pPr>
            <a:r>
              <a:rPr lang="en-GB" dirty="0"/>
              <a:t>No one knows him like I do</a:t>
            </a:r>
          </a:p>
          <a:p>
            <a:pPr marL="285750" lvl="0" indent="-285750">
              <a:buFont typeface="Arial" panose="020B0604020202020204" pitchFamily="34" charset="0"/>
              <a:buChar char="•"/>
            </a:pPr>
            <a:r>
              <a:rPr lang="en-GB" dirty="0"/>
              <a:t>Other’s don’t understand</a:t>
            </a:r>
          </a:p>
          <a:p>
            <a:pPr marL="285750" lvl="0" indent="-285750">
              <a:buFont typeface="Arial" panose="020B0604020202020204" pitchFamily="34" charset="0"/>
              <a:buChar char="•"/>
            </a:pPr>
            <a:r>
              <a:rPr lang="en-GB" dirty="0"/>
              <a:t>I think a lot of him</a:t>
            </a:r>
          </a:p>
          <a:p>
            <a:pPr marL="285750" lvl="0" indent="-285750">
              <a:buFont typeface="Arial" panose="020B0604020202020204" pitchFamily="34" charset="0"/>
              <a:buChar char="•"/>
            </a:pPr>
            <a:r>
              <a:rPr lang="en-GB" dirty="0"/>
              <a:t>We’d have lost the house if he went to prison</a:t>
            </a:r>
          </a:p>
          <a:p>
            <a:pPr marL="285750" lvl="0" indent="-285750">
              <a:buFont typeface="Arial" panose="020B0604020202020204" pitchFamily="34" charset="0"/>
              <a:buChar char="•"/>
            </a:pPr>
            <a:r>
              <a:rPr lang="en-GB" dirty="0"/>
              <a:t>I felt sorry for him</a:t>
            </a:r>
          </a:p>
          <a:p>
            <a:pPr marL="285750" lvl="0" indent="-285750">
              <a:buFont typeface="Arial" panose="020B0604020202020204" pitchFamily="34" charset="0"/>
              <a:buChar char="•"/>
            </a:pPr>
            <a:r>
              <a:rPr lang="en-GB" dirty="0"/>
              <a:t>He said he loved me</a:t>
            </a:r>
          </a:p>
          <a:p>
            <a:pPr marL="285750" lvl="0" indent="-285750">
              <a:buFont typeface="Arial" panose="020B0604020202020204" pitchFamily="34" charset="0"/>
              <a:buChar char="•"/>
            </a:pPr>
            <a:r>
              <a:rPr lang="en-GB" dirty="0"/>
              <a:t>The cycle will go on until </a:t>
            </a:r>
            <a:r>
              <a:rPr lang="en-GB" i="1" dirty="0"/>
              <a:t>he</a:t>
            </a:r>
            <a:r>
              <a:rPr lang="en-GB" dirty="0"/>
              <a:t> decides to stop it</a:t>
            </a:r>
          </a:p>
          <a:p>
            <a:pPr marL="285750" lvl="0" indent="-285750">
              <a:buFont typeface="Arial" panose="020B0604020202020204" pitchFamily="34" charset="0"/>
              <a:buChar char="•"/>
            </a:pPr>
            <a:r>
              <a:rPr lang="en-GB" dirty="0"/>
              <a:t>There was no way out, I’d lost everything but him</a:t>
            </a:r>
          </a:p>
          <a:p>
            <a:pPr marL="285750" indent="-285750">
              <a:buFont typeface="Arial" panose="020B0604020202020204" pitchFamily="34" charset="0"/>
              <a:buChar char="•"/>
            </a:pPr>
            <a:r>
              <a:rPr lang="en-GB" dirty="0"/>
              <a:t>I always pick men that need fixing</a:t>
            </a:r>
          </a:p>
        </p:txBody>
      </p:sp>
      <p:sp>
        <p:nvSpPr>
          <p:cNvPr id="8" name="Text Placeholder 7"/>
          <p:cNvSpPr>
            <a:spLocks noGrp="1"/>
          </p:cNvSpPr>
          <p:nvPr>
            <p:ph type="body" sz="quarter" idx="13"/>
          </p:nvPr>
        </p:nvSpPr>
        <p:spPr/>
        <p:txBody>
          <a:bodyPr/>
          <a:lstStyle/>
          <a:p>
            <a:r>
              <a:rPr lang="en-GB" dirty="0"/>
              <a:t>   Think Linear but actually Cyclical </a:t>
            </a:r>
          </a:p>
        </p:txBody>
      </p:sp>
      <p:sp>
        <p:nvSpPr>
          <p:cNvPr id="11" name="Text Placeholder 10"/>
          <p:cNvSpPr>
            <a:spLocks noGrp="1"/>
          </p:cNvSpPr>
          <p:nvPr>
            <p:ph type="body" sz="half" idx="17"/>
          </p:nvPr>
        </p:nvSpPr>
        <p:spPr/>
        <p:txBody>
          <a:bodyPr/>
          <a:lstStyle/>
          <a:p>
            <a:pPr marL="285750" lvl="0" indent="-285750">
              <a:buFont typeface="Arial" panose="020B0604020202020204" pitchFamily="34" charset="0"/>
              <a:buChar char="•"/>
            </a:pPr>
            <a:r>
              <a:rPr lang="en-GB" dirty="0"/>
              <a:t>I thought I could change him</a:t>
            </a:r>
          </a:p>
          <a:p>
            <a:pPr marL="285750" lvl="0" indent="-285750">
              <a:buFont typeface="Arial" panose="020B0604020202020204" pitchFamily="34" charset="0"/>
              <a:buChar char="•"/>
            </a:pPr>
            <a:r>
              <a:rPr lang="en-GB" dirty="0"/>
              <a:t>He said it wouldn’t happen again</a:t>
            </a:r>
          </a:p>
          <a:p>
            <a:pPr marL="285750" lvl="0" indent="-285750">
              <a:buFont typeface="Arial" panose="020B0604020202020204" pitchFamily="34" charset="0"/>
              <a:buChar char="•"/>
            </a:pPr>
            <a:r>
              <a:rPr lang="en-GB" dirty="0"/>
              <a:t>I know he’ll never change</a:t>
            </a:r>
          </a:p>
          <a:p>
            <a:pPr marL="285750" lvl="0" indent="-285750">
              <a:buFont typeface="Arial" panose="020B0604020202020204" pitchFamily="34" charset="0"/>
              <a:buChar char="•"/>
            </a:pPr>
            <a:r>
              <a:rPr lang="en-GB" dirty="0"/>
              <a:t>You think things will get better, but then it happens again, just a bit differently</a:t>
            </a:r>
          </a:p>
          <a:p>
            <a:pPr marL="285750" lvl="0" indent="-285750">
              <a:buFont typeface="Arial" panose="020B0604020202020204" pitchFamily="34" charset="0"/>
              <a:buChar char="•"/>
            </a:pPr>
            <a:r>
              <a:rPr lang="en-GB" dirty="0"/>
              <a:t>He hit me but it wasn’t as bad as last time so things are getting better</a:t>
            </a:r>
          </a:p>
          <a:p>
            <a:pPr marL="285750" indent="-285750">
              <a:buFont typeface="Arial" panose="020B0604020202020204" pitchFamily="34" charset="0"/>
              <a:buChar char="•"/>
            </a:pPr>
            <a:r>
              <a:rPr lang="en-GB" dirty="0"/>
              <a:t>It was not really domestic violence because it only happened once.</a:t>
            </a:r>
          </a:p>
        </p:txBody>
      </p:sp>
    </p:spTree>
    <p:extLst>
      <p:ext uri="{BB962C8B-B14F-4D97-AF65-F5344CB8AC3E}">
        <p14:creationId xmlns:p14="http://schemas.microsoft.com/office/powerpoint/2010/main" val="141003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Qualitative Analysis</a:t>
            </a:r>
          </a:p>
        </p:txBody>
      </p:sp>
      <p:sp>
        <p:nvSpPr>
          <p:cNvPr id="3" name="Text Placeholder 2"/>
          <p:cNvSpPr>
            <a:spLocks noGrp="1"/>
          </p:cNvSpPr>
          <p:nvPr>
            <p:ph type="body" idx="1"/>
          </p:nvPr>
        </p:nvSpPr>
        <p:spPr/>
        <p:txBody>
          <a:bodyPr/>
          <a:lstStyle/>
          <a:p>
            <a:r>
              <a:rPr lang="en-GB" dirty="0"/>
              <a:t>Time</a:t>
            </a:r>
          </a:p>
        </p:txBody>
      </p:sp>
      <p:sp>
        <p:nvSpPr>
          <p:cNvPr id="4" name="Text Placeholder 3"/>
          <p:cNvSpPr>
            <a:spLocks noGrp="1"/>
          </p:cNvSpPr>
          <p:nvPr>
            <p:ph type="body" sz="half" idx="15"/>
          </p:nvPr>
        </p:nvSpPr>
        <p:spPr/>
        <p:txBody>
          <a:bodyPr>
            <a:normAutofit/>
          </a:bodyPr>
          <a:lstStyle/>
          <a:p>
            <a:pPr marL="285750" lvl="0" indent="-285750">
              <a:buFont typeface="Arial" panose="020B0604020202020204" pitchFamily="34" charset="0"/>
              <a:buChar char="•"/>
            </a:pPr>
            <a:r>
              <a:rPr lang="en-GB" sz="1800" dirty="0"/>
              <a:t>It takes too long until court</a:t>
            </a:r>
          </a:p>
          <a:p>
            <a:pPr marL="285750" lvl="0" indent="-285750">
              <a:buFont typeface="Arial" panose="020B0604020202020204" pitchFamily="34" charset="0"/>
              <a:buChar char="•"/>
            </a:pPr>
            <a:r>
              <a:rPr lang="en-GB" sz="1800" dirty="0"/>
              <a:t>He stopped harassing me by the time it got to court</a:t>
            </a:r>
          </a:p>
          <a:p>
            <a:pPr marL="285750" lvl="0" indent="-285750">
              <a:buFont typeface="Arial" panose="020B0604020202020204" pitchFamily="34" charset="0"/>
              <a:buChar char="•"/>
            </a:pPr>
            <a:r>
              <a:rPr lang="en-GB" sz="1800" dirty="0"/>
              <a:t>He needed time to get help</a:t>
            </a:r>
          </a:p>
          <a:p>
            <a:pPr marL="285750" lvl="0" indent="-285750">
              <a:buFont typeface="Arial" panose="020B0604020202020204" pitchFamily="34" charset="0"/>
              <a:buChar char="•"/>
            </a:pPr>
            <a:r>
              <a:rPr lang="en-GB" sz="1800" dirty="0"/>
              <a:t>Nothing would make me change my mind</a:t>
            </a:r>
          </a:p>
          <a:p>
            <a:pPr marL="285750" indent="-285750">
              <a:buFont typeface="Arial" panose="020B0604020202020204" pitchFamily="34" charset="0"/>
              <a:buChar char="•"/>
            </a:pPr>
            <a:r>
              <a:rPr lang="en-GB" sz="1800" dirty="0"/>
              <a:t>I’d decided straight away I wasn’t going to make a complaint</a:t>
            </a:r>
          </a:p>
        </p:txBody>
      </p:sp>
      <p:sp>
        <p:nvSpPr>
          <p:cNvPr id="5" name="Text Placeholder 4"/>
          <p:cNvSpPr>
            <a:spLocks noGrp="1"/>
          </p:cNvSpPr>
          <p:nvPr>
            <p:ph type="body" sz="quarter" idx="3"/>
          </p:nvPr>
        </p:nvSpPr>
        <p:spPr/>
        <p:txBody>
          <a:bodyPr/>
          <a:lstStyle/>
          <a:p>
            <a:r>
              <a:rPr lang="en-GB" dirty="0"/>
              <a:t>	Withdrawal is the best option </a:t>
            </a:r>
          </a:p>
        </p:txBody>
      </p:sp>
      <p:sp>
        <p:nvSpPr>
          <p:cNvPr id="6" name="Text Placeholder 5"/>
          <p:cNvSpPr>
            <a:spLocks noGrp="1"/>
          </p:cNvSpPr>
          <p:nvPr>
            <p:ph type="body" sz="half" idx="16"/>
          </p:nvPr>
        </p:nvSpPr>
        <p:spPr/>
        <p:txBody>
          <a:bodyPr>
            <a:normAutofit/>
          </a:bodyPr>
          <a:lstStyle/>
          <a:p>
            <a:pPr marL="285750" lvl="0" indent="-285750">
              <a:buFont typeface="Arial" panose="020B0604020202020204" pitchFamily="34" charset="0"/>
              <a:buChar char="•"/>
            </a:pPr>
            <a:r>
              <a:rPr lang="en-GB" sz="1800" dirty="0"/>
              <a:t>Nothing would make me change my mind</a:t>
            </a:r>
          </a:p>
          <a:p>
            <a:pPr marL="285750" lvl="0" indent="-285750">
              <a:buFont typeface="Arial" panose="020B0604020202020204" pitchFamily="34" charset="0"/>
              <a:buChar char="•"/>
            </a:pPr>
            <a:r>
              <a:rPr lang="en-GB" sz="1800" dirty="0"/>
              <a:t>A complaint will make the situation worse</a:t>
            </a:r>
          </a:p>
          <a:p>
            <a:pPr marL="285750" lvl="0" indent="-285750">
              <a:buFont typeface="Arial" panose="020B0604020202020204" pitchFamily="34" charset="0"/>
              <a:buChar char="•"/>
            </a:pPr>
            <a:r>
              <a:rPr lang="en-GB" sz="1800" dirty="0"/>
              <a:t>There’s no evidence he’s the culprit</a:t>
            </a:r>
          </a:p>
          <a:p>
            <a:pPr marL="285750" lvl="0" indent="-285750">
              <a:buFont typeface="Arial" panose="020B0604020202020204" pitchFamily="34" charset="0"/>
              <a:buChar char="•"/>
            </a:pPr>
            <a:r>
              <a:rPr lang="en-GB" sz="1800" dirty="0"/>
              <a:t>You need to save yourself</a:t>
            </a:r>
          </a:p>
          <a:p>
            <a:pPr marL="285750" indent="-285750">
              <a:buFont typeface="Arial" panose="020B0604020202020204" pitchFamily="34" charset="0"/>
              <a:buChar char="•"/>
            </a:pPr>
            <a:r>
              <a:rPr lang="en-GB" sz="1800" dirty="0"/>
              <a:t>I withdrew as I didn’t want to see him again at that time</a:t>
            </a:r>
          </a:p>
        </p:txBody>
      </p:sp>
      <p:sp>
        <p:nvSpPr>
          <p:cNvPr id="7" name="Text Placeholder 6"/>
          <p:cNvSpPr>
            <a:spLocks noGrp="1"/>
          </p:cNvSpPr>
          <p:nvPr>
            <p:ph type="body" sz="quarter" idx="13"/>
          </p:nvPr>
        </p:nvSpPr>
        <p:spPr/>
        <p:txBody>
          <a:bodyPr/>
          <a:lstStyle/>
          <a:p>
            <a:r>
              <a:rPr lang="en-GB" dirty="0"/>
              <a:t>Support is irrelevant</a:t>
            </a:r>
          </a:p>
        </p:txBody>
      </p:sp>
      <p:sp>
        <p:nvSpPr>
          <p:cNvPr id="8" name="Text Placeholder 7"/>
          <p:cNvSpPr>
            <a:spLocks noGrp="1"/>
          </p:cNvSpPr>
          <p:nvPr>
            <p:ph type="body" sz="half" idx="17"/>
          </p:nvPr>
        </p:nvSpPr>
        <p:spPr/>
        <p:txBody>
          <a:bodyPr>
            <a:noAutofit/>
          </a:bodyPr>
          <a:lstStyle/>
          <a:p>
            <a:pPr marL="285750" lvl="0" indent="-285750">
              <a:buFont typeface="Arial" panose="020B0604020202020204" pitchFamily="34" charset="0"/>
              <a:buChar char="•"/>
            </a:pPr>
            <a:r>
              <a:rPr lang="en-GB" sz="1800" dirty="0"/>
              <a:t>None of the support change my mind</a:t>
            </a:r>
          </a:p>
          <a:p>
            <a:pPr marL="285750" lvl="0" indent="-285750">
              <a:buFont typeface="Arial" panose="020B0604020202020204" pitchFamily="34" charset="0"/>
              <a:buChar char="•"/>
            </a:pPr>
            <a:r>
              <a:rPr lang="en-GB" sz="1800" dirty="0"/>
              <a:t>I had a lot of support, none of it changed my mind</a:t>
            </a:r>
          </a:p>
          <a:p>
            <a:pPr marL="285750" lvl="0" indent="-285750">
              <a:buFont typeface="Arial" panose="020B0604020202020204" pitchFamily="34" charset="0"/>
              <a:buChar char="•"/>
            </a:pPr>
            <a:r>
              <a:rPr lang="en-GB" sz="1800" dirty="0"/>
              <a:t>The Police were supportive, I needed help there and then, that’s it</a:t>
            </a:r>
          </a:p>
          <a:p>
            <a:pPr marL="285750" lvl="0" indent="-285750">
              <a:buFont typeface="Arial" panose="020B0604020202020204" pitchFamily="34" charset="0"/>
              <a:buChar char="•"/>
            </a:pPr>
            <a:r>
              <a:rPr lang="en-GB" sz="1800" dirty="0"/>
              <a:t>I felt guilty withdrawing as the Police were doing so much</a:t>
            </a:r>
          </a:p>
          <a:p>
            <a:pPr marL="285750" indent="-285750">
              <a:buFont typeface="Arial" panose="020B0604020202020204" pitchFamily="34" charset="0"/>
              <a:buChar char="•"/>
            </a:pPr>
            <a:r>
              <a:rPr lang="en-GB" sz="1800" dirty="0"/>
              <a:t>If anything happened again I wouldn’t go to the Police.</a:t>
            </a:r>
          </a:p>
          <a:p>
            <a:endParaRPr lang="en-GB" sz="1800" dirty="0"/>
          </a:p>
        </p:txBody>
      </p:sp>
    </p:spTree>
    <p:extLst>
      <p:ext uri="{BB962C8B-B14F-4D97-AF65-F5344CB8AC3E}">
        <p14:creationId xmlns:p14="http://schemas.microsoft.com/office/powerpoint/2010/main" val="729560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Recommendations</a:t>
            </a:r>
          </a:p>
        </p:txBody>
      </p:sp>
      <p:sp>
        <p:nvSpPr>
          <p:cNvPr id="10" name="Content Placeholder 9"/>
          <p:cNvSpPr>
            <a:spLocks noGrp="1"/>
          </p:cNvSpPr>
          <p:nvPr>
            <p:ph idx="1"/>
          </p:nvPr>
        </p:nvSpPr>
        <p:spPr/>
        <p:txBody>
          <a:bodyPr/>
          <a:lstStyle/>
          <a:p>
            <a:pPr lvl="0"/>
            <a:r>
              <a:rPr lang="en-GB" dirty="0"/>
              <a:t>To give consideration to the fact that victims are the most likely to withdraw their complaint of domestic abuse within the first week of initially reporting it. Attempts should therefore be made to arrest and charge where appropriate, introduce third sector support, and update the victim (preferably in person) within this short timeframe. Challenge Suspects account of getting help in prison.</a:t>
            </a:r>
          </a:p>
          <a:p>
            <a:pPr marL="0" indent="0">
              <a:buNone/>
            </a:pPr>
            <a:endParaRPr lang="en-GB" dirty="0"/>
          </a:p>
        </p:txBody>
      </p:sp>
      <p:pic>
        <p:nvPicPr>
          <p:cNvPr id="2" name="Picture 1"/>
          <p:cNvPicPr>
            <a:picLocks noChangeAspect="1"/>
          </p:cNvPicPr>
          <p:nvPr/>
        </p:nvPicPr>
        <p:blipFill>
          <a:blip r:embed="rId2"/>
          <a:stretch>
            <a:fillRect/>
          </a:stretch>
        </p:blipFill>
        <p:spPr>
          <a:xfrm>
            <a:off x="1120000" y="4521200"/>
            <a:ext cx="2562225" cy="1790700"/>
          </a:xfrm>
          <a:prstGeom prst="rect">
            <a:avLst/>
          </a:prstGeom>
        </p:spPr>
      </p:pic>
      <p:pic>
        <p:nvPicPr>
          <p:cNvPr id="3" name="Picture 2"/>
          <p:cNvPicPr>
            <a:picLocks noChangeAspect="1"/>
          </p:cNvPicPr>
          <p:nvPr/>
        </p:nvPicPr>
        <p:blipFill>
          <a:blip r:embed="rId3"/>
          <a:stretch>
            <a:fillRect/>
          </a:stretch>
        </p:blipFill>
        <p:spPr>
          <a:xfrm>
            <a:off x="7961478" y="4568825"/>
            <a:ext cx="2628900" cy="1743075"/>
          </a:xfrm>
          <a:prstGeom prst="rect">
            <a:avLst/>
          </a:prstGeom>
        </p:spPr>
      </p:pic>
      <p:pic>
        <p:nvPicPr>
          <p:cNvPr id="4" name="Picture 3"/>
          <p:cNvPicPr>
            <a:picLocks noChangeAspect="1"/>
          </p:cNvPicPr>
          <p:nvPr/>
        </p:nvPicPr>
        <p:blipFill>
          <a:blip r:embed="rId4"/>
          <a:stretch>
            <a:fillRect/>
          </a:stretch>
        </p:blipFill>
        <p:spPr>
          <a:xfrm>
            <a:off x="4107976" y="4597480"/>
            <a:ext cx="3442593" cy="1161875"/>
          </a:xfrm>
          <a:prstGeom prst="rect">
            <a:avLst/>
          </a:prstGeom>
        </p:spPr>
      </p:pic>
    </p:spTree>
    <p:extLst>
      <p:ext uri="{BB962C8B-B14F-4D97-AF65-F5344CB8AC3E}">
        <p14:creationId xmlns:p14="http://schemas.microsoft.com/office/powerpoint/2010/main" val="191009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dirty="0"/>
              <a:t>Conclusions</a:t>
            </a:r>
          </a:p>
        </p:txBody>
      </p:sp>
      <p:sp>
        <p:nvSpPr>
          <p:cNvPr id="10" name="Content Placeholder 9"/>
          <p:cNvSpPr>
            <a:spLocks noGrp="1"/>
          </p:cNvSpPr>
          <p:nvPr>
            <p:ph idx="1"/>
          </p:nvPr>
        </p:nvSpPr>
        <p:spPr/>
        <p:txBody>
          <a:bodyPr>
            <a:normAutofit fontScale="92500" lnSpcReduction="20000"/>
          </a:bodyPr>
          <a:lstStyle/>
          <a:p>
            <a:r>
              <a:rPr lang="en-GB" dirty="0"/>
              <a:t>Academic work on domestic abuse in relation to attrition and retraction is limited. </a:t>
            </a:r>
          </a:p>
          <a:p>
            <a:r>
              <a:rPr lang="en-GB" dirty="0"/>
              <a:t>Time theory, and temporal sequencing in terms of viewing time in a linear or cyclical fashion, has not been reviewed in conjunction with domestic abuse before. </a:t>
            </a:r>
          </a:p>
          <a:p>
            <a:r>
              <a:rPr lang="en-GB" dirty="0"/>
              <a:t>Temporal viewpoints on domestic abuse are a useful way of examining why victims so often retract their complaint to Police about domestic violence</a:t>
            </a:r>
            <a:r>
              <a:rPr lang="en-GB"/>
              <a:t>. Escalation and severity also needs to be considered.</a:t>
            </a:r>
            <a:endParaRPr lang="en-GB" dirty="0"/>
          </a:p>
          <a:p>
            <a:r>
              <a:rPr lang="en-GB" dirty="0"/>
              <a:t>There will always be cases where victims will withdraw from the criminal justice system and often, there is very little any agency can do about it, as until the victim is able to review their situation through a linear time lens, they will find it very difficult to escape the cyclical situation they are in. </a:t>
            </a:r>
          </a:p>
          <a:p>
            <a:endParaRPr lang="en-GB" dirty="0"/>
          </a:p>
          <a:p>
            <a:endParaRPr lang="en-GB" dirty="0"/>
          </a:p>
        </p:txBody>
      </p:sp>
    </p:spTree>
    <p:extLst>
      <p:ext uri="{BB962C8B-B14F-4D97-AF65-F5344CB8AC3E}">
        <p14:creationId xmlns:p14="http://schemas.microsoft.com/office/powerpoint/2010/main" val="166280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Oxford Journal of Policing</a:t>
            </a:r>
          </a:p>
        </p:txBody>
      </p:sp>
      <p:pic>
        <p:nvPicPr>
          <p:cNvPr id="2050" name="Picture 2" descr="http://policing.oxfordjournals.org/content/10/2.cover.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4967" y="1426190"/>
            <a:ext cx="3562066" cy="46519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65528" y="6078142"/>
            <a:ext cx="8461612" cy="369332"/>
          </a:xfrm>
          <a:prstGeom prst="rect">
            <a:avLst/>
          </a:prstGeom>
        </p:spPr>
        <p:txBody>
          <a:bodyPr wrap="square">
            <a:spAutoFit/>
          </a:bodyPr>
          <a:lstStyle/>
          <a:p>
            <a:pPr algn="ctr"/>
            <a:r>
              <a:rPr lang="en-GB"/>
              <a:t>http://policing.oxfordjournals.org/content/early/2016/02/02/police.pav054.short</a:t>
            </a:r>
          </a:p>
        </p:txBody>
      </p:sp>
    </p:spTree>
    <p:extLst>
      <p:ext uri="{BB962C8B-B14F-4D97-AF65-F5344CB8AC3E}">
        <p14:creationId xmlns:p14="http://schemas.microsoft.com/office/powerpoint/2010/main" val="401079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Domestic Abuse </a:t>
            </a:r>
          </a:p>
        </p:txBody>
      </p:sp>
      <p:sp>
        <p:nvSpPr>
          <p:cNvPr id="3" name="Content Placeholder 2"/>
          <p:cNvSpPr>
            <a:spLocks noGrp="1"/>
          </p:cNvSpPr>
          <p:nvPr>
            <p:ph idx="1"/>
          </p:nvPr>
        </p:nvSpPr>
        <p:spPr/>
        <p:txBody>
          <a:bodyPr>
            <a:normAutofit fontScale="85000" lnSpcReduction="20000"/>
          </a:bodyPr>
          <a:lstStyle/>
          <a:p>
            <a:r>
              <a:rPr lang="en-GB" dirty="0"/>
              <a:t>One in four women and one in ten men have been victims of domestic abuse in their lifetime</a:t>
            </a:r>
          </a:p>
          <a:p>
            <a:r>
              <a:rPr lang="en-GB" dirty="0"/>
              <a:t>100,000 victims subjected to </a:t>
            </a:r>
            <a:r>
              <a:rPr lang="en-GB" i="1" dirty="0"/>
              <a:t>severe</a:t>
            </a:r>
            <a:r>
              <a:rPr lang="en-GB" dirty="0"/>
              <a:t> domestic abuse in the UK every year (Howarth et al. 2009). </a:t>
            </a:r>
          </a:p>
          <a:p>
            <a:r>
              <a:rPr lang="en-GB" dirty="0"/>
              <a:t>Figures from the Crime Survey of England and Wales published by the Office for National Statistics (2014) suggest that 7.1% of women and 4.4% of men reported having experienced </a:t>
            </a:r>
            <a:r>
              <a:rPr lang="en-GB" i="1" dirty="0"/>
              <a:t>any</a:t>
            </a:r>
            <a:r>
              <a:rPr lang="en-GB" dirty="0"/>
              <a:t> type of domestic abuse in the last year, equivalent to an estimated 1.2 million female victims of domestic abuse and 700,000 male victims. </a:t>
            </a:r>
          </a:p>
          <a:p>
            <a:r>
              <a:rPr lang="en-GB"/>
              <a:t>Her Majesty’s Inspectorate of Constabulary (2015) report that 900,000 calls were received by the Police in relation to domestic abuse incidents in the 12 months up to 31 March 2015, with domestic abuse crimes accounting for 10% of all crime. </a:t>
            </a:r>
          </a:p>
          <a:p>
            <a:r>
              <a:rPr lang="en-GB"/>
              <a:t>Domestic </a:t>
            </a:r>
            <a:r>
              <a:rPr lang="en-GB" dirty="0"/>
              <a:t>Abuse is a ‘Wicked Problem’ </a:t>
            </a:r>
            <a:r>
              <a:rPr lang="en-GB"/>
              <a:t>–  </a:t>
            </a:r>
            <a:r>
              <a:rPr lang="en-GB" dirty="0"/>
              <a:t>can it be solved?</a:t>
            </a:r>
          </a:p>
          <a:p>
            <a:endParaRPr lang="en-GB" dirty="0"/>
          </a:p>
        </p:txBody>
      </p:sp>
    </p:spTree>
    <p:extLst>
      <p:ext uri="{BB962C8B-B14F-4D97-AF65-F5344CB8AC3E}">
        <p14:creationId xmlns:p14="http://schemas.microsoft.com/office/powerpoint/2010/main" val="4141183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Research continues…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3560" y="210915"/>
            <a:ext cx="2647950" cy="17240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988" y="4039736"/>
            <a:ext cx="1835853" cy="26817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5403" y="2179193"/>
            <a:ext cx="2810438" cy="1571268"/>
          </a:xfrm>
          <a:prstGeom prst="rect">
            <a:avLst/>
          </a:prstGeom>
        </p:spPr>
      </p:pic>
      <p:sp>
        <p:nvSpPr>
          <p:cNvPr id="7" name="TextBox 6"/>
          <p:cNvSpPr txBox="1"/>
          <p:nvPr/>
        </p:nvSpPr>
        <p:spPr>
          <a:xfrm>
            <a:off x="955343" y="1690688"/>
            <a:ext cx="7942997" cy="4431983"/>
          </a:xfrm>
          <a:prstGeom prst="rect">
            <a:avLst/>
          </a:prstGeom>
          <a:noFill/>
        </p:spPr>
        <p:txBody>
          <a:bodyPr wrap="square" rtlCol="0">
            <a:spAutoFit/>
          </a:bodyPr>
          <a:lstStyle/>
          <a:p>
            <a:pPr marL="285750" indent="-285750">
              <a:buFont typeface="Arial" panose="020B0604020202020204" pitchFamily="34" charset="0"/>
              <a:buChar char="•"/>
            </a:pPr>
            <a:r>
              <a:rPr lang="en-GB" sz="2400" dirty="0"/>
              <a:t>Fast Track Domestic Abuse in the Crown Court</a:t>
            </a:r>
          </a:p>
          <a:p>
            <a:pPr marL="285750" indent="-285750">
              <a:buFont typeface="Arial" panose="020B0604020202020204" pitchFamily="34" charset="0"/>
              <a:buChar char="•"/>
            </a:pPr>
            <a:r>
              <a:rPr lang="en-GB" sz="2400" dirty="0"/>
              <a:t>From arrest to prison in 72 hours</a:t>
            </a:r>
          </a:p>
          <a:p>
            <a:pPr marL="285750" indent="-285750">
              <a:buFont typeface="Arial" panose="020B0604020202020204" pitchFamily="34" charset="0"/>
              <a:buChar char="•"/>
            </a:pPr>
            <a:r>
              <a:rPr lang="en-GB" sz="2400" dirty="0"/>
              <a:t>Pilot currently underway at Aylesbury Crown Court</a:t>
            </a:r>
          </a:p>
          <a:p>
            <a:pPr marL="285750" indent="-285750">
              <a:buFont typeface="Arial" panose="020B0604020202020204" pitchFamily="34" charset="0"/>
              <a:buChar char="•"/>
            </a:pPr>
            <a:r>
              <a:rPr lang="en-GB" sz="2400" dirty="0"/>
              <a:t>Has the support of Thames Valley Police &amp; Thames &amp; Chiltern CPS</a:t>
            </a:r>
          </a:p>
          <a:p>
            <a:pPr marL="285750" indent="-285750">
              <a:buFont typeface="Arial" panose="020B0604020202020204" pitchFamily="34" charset="0"/>
              <a:buChar char="•"/>
            </a:pPr>
            <a:r>
              <a:rPr lang="en-GB" sz="2400" dirty="0"/>
              <a:t>Initial results are promising</a:t>
            </a:r>
          </a:p>
          <a:p>
            <a:pPr marL="285750" indent="-285750">
              <a:buFont typeface="Arial" panose="020B0604020202020204" pitchFamily="34" charset="0"/>
              <a:buChar char="•"/>
            </a:pPr>
            <a:r>
              <a:rPr lang="en-GB" sz="2400" dirty="0"/>
              <a:t>TVP and PCC have funded further academic research </a:t>
            </a:r>
          </a:p>
          <a:p>
            <a:pPr marL="285750" indent="-285750">
              <a:buFont typeface="Arial" panose="020B0604020202020204" pitchFamily="34" charset="0"/>
              <a:buChar char="•"/>
            </a:pPr>
            <a:r>
              <a:rPr lang="en-GB" sz="2400" dirty="0"/>
              <a:t>Research project being completed by Dr John Synnott &amp; Dr Maria Ioannou from the University of Huddersfield.</a:t>
            </a:r>
          </a:p>
          <a:p>
            <a:pPr marL="285750" indent="-285750">
              <a:buFont typeface="Arial" panose="020B0604020202020204" pitchFamily="34" charset="0"/>
              <a:buChar char="•"/>
            </a:pPr>
            <a:r>
              <a:rPr lang="en-GB" sz="2400" dirty="0"/>
              <a:t>Senior Presiding Judge of England &amp; Wales wishes to extend the project nationally.</a:t>
            </a:r>
          </a:p>
          <a:p>
            <a:endParaRPr lang="en-GB" dirty="0"/>
          </a:p>
        </p:txBody>
      </p:sp>
    </p:spTree>
    <p:extLst>
      <p:ext uri="{BB962C8B-B14F-4D97-AF65-F5344CB8AC3E}">
        <p14:creationId xmlns:p14="http://schemas.microsoft.com/office/powerpoint/2010/main" val="1514792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Questions?</a:t>
            </a:r>
          </a:p>
        </p:txBody>
      </p:sp>
      <p:sp>
        <p:nvSpPr>
          <p:cNvPr id="3" name="Content Placeholder 2"/>
          <p:cNvSpPr>
            <a:spLocks noGrp="1"/>
          </p:cNvSpPr>
          <p:nvPr>
            <p:ph idx="1"/>
          </p:nvPr>
        </p:nvSpPr>
        <p:spPr>
          <a:xfrm>
            <a:off x="1120000" y="1825625"/>
            <a:ext cx="11072000" cy="4351338"/>
          </a:xfrm>
        </p:spPr>
        <p:txBody>
          <a:bodyPr>
            <a:normAutofit/>
          </a:bodyPr>
          <a:lstStyle/>
          <a:p>
            <a:r>
              <a:rPr lang="en-GB" sz="4000" dirty="0">
                <a:hlinkClick r:id="rId2"/>
              </a:rPr>
              <a:t>Katy.barrow-grint@thamesvalley.pnn.police.uk</a:t>
            </a:r>
            <a:endParaRPr lang="en-GB" sz="4000" dirty="0"/>
          </a:p>
          <a:p>
            <a:r>
              <a:rPr lang="en-GB" sz="4000" dirty="0"/>
              <a:t>Twitter: @ktbg1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446" y="2478206"/>
            <a:ext cx="660780" cy="660780"/>
          </a:xfrm>
          <a:prstGeom prst="rect">
            <a:avLst/>
          </a:prstGeom>
        </p:spPr>
      </p:pic>
    </p:spTree>
    <p:extLst>
      <p:ext uri="{BB962C8B-B14F-4D97-AF65-F5344CB8AC3E}">
        <p14:creationId xmlns:p14="http://schemas.microsoft.com/office/powerpoint/2010/main" val="134066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TVP</a:t>
            </a:r>
          </a:p>
        </p:txBody>
      </p:sp>
      <p:sp>
        <p:nvSpPr>
          <p:cNvPr id="3" name="Content Placeholder 2"/>
          <p:cNvSpPr>
            <a:spLocks noGrp="1"/>
          </p:cNvSpPr>
          <p:nvPr>
            <p:ph idx="1"/>
          </p:nvPr>
        </p:nvSpPr>
        <p:spPr/>
        <p:txBody>
          <a:bodyPr/>
          <a:lstStyle/>
          <a:p>
            <a:r>
              <a:rPr lang="en-GB" dirty="0"/>
              <a:t>Her Majesty’s Inspectorate of Constabulary (HMIC) visited all Police forces in England and Wales during 2013 to inspect their response to domestic abuse. </a:t>
            </a:r>
          </a:p>
          <a:p>
            <a:r>
              <a:rPr lang="en-GB" dirty="0"/>
              <a:t>Whilst Thames Valley Police was deemed to be one of the top eight forces in the country in terms of providing a good service to victims of domestic abuse (HMIC 2014), it also had the highest attrition rate of victims, which in this context means the number of cases initially reported to the Police which do not proceed due to the victims wishes or there being insufficient evidence to take the case forward. </a:t>
            </a:r>
          </a:p>
          <a:p>
            <a:endParaRPr lang="en-GB" dirty="0"/>
          </a:p>
        </p:txBody>
      </p:sp>
      <p:pic>
        <p:nvPicPr>
          <p:cNvPr id="4" name="Picture 4" descr="https://www.gradtouch.com/media/images/company/186x90/2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212" y="365125"/>
            <a:ext cx="3194642" cy="113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2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Research</a:t>
            </a:r>
          </a:p>
        </p:txBody>
      </p:sp>
      <p:sp>
        <p:nvSpPr>
          <p:cNvPr id="3" name="Content Placeholder 2"/>
          <p:cNvSpPr>
            <a:spLocks noGrp="1"/>
          </p:cNvSpPr>
          <p:nvPr>
            <p:ph idx="1"/>
          </p:nvPr>
        </p:nvSpPr>
        <p:spPr>
          <a:xfrm>
            <a:off x="964425" y="1607261"/>
            <a:ext cx="10233800" cy="4351338"/>
          </a:xfrm>
        </p:spPr>
        <p:txBody>
          <a:bodyPr/>
          <a:lstStyle/>
          <a:p>
            <a:r>
              <a:rPr lang="en-GB" dirty="0"/>
              <a:t>Victims withdraw between day 5 &amp; 8</a:t>
            </a:r>
          </a:p>
          <a:p>
            <a:r>
              <a:rPr lang="en-GB" dirty="0"/>
              <a:t>This is usually whilst the Police are still ‘investigating’</a:t>
            </a:r>
          </a:p>
          <a:p>
            <a:r>
              <a:rPr lang="en-GB" dirty="0"/>
              <a:t>This is prior to involvement with Specialist Domestic Violence Courts (SDVC) </a:t>
            </a:r>
          </a:p>
          <a:p>
            <a:r>
              <a:rPr lang="en-GB" dirty="0"/>
              <a:t>Why &amp; What can we do about it?</a:t>
            </a:r>
          </a:p>
          <a:p>
            <a:endParaRPr lang="en-GB" dirty="0"/>
          </a:p>
        </p:txBody>
      </p:sp>
      <p:pic>
        <p:nvPicPr>
          <p:cNvPr id="5122" name="Picture 2" descr="http://kptm.images.worldnow.com/images/23681043_B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310" y="4221115"/>
            <a:ext cx="2479073" cy="23844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safeharborhome.org/uploads/2/9/8/9/2989318/8218834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694" y="4252368"/>
            <a:ext cx="2843449" cy="23531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eannasvoice.org/wp-content/uploads/2012/06/Preventing-Domestic-Violence-MainPhot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452" y="4221115"/>
            <a:ext cx="2695463" cy="238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6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Literature Review</a:t>
            </a:r>
          </a:p>
        </p:txBody>
      </p:sp>
      <p:sp>
        <p:nvSpPr>
          <p:cNvPr id="3" name="Content Placeholder 2"/>
          <p:cNvSpPr>
            <a:spLocks noGrp="1"/>
          </p:cNvSpPr>
          <p:nvPr>
            <p:ph idx="1"/>
          </p:nvPr>
        </p:nvSpPr>
        <p:spPr/>
        <p:txBody>
          <a:bodyPr/>
          <a:lstStyle/>
          <a:p>
            <a:r>
              <a:rPr lang="en-GB" dirty="0"/>
              <a:t>Domestic Abuse Attrition &amp; Retraction</a:t>
            </a:r>
          </a:p>
          <a:p>
            <a:pPr lvl="1"/>
            <a:r>
              <a:rPr lang="en-GB" dirty="0"/>
              <a:t>Focus on court stage of criminal Justice process</a:t>
            </a:r>
          </a:p>
          <a:p>
            <a:r>
              <a:rPr lang="en-GB" dirty="0"/>
              <a:t>Sociological Theories of Time</a:t>
            </a:r>
          </a:p>
          <a:p>
            <a:pPr lvl="1"/>
            <a:r>
              <a:rPr lang="en-GB" dirty="0"/>
              <a:t>Widespread academic review but no links to domestic abuse</a:t>
            </a:r>
          </a:p>
          <a:p>
            <a:r>
              <a:rPr lang="en-GB" dirty="0"/>
              <a:t>Temporal Sequencing</a:t>
            </a:r>
          </a:p>
          <a:p>
            <a:pPr lvl="1"/>
            <a:r>
              <a:rPr lang="en-GB" dirty="0"/>
              <a:t>Temporal sequencing, when associated with theories of time, can be defined as the cyclical or linear process by which events are seen through the concept of time. </a:t>
            </a:r>
          </a:p>
          <a:p>
            <a:r>
              <a:rPr lang="en-GB" dirty="0"/>
              <a:t>Domestic Abuse through the Lens of Temporal Sequencing = A Gap</a:t>
            </a:r>
          </a:p>
        </p:txBody>
      </p:sp>
      <p:pic>
        <p:nvPicPr>
          <p:cNvPr id="7170" name="Picture 2" descr="https://historyandcultures.files.wordpress.com/2012/03/jhac_books_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199" y="365125"/>
            <a:ext cx="2703139" cy="234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5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Victim Retraction</a:t>
            </a:r>
          </a:p>
        </p:txBody>
      </p:sp>
      <p:sp>
        <p:nvSpPr>
          <p:cNvPr id="3" name="Content Placeholder 2"/>
          <p:cNvSpPr>
            <a:spLocks noGrp="1"/>
          </p:cNvSpPr>
          <p:nvPr>
            <p:ph idx="1"/>
          </p:nvPr>
        </p:nvSpPr>
        <p:spPr/>
        <p:txBody>
          <a:bodyPr/>
          <a:lstStyle/>
          <a:p>
            <a:r>
              <a:rPr lang="en-GB" dirty="0"/>
              <a:t>Victim retraction is almost universally viewed as a problematic outcome of domestic violence and Robinson and Cook (2006) suggest that academic understanding of the causes and consequences of retraction are limited, with research investigating why victims retract remaining rare. </a:t>
            </a:r>
          </a:p>
          <a:p>
            <a:r>
              <a:rPr lang="en-GB" dirty="0"/>
              <a:t>Some qualitative explorations have occurred, with factors such as misperceptions of and frustrations with the court process and criminal justice system, fear of keeping themselves and family safe whilst awaiting a court process, or believing that rehabilitation is required rather than criminal punishment (Bennett et al., 1999).  </a:t>
            </a:r>
          </a:p>
          <a:p>
            <a:endParaRPr lang="en-GB" dirty="0"/>
          </a:p>
        </p:txBody>
      </p:sp>
      <p:pic>
        <p:nvPicPr>
          <p:cNvPr id="8194" name="Picture 2" descr="http://i.telegraph.co.uk/multimedia/archive/02780/Oxford-Crown-Court_278057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16" y="192288"/>
            <a:ext cx="3316406" cy="163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5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Stop or Protect</a:t>
            </a:r>
          </a:p>
        </p:txBody>
      </p:sp>
      <p:sp>
        <p:nvSpPr>
          <p:cNvPr id="3" name="Content Placeholder 2"/>
          <p:cNvSpPr>
            <a:spLocks noGrp="1"/>
          </p:cNvSpPr>
          <p:nvPr>
            <p:ph idx="1"/>
          </p:nvPr>
        </p:nvSpPr>
        <p:spPr/>
        <p:txBody>
          <a:bodyPr>
            <a:normAutofit lnSpcReduction="10000"/>
          </a:bodyPr>
          <a:lstStyle/>
          <a:p>
            <a:endParaRPr lang="en-GB" dirty="0"/>
          </a:p>
          <a:p>
            <a:r>
              <a:rPr lang="en-GB" dirty="0"/>
              <a:t>Hester (2006) considers the perspectives of women experiencing domestic violence and their reasons for attrition.</a:t>
            </a:r>
          </a:p>
          <a:p>
            <a:r>
              <a:rPr lang="en-GB" dirty="0"/>
              <a:t>Hester found two key factors that affected attrition:</a:t>
            </a:r>
          </a:p>
          <a:p>
            <a:pPr lvl="1"/>
            <a:r>
              <a:rPr lang="en-GB" dirty="0"/>
              <a:t>A requirement for immediate violence to stop </a:t>
            </a:r>
          </a:p>
          <a:p>
            <a:pPr lvl="1"/>
            <a:r>
              <a:rPr lang="en-GB" dirty="0"/>
              <a:t>So for some women, the fact that Police attended and stopped the immediate violence was all that they wanted. They wanted no further engagement in the criminal justice system after that point. </a:t>
            </a:r>
          </a:p>
          <a:p>
            <a:pPr lvl="1"/>
            <a:r>
              <a:rPr lang="en-GB" dirty="0"/>
              <a:t>A need for longer term protection </a:t>
            </a:r>
          </a:p>
          <a:p>
            <a:pPr lvl="1"/>
            <a:r>
              <a:rPr lang="en-GB" dirty="0"/>
              <a:t>But frustrations at the length of time and the lack of impact a criminal justice solution might lead to led to increased attrition</a:t>
            </a:r>
          </a:p>
        </p:txBody>
      </p:sp>
      <p:pic>
        <p:nvPicPr>
          <p:cNvPr id="9218" name="Picture 2" descr="https://encrypted-tbn1.gstatic.com/images?q=tbn:ANd9GcRE5ycs_0NFGHkLMwLQyIb4Azb_lqE1y9n6gowqm4FSxXEfzdV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33" y="151606"/>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4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Time Theories &amp; Temporal Sequencing</a:t>
            </a:r>
          </a:p>
        </p:txBody>
      </p:sp>
      <p:sp>
        <p:nvSpPr>
          <p:cNvPr id="3" name="Content Placeholder 2"/>
          <p:cNvSpPr>
            <a:spLocks noGrp="1"/>
          </p:cNvSpPr>
          <p:nvPr>
            <p:ph idx="1"/>
          </p:nvPr>
        </p:nvSpPr>
        <p:spPr/>
        <p:txBody>
          <a:bodyPr/>
          <a:lstStyle/>
          <a:p>
            <a:r>
              <a:rPr lang="en-GB" dirty="0"/>
              <a:t>Time theories may provide a different explanation as to why victims retract within a certain timeframe.</a:t>
            </a:r>
          </a:p>
          <a:p>
            <a:r>
              <a:rPr lang="en-GB" dirty="0"/>
              <a:t>Heath (1956) assesses whether time is homogeneous (where time units are equivalent) or heterogeneous (where time units are experienced differently) </a:t>
            </a:r>
          </a:p>
          <a:p>
            <a:r>
              <a:rPr lang="en-GB" dirty="0"/>
              <a:t>Time is a social construct which, suggests </a:t>
            </a:r>
            <a:r>
              <a:rPr lang="en-GB" dirty="0" err="1"/>
              <a:t>Bluedorn</a:t>
            </a:r>
            <a:r>
              <a:rPr lang="en-GB" dirty="0"/>
              <a:t> and </a:t>
            </a:r>
            <a:r>
              <a:rPr lang="en-GB" dirty="0" err="1"/>
              <a:t>Denhardt</a:t>
            </a:r>
            <a:r>
              <a:rPr lang="en-GB" dirty="0"/>
              <a:t> (1988), has an impact on individual’s decision making and motivation</a:t>
            </a:r>
          </a:p>
          <a:p>
            <a:r>
              <a:rPr lang="en-GB" dirty="0"/>
              <a:t>Metaphorical analyses of time as cyclic (</a:t>
            </a:r>
            <a:r>
              <a:rPr lang="en-GB" dirty="0" err="1"/>
              <a:t>Eliade</a:t>
            </a:r>
            <a:r>
              <a:rPr lang="en-GB"/>
              <a:t>, 1959</a:t>
            </a:r>
            <a:r>
              <a:rPr lang="en-GB" dirty="0"/>
              <a:t>) or linear (de </a:t>
            </a:r>
            <a:r>
              <a:rPr lang="en-GB" dirty="0" err="1"/>
              <a:t>Grazia</a:t>
            </a:r>
            <a:r>
              <a:rPr lang="en-GB" dirty="0"/>
              <a:t>, 1972) are </a:t>
            </a:r>
            <a:r>
              <a:rPr lang="en-GB"/>
              <a:t>interesting concepts</a:t>
            </a:r>
            <a:endParaRPr lang="en-GB" dirty="0"/>
          </a:p>
        </p:txBody>
      </p:sp>
    </p:spTree>
    <p:extLst>
      <p:ext uri="{BB962C8B-B14F-4D97-AF65-F5344CB8AC3E}">
        <p14:creationId xmlns:p14="http://schemas.microsoft.com/office/powerpoint/2010/main" val="352674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Cyclical vs Linear Time</a:t>
            </a:r>
          </a:p>
        </p:txBody>
      </p:sp>
      <p:sp>
        <p:nvSpPr>
          <p:cNvPr id="3" name="Content Placeholder 2"/>
          <p:cNvSpPr>
            <a:spLocks noGrp="1"/>
          </p:cNvSpPr>
          <p:nvPr>
            <p:ph idx="1"/>
          </p:nvPr>
        </p:nvSpPr>
        <p:spPr/>
        <p:txBody>
          <a:bodyPr>
            <a:normAutofit fontScale="92500"/>
          </a:bodyPr>
          <a:lstStyle/>
          <a:p>
            <a:endParaRPr lang="en-GB" dirty="0"/>
          </a:p>
          <a:p>
            <a:r>
              <a:rPr lang="en-GB" dirty="0"/>
              <a:t>For </a:t>
            </a:r>
            <a:r>
              <a:rPr lang="en-GB" dirty="0" err="1"/>
              <a:t>Eliade</a:t>
            </a:r>
            <a:r>
              <a:rPr lang="en-GB" dirty="0"/>
              <a:t>, life develops in an ever recurring rhythm or cycle. This could be applied to domestic abuse victims: for example, those that withdraw their complaints within a certain timescale and remain within an abusive relationship may be viewing time as cyclical, and therefore the relationship reoccurs, as does the abuse, as does their desire to involve the criminal justice system then retract from it. </a:t>
            </a:r>
          </a:p>
          <a:p>
            <a:r>
              <a:rPr lang="en-GB" dirty="0"/>
              <a:t>Victims who view time in a more linear approach, as suggested by de </a:t>
            </a:r>
            <a:r>
              <a:rPr lang="en-GB" dirty="0" err="1"/>
              <a:t>Grazia</a:t>
            </a:r>
            <a:r>
              <a:rPr lang="en-GB" dirty="0"/>
              <a:t>, would see a start and end to the process of making a criminal complaint, and would follow through the stages without retracting as they see time as irreversible</a:t>
            </a:r>
          </a:p>
        </p:txBody>
      </p:sp>
      <p:pic>
        <p:nvPicPr>
          <p:cNvPr id="8" name="Picture 7"/>
          <p:cNvPicPr>
            <a:picLocks noChangeAspect="1"/>
          </p:cNvPicPr>
          <p:nvPr/>
        </p:nvPicPr>
        <p:blipFill>
          <a:blip r:embed="rId2"/>
          <a:stretch>
            <a:fillRect/>
          </a:stretch>
        </p:blipFill>
        <p:spPr>
          <a:xfrm>
            <a:off x="8941346" y="365125"/>
            <a:ext cx="1706420" cy="1706420"/>
          </a:xfrm>
          <a:prstGeom prst="rect">
            <a:avLst/>
          </a:prstGeom>
        </p:spPr>
      </p:pic>
    </p:spTree>
    <p:extLst>
      <p:ext uri="{BB962C8B-B14F-4D97-AF65-F5344CB8AC3E}">
        <p14:creationId xmlns:p14="http://schemas.microsoft.com/office/powerpoint/2010/main" val="126487129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49074</TotalTime>
  <Words>2713</Words>
  <Application>Microsoft Office PowerPoint</Application>
  <PresentationFormat>Widescreen</PresentationFormat>
  <Paragraphs>188</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Times New Roman</vt:lpstr>
      <vt:lpstr>Depth</vt:lpstr>
      <vt:lpstr>What can the Police do to reduce the attrition rate of victims of domestic abuse:  an application of temporal sequencing theory.</vt:lpstr>
      <vt:lpstr>Domestic Abuse </vt:lpstr>
      <vt:lpstr>TVP</vt:lpstr>
      <vt:lpstr>Initial Research</vt:lpstr>
      <vt:lpstr>Literature Review</vt:lpstr>
      <vt:lpstr>Victim Retraction</vt:lpstr>
      <vt:lpstr>                   Stop or Protect</vt:lpstr>
      <vt:lpstr>Time Theories &amp; Temporal Sequencing</vt:lpstr>
      <vt:lpstr>Cyclical vs Linear Time</vt:lpstr>
      <vt:lpstr>Quantitative &amp; Qualitative Research</vt:lpstr>
      <vt:lpstr>Time from Incident to Withdrawal</vt:lpstr>
      <vt:lpstr>Repeat Victims</vt:lpstr>
      <vt:lpstr>Victim Interviews</vt:lpstr>
      <vt:lpstr>Participant C</vt:lpstr>
      <vt:lpstr>Qualitative Analysis</vt:lpstr>
      <vt:lpstr>Qualitative Analysis</vt:lpstr>
      <vt:lpstr>Recommendations</vt:lpstr>
      <vt:lpstr>Conclusions</vt:lpstr>
      <vt:lpstr>Oxford Journal of Policing</vt:lpstr>
      <vt:lpstr>The Research continues…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the Police do to reduce the attrition rate of victims of domestic abuse:  an application of temporal sequencing theory.</dc:title>
  <dc:creator>Katy Barrow-Grint</dc:creator>
  <cp:lastModifiedBy>Jackie.Galo</cp:lastModifiedBy>
  <cp:revision>32</cp:revision>
  <dcterms:created xsi:type="dcterms:W3CDTF">2015-04-03T19:47:02Z</dcterms:created>
  <dcterms:modified xsi:type="dcterms:W3CDTF">2018-02-20T12:24:03Z</dcterms:modified>
</cp:coreProperties>
</file>