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handoutMasterIdLst>
    <p:handoutMasterId r:id="rId16"/>
  </p:handoutMasterIdLst>
  <p:sldIdLst>
    <p:sldId id="257" r:id="rId2"/>
    <p:sldId id="256" r:id="rId3"/>
    <p:sldId id="277" r:id="rId4"/>
    <p:sldId id="279" r:id="rId5"/>
    <p:sldId id="258" r:id="rId6"/>
    <p:sldId id="280" r:id="rId7"/>
    <p:sldId id="286" r:id="rId8"/>
    <p:sldId id="281" r:id="rId9"/>
    <p:sldId id="282" r:id="rId10"/>
    <p:sldId id="283" r:id="rId11"/>
    <p:sldId id="284" r:id="rId12"/>
    <p:sldId id="285" r:id="rId13"/>
    <p:sldId id="268" r:id="rId14"/>
  </p:sldIdLst>
  <p:sldSz cx="13003213" cy="9756775"/>
  <p:notesSz cx="6881813" cy="10002838"/>
  <p:defaultTextStyle>
    <a:defPPr>
      <a:defRPr lang="en-US"/>
    </a:defPPr>
    <a:lvl1pPr marL="0" algn="l" defTabSz="650276" rtl="0" eaLnBrk="1" latinLnBrk="0" hangingPunct="1">
      <a:defRPr sz="2600" kern="1200">
        <a:solidFill>
          <a:schemeClr val="tx1"/>
        </a:solidFill>
        <a:latin typeface="+mn-lt"/>
        <a:ea typeface="+mn-ea"/>
        <a:cs typeface="+mn-cs"/>
      </a:defRPr>
    </a:lvl1pPr>
    <a:lvl2pPr marL="650276" algn="l" defTabSz="650276" rtl="0" eaLnBrk="1" latinLnBrk="0" hangingPunct="1">
      <a:defRPr sz="2600" kern="1200">
        <a:solidFill>
          <a:schemeClr val="tx1"/>
        </a:solidFill>
        <a:latin typeface="+mn-lt"/>
        <a:ea typeface="+mn-ea"/>
        <a:cs typeface="+mn-cs"/>
      </a:defRPr>
    </a:lvl2pPr>
    <a:lvl3pPr marL="1300551" algn="l" defTabSz="650276" rtl="0" eaLnBrk="1" latinLnBrk="0" hangingPunct="1">
      <a:defRPr sz="2600" kern="1200">
        <a:solidFill>
          <a:schemeClr val="tx1"/>
        </a:solidFill>
        <a:latin typeface="+mn-lt"/>
        <a:ea typeface="+mn-ea"/>
        <a:cs typeface="+mn-cs"/>
      </a:defRPr>
    </a:lvl3pPr>
    <a:lvl4pPr marL="1950827" algn="l" defTabSz="650276" rtl="0" eaLnBrk="1" latinLnBrk="0" hangingPunct="1">
      <a:defRPr sz="2600" kern="1200">
        <a:solidFill>
          <a:schemeClr val="tx1"/>
        </a:solidFill>
        <a:latin typeface="+mn-lt"/>
        <a:ea typeface="+mn-ea"/>
        <a:cs typeface="+mn-cs"/>
      </a:defRPr>
    </a:lvl4pPr>
    <a:lvl5pPr marL="2601102" algn="l" defTabSz="650276" rtl="0" eaLnBrk="1" latinLnBrk="0" hangingPunct="1">
      <a:defRPr sz="2600" kern="1200">
        <a:solidFill>
          <a:schemeClr val="tx1"/>
        </a:solidFill>
        <a:latin typeface="+mn-lt"/>
        <a:ea typeface="+mn-ea"/>
        <a:cs typeface="+mn-cs"/>
      </a:defRPr>
    </a:lvl5pPr>
    <a:lvl6pPr marL="3251378" algn="l" defTabSz="650276" rtl="0" eaLnBrk="1" latinLnBrk="0" hangingPunct="1">
      <a:defRPr sz="2600" kern="1200">
        <a:solidFill>
          <a:schemeClr val="tx1"/>
        </a:solidFill>
        <a:latin typeface="+mn-lt"/>
        <a:ea typeface="+mn-ea"/>
        <a:cs typeface="+mn-cs"/>
      </a:defRPr>
    </a:lvl6pPr>
    <a:lvl7pPr marL="3901653" algn="l" defTabSz="650276" rtl="0" eaLnBrk="1" latinLnBrk="0" hangingPunct="1">
      <a:defRPr sz="2600" kern="1200">
        <a:solidFill>
          <a:schemeClr val="tx1"/>
        </a:solidFill>
        <a:latin typeface="+mn-lt"/>
        <a:ea typeface="+mn-ea"/>
        <a:cs typeface="+mn-cs"/>
      </a:defRPr>
    </a:lvl7pPr>
    <a:lvl8pPr marL="4551929" algn="l" defTabSz="650276" rtl="0" eaLnBrk="1" latinLnBrk="0" hangingPunct="1">
      <a:defRPr sz="2600" kern="1200">
        <a:solidFill>
          <a:schemeClr val="tx1"/>
        </a:solidFill>
        <a:latin typeface="+mn-lt"/>
        <a:ea typeface="+mn-ea"/>
        <a:cs typeface="+mn-cs"/>
      </a:defRPr>
    </a:lvl8pPr>
    <a:lvl9pPr marL="5202204" algn="l" defTabSz="650276" rtl="0" eaLnBrk="1" latinLnBrk="0" hangingPunct="1">
      <a:defRPr sz="2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908">
          <p15:clr>
            <a:srgbClr val="A4A3A4"/>
          </p15:clr>
        </p15:guide>
        <p15:guide id="2" pos="40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5" d="100"/>
          <a:sy n="55" d="100"/>
        </p:scale>
        <p:origin x="1200" y="72"/>
      </p:cViewPr>
      <p:guideLst>
        <p:guide orient="horz" pos="2908"/>
        <p:guide pos="4096"/>
      </p:guideLst>
    </p:cSldViewPr>
  </p:slideViewPr>
  <p:notesTextViewPr>
    <p:cViewPr>
      <p:scale>
        <a:sx n="100" d="100"/>
        <a:sy n="100"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500142"/>
          </a:xfrm>
          <a:prstGeom prst="rect">
            <a:avLst/>
          </a:prstGeom>
        </p:spPr>
        <p:txBody>
          <a:bodyPr vert="horz" lIns="96478" tIns="48239" rIns="96478" bIns="48239" rtlCol="0"/>
          <a:lstStyle>
            <a:lvl1pPr algn="l">
              <a:defRPr sz="1300"/>
            </a:lvl1pPr>
          </a:lstStyle>
          <a:p>
            <a:endParaRPr lang="en-GB"/>
          </a:p>
        </p:txBody>
      </p:sp>
      <p:sp>
        <p:nvSpPr>
          <p:cNvPr id="3" name="Date Placeholder 2"/>
          <p:cNvSpPr>
            <a:spLocks noGrp="1"/>
          </p:cNvSpPr>
          <p:nvPr>
            <p:ph type="dt" sz="quarter" idx="1"/>
          </p:nvPr>
        </p:nvSpPr>
        <p:spPr>
          <a:xfrm>
            <a:off x="3898102" y="0"/>
            <a:ext cx="2982119" cy="500142"/>
          </a:xfrm>
          <a:prstGeom prst="rect">
            <a:avLst/>
          </a:prstGeom>
        </p:spPr>
        <p:txBody>
          <a:bodyPr vert="horz" lIns="96478" tIns="48239" rIns="96478" bIns="48239" rtlCol="0"/>
          <a:lstStyle>
            <a:lvl1pPr algn="r">
              <a:defRPr sz="1300"/>
            </a:lvl1pPr>
          </a:lstStyle>
          <a:p>
            <a:fld id="{42BD4A1A-25BD-5A4B-8262-7637D0EF5D4F}" type="datetimeFigureOut">
              <a:rPr lang="en-US" smtClean="0"/>
              <a:t>2/16/2018</a:t>
            </a:fld>
            <a:endParaRPr lang="en-GB"/>
          </a:p>
        </p:txBody>
      </p:sp>
      <p:sp>
        <p:nvSpPr>
          <p:cNvPr id="4" name="Footer Placeholder 3"/>
          <p:cNvSpPr>
            <a:spLocks noGrp="1"/>
          </p:cNvSpPr>
          <p:nvPr>
            <p:ph type="ftr" sz="quarter" idx="2"/>
          </p:nvPr>
        </p:nvSpPr>
        <p:spPr>
          <a:xfrm>
            <a:off x="0" y="9500960"/>
            <a:ext cx="2982119" cy="500142"/>
          </a:xfrm>
          <a:prstGeom prst="rect">
            <a:avLst/>
          </a:prstGeom>
        </p:spPr>
        <p:txBody>
          <a:bodyPr vert="horz" lIns="96478" tIns="48239" rIns="96478" bIns="48239" rtlCol="0" anchor="b"/>
          <a:lstStyle>
            <a:lvl1pPr algn="l">
              <a:defRPr sz="1300"/>
            </a:lvl1pPr>
          </a:lstStyle>
          <a:p>
            <a:endParaRPr lang="en-GB"/>
          </a:p>
        </p:txBody>
      </p:sp>
      <p:sp>
        <p:nvSpPr>
          <p:cNvPr id="5" name="Slide Number Placeholder 4"/>
          <p:cNvSpPr>
            <a:spLocks noGrp="1"/>
          </p:cNvSpPr>
          <p:nvPr>
            <p:ph type="sldNum" sz="quarter" idx="3"/>
          </p:nvPr>
        </p:nvSpPr>
        <p:spPr>
          <a:xfrm>
            <a:off x="3898102" y="9500960"/>
            <a:ext cx="2982119" cy="500142"/>
          </a:xfrm>
          <a:prstGeom prst="rect">
            <a:avLst/>
          </a:prstGeom>
        </p:spPr>
        <p:txBody>
          <a:bodyPr vert="horz" lIns="96478" tIns="48239" rIns="96478" bIns="48239" rtlCol="0" anchor="b"/>
          <a:lstStyle>
            <a:lvl1pPr algn="r">
              <a:defRPr sz="1300"/>
            </a:lvl1pPr>
          </a:lstStyle>
          <a:p>
            <a:fld id="{6DF97ABF-097C-B144-83E2-BB2FD59F363F}" type="slidenum">
              <a:rPr lang="en-GB" smtClean="0"/>
              <a:t>‹#›</a:t>
            </a:fld>
            <a:endParaRPr lang="en-GB"/>
          </a:p>
        </p:txBody>
      </p:sp>
    </p:spTree>
    <p:extLst>
      <p:ext uri="{BB962C8B-B14F-4D97-AF65-F5344CB8AC3E}">
        <p14:creationId xmlns:p14="http://schemas.microsoft.com/office/powerpoint/2010/main" val="122682412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500142"/>
          </a:xfrm>
          <a:prstGeom prst="rect">
            <a:avLst/>
          </a:prstGeom>
        </p:spPr>
        <p:txBody>
          <a:bodyPr vert="horz" lIns="96478" tIns="48239" rIns="96478" bIns="48239" rtlCol="0"/>
          <a:lstStyle>
            <a:lvl1pPr algn="l">
              <a:defRPr sz="1300"/>
            </a:lvl1pPr>
          </a:lstStyle>
          <a:p>
            <a:endParaRPr lang="en-GB"/>
          </a:p>
        </p:txBody>
      </p:sp>
      <p:sp>
        <p:nvSpPr>
          <p:cNvPr id="3" name="Date Placeholder 2"/>
          <p:cNvSpPr>
            <a:spLocks noGrp="1"/>
          </p:cNvSpPr>
          <p:nvPr>
            <p:ph type="dt" idx="1"/>
          </p:nvPr>
        </p:nvSpPr>
        <p:spPr>
          <a:xfrm>
            <a:off x="3898102" y="0"/>
            <a:ext cx="2982119" cy="500142"/>
          </a:xfrm>
          <a:prstGeom prst="rect">
            <a:avLst/>
          </a:prstGeom>
        </p:spPr>
        <p:txBody>
          <a:bodyPr vert="horz" lIns="96478" tIns="48239" rIns="96478" bIns="48239" rtlCol="0"/>
          <a:lstStyle>
            <a:lvl1pPr algn="r">
              <a:defRPr sz="1300"/>
            </a:lvl1pPr>
          </a:lstStyle>
          <a:p>
            <a:fld id="{5855CC16-585F-864B-90A1-B63321EF5334}" type="datetimeFigureOut">
              <a:rPr lang="en-US" smtClean="0"/>
              <a:t>2/16/2018</a:t>
            </a:fld>
            <a:endParaRPr lang="en-GB"/>
          </a:p>
        </p:txBody>
      </p:sp>
      <p:sp>
        <p:nvSpPr>
          <p:cNvPr id="4" name="Slide Image Placeholder 3"/>
          <p:cNvSpPr>
            <a:spLocks noGrp="1" noRot="1" noChangeAspect="1"/>
          </p:cNvSpPr>
          <p:nvPr>
            <p:ph type="sldImg" idx="2"/>
          </p:nvPr>
        </p:nvSpPr>
        <p:spPr>
          <a:xfrm>
            <a:off x="942975" y="750888"/>
            <a:ext cx="4995863" cy="3749675"/>
          </a:xfrm>
          <a:prstGeom prst="rect">
            <a:avLst/>
          </a:prstGeom>
          <a:noFill/>
          <a:ln w="12700">
            <a:solidFill>
              <a:prstClr val="black"/>
            </a:solidFill>
          </a:ln>
        </p:spPr>
        <p:txBody>
          <a:bodyPr vert="horz" lIns="96478" tIns="48239" rIns="96478" bIns="48239" rtlCol="0" anchor="ctr"/>
          <a:lstStyle/>
          <a:p>
            <a:endParaRPr lang="en-GB"/>
          </a:p>
        </p:txBody>
      </p:sp>
      <p:sp>
        <p:nvSpPr>
          <p:cNvPr id="5" name="Notes Placeholder 4"/>
          <p:cNvSpPr>
            <a:spLocks noGrp="1"/>
          </p:cNvSpPr>
          <p:nvPr>
            <p:ph type="body" sz="quarter" idx="3"/>
          </p:nvPr>
        </p:nvSpPr>
        <p:spPr>
          <a:xfrm>
            <a:off x="688182" y="4751348"/>
            <a:ext cx="5505450" cy="4501277"/>
          </a:xfrm>
          <a:prstGeom prst="rect">
            <a:avLst/>
          </a:prstGeom>
        </p:spPr>
        <p:txBody>
          <a:bodyPr vert="horz" lIns="96478" tIns="48239" rIns="96478" bIns="48239"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9500960"/>
            <a:ext cx="2982119" cy="500142"/>
          </a:xfrm>
          <a:prstGeom prst="rect">
            <a:avLst/>
          </a:prstGeom>
        </p:spPr>
        <p:txBody>
          <a:bodyPr vert="horz" lIns="96478" tIns="48239" rIns="96478" bIns="48239" rtlCol="0" anchor="b"/>
          <a:lstStyle>
            <a:lvl1pPr algn="l">
              <a:defRPr sz="1300"/>
            </a:lvl1pPr>
          </a:lstStyle>
          <a:p>
            <a:endParaRPr lang="en-GB"/>
          </a:p>
        </p:txBody>
      </p:sp>
      <p:sp>
        <p:nvSpPr>
          <p:cNvPr id="7" name="Slide Number Placeholder 6"/>
          <p:cNvSpPr>
            <a:spLocks noGrp="1"/>
          </p:cNvSpPr>
          <p:nvPr>
            <p:ph type="sldNum" sz="quarter" idx="5"/>
          </p:nvPr>
        </p:nvSpPr>
        <p:spPr>
          <a:xfrm>
            <a:off x="3898102" y="9500960"/>
            <a:ext cx="2982119" cy="500142"/>
          </a:xfrm>
          <a:prstGeom prst="rect">
            <a:avLst/>
          </a:prstGeom>
        </p:spPr>
        <p:txBody>
          <a:bodyPr vert="horz" lIns="96478" tIns="48239" rIns="96478" bIns="48239" rtlCol="0" anchor="b"/>
          <a:lstStyle>
            <a:lvl1pPr algn="r">
              <a:defRPr sz="1300"/>
            </a:lvl1pPr>
          </a:lstStyle>
          <a:p>
            <a:fld id="{5DC5EB07-C2F8-2C48-8B7E-66B2468E546C}" type="slidenum">
              <a:rPr lang="en-GB" smtClean="0"/>
              <a:t>‹#›</a:t>
            </a:fld>
            <a:endParaRPr lang="en-GB"/>
          </a:p>
        </p:txBody>
      </p:sp>
    </p:spTree>
    <p:extLst>
      <p:ext uri="{BB962C8B-B14F-4D97-AF65-F5344CB8AC3E}">
        <p14:creationId xmlns:p14="http://schemas.microsoft.com/office/powerpoint/2010/main" val="3456036225"/>
      </p:ext>
    </p:extLst>
  </p:cSld>
  <p:clrMap bg1="lt1" tx1="dk1" bg2="lt2" tx2="dk2" accent1="accent1" accent2="accent2" accent3="accent3" accent4="accent4" accent5="accent5" accent6="accent6" hlink="hlink" folHlink="folHlink"/>
  <p:hf hdr="0" ftr="0" dt="0"/>
  <p:notesStyle>
    <a:lvl1pPr marL="0" algn="l" defTabSz="650276" rtl="0" eaLnBrk="1" latinLnBrk="0" hangingPunct="1">
      <a:defRPr sz="1700" kern="1200">
        <a:solidFill>
          <a:schemeClr val="tx1"/>
        </a:solidFill>
        <a:latin typeface="+mn-lt"/>
        <a:ea typeface="+mn-ea"/>
        <a:cs typeface="+mn-cs"/>
      </a:defRPr>
    </a:lvl1pPr>
    <a:lvl2pPr marL="650276" algn="l" defTabSz="650276" rtl="0" eaLnBrk="1" latinLnBrk="0" hangingPunct="1">
      <a:defRPr sz="1700" kern="1200">
        <a:solidFill>
          <a:schemeClr val="tx1"/>
        </a:solidFill>
        <a:latin typeface="+mn-lt"/>
        <a:ea typeface="+mn-ea"/>
        <a:cs typeface="+mn-cs"/>
      </a:defRPr>
    </a:lvl2pPr>
    <a:lvl3pPr marL="1300551" algn="l" defTabSz="650276" rtl="0" eaLnBrk="1" latinLnBrk="0" hangingPunct="1">
      <a:defRPr sz="1700" kern="1200">
        <a:solidFill>
          <a:schemeClr val="tx1"/>
        </a:solidFill>
        <a:latin typeface="+mn-lt"/>
        <a:ea typeface="+mn-ea"/>
        <a:cs typeface="+mn-cs"/>
      </a:defRPr>
    </a:lvl3pPr>
    <a:lvl4pPr marL="1950827" algn="l" defTabSz="650276" rtl="0" eaLnBrk="1" latinLnBrk="0" hangingPunct="1">
      <a:defRPr sz="1700" kern="1200">
        <a:solidFill>
          <a:schemeClr val="tx1"/>
        </a:solidFill>
        <a:latin typeface="+mn-lt"/>
        <a:ea typeface="+mn-ea"/>
        <a:cs typeface="+mn-cs"/>
      </a:defRPr>
    </a:lvl4pPr>
    <a:lvl5pPr marL="2601102" algn="l" defTabSz="650276" rtl="0" eaLnBrk="1" latinLnBrk="0" hangingPunct="1">
      <a:defRPr sz="1700" kern="1200">
        <a:solidFill>
          <a:schemeClr val="tx1"/>
        </a:solidFill>
        <a:latin typeface="+mn-lt"/>
        <a:ea typeface="+mn-ea"/>
        <a:cs typeface="+mn-cs"/>
      </a:defRPr>
    </a:lvl5pPr>
    <a:lvl6pPr marL="3251378" algn="l" defTabSz="650276" rtl="0" eaLnBrk="1" latinLnBrk="0" hangingPunct="1">
      <a:defRPr sz="1700" kern="1200">
        <a:solidFill>
          <a:schemeClr val="tx1"/>
        </a:solidFill>
        <a:latin typeface="+mn-lt"/>
        <a:ea typeface="+mn-ea"/>
        <a:cs typeface="+mn-cs"/>
      </a:defRPr>
    </a:lvl6pPr>
    <a:lvl7pPr marL="3901653" algn="l" defTabSz="650276" rtl="0" eaLnBrk="1" latinLnBrk="0" hangingPunct="1">
      <a:defRPr sz="1700" kern="1200">
        <a:solidFill>
          <a:schemeClr val="tx1"/>
        </a:solidFill>
        <a:latin typeface="+mn-lt"/>
        <a:ea typeface="+mn-ea"/>
        <a:cs typeface="+mn-cs"/>
      </a:defRPr>
    </a:lvl7pPr>
    <a:lvl8pPr marL="4551929" algn="l" defTabSz="650276" rtl="0" eaLnBrk="1" latinLnBrk="0" hangingPunct="1">
      <a:defRPr sz="1700" kern="1200">
        <a:solidFill>
          <a:schemeClr val="tx1"/>
        </a:solidFill>
        <a:latin typeface="+mn-lt"/>
        <a:ea typeface="+mn-ea"/>
        <a:cs typeface="+mn-cs"/>
      </a:defRPr>
    </a:lvl8pPr>
    <a:lvl9pPr marL="5202204" algn="l" defTabSz="650276" rtl="0" eaLnBrk="1" latinLnBrk="0" hangingPunct="1">
      <a:defRPr sz="17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6.jpe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18" name="Picture 17" descr="01_backTitle.jp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3003213" cy="9752410"/>
          </a:xfrm>
          <a:prstGeom prst="rect">
            <a:avLst/>
          </a:prstGeom>
        </p:spPr>
      </p:pic>
      <p:sp>
        <p:nvSpPr>
          <p:cNvPr id="2" name="Title 1"/>
          <p:cNvSpPr>
            <a:spLocks noGrp="1"/>
          </p:cNvSpPr>
          <p:nvPr>
            <p:ph type="ctrTitle"/>
          </p:nvPr>
        </p:nvSpPr>
        <p:spPr>
          <a:xfrm>
            <a:off x="530072" y="4628143"/>
            <a:ext cx="7941248" cy="3410314"/>
          </a:xfrm>
        </p:spPr>
        <p:txBody>
          <a:bodyPr anchor="b"/>
          <a:lstStyle>
            <a:lvl1pPr>
              <a:lnSpc>
                <a:spcPts val="5000"/>
              </a:lnSpc>
              <a:defRPr>
                <a:solidFill>
                  <a:schemeClr val="bg1"/>
                </a:solidFill>
              </a:defRPr>
            </a:lvl1pPr>
          </a:lstStyle>
          <a:p>
            <a:r>
              <a:rPr lang="en-US"/>
              <a:t>Click to edit Master title style</a:t>
            </a:r>
            <a:endParaRPr lang="en-GB" dirty="0"/>
          </a:p>
        </p:txBody>
      </p:sp>
      <p:sp>
        <p:nvSpPr>
          <p:cNvPr id="3" name="Subtitle 2"/>
          <p:cNvSpPr>
            <a:spLocks noGrp="1"/>
          </p:cNvSpPr>
          <p:nvPr>
            <p:ph type="subTitle" idx="1"/>
          </p:nvPr>
        </p:nvSpPr>
        <p:spPr>
          <a:xfrm>
            <a:off x="530072" y="8356701"/>
            <a:ext cx="7967434" cy="461665"/>
          </a:xfrm>
        </p:spPr>
        <p:txBody>
          <a:bodyPr wrap="square">
            <a:spAutoFit/>
          </a:bodyPr>
          <a:lstStyle>
            <a:lvl1pPr marL="0" indent="0" algn="l">
              <a:lnSpc>
                <a:spcPct val="100000"/>
              </a:lnSpc>
              <a:spcBef>
                <a:spcPts val="0"/>
              </a:spcBef>
              <a:spcAft>
                <a:spcPts val="0"/>
              </a:spcAft>
              <a:buNone/>
              <a:defRPr sz="3000">
                <a:solidFill>
                  <a:srgbClr val="FFFFFF"/>
                </a:solidFill>
              </a:defRPr>
            </a:lvl1pPr>
            <a:lvl2pPr marL="650276" indent="0" algn="ctr">
              <a:buNone/>
              <a:defRPr>
                <a:solidFill>
                  <a:schemeClr val="tx1">
                    <a:tint val="75000"/>
                  </a:schemeClr>
                </a:solidFill>
              </a:defRPr>
            </a:lvl2pPr>
            <a:lvl3pPr marL="1300551" indent="0" algn="ctr">
              <a:buNone/>
              <a:defRPr>
                <a:solidFill>
                  <a:schemeClr val="tx1">
                    <a:tint val="75000"/>
                  </a:schemeClr>
                </a:solidFill>
              </a:defRPr>
            </a:lvl3pPr>
            <a:lvl4pPr marL="1950827" indent="0" algn="ctr">
              <a:buNone/>
              <a:defRPr>
                <a:solidFill>
                  <a:schemeClr val="tx1">
                    <a:tint val="75000"/>
                  </a:schemeClr>
                </a:solidFill>
              </a:defRPr>
            </a:lvl4pPr>
            <a:lvl5pPr marL="2601102" indent="0" algn="ctr">
              <a:buNone/>
              <a:defRPr>
                <a:solidFill>
                  <a:schemeClr val="tx1">
                    <a:tint val="75000"/>
                  </a:schemeClr>
                </a:solidFill>
              </a:defRPr>
            </a:lvl5pPr>
            <a:lvl6pPr marL="3251378" indent="0" algn="ctr">
              <a:buNone/>
              <a:defRPr>
                <a:solidFill>
                  <a:schemeClr val="tx1">
                    <a:tint val="75000"/>
                  </a:schemeClr>
                </a:solidFill>
              </a:defRPr>
            </a:lvl6pPr>
            <a:lvl7pPr marL="3901653" indent="0" algn="ctr">
              <a:buNone/>
              <a:defRPr>
                <a:solidFill>
                  <a:schemeClr val="tx1">
                    <a:tint val="75000"/>
                  </a:schemeClr>
                </a:solidFill>
              </a:defRPr>
            </a:lvl7pPr>
            <a:lvl8pPr marL="4551929" indent="0" algn="ctr">
              <a:buNone/>
              <a:defRPr>
                <a:solidFill>
                  <a:schemeClr val="tx1">
                    <a:tint val="75000"/>
                  </a:schemeClr>
                </a:solidFill>
              </a:defRPr>
            </a:lvl8pPr>
            <a:lvl9pPr marL="5202204" indent="0" algn="ctr">
              <a:buNone/>
              <a:defRPr>
                <a:solidFill>
                  <a:schemeClr val="tx1">
                    <a:tint val="75000"/>
                  </a:schemeClr>
                </a:solidFill>
              </a:defRPr>
            </a:lvl9pPr>
          </a:lstStyle>
          <a:p>
            <a:r>
              <a:rPr lang="en-US"/>
              <a:t>Click to edit Master subtitle style</a:t>
            </a:r>
            <a:endParaRPr lang="en-GB" dirty="0"/>
          </a:p>
        </p:txBody>
      </p:sp>
      <p:cxnSp>
        <p:nvCxnSpPr>
          <p:cNvPr id="8" name="Straight Connector 7"/>
          <p:cNvCxnSpPr/>
          <p:nvPr userDrawn="1"/>
        </p:nvCxnSpPr>
        <p:spPr>
          <a:xfrm>
            <a:off x="528435" y="8235340"/>
            <a:ext cx="7942884" cy="0"/>
          </a:xfrm>
          <a:prstGeom prst="line">
            <a:avLst/>
          </a:prstGeom>
          <a:ln w="38100" cap="rnd">
            <a:solidFill>
              <a:srgbClr val="FFFFFF"/>
            </a:solidFill>
            <a:prstDash val="sysDot"/>
          </a:ln>
          <a:effectLst/>
        </p:spPr>
        <p:style>
          <a:lnRef idx="2">
            <a:schemeClr val="accent1"/>
          </a:lnRef>
          <a:fillRef idx="0">
            <a:schemeClr val="accent1"/>
          </a:fillRef>
          <a:effectRef idx="1">
            <a:schemeClr val="accent1"/>
          </a:effectRef>
          <a:fontRef idx="minor">
            <a:schemeClr val="tx1"/>
          </a:fontRef>
        </p:style>
      </p:cxnSp>
      <p:pic>
        <p:nvPicPr>
          <p:cNvPr id="17" name="Picture 16" descr="lifeChanging.emf"/>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0175094" y="8757215"/>
            <a:ext cx="2350281" cy="545345"/>
          </a:xfrm>
          <a:prstGeom prst="rect">
            <a:avLst/>
          </a:prstGeom>
        </p:spPr>
      </p:pic>
      <p:pic>
        <p:nvPicPr>
          <p:cNvPr id="19" name="Picture 18" descr="1_TheOU_Logo.png"/>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1334776" y="368300"/>
            <a:ext cx="1293797" cy="887545"/>
          </a:xfrm>
          <a:prstGeom prst="rect">
            <a:avLst/>
          </a:prstGeom>
        </p:spPr>
      </p:pic>
      <p:sp>
        <p:nvSpPr>
          <p:cNvPr id="4" name="Slide Number Placeholder 3"/>
          <p:cNvSpPr>
            <a:spLocks noGrp="1"/>
          </p:cNvSpPr>
          <p:nvPr>
            <p:ph type="sldNum" sz="quarter" idx="10"/>
          </p:nvPr>
        </p:nvSpPr>
        <p:spPr/>
        <p:txBody>
          <a:bodyPr/>
          <a:lstStyle/>
          <a:p>
            <a:pPr algn="ctr"/>
            <a:fld id="{C0BADC3D-1509-2C4E-AB5E-AF0356668A88}" type="slidenum">
              <a:rPr lang="en-GB" smtClean="0"/>
              <a:pPr algn="ctr"/>
              <a:t>‹#›</a:t>
            </a:fld>
            <a:endParaRPr lang="en-GB" dirty="0"/>
          </a:p>
        </p:txBody>
      </p:sp>
    </p:spTree>
    <p:extLst>
      <p:ext uri="{BB962C8B-B14F-4D97-AF65-F5344CB8AC3E}">
        <p14:creationId xmlns:p14="http://schemas.microsoft.com/office/powerpoint/2010/main" val="2175082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1_Title Slide on white">
    <p:spTree>
      <p:nvGrpSpPr>
        <p:cNvPr id="1" name=""/>
        <p:cNvGrpSpPr/>
        <p:nvPr/>
      </p:nvGrpSpPr>
      <p:grpSpPr>
        <a:xfrm>
          <a:off x="0" y="0"/>
          <a:ext cx="0" cy="0"/>
          <a:chOff x="0" y="0"/>
          <a:chExt cx="0" cy="0"/>
        </a:xfrm>
      </p:grpSpPr>
      <p:pic>
        <p:nvPicPr>
          <p:cNvPr id="6" name="Picture 5" descr="02_backTitle.jp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3003213" cy="9752410"/>
          </a:xfrm>
          <a:prstGeom prst="rect">
            <a:avLst/>
          </a:prstGeom>
        </p:spPr>
      </p:pic>
      <p:sp>
        <p:nvSpPr>
          <p:cNvPr id="2" name="Title 1"/>
          <p:cNvSpPr>
            <a:spLocks noGrp="1"/>
          </p:cNvSpPr>
          <p:nvPr>
            <p:ph type="ctrTitle"/>
          </p:nvPr>
        </p:nvSpPr>
        <p:spPr>
          <a:xfrm>
            <a:off x="530072" y="3921177"/>
            <a:ext cx="7941248" cy="3410314"/>
          </a:xfrm>
        </p:spPr>
        <p:txBody>
          <a:bodyPr anchor="b"/>
          <a:lstStyle>
            <a:lvl1pPr>
              <a:lnSpc>
                <a:spcPts val="5000"/>
              </a:lnSpc>
              <a:defRPr sz="4400">
                <a:solidFill>
                  <a:schemeClr val="bg1"/>
                </a:solidFill>
              </a:defRPr>
            </a:lvl1pPr>
          </a:lstStyle>
          <a:p>
            <a:r>
              <a:rPr lang="en-US"/>
              <a:t>Click to edit Master title style</a:t>
            </a:r>
            <a:endParaRPr lang="en-GB" dirty="0"/>
          </a:p>
        </p:txBody>
      </p:sp>
      <p:sp>
        <p:nvSpPr>
          <p:cNvPr id="3" name="Subtitle 2"/>
          <p:cNvSpPr>
            <a:spLocks noGrp="1"/>
          </p:cNvSpPr>
          <p:nvPr>
            <p:ph type="subTitle" idx="1"/>
          </p:nvPr>
        </p:nvSpPr>
        <p:spPr>
          <a:xfrm>
            <a:off x="530072" y="7662828"/>
            <a:ext cx="7967434" cy="461665"/>
          </a:xfrm>
        </p:spPr>
        <p:txBody>
          <a:bodyPr wrap="square">
            <a:spAutoFit/>
          </a:bodyPr>
          <a:lstStyle>
            <a:lvl1pPr marL="0" indent="0" algn="l">
              <a:lnSpc>
                <a:spcPct val="100000"/>
              </a:lnSpc>
              <a:spcBef>
                <a:spcPts val="0"/>
              </a:spcBef>
              <a:spcAft>
                <a:spcPts val="0"/>
              </a:spcAft>
              <a:buNone/>
              <a:defRPr sz="3000">
                <a:solidFill>
                  <a:srgbClr val="FFFFFF"/>
                </a:solidFill>
              </a:defRPr>
            </a:lvl1pPr>
            <a:lvl2pPr marL="650276" indent="0" algn="ctr">
              <a:buNone/>
              <a:defRPr>
                <a:solidFill>
                  <a:schemeClr val="tx1">
                    <a:tint val="75000"/>
                  </a:schemeClr>
                </a:solidFill>
              </a:defRPr>
            </a:lvl2pPr>
            <a:lvl3pPr marL="1300551" indent="0" algn="ctr">
              <a:buNone/>
              <a:defRPr>
                <a:solidFill>
                  <a:schemeClr val="tx1">
                    <a:tint val="75000"/>
                  </a:schemeClr>
                </a:solidFill>
              </a:defRPr>
            </a:lvl3pPr>
            <a:lvl4pPr marL="1950827" indent="0" algn="ctr">
              <a:buNone/>
              <a:defRPr>
                <a:solidFill>
                  <a:schemeClr val="tx1">
                    <a:tint val="75000"/>
                  </a:schemeClr>
                </a:solidFill>
              </a:defRPr>
            </a:lvl4pPr>
            <a:lvl5pPr marL="2601102" indent="0" algn="ctr">
              <a:buNone/>
              <a:defRPr>
                <a:solidFill>
                  <a:schemeClr val="tx1">
                    <a:tint val="75000"/>
                  </a:schemeClr>
                </a:solidFill>
              </a:defRPr>
            </a:lvl5pPr>
            <a:lvl6pPr marL="3251378" indent="0" algn="ctr">
              <a:buNone/>
              <a:defRPr>
                <a:solidFill>
                  <a:schemeClr val="tx1">
                    <a:tint val="75000"/>
                  </a:schemeClr>
                </a:solidFill>
              </a:defRPr>
            </a:lvl6pPr>
            <a:lvl7pPr marL="3901653" indent="0" algn="ctr">
              <a:buNone/>
              <a:defRPr>
                <a:solidFill>
                  <a:schemeClr val="tx1">
                    <a:tint val="75000"/>
                  </a:schemeClr>
                </a:solidFill>
              </a:defRPr>
            </a:lvl7pPr>
            <a:lvl8pPr marL="4551929" indent="0" algn="ctr">
              <a:buNone/>
              <a:defRPr>
                <a:solidFill>
                  <a:schemeClr val="tx1">
                    <a:tint val="75000"/>
                  </a:schemeClr>
                </a:solidFill>
              </a:defRPr>
            </a:lvl8pPr>
            <a:lvl9pPr marL="5202204" indent="0" algn="ctr">
              <a:buNone/>
              <a:defRPr>
                <a:solidFill>
                  <a:schemeClr val="tx1">
                    <a:tint val="75000"/>
                  </a:schemeClr>
                </a:solidFill>
              </a:defRPr>
            </a:lvl9pPr>
          </a:lstStyle>
          <a:p>
            <a:r>
              <a:rPr lang="en-US"/>
              <a:t>Click to edit Master subtitle style</a:t>
            </a:r>
            <a:endParaRPr lang="en-GB" dirty="0"/>
          </a:p>
        </p:txBody>
      </p:sp>
      <p:cxnSp>
        <p:nvCxnSpPr>
          <p:cNvPr id="8" name="Straight Connector 7"/>
          <p:cNvCxnSpPr/>
          <p:nvPr userDrawn="1"/>
        </p:nvCxnSpPr>
        <p:spPr>
          <a:xfrm>
            <a:off x="528435" y="7541467"/>
            <a:ext cx="7942884" cy="0"/>
          </a:xfrm>
          <a:prstGeom prst="line">
            <a:avLst/>
          </a:prstGeom>
          <a:ln w="38100" cap="rnd">
            <a:solidFill>
              <a:srgbClr val="FFFFFF"/>
            </a:solidFill>
            <a:prstDash val="sysDot"/>
          </a:ln>
          <a:effectLst/>
        </p:spPr>
        <p:style>
          <a:lnRef idx="2">
            <a:schemeClr val="accent1"/>
          </a:lnRef>
          <a:fillRef idx="0">
            <a:schemeClr val="accent1"/>
          </a:fillRef>
          <a:effectRef idx="1">
            <a:schemeClr val="accent1"/>
          </a:effectRef>
          <a:fontRef idx="minor">
            <a:schemeClr val="tx1"/>
          </a:fontRef>
        </p:style>
      </p:cxnSp>
      <p:pic>
        <p:nvPicPr>
          <p:cNvPr id="17" name="Picture 16" descr="lifeChanging.emf"/>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518223" y="8717525"/>
            <a:ext cx="2160703" cy="501356"/>
          </a:xfrm>
          <a:prstGeom prst="rect">
            <a:avLst/>
          </a:prstGeom>
        </p:spPr>
      </p:pic>
      <p:pic>
        <p:nvPicPr>
          <p:cNvPr id="19" name="Picture 18"/>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1328426" y="379550"/>
            <a:ext cx="1293797" cy="884094"/>
          </a:xfrm>
          <a:prstGeom prst="rect">
            <a:avLst/>
          </a:prstGeom>
        </p:spPr>
      </p:pic>
    </p:spTree>
    <p:extLst>
      <p:ext uri="{BB962C8B-B14F-4D97-AF65-F5344CB8AC3E}">
        <p14:creationId xmlns:p14="http://schemas.microsoft.com/office/powerpoint/2010/main" val="3209610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Divider 2">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4365"/>
            <a:ext cx="13003213" cy="9752409"/>
          </a:xfrm>
          <a:prstGeom prst="rect">
            <a:avLst/>
          </a:prstGeom>
        </p:spPr>
      </p:pic>
      <p:sp>
        <p:nvSpPr>
          <p:cNvPr id="2" name="Title 1"/>
          <p:cNvSpPr>
            <a:spLocks noGrp="1"/>
          </p:cNvSpPr>
          <p:nvPr>
            <p:ph type="ctrTitle"/>
          </p:nvPr>
        </p:nvSpPr>
        <p:spPr>
          <a:xfrm>
            <a:off x="2133600" y="4294290"/>
            <a:ext cx="8718327" cy="651653"/>
          </a:xfrm>
        </p:spPr>
        <p:txBody>
          <a:bodyPr wrap="square" anchor="b">
            <a:spAutoFit/>
          </a:bodyPr>
          <a:lstStyle>
            <a:lvl1pPr algn="ctr">
              <a:lnSpc>
                <a:spcPts val="5000"/>
              </a:lnSpc>
              <a:defRPr sz="5850" baseline="0">
                <a:solidFill>
                  <a:schemeClr val="bg1"/>
                </a:solidFill>
              </a:defRPr>
            </a:lvl1pPr>
          </a:lstStyle>
          <a:p>
            <a:r>
              <a:rPr lang="en-US"/>
              <a:t>Click to edit Master title style</a:t>
            </a:r>
            <a:endParaRPr lang="en-GB" dirty="0"/>
          </a:p>
        </p:txBody>
      </p:sp>
      <p:sp>
        <p:nvSpPr>
          <p:cNvPr id="3" name="Subtitle 2"/>
          <p:cNvSpPr>
            <a:spLocks noGrp="1"/>
          </p:cNvSpPr>
          <p:nvPr>
            <p:ph type="subTitle" idx="1"/>
          </p:nvPr>
        </p:nvSpPr>
        <p:spPr>
          <a:xfrm>
            <a:off x="2133600" y="5358645"/>
            <a:ext cx="8731420" cy="461665"/>
          </a:xfrm>
        </p:spPr>
        <p:txBody>
          <a:bodyPr wrap="square">
            <a:spAutoFit/>
          </a:bodyPr>
          <a:lstStyle>
            <a:lvl1pPr marL="0" indent="0" algn="ctr">
              <a:lnSpc>
                <a:spcPct val="100000"/>
              </a:lnSpc>
              <a:spcBef>
                <a:spcPts val="0"/>
              </a:spcBef>
              <a:spcAft>
                <a:spcPts val="0"/>
              </a:spcAft>
              <a:buNone/>
              <a:defRPr sz="3000">
                <a:solidFill>
                  <a:srgbClr val="FFFFFF"/>
                </a:solidFill>
              </a:defRPr>
            </a:lvl1pPr>
            <a:lvl2pPr marL="650276" indent="0" algn="ctr">
              <a:buNone/>
              <a:defRPr>
                <a:solidFill>
                  <a:schemeClr val="tx1">
                    <a:tint val="75000"/>
                  </a:schemeClr>
                </a:solidFill>
              </a:defRPr>
            </a:lvl2pPr>
            <a:lvl3pPr marL="1300551" indent="0" algn="ctr">
              <a:buNone/>
              <a:defRPr>
                <a:solidFill>
                  <a:schemeClr val="tx1">
                    <a:tint val="75000"/>
                  </a:schemeClr>
                </a:solidFill>
              </a:defRPr>
            </a:lvl3pPr>
            <a:lvl4pPr marL="1950827" indent="0" algn="ctr">
              <a:buNone/>
              <a:defRPr>
                <a:solidFill>
                  <a:schemeClr val="tx1">
                    <a:tint val="75000"/>
                  </a:schemeClr>
                </a:solidFill>
              </a:defRPr>
            </a:lvl4pPr>
            <a:lvl5pPr marL="2601102" indent="0" algn="ctr">
              <a:buNone/>
              <a:defRPr>
                <a:solidFill>
                  <a:schemeClr val="tx1">
                    <a:tint val="75000"/>
                  </a:schemeClr>
                </a:solidFill>
              </a:defRPr>
            </a:lvl5pPr>
            <a:lvl6pPr marL="3251378" indent="0" algn="ctr">
              <a:buNone/>
              <a:defRPr>
                <a:solidFill>
                  <a:schemeClr val="tx1">
                    <a:tint val="75000"/>
                  </a:schemeClr>
                </a:solidFill>
              </a:defRPr>
            </a:lvl6pPr>
            <a:lvl7pPr marL="3901653" indent="0" algn="ctr">
              <a:buNone/>
              <a:defRPr>
                <a:solidFill>
                  <a:schemeClr val="tx1">
                    <a:tint val="75000"/>
                  </a:schemeClr>
                </a:solidFill>
              </a:defRPr>
            </a:lvl7pPr>
            <a:lvl8pPr marL="4551929" indent="0" algn="ctr">
              <a:buNone/>
              <a:defRPr>
                <a:solidFill>
                  <a:schemeClr val="tx1">
                    <a:tint val="75000"/>
                  </a:schemeClr>
                </a:solidFill>
              </a:defRPr>
            </a:lvl8pPr>
            <a:lvl9pPr marL="5202204" indent="0" algn="ctr">
              <a:buNone/>
              <a:defRPr>
                <a:solidFill>
                  <a:schemeClr val="tx1">
                    <a:tint val="75000"/>
                  </a:schemeClr>
                </a:solidFill>
              </a:defRPr>
            </a:lvl9pPr>
          </a:lstStyle>
          <a:p>
            <a:r>
              <a:rPr lang="en-US"/>
              <a:t>Click to edit Master subtitle style</a:t>
            </a:r>
            <a:endParaRPr lang="en-GB" dirty="0"/>
          </a:p>
        </p:txBody>
      </p:sp>
      <p:pic>
        <p:nvPicPr>
          <p:cNvPr id="11" name="Picture 10"/>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1844444" y="363008"/>
            <a:ext cx="750078" cy="887593"/>
          </a:xfrm>
          <a:prstGeom prst="rect">
            <a:avLst/>
          </a:prstGeom>
        </p:spPr>
      </p:pic>
      <p:sp>
        <p:nvSpPr>
          <p:cNvPr id="12" name="Oval 11"/>
          <p:cNvSpPr/>
          <p:nvPr userDrawn="1"/>
        </p:nvSpPr>
        <p:spPr>
          <a:xfrm>
            <a:off x="12131865" y="9224972"/>
            <a:ext cx="292800" cy="292800"/>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3" name="Slide Number Placeholder 5"/>
          <p:cNvSpPr>
            <a:spLocks noGrp="1"/>
          </p:cNvSpPr>
          <p:nvPr>
            <p:ph type="sldNum" sz="quarter" idx="4"/>
          </p:nvPr>
        </p:nvSpPr>
        <p:spPr>
          <a:xfrm>
            <a:off x="12034263" y="9103058"/>
            <a:ext cx="503290" cy="519458"/>
          </a:xfrm>
          <a:prstGeom prst="rect">
            <a:avLst/>
          </a:prstGeom>
        </p:spPr>
        <p:txBody>
          <a:bodyPr vert="horz" lIns="130055" tIns="65028" rIns="130055" bIns="65028" rtlCol="0" anchor="ctr"/>
          <a:lstStyle>
            <a:lvl1pPr algn="r">
              <a:defRPr sz="1000">
                <a:solidFill>
                  <a:srgbClr val="FFFFFF"/>
                </a:solidFill>
              </a:defRPr>
            </a:lvl1pPr>
          </a:lstStyle>
          <a:p>
            <a:pPr algn="ctr"/>
            <a:fld id="{C0BADC3D-1509-2C4E-AB5E-AF0356668A88}" type="slidenum">
              <a:rPr lang="en-GB" smtClean="0"/>
              <a:pPr algn="ctr"/>
              <a:t>‹#›</a:t>
            </a:fld>
            <a:endParaRPr lang="en-GB" dirty="0"/>
          </a:p>
        </p:txBody>
      </p:sp>
    </p:spTree>
    <p:extLst>
      <p:ext uri="{BB962C8B-B14F-4D97-AF65-F5344CB8AC3E}">
        <p14:creationId xmlns:p14="http://schemas.microsoft.com/office/powerpoint/2010/main" val="36271868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_Cyan">
    <p:spTree>
      <p:nvGrpSpPr>
        <p:cNvPr id="1" name=""/>
        <p:cNvGrpSpPr/>
        <p:nvPr/>
      </p:nvGrpSpPr>
      <p:grpSpPr>
        <a:xfrm>
          <a:off x="0" y="0"/>
          <a:ext cx="0" cy="0"/>
          <a:chOff x="0" y="0"/>
          <a:chExt cx="0" cy="0"/>
        </a:xfrm>
      </p:grpSpPr>
      <p:sp>
        <p:nvSpPr>
          <p:cNvPr id="2" name="Title 1"/>
          <p:cNvSpPr>
            <a:spLocks noGrp="1"/>
          </p:cNvSpPr>
          <p:nvPr>
            <p:ph type="title"/>
          </p:nvPr>
        </p:nvSpPr>
        <p:spPr>
          <a:xfrm>
            <a:off x="715626" y="416908"/>
            <a:ext cx="9510185" cy="826827"/>
          </a:xfrm>
        </p:spPr>
        <p:txBody>
          <a:bodyPr/>
          <a:lstStyle/>
          <a:p>
            <a:r>
              <a:rPr lang="en-US"/>
              <a:t>Click to edit Master title style</a:t>
            </a:r>
            <a:endParaRPr lang="en-GB" dirty="0"/>
          </a:p>
        </p:txBody>
      </p:sp>
      <p:sp>
        <p:nvSpPr>
          <p:cNvPr id="3" name="Content Placeholder 2"/>
          <p:cNvSpPr>
            <a:spLocks noGrp="1"/>
          </p:cNvSpPr>
          <p:nvPr>
            <p:ph idx="1"/>
          </p:nvPr>
        </p:nvSpPr>
        <p:spPr>
          <a:xfrm>
            <a:off x="720916" y="2724513"/>
            <a:ext cx="11575130" cy="6222686"/>
          </a:xfrm>
        </p:spPr>
        <p:txBody>
          <a:bodyPr/>
          <a:lstStyle/>
          <a:p>
            <a:pPr lvl="0"/>
            <a:r>
              <a:rPr lang="en-US"/>
              <a:t>Click to edit Master text styles</a:t>
            </a:r>
          </a:p>
        </p:txBody>
      </p:sp>
      <p:sp>
        <p:nvSpPr>
          <p:cNvPr id="8" name="Subtitle 2"/>
          <p:cNvSpPr>
            <a:spLocks noGrp="1"/>
          </p:cNvSpPr>
          <p:nvPr>
            <p:ph type="subTitle" idx="13"/>
          </p:nvPr>
        </p:nvSpPr>
        <p:spPr>
          <a:xfrm>
            <a:off x="720917" y="1546538"/>
            <a:ext cx="9506517" cy="430887"/>
          </a:xfrm>
        </p:spPr>
        <p:txBody>
          <a:bodyPr wrap="square">
            <a:spAutoFit/>
          </a:bodyPr>
          <a:lstStyle>
            <a:lvl1pPr marL="0" indent="0" algn="l">
              <a:lnSpc>
                <a:spcPct val="100000"/>
              </a:lnSpc>
              <a:spcBef>
                <a:spcPts val="0"/>
              </a:spcBef>
              <a:spcAft>
                <a:spcPts val="0"/>
              </a:spcAft>
              <a:buNone/>
              <a:defRPr sz="2800">
                <a:solidFill>
                  <a:schemeClr val="tx1"/>
                </a:solidFill>
              </a:defRPr>
            </a:lvl1pPr>
            <a:lvl2pPr marL="650276" indent="0" algn="ctr">
              <a:buNone/>
              <a:defRPr>
                <a:solidFill>
                  <a:schemeClr val="tx1">
                    <a:tint val="75000"/>
                  </a:schemeClr>
                </a:solidFill>
              </a:defRPr>
            </a:lvl2pPr>
            <a:lvl3pPr marL="1300551" indent="0" algn="ctr">
              <a:buNone/>
              <a:defRPr>
                <a:solidFill>
                  <a:schemeClr val="tx1">
                    <a:tint val="75000"/>
                  </a:schemeClr>
                </a:solidFill>
              </a:defRPr>
            </a:lvl3pPr>
            <a:lvl4pPr marL="1950827" indent="0" algn="ctr">
              <a:buNone/>
              <a:defRPr>
                <a:solidFill>
                  <a:schemeClr val="tx1">
                    <a:tint val="75000"/>
                  </a:schemeClr>
                </a:solidFill>
              </a:defRPr>
            </a:lvl4pPr>
            <a:lvl5pPr marL="2601102" indent="0" algn="ctr">
              <a:buNone/>
              <a:defRPr>
                <a:solidFill>
                  <a:schemeClr val="tx1">
                    <a:tint val="75000"/>
                  </a:schemeClr>
                </a:solidFill>
              </a:defRPr>
            </a:lvl5pPr>
            <a:lvl6pPr marL="3251378" indent="0" algn="ctr">
              <a:buNone/>
              <a:defRPr>
                <a:solidFill>
                  <a:schemeClr val="tx1">
                    <a:tint val="75000"/>
                  </a:schemeClr>
                </a:solidFill>
              </a:defRPr>
            </a:lvl6pPr>
            <a:lvl7pPr marL="3901653" indent="0" algn="ctr">
              <a:buNone/>
              <a:defRPr>
                <a:solidFill>
                  <a:schemeClr val="tx1">
                    <a:tint val="75000"/>
                  </a:schemeClr>
                </a:solidFill>
              </a:defRPr>
            </a:lvl7pPr>
            <a:lvl8pPr marL="4551929" indent="0" algn="ctr">
              <a:buNone/>
              <a:defRPr>
                <a:solidFill>
                  <a:schemeClr val="tx1">
                    <a:tint val="75000"/>
                  </a:schemeClr>
                </a:solidFill>
              </a:defRPr>
            </a:lvl8pPr>
            <a:lvl9pPr marL="5202204" indent="0" algn="ctr">
              <a:buNone/>
              <a:defRPr>
                <a:solidFill>
                  <a:schemeClr val="tx1">
                    <a:tint val="75000"/>
                  </a:schemeClr>
                </a:solidFill>
              </a:defRPr>
            </a:lvl9pPr>
          </a:lstStyle>
          <a:p>
            <a:r>
              <a:rPr lang="en-US"/>
              <a:t>Click to edit Master subtitle style</a:t>
            </a:r>
            <a:endParaRPr lang="en-GB" dirty="0"/>
          </a:p>
        </p:txBody>
      </p:sp>
      <p:sp>
        <p:nvSpPr>
          <p:cNvPr id="9" name="Slide Number Placeholder 5"/>
          <p:cNvSpPr>
            <a:spLocks noGrp="1"/>
          </p:cNvSpPr>
          <p:nvPr>
            <p:ph type="sldNum" sz="quarter" idx="4"/>
          </p:nvPr>
        </p:nvSpPr>
        <p:spPr>
          <a:xfrm>
            <a:off x="12034263" y="9103058"/>
            <a:ext cx="503290" cy="519458"/>
          </a:xfrm>
          <a:prstGeom prst="rect">
            <a:avLst/>
          </a:prstGeom>
        </p:spPr>
        <p:txBody>
          <a:bodyPr vert="horz" lIns="130055" tIns="65028" rIns="130055" bIns="65028" rtlCol="0" anchor="ctr"/>
          <a:lstStyle>
            <a:lvl1pPr algn="r">
              <a:defRPr sz="1000">
                <a:solidFill>
                  <a:srgbClr val="FFFFFF"/>
                </a:solidFill>
              </a:defRPr>
            </a:lvl1pPr>
          </a:lstStyle>
          <a:p>
            <a:pPr algn="ctr"/>
            <a:fld id="{C0BADC3D-1509-2C4E-AB5E-AF0356668A88}" type="slidenum">
              <a:rPr lang="en-GB" smtClean="0"/>
              <a:pPr algn="ctr"/>
              <a:t>‹#›</a:t>
            </a:fld>
            <a:endParaRPr lang="en-GB" dirty="0"/>
          </a:p>
        </p:txBody>
      </p:sp>
      <p:cxnSp>
        <p:nvCxnSpPr>
          <p:cNvPr id="7" name="Straight Connector 6"/>
          <p:cNvCxnSpPr/>
          <p:nvPr userDrawn="1"/>
        </p:nvCxnSpPr>
        <p:spPr>
          <a:xfrm>
            <a:off x="711740" y="1270424"/>
            <a:ext cx="9001419" cy="0"/>
          </a:xfrm>
          <a:prstGeom prst="line">
            <a:avLst/>
          </a:prstGeom>
          <a:ln w="38100" cap="rnd">
            <a:prstDash val="sysDot"/>
          </a:ln>
          <a:effectLst/>
        </p:spPr>
        <p:style>
          <a:lnRef idx="2">
            <a:schemeClr val="accent1"/>
          </a:lnRef>
          <a:fillRef idx="0">
            <a:schemeClr val="accent1"/>
          </a:fillRef>
          <a:effectRef idx="1">
            <a:schemeClr val="accent1"/>
          </a:effectRef>
          <a:fontRef idx="minor">
            <a:schemeClr val="tx1"/>
          </a:fontRef>
        </p:style>
      </p:cxnSp>
      <p:sp>
        <p:nvSpPr>
          <p:cNvPr id="10" name="TextBox 9"/>
          <p:cNvSpPr txBox="1"/>
          <p:nvPr userDrawn="1"/>
        </p:nvSpPr>
        <p:spPr>
          <a:xfrm>
            <a:off x="7003719" y="9162732"/>
            <a:ext cx="5030544" cy="400110"/>
          </a:xfrm>
          <a:prstGeom prst="rect">
            <a:avLst/>
          </a:prstGeom>
          <a:noFill/>
        </p:spPr>
        <p:txBody>
          <a:bodyPr wrap="none" rtlCol="0">
            <a:spAutoFit/>
          </a:bodyPr>
          <a:lstStyle/>
          <a:p>
            <a:r>
              <a:rPr lang="en-GB" sz="2000" dirty="0">
                <a:solidFill>
                  <a:schemeClr val="tx2">
                    <a:lumMod val="60000"/>
                    <a:lumOff val="40000"/>
                  </a:schemeClr>
                </a:solidFill>
              </a:rPr>
              <a:t>Centre for Policing Research and Learning</a:t>
            </a:r>
          </a:p>
        </p:txBody>
      </p:sp>
    </p:spTree>
    <p:extLst>
      <p:ext uri="{BB962C8B-B14F-4D97-AF65-F5344CB8AC3E}">
        <p14:creationId xmlns:p14="http://schemas.microsoft.com/office/powerpoint/2010/main" val="3592987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and Content_Blue">
    <p:spTree>
      <p:nvGrpSpPr>
        <p:cNvPr id="1" name=""/>
        <p:cNvGrpSpPr/>
        <p:nvPr/>
      </p:nvGrpSpPr>
      <p:grpSpPr>
        <a:xfrm>
          <a:off x="0" y="0"/>
          <a:ext cx="0" cy="0"/>
          <a:chOff x="0" y="0"/>
          <a:chExt cx="0" cy="0"/>
        </a:xfrm>
      </p:grpSpPr>
      <p:sp>
        <p:nvSpPr>
          <p:cNvPr id="10" name="Oval 9"/>
          <p:cNvSpPr/>
          <p:nvPr userDrawn="1"/>
        </p:nvSpPr>
        <p:spPr>
          <a:xfrm>
            <a:off x="12131865" y="9224972"/>
            <a:ext cx="292800" cy="292800"/>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9" name="Slide Number Placeholder 5"/>
          <p:cNvSpPr>
            <a:spLocks noGrp="1"/>
          </p:cNvSpPr>
          <p:nvPr>
            <p:ph type="sldNum" sz="quarter" idx="4"/>
          </p:nvPr>
        </p:nvSpPr>
        <p:spPr>
          <a:xfrm>
            <a:off x="12034263" y="9103058"/>
            <a:ext cx="503290" cy="519458"/>
          </a:xfrm>
          <a:prstGeom prst="rect">
            <a:avLst/>
          </a:prstGeom>
        </p:spPr>
        <p:txBody>
          <a:bodyPr vert="horz" lIns="130055" tIns="65028" rIns="130055" bIns="65028" rtlCol="0" anchor="ctr"/>
          <a:lstStyle>
            <a:lvl1pPr algn="r">
              <a:defRPr sz="1000">
                <a:solidFill>
                  <a:srgbClr val="FFFFFF"/>
                </a:solidFill>
              </a:defRPr>
            </a:lvl1pPr>
          </a:lstStyle>
          <a:p>
            <a:pPr algn="ctr"/>
            <a:fld id="{C0BADC3D-1509-2C4E-AB5E-AF0356668A88}" type="slidenum">
              <a:rPr lang="en-GB" smtClean="0"/>
              <a:pPr algn="ctr"/>
              <a:t>‹#›</a:t>
            </a:fld>
            <a:endParaRPr lang="en-GB" dirty="0"/>
          </a:p>
        </p:txBody>
      </p:sp>
      <p:pic>
        <p:nvPicPr>
          <p:cNvPr id="6" name="Picture 5"/>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016320" y="0"/>
            <a:ext cx="2986891" cy="2974944"/>
          </a:xfrm>
          <a:prstGeom prst="rect">
            <a:avLst/>
          </a:prstGeom>
        </p:spPr>
      </p:pic>
      <p:pic>
        <p:nvPicPr>
          <p:cNvPr id="7" name="Picture 6" descr="OU ICON.png"/>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1839575" y="363008"/>
            <a:ext cx="759817" cy="887593"/>
          </a:xfrm>
          <a:prstGeom prst="rect">
            <a:avLst/>
          </a:prstGeom>
        </p:spPr>
      </p:pic>
      <p:sp>
        <p:nvSpPr>
          <p:cNvPr id="12" name="Subtitle 2"/>
          <p:cNvSpPr>
            <a:spLocks noGrp="1"/>
          </p:cNvSpPr>
          <p:nvPr>
            <p:ph type="subTitle" idx="13"/>
          </p:nvPr>
        </p:nvSpPr>
        <p:spPr>
          <a:xfrm>
            <a:off x="720917" y="1546538"/>
            <a:ext cx="9506517" cy="430887"/>
          </a:xfrm>
        </p:spPr>
        <p:txBody>
          <a:bodyPr wrap="square">
            <a:spAutoFit/>
          </a:bodyPr>
          <a:lstStyle>
            <a:lvl1pPr marL="0" indent="0" algn="l">
              <a:lnSpc>
                <a:spcPct val="100000"/>
              </a:lnSpc>
              <a:spcBef>
                <a:spcPts val="0"/>
              </a:spcBef>
              <a:spcAft>
                <a:spcPts val="0"/>
              </a:spcAft>
              <a:buNone/>
              <a:defRPr sz="2800">
                <a:solidFill>
                  <a:schemeClr val="tx1"/>
                </a:solidFill>
              </a:defRPr>
            </a:lvl1pPr>
            <a:lvl2pPr marL="650276" indent="0" algn="ctr">
              <a:buNone/>
              <a:defRPr>
                <a:solidFill>
                  <a:schemeClr val="tx1">
                    <a:tint val="75000"/>
                  </a:schemeClr>
                </a:solidFill>
              </a:defRPr>
            </a:lvl2pPr>
            <a:lvl3pPr marL="1300551" indent="0" algn="ctr">
              <a:buNone/>
              <a:defRPr>
                <a:solidFill>
                  <a:schemeClr val="tx1">
                    <a:tint val="75000"/>
                  </a:schemeClr>
                </a:solidFill>
              </a:defRPr>
            </a:lvl3pPr>
            <a:lvl4pPr marL="1950827" indent="0" algn="ctr">
              <a:buNone/>
              <a:defRPr>
                <a:solidFill>
                  <a:schemeClr val="tx1">
                    <a:tint val="75000"/>
                  </a:schemeClr>
                </a:solidFill>
              </a:defRPr>
            </a:lvl4pPr>
            <a:lvl5pPr marL="2601102" indent="0" algn="ctr">
              <a:buNone/>
              <a:defRPr>
                <a:solidFill>
                  <a:schemeClr val="tx1">
                    <a:tint val="75000"/>
                  </a:schemeClr>
                </a:solidFill>
              </a:defRPr>
            </a:lvl5pPr>
            <a:lvl6pPr marL="3251378" indent="0" algn="ctr">
              <a:buNone/>
              <a:defRPr>
                <a:solidFill>
                  <a:schemeClr val="tx1">
                    <a:tint val="75000"/>
                  </a:schemeClr>
                </a:solidFill>
              </a:defRPr>
            </a:lvl6pPr>
            <a:lvl7pPr marL="3901653" indent="0" algn="ctr">
              <a:buNone/>
              <a:defRPr>
                <a:solidFill>
                  <a:schemeClr val="tx1">
                    <a:tint val="75000"/>
                  </a:schemeClr>
                </a:solidFill>
              </a:defRPr>
            </a:lvl7pPr>
            <a:lvl8pPr marL="4551929" indent="0" algn="ctr">
              <a:buNone/>
              <a:defRPr>
                <a:solidFill>
                  <a:schemeClr val="tx1">
                    <a:tint val="75000"/>
                  </a:schemeClr>
                </a:solidFill>
              </a:defRPr>
            </a:lvl8pPr>
            <a:lvl9pPr marL="5202204" indent="0" algn="ctr">
              <a:buNone/>
              <a:defRPr>
                <a:solidFill>
                  <a:schemeClr val="tx1">
                    <a:tint val="75000"/>
                  </a:schemeClr>
                </a:solidFill>
              </a:defRPr>
            </a:lvl9pPr>
          </a:lstStyle>
          <a:p>
            <a:r>
              <a:rPr lang="en-US"/>
              <a:t>Click to edit Master subtitle style</a:t>
            </a:r>
            <a:endParaRPr lang="en-GB" dirty="0"/>
          </a:p>
        </p:txBody>
      </p:sp>
      <p:sp>
        <p:nvSpPr>
          <p:cNvPr id="13" name="Title 1"/>
          <p:cNvSpPr>
            <a:spLocks noGrp="1"/>
          </p:cNvSpPr>
          <p:nvPr>
            <p:ph type="title"/>
          </p:nvPr>
        </p:nvSpPr>
        <p:spPr>
          <a:xfrm>
            <a:off x="715626" y="416908"/>
            <a:ext cx="9510185" cy="826827"/>
          </a:xfrm>
        </p:spPr>
        <p:txBody>
          <a:bodyPr/>
          <a:lstStyle>
            <a:lvl1pPr>
              <a:defRPr>
                <a:solidFill>
                  <a:srgbClr val="0B55A8"/>
                </a:solidFill>
              </a:defRPr>
            </a:lvl1pPr>
          </a:lstStyle>
          <a:p>
            <a:r>
              <a:rPr lang="en-US"/>
              <a:t>Click to edit Master title style</a:t>
            </a:r>
            <a:endParaRPr lang="en-GB" dirty="0"/>
          </a:p>
        </p:txBody>
      </p:sp>
      <p:sp>
        <p:nvSpPr>
          <p:cNvPr id="14" name="Content Placeholder 2"/>
          <p:cNvSpPr>
            <a:spLocks noGrp="1"/>
          </p:cNvSpPr>
          <p:nvPr>
            <p:ph idx="1"/>
          </p:nvPr>
        </p:nvSpPr>
        <p:spPr>
          <a:xfrm>
            <a:off x="720916" y="2724513"/>
            <a:ext cx="11575130" cy="6222686"/>
          </a:xfrm>
        </p:spPr>
        <p:txBody>
          <a:bodyPr/>
          <a:lstStyle>
            <a:lvl1pPr>
              <a:buClr>
                <a:schemeClr val="accent2"/>
              </a:buClr>
              <a:defRPr/>
            </a:lvl1pPr>
            <a:lvl2pPr>
              <a:buClr>
                <a:schemeClr val="accent2"/>
              </a:buClr>
              <a:defRPr/>
            </a:lvl2pPr>
            <a:lvl3pPr>
              <a:buClr>
                <a:schemeClr val="accent2"/>
              </a:buClr>
              <a:defRPr/>
            </a:lvl3pPr>
          </a:lstStyle>
          <a:p>
            <a:pPr lvl="0"/>
            <a:r>
              <a:rPr lang="en-US"/>
              <a:t>Click to edit Master text styles</a:t>
            </a:r>
          </a:p>
        </p:txBody>
      </p:sp>
      <p:cxnSp>
        <p:nvCxnSpPr>
          <p:cNvPr id="15" name="Straight Connector 14"/>
          <p:cNvCxnSpPr/>
          <p:nvPr userDrawn="1"/>
        </p:nvCxnSpPr>
        <p:spPr>
          <a:xfrm>
            <a:off x="711740" y="1270424"/>
            <a:ext cx="9001419" cy="0"/>
          </a:xfrm>
          <a:prstGeom prst="line">
            <a:avLst/>
          </a:prstGeom>
          <a:ln w="38100" cap="rnd">
            <a:solidFill>
              <a:schemeClr val="accent2"/>
            </a:solidFill>
            <a:prstDash val="sysDot"/>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42739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le and Content_Green">
    <p:spTree>
      <p:nvGrpSpPr>
        <p:cNvPr id="1" name=""/>
        <p:cNvGrpSpPr/>
        <p:nvPr/>
      </p:nvGrpSpPr>
      <p:grpSpPr>
        <a:xfrm>
          <a:off x="0" y="0"/>
          <a:ext cx="0" cy="0"/>
          <a:chOff x="0" y="0"/>
          <a:chExt cx="0" cy="0"/>
        </a:xfrm>
      </p:grpSpPr>
      <p:sp>
        <p:nvSpPr>
          <p:cNvPr id="10" name="Oval 9"/>
          <p:cNvSpPr/>
          <p:nvPr userDrawn="1"/>
        </p:nvSpPr>
        <p:spPr>
          <a:xfrm>
            <a:off x="12131865" y="9224972"/>
            <a:ext cx="292800" cy="292800"/>
          </a:xfrm>
          <a:prstGeom prst="ellipse">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9" name="Slide Number Placeholder 5"/>
          <p:cNvSpPr>
            <a:spLocks noGrp="1"/>
          </p:cNvSpPr>
          <p:nvPr>
            <p:ph type="sldNum" sz="quarter" idx="4"/>
          </p:nvPr>
        </p:nvSpPr>
        <p:spPr>
          <a:xfrm>
            <a:off x="12034263" y="9103058"/>
            <a:ext cx="503290" cy="519458"/>
          </a:xfrm>
          <a:prstGeom prst="rect">
            <a:avLst/>
          </a:prstGeom>
        </p:spPr>
        <p:txBody>
          <a:bodyPr vert="horz" lIns="130055" tIns="65028" rIns="130055" bIns="65028" rtlCol="0" anchor="ctr"/>
          <a:lstStyle>
            <a:lvl1pPr algn="r">
              <a:defRPr sz="1000">
                <a:solidFill>
                  <a:srgbClr val="FFFFFF"/>
                </a:solidFill>
              </a:defRPr>
            </a:lvl1pPr>
          </a:lstStyle>
          <a:p>
            <a:pPr algn="ctr"/>
            <a:fld id="{C0BADC3D-1509-2C4E-AB5E-AF0356668A88}" type="slidenum">
              <a:rPr lang="en-GB" smtClean="0"/>
              <a:pPr algn="ctr"/>
              <a:t>‹#›</a:t>
            </a:fld>
            <a:endParaRPr lang="en-GB" dirty="0"/>
          </a:p>
        </p:txBody>
      </p:sp>
      <p:pic>
        <p:nvPicPr>
          <p:cNvPr id="6" name="Picture 5"/>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016320" y="0"/>
            <a:ext cx="2986892" cy="2974944"/>
          </a:xfrm>
          <a:prstGeom prst="rect">
            <a:avLst/>
          </a:prstGeom>
        </p:spPr>
      </p:pic>
      <p:pic>
        <p:nvPicPr>
          <p:cNvPr id="7" name="Picture 6" descr="OU ICON.png"/>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1839575" y="363008"/>
            <a:ext cx="759817" cy="887593"/>
          </a:xfrm>
          <a:prstGeom prst="rect">
            <a:avLst/>
          </a:prstGeom>
        </p:spPr>
      </p:pic>
      <p:sp>
        <p:nvSpPr>
          <p:cNvPr id="11" name="Title 1"/>
          <p:cNvSpPr>
            <a:spLocks noGrp="1"/>
          </p:cNvSpPr>
          <p:nvPr>
            <p:ph type="title"/>
          </p:nvPr>
        </p:nvSpPr>
        <p:spPr>
          <a:xfrm>
            <a:off x="715626" y="416908"/>
            <a:ext cx="9510185" cy="826827"/>
          </a:xfrm>
        </p:spPr>
        <p:txBody>
          <a:bodyPr/>
          <a:lstStyle>
            <a:lvl1pPr>
              <a:defRPr>
                <a:solidFill>
                  <a:schemeClr val="accent6"/>
                </a:solidFill>
              </a:defRPr>
            </a:lvl1pPr>
          </a:lstStyle>
          <a:p>
            <a:r>
              <a:rPr lang="en-US"/>
              <a:t>Click to edit Master title style</a:t>
            </a:r>
            <a:endParaRPr lang="en-GB" dirty="0"/>
          </a:p>
        </p:txBody>
      </p:sp>
      <p:sp>
        <p:nvSpPr>
          <p:cNvPr id="13" name="Subtitle 2"/>
          <p:cNvSpPr>
            <a:spLocks noGrp="1"/>
          </p:cNvSpPr>
          <p:nvPr>
            <p:ph type="subTitle" idx="13"/>
          </p:nvPr>
        </p:nvSpPr>
        <p:spPr>
          <a:xfrm>
            <a:off x="720917" y="1546538"/>
            <a:ext cx="9506517" cy="430887"/>
          </a:xfrm>
        </p:spPr>
        <p:txBody>
          <a:bodyPr wrap="square">
            <a:spAutoFit/>
          </a:bodyPr>
          <a:lstStyle>
            <a:lvl1pPr marL="0" indent="0" algn="l">
              <a:lnSpc>
                <a:spcPct val="100000"/>
              </a:lnSpc>
              <a:spcBef>
                <a:spcPts val="0"/>
              </a:spcBef>
              <a:spcAft>
                <a:spcPts val="0"/>
              </a:spcAft>
              <a:buNone/>
              <a:defRPr sz="2800">
                <a:solidFill>
                  <a:schemeClr val="tx1"/>
                </a:solidFill>
              </a:defRPr>
            </a:lvl1pPr>
            <a:lvl2pPr marL="650276" indent="0" algn="ctr">
              <a:buNone/>
              <a:defRPr>
                <a:solidFill>
                  <a:schemeClr val="tx1">
                    <a:tint val="75000"/>
                  </a:schemeClr>
                </a:solidFill>
              </a:defRPr>
            </a:lvl2pPr>
            <a:lvl3pPr marL="1300551" indent="0" algn="ctr">
              <a:buNone/>
              <a:defRPr>
                <a:solidFill>
                  <a:schemeClr val="tx1">
                    <a:tint val="75000"/>
                  </a:schemeClr>
                </a:solidFill>
              </a:defRPr>
            </a:lvl3pPr>
            <a:lvl4pPr marL="1950827" indent="0" algn="ctr">
              <a:buNone/>
              <a:defRPr>
                <a:solidFill>
                  <a:schemeClr val="tx1">
                    <a:tint val="75000"/>
                  </a:schemeClr>
                </a:solidFill>
              </a:defRPr>
            </a:lvl4pPr>
            <a:lvl5pPr marL="2601102" indent="0" algn="ctr">
              <a:buNone/>
              <a:defRPr>
                <a:solidFill>
                  <a:schemeClr val="tx1">
                    <a:tint val="75000"/>
                  </a:schemeClr>
                </a:solidFill>
              </a:defRPr>
            </a:lvl5pPr>
            <a:lvl6pPr marL="3251378" indent="0" algn="ctr">
              <a:buNone/>
              <a:defRPr>
                <a:solidFill>
                  <a:schemeClr val="tx1">
                    <a:tint val="75000"/>
                  </a:schemeClr>
                </a:solidFill>
              </a:defRPr>
            </a:lvl6pPr>
            <a:lvl7pPr marL="3901653" indent="0" algn="ctr">
              <a:buNone/>
              <a:defRPr>
                <a:solidFill>
                  <a:schemeClr val="tx1">
                    <a:tint val="75000"/>
                  </a:schemeClr>
                </a:solidFill>
              </a:defRPr>
            </a:lvl7pPr>
            <a:lvl8pPr marL="4551929" indent="0" algn="ctr">
              <a:buNone/>
              <a:defRPr>
                <a:solidFill>
                  <a:schemeClr val="tx1">
                    <a:tint val="75000"/>
                  </a:schemeClr>
                </a:solidFill>
              </a:defRPr>
            </a:lvl8pPr>
            <a:lvl9pPr marL="5202204" indent="0" algn="ctr">
              <a:buNone/>
              <a:defRPr>
                <a:solidFill>
                  <a:schemeClr val="tx1">
                    <a:tint val="75000"/>
                  </a:schemeClr>
                </a:solidFill>
              </a:defRPr>
            </a:lvl9pPr>
          </a:lstStyle>
          <a:p>
            <a:r>
              <a:rPr lang="en-US"/>
              <a:t>Click to edit Master subtitle style</a:t>
            </a:r>
            <a:endParaRPr lang="en-GB" dirty="0"/>
          </a:p>
        </p:txBody>
      </p:sp>
      <p:sp>
        <p:nvSpPr>
          <p:cNvPr id="14" name="Content Placeholder 2"/>
          <p:cNvSpPr>
            <a:spLocks noGrp="1"/>
          </p:cNvSpPr>
          <p:nvPr>
            <p:ph idx="1"/>
          </p:nvPr>
        </p:nvSpPr>
        <p:spPr>
          <a:xfrm>
            <a:off x="720916" y="2724513"/>
            <a:ext cx="11575130" cy="6222686"/>
          </a:xfrm>
        </p:spPr>
        <p:txBody>
          <a:bodyPr/>
          <a:lstStyle>
            <a:lvl1pPr>
              <a:buClr>
                <a:schemeClr val="accent6"/>
              </a:buClr>
              <a:defRPr/>
            </a:lvl1pPr>
            <a:lvl2pPr>
              <a:buClr>
                <a:schemeClr val="accent6"/>
              </a:buClr>
              <a:defRPr/>
            </a:lvl2pPr>
            <a:lvl3pPr>
              <a:buClr>
                <a:schemeClr val="accent6"/>
              </a:buClr>
              <a:defRPr/>
            </a:lvl3pPr>
          </a:lstStyle>
          <a:p>
            <a:pPr lvl="0"/>
            <a:r>
              <a:rPr lang="en-US"/>
              <a:t>Click to edit Master text styles</a:t>
            </a:r>
          </a:p>
        </p:txBody>
      </p:sp>
      <p:cxnSp>
        <p:nvCxnSpPr>
          <p:cNvPr id="15" name="Straight Connector 14"/>
          <p:cNvCxnSpPr/>
          <p:nvPr userDrawn="1"/>
        </p:nvCxnSpPr>
        <p:spPr>
          <a:xfrm>
            <a:off x="711740" y="1270424"/>
            <a:ext cx="9001419" cy="0"/>
          </a:xfrm>
          <a:prstGeom prst="line">
            <a:avLst/>
          </a:prstGeom>
          <a:ln w="38100" cap="rnd">
            <a:solidFill>
              <a:schemeClr val="accent6"/>
            </a:solidFill>
            <a:prstDash val="sysDot"/>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93715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and Content_red">
    <p:spTree>
      <p:nvGrpSpPr>
        <p:cNvPr id="1" name=""/>
        <p:cNvGrpSpPr/>
        <p:nvPr/>
      </p:nvGrpSpPr>
      <p:grpSpPr>
        <a:xfrm>
          <a:off x="0" y="0"/>
          <a:ext cx="0" cy="0"/>
          <a:chOff x="0" y="0"/>
          <a:chExt cx="0" cy="0"/>
        </a:xfrm>
      </p:grpSpPr>
      <p:sp>
        <p:nvSpPr>
          <p:cNvPr id="10" name="Oval 9"/>
          <p:cNvSpPr/>
          <p:nvPr userDrawn="1"/>
        </p:nvSpPr>
        <p:spPr>
          <a:xfrm>
            <a:off x="12131865" y="9224972"/>
            <a:ext cx="292800" cy="292800"/>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9" name="Slide Number Placeholder 5"/>
          <p:cNvSpPr>
            <a:spLocks noGrp="1"/>
          </p:cNvSpPr>
          <p:nvPr>
            <p:ph type="sldNum" sz="quarter" idx="4"/>
          </p:nvPr>
        </p:nvSpPr>
        <p:spPr>
          <a:xfrm>
            <a:off x="12034263" y="9103058"/>
            <a:ext cx="503290" cy="519458"/>
          </a:xfrm>
          <a:prstGeom prst="rect">
            <a:avLst/>
          </a:prstGeom>
        </p:spPr>
        <p:txBody>
          <a:bodyPr vert="horz" lIns="130055" tIns="65028" rIns="130055" bIns="65028" rtlCol="0" anchor="ctr"/>
          <a:lstStyle>
            <a:lvl1pPr algn="r">
              <a:defRPr sz="1000">
                <a:solidFill>
                  <a:srgbClr val="FFFFFF"/>
                </a:solidFill>
              </a:defRPr>
            </a:lvl1pPr>
          </a:lstStyle>
          <a:p>
            <a:pPr algn="ctr"/>
            <a:fld id="{C0BADC3D-1509-2C4E-AB5E-AF0356668A88}" type="slidenum">
              <a:rPr lang="en-GB" smtClean="0"/>
              <a:pPr algn="ctr"/>
              <a:t>‹#›</a:t>
            </a:fld>
            <a:endParaRPr lang="en-GB" dirty="0"/>
          </a:p>
        </p:txBody>
      </p:sp>
      <p:pic>
        <p:nvPicPr>
          <p:cNvPr id="6" name="Picture 5"/>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016320" y="0"/>
            <a:ext cx="2986892" cy="2974945"/>
          </a:xfrm>
          <a:prstGeom prst="rect">
            <a:avLst/>
          </a:prstGeom>
        </p:spPr>
      </p:pic>
      <p:pic>
        <p:nvPicPr>
          <p:cNvPr id="7" name="Picture 6" descr="OU ICON.png"/>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1839575" y="363008"/>
            <a:ext cx="759817" cy="887593"/>
          </a:xfrm>
          <a:prstGeom prst="rect">
            <a:avLst/>
          </a:prstGeom>
        </p:spPr>
      </p:pic>
      <p:sp>
        <p:nvSpPr>
          <p:cNvPr id="11" name="Title 1"/>
          <p:cNvSpPr>
            <a:spLocks noGrp="1"/>
          </p:cNvSpPr>
          <p:nvPr>
            <p:ph type="title"/>
          </p:nvPr>
        </p:nvSpPr>
        <p:spPr>
          <a:xfrm>
            <a:off x="715626" y="416908"/>
            <a:ext cx="9510185" cy="826827"/>
          </a:xfrm>
        </p:spPr>
        <p:txBody>
          <a:bodyPr/>
          <a:lstStyle>
            <a:lvl1pPr>
              <a:defRPr>
                <a:solidFill>
                  <a:schemeClr val="accent3"/>
                </a:solidFill>
              </a:defRPr>
            </a:lvl1pPr>
          </a:lstStyle>
          <a:p>
            <a:r>
              <a:rPr lang="en-US"/>
              <a:t>Click to edit Master title style</a:t>
            </a:r>
            <a:endParaRPr lang="en-GB" dirty="0"/>
          </a:p>
        </p:txBody>
      </p:sp>
      <p:sp>
        <p:nvSpPr>
          <p:cNvPr id="13" name="Subtitle 2"/>
          <p:cNvSpPr>
            <a:spLocks noGrp="1"/>
          </p:cNvSpPr>
          <p:nvPr>
            <p:ph type="subTitle" idx="13"/>
          </p:nvPr>
        </p:nvSpPr>
        <p:spPr>
          <a:xfrm>
            <a:off x="720917" y="1546538"/>
            <a:ext cx="9506517" cy="430887"/>
          </a:xfrm>
        </p:spPr>
        <p:txBody>
          <a:bodyPr wrap="square">
            <a:spAutoFit/>
          </a:bodyPr>
          <a:lstStyle>
            <a:lvl1pPr marL="0" indent="0" algn="l">
              <a:lnSpc>
                <a:spcPct val="100000"/>
              </a:lnSpc>
              <a:spcBef>
                <a:spcPts val="0"/>
              </a:spcBef>
              <a:spcAft>
                <a:spcPts val="0"/>
              </a:spcAft>
              <a:buNone/>
              <a:defRPr sz="2800">
                <a:solidFill>
                  <a:schemeClr val="tx1"/>
                </a:solidFill>
              </a:defRPr>
            </a:lvl1pPr>
            <a:lvl2pPr marL="650276" indent="0" algn="ctr">
              <a:buNone/>
              <a:defRPr>
                <a:solidFill>
                  <a:schemeClr val="tx1">
                    <a:tint val="75000"/>
                  </a:schemeClr>
                </a:solidFill>
              </a:defRPr>
            </a:lvl2pPr>
            <a:lvl3pPr marL="1300551" indent="0" algn="ctr">
              <a:buNone/>
              <a:defRPr>
                <a:solidFill>
                  <a:schemeClr val="tx1">
                    <a:tint val="75000"/>
                  </a:schemeClr>
                </a:solidFill>
              </a:defRPr>
            </a:lvl3pPr>
            <a:lvl4pPr marL="1950827" indent="0" algn="ctr">
              <a:buNone/>
              <a:defRPr>
                <a:solidFill>
                  <a:schemeClr val="tx1">
                    <a:tint val="75000"/>
                  </a:schemeClr>
                </a:solidFill>
              </a:defRPr>
            </a:lvl4pPr>
            <a:lvl5pPr marL="2601102" indent="0" algn="ctr">
              <a:buNone/>
              <a:defRPr>
                <a:solidFill>
                  <a:schemeClr val="tx1">
                    <a:tint val="75000"/>
                  </a:schemeClr>
                </a:solidFill>
              </a:defRPr>
            </a:lvl5pPr>
            <a:lvl6pPr marL="3251378" indent="0" algn="ctr">
              <a:buNone/>
              <a:defRPr>
                <a:solidFill>
                  <a:schemeClr val="tx1">
                    <a:tint val="75000"/>
                  </a:schemeClr>
                </a:solidFill>
              </a:defRPr>
            </a:lvl6pPr>
            <a:lvl7pPr marL="3901653" indent="0" algn="ctr">
              <a:buNone/>
              <a:defRPr>
                <a:solidFill>
                  <a:schemeClr val="tx1">
                    <a:tint val="75000"/>
                  </a:schemeClr>
                </a:solidFill>
              </a:defRPr>
            </a:lvl7pPr>
            <a:lvl8pPr marL="4551929" indent="0" algn="ctr">
              <a:buNone/>
              <a:defRPr>
                <a:solidFill>
                  <a:schemeClr val="tx1">
                    <a:tint val="75000"/>
                  </a:schemeClr>
                </a:solidFill>
              </a:defRPr>
            </a:lvl8pPr>
            <a:lvl9pPr marL="5202204" indent="0" algn="ctr">
              <a:buNone/>
              <a:defRPr>
                <a:solidFill>
                  <a:schemeClr val="tx1">
                    <a:tint val="75000"/>
                  </a:schemeClr>
                </a:solidFill>
              </a:defRPr>
            </a:lvl9pPr>
          </a:lstStyle>
          <a:p>
            <a:r>
              <a:rPr lang="en-US"/>
              <a:t>Click to edit Master subtitle style</a:t>
            </a:r>
            <a:endParaRPr lang="en-GB" dirty="0"/>
          </a:p>
        </p:txBody>
      </p:sp>
      <p:sp>
        <p:nvSpPr>
          <p:cNvPr id="14" name="Content Placeholder 2"/>
          <p:cNvSpPr>
            <a:spLocks noGrp="1"/>
          </p:cNvSpPr>
          <p:nvPr>
            <p:ph idx="1"/>
          </p:nvPr>
        </p:nvSpPr>
        <p:spPr>
          <a:xfrm>
            <a:off x="720916" y="2724513"/>
            <a:ext cx="11575130" cy="6222686"/>
          </a:xfrm>
        </p:spPr>
        <p:txBody>
          <a:bodyPr/>
          <a:lstStyle>
            <a:lvl1pPr>
              <a:buClr>
                <a:schemeClr val="accent3"/>
              </a:buClr>
              <a:defRPr/>
            </a:lvl1pPr>
            <a:lvl2pPr>
              <a:buClr>
                <a:schemeClr val="accent3"/>
              </a:buClr>
              <a:defRPr/>
            </a:lvl2pPr>
            <a:lvl3pPr>
              <a:buClr>
                <a:schemeClr val="accent3"/>
              </a:buClr>
              <a:defRPr/>
            </a:lvl3pPr>
          </a:lstStyle>
          <a:p>
            <a:pPr lvl="0"/>
            <a:r>
              <a:rPr lang="en-US"/>
              <a:t>Click to edit Master text styles</a:t>
            </a:r>
          </a:p>
        </p:txBody>
      </p:sp>
      <p:cxnSp>
        <p:nvCxnSpPr>
          <p:cNvPr id="15" name="Straight Connector 14"/>
          <p:cNvCxnSpPr/>
          <p:nvPr userDrawn="1"/>
        </p:nvCxnSpPr>
        <p:spPr>
          <a:xfrm>
            <a:off x="711740" y="1270424"/>
            <a:ext cx="9001419" cy="0"/>
          </a:xfrm>
          <a:prstGeom prst="line">
            <a:avLst/>
          </a:prstGeom>
          <a:ln w="38100" cap="rnd">
            <a:solidFill>
              <a:schemeClr val="accent3"/>
            </a:solidFill>
            <a:prstDash val="sysDot"/>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70162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Next Step">
    <p:spTree>
      <p:nvGrpSpPr>
        <p:cNvPr id="1" name=""/>
        <p:cNvGrpSpPr/>
        <p:nvPr/>
      </p:nvGrpSpPr>
      <p:grpSpPr>
        <a:xfrm>
          <a:off x="0" y="0"/>
          <a:ext cx="0" cy="0"/>
          <a:chOff x="0" y="0"/>
          <a:chExt cx="0" cy="0"/>
        </a:xfrm>
      </p:grpSpPr>
      <p:sp>
        <p:nvSpPr>
          <p:cNvPr id="5" name="Oval 4"/>
          <p:cNvSpPr/>
          <p:nvPr userDrawn="1"/>
        </p:nvSpPr>
        <p:spPr>
          <a:xfrm>
            <a:off x="3647920" y="2029528"/>
            <a:ext cx="5708647" cy="5708643"/>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 name="Title 1"/>
          <p:cNvSpPr>
            <a:spLocks noGrp="1"/>
          </p:cNvSpPr>
          <p:nvPr>
            <p:ph type="ctrTitle"/>
          </p:nvPr>
        </p:nvSpPr>
        <p:spPr>
          <a:xfrm>
            <a:off x="3647919" y="2487471"/>
            <a:ext cx="5708647" cy="4969978"/>
          </a:xfrm>
        </p:spPr>
        <p:txBody>
          <a:bodyPr wrap="square" anchor="ctr">
            <a:noAutofit/>
          </a:bodyPr>
          <a:lstStyle>
            <a:lvl1pPr algn="ctr">
              <a:lnSpc>
                <a:spcPts val="8734"/>
              </a:lnSpc>
              <a:defRPr sz="6000" baseline="0">
                <a:solidFill>
                  <a:schemeClr val="bg2"/>
                </a:solidFill>
              </a:defRPr>
            </a:lvl1pPr>
          </a:lstStyle>
          <a:p>
            <a:r>
              <a:rPr lang="en-US"/>
              <a:t>Click to edit Master title style</a:t>
            </a:r>
            <a:endParaRPr lang="en-GB" dirty="0"/>
          </a:p>
        </p:txBody>
      </p:sp>
      <p:pic>
        <p:nvPicPr>
          <p:cNvPr id="11" name="Picture 10"/>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1844444" y="363008"/>
            <a:ext cx="750078" cy="887593"/>
          </a:xfrm>
          <a:prstGeom prst="rect">
            <a:avLst/>
          </a:prstGeom>
        </p:spPr>
      </p:pic>
      <p:sp>
        <p:nvSpPr>
          <p:cNvPr id="12" name="Oval 11"/>
          <p:cNvSpPr/>
          <p:nvPr userDrawn="1"/>
        </p:nvSpPr>
        <p:spPr>
          <a:xfrm>
            <a:off x="12131865" y="9224972"/>
            <a:ext cx="292800" cy="292800"/>
          </a:xfrm>
          <a:prstGeom prst="ellipse">
            <a:avLst/>
          </a:prstGeom>
          <a:solidFill>
            <a:srgbClr val="75AAE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3" name="Slide Number Placeholder 5"/>
          <p:cNvSpPr>
            <a:spLocks noGrp="1"/>
          </p:cNvSpPr>
          <p:nvPr>
            <p:ph type="sldNum" sz="quarter" idx="4"/>
          </p:nvPr>
        </p:nvSpPr>
        <p:spPr>
          <a:xfrm>
            <a:off x="12034263" y="9103058"/>
            <a:ext cx="503290" cy="519458"/>
          </a:xfrm>
          <a:prstGeom prst="rect">
            <a:avLst/>
          </a:prstGeom>
        </p:spPr>
        <p:txBody>
          <a:bodyPr vert="horz" lIns="130055" tIns="65028" rIns="130055" bIns="65028" rtlCol="0" anchor="ctr"/>
          <a:lstStyle>
            <a:lvl1pPr algn="r">
              <a:defRPr sz="1000">
                <a:solidFill>
                  <a:srgbClr val="FFFFFF"/>
                </a:solidFill>
              </a:defRPr>
            </a:lvl1pPr>
          </a:lstStyle>
          <a:p>
            <a:pPr algn="ctr"/>
            <a:fld id="{C0BADC3D-1509-2C4E-AB5E-AF0356668A88}" type="slidenum">
              <a:rPr lang="en-GB" smtClean="0"/>
              <a:pPr algn="ctr"/>
              <a:t>‹#›</a:t>
            </a:fld>
            <a:endParaRPr lang="en-GB" dirty="0"/>
          </a:p>
        </p:txBody>
      </p:sp>
      <p:sp>
        <p:nvSpPr>
          <p:cNvPr id="14" name="Oval 13"/>
          <p:cNvSpPr/>
          <p:nvPr userDrawn="1"/>
        </p:nvSpPr>
        <p:spPr>
          <a:xfrm>
            <a:off x="3463139" y="1844748"/>
            <a:ext cx="6078208" cy="6078202"/>
          </a:xfrm>
          <a:prstGeom prst="ellipse">
            <a:avLst/>
          </a:prstGeom>
          <a:ln w="38100" cap="rnd">
            <a:solidFill>
              <a:schemeClr val="accent1"/>
            </a:solidFill>
            <a:prstDash val="sysDot"/>
          </a:ln>
          <a:effectLst/>
        </p:spPr>
        <p:style>
          <a:lnRef idx="2">
            <a:schemeClr val="accent1"/>
          </a:lnRef>
          <a:fillRef idx="0">
            <a:schemeClr val="accent1"/>
          </a:fillRef>
          <a:effectRef idx="1">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Tree>
    <p:extLst>
      <p:ext uri="{BB962C8B-B14F-4D97-AF65-F5344CB8AC3E}">
        <p14:creationId xmlns:p14="http://schemas.microsoft.com/office/powerpoint/2010/main" val="18341966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descr="Blue Circle Top.png"/>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a:off x="10016320" y="0"/>
            <a:ext cx="2986893" cy="2974945"/>
          </a:xfrm>
          <a:prstGeom prst="rect">
            <a:avLst/>
          </a:prstGeom>
        </p:spPr>
      </p:pic>
      <p:sp>
        <p:nvSpPr>
          <p:cNvPr id="2" name="Title Placeholder 1"/>
          <p:cNvSpPr>
            <a:spLocks noGrp="1"/>
          </p:cNvSpPr>
          <p:nvPr>
            <p:ph type="title"/>
          </p:nvPr>
        </p:nvSpPr>
        <p:spPr>
          <a:xfrm>
            <a:off x="715626" y="416908"/>
            <a:ext cx="9533274" cy="713392"/>
          </a:xfrm>
          <a:prstGeom prst="rect">
            <a:avLst/>
          </a:prstGeom>
        </p:spPr>
        <p:txBody>
          <a:bodyPr vert="horz" lIns="0" tIns="0" rIns="0" bIns="0" rtlCol="0" anchor="t">
            <a:noAutofit/>
          </a:bodyPr>
          <a:lstStyle/>
          <a:p>
            <a:endParaRPr lang="en-GB" dirty="0"/>
          </a:p>
        </p:txBody>
      </p:sp>
      <p:sp>
        <p:nvSpPr>
          <p:cNvPr id="3" name="Text Placeholder 2"/>
          <p:cNvSpPr>
            <a:spLocks noGrp="1"/>
          </p:cNvSpPr>
          <p:nvPr>
            <p:ph type="body" idx="1"/>
          </p:nvPr>
        </p:nvSpPr>
        <p:spPr>
          <a:xfrm>
            <a:off x="720917" y="3112033"/>
            <a:ext cx="11676646" cy="3419834"/>
          </a:xfrm>
          <a:prstGeom prst="rect">
            <a:avLst/>
          </a:prstGeom>
        </p:spPr>
        <p:txBody>
          <a:bodyPr vert="horz" lIns="0" tIns="0" rIns="0" bIns="0" rtlCol="0">
            <a:noAutofit/>
          </a:bodyPr>
          <a:lstStyle/>
          <a:p>
            <a:pPr lvl="0"/>
            <a:endParaRPr lang="en-GB" dirty="0"/>
          </a:p>
        </p:txBody>
      </p:sp>
      <p:sp>
        <p:nvSpPr>
          <p:cNvPr id="8" name="Oval 7"/>
          <p:cNvSpPr/>
          <p:nvPr/>
        </p:nvSpPr>
        <p:spPr>
          <a:xfrm>
            <a:off x="12131865" y="9224972"/>
            <a:ext cx="292800" cy="292800"/>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6" name="Slide Number Placeholder 5"/>
          <p:cNvSpPr>
            <a:spLocks noGrp="1"/>
          </p:cNvSpPr>
          <p:nvPr>
            <p:ph type="sldNum" sz="quarter" idx="4"/>
          </p:nvPr>
        </p:nvSpPr>
        <p:spPr>
          <a:xfrm>
            <a:off x="12034263" y="9103058"/>
            <a:ext cx="503290" cy="519458"/>
          </a:xfrm>
          <a:prstGeom prst="rect">
            <a:avLst/>
          </a:prstGeom>
        </p:spPr>
        <p:txBody>
          <a:bodyPr vert="horz" lIns="130055" tIns="65028" rIns="130055" bIns="65028" rtlCol="0" anchor="ctr"/>
          <a:lstStyle>
            <a:lvl1pPr algn="r">
              <a:defRPr sz="1000">
                <a:solidFill>
                  <a:srgbClr val="FFFFFF"/>
                </a:solidFill>
              </a:defRPr>
            </a:lvl1pPr>
          </a:lstStyle>
          <a:p>
            <a:pPr algn="ctr"/>
            <a:fld id="{C0BADC3D-1509-2C4E-AB5E-AF0356668A88}" type="slidenum">
              <a:rPr lang="en-GB" smtClean="0"/>
              <a:pPr algn="ctr"/>
              <a:t>‹#›</a:t>
            </a:fld>
            <a:endParaRPr lang="en-GB" dirty="0"/>
          </a:p>
        </p:txBody>
      </p:sp>
      <p:pic>
        <p:nvPicPr>
          <p:cNvPr id="10" name="Picture 9" descr="OU ICON.png"/>
          <p:cNvPicPr>
            <a:picLocks noChangeAspect="1"/>
          </p:cNvPicPr>
          <p:nvPr/>
        </p:nvPicPr>
        <p:blipFill>
          <a:blip r:embed="rId11" cstate="email">
            <a:extLst>
              <a:ext uri="{28A0092B-C50C-407E-A947-70E740481C1C}">
                <a14:useLocalDpi xmlns:a14="http://schemas.microsoft.com/office/drawing/2010/main"/>
              </a:ext>
            </a:extLst>
          </a:blip>
          <a:stretch>
            <a:fillRect/>
          </a:stretch>
        </p:blipFill>
        <p:spPr>
          <a:xfrm>
            <a:off x="11839575" y="363008"/>
            <a:ext cx="759817" cy="887593"/>
          </a:xfrm>
          <a:prstGeom prst="rect">
            <a:avLst/>
          </a:prstGeom>
        </p:spPr>
      </p:pic>
    </p:spTree>
    <p:extLst>
      <p:ext uri="{BB962C8B-B14F-4D97-AF65-F5344CB8AC3E}">
        <p14:creationId xmlns:p14="http://schemas.microsoft.com/office/powerpoint/2010/main" val="297251864"/>
      </p:ext>
    </p:extLst>
  </p:cSld>
  <p:clrMap bg1="lt1" tx1="dk1" bg2="lt2" tx2="dk2" accent1="accent1" accent2="accent2" accent3="accent3" accent4="accent4" accent5="accent5" accent6="accent6" hlink="hlink" folHlink="folHlink"/>
  <p:sldLayoutIdLst>
    <p:sldLayoutId id="2147483649" r:id="rId1"/>
    <p:sldLayoutId id="2147483663" r:id="rId2"/>
    <p:sldLayoutId id="2147483662" r:id="rId3"/>
    <p:sldLayoutId id="2147483650" r:id="rId4"/>
    <p:sldLayoutId id="2147483660" r:id="rId5"/>
    <p:sldLayoutId id="2147483659" r:id="rId6"/>
    <p:sldLayoutId id="2147483658" r:id="rId7"/>
    <p:sldLayoutId id="2147483661" r:id="rId8"/>
  </p:sldLayoutIdLst>
  <p:hf hdr="0" ftr="0" dt="0"/>
  <p:txStyles>
    <p:titleStyle>
      <a:lvl1pPr algn="l" defTabSz="650276" rtl="0" eaLnBrk="1" latinLnBrk="0" hangingPunct="1">
        <a:lnSpc>
          <a:spcPts val="5200"/>
        </a:lnSpc>
        <a:spcBef>
          <a:spcPts val="0"/>
        </a:spcBef>
        <a:buNone/>
        <a:defRPr sz="4400" b="1" kern="1200">
          <a:solidFill>
            <a:schemeClr val="tx2"/>
          </a:solidFill>
          <a:latin typeface="+mj-lt"/>
          <a:ea typeface="+mj-ea"/>
          <a:cs typeface="+mj-cs"/>
        </a:defRPr>
      </a:lvl1pPr>
    </p:titleStyle>
    <p:bodyStyle>
      <a:lvl1pPr marL="263525" indent="-263525" algn="l" defTabSz="650276" rtl="0" eaLnBrk="1" latinLnBrk="0" hangingPunct="1">
        <a:lnSpc>
          <a:spcPct val="100000"/>
        </a:lnSpc>
        <a:spcBef>
          <a:spcPts val="0"/>
        </a:spcBef>
        <a:spcAft>
          <a:spcPts val="0"/>
        </a:spcAft>
        <a:buClr>
          <a:schemeClr val="tx2"/>
        </a:buClr>
        <a:buSzPct val="90000"/>
        <a:buFont typeface="Lucida Grande"/>
        <a:buChar char="●"/>
        <a:defRPr sz="2400" kern="1200">
          <a:solidFill>
            <a:schemeClr val="tx1"/>
          </a:solidFill>
          <a:latin typeface="+mn-lt"/>
          <a:ea typeface="+mn-ea"/>
          <a:cs typeface="+mn-cs"/>
        </a:defRPr>
      </a:lvl1pPr>
      <a:lvl2pPr marL="554038" indent="-222250" algn="l" defTabSz="650276" rtl="0" eaLnBrk="1" latinLnBrk="0" hangingPunct="1">
        <a:lnSpc>
          <a:spcPct val="100000"/>
        </a:lnSpc>
        <a:spcBef>
          <a:spcPts val="0"/>
        </a:spcBef>
        <a:spcAft>
          <a:spcPts val="0"/>
        </a:spcAft>
        <a:buClr>
          <a:schemeClr val="tx2"/>
        </a:buClr>
        <a:buSzPct val="90000"/>
        <a:buFont typeface="Lucida Grande"/>
        <a:buChar char="●"/>
        <a:defRPr sz="1800" kern="1200">
          <a:solidFill>
            <a:schemeClr val="tx1"/>
          </a:solidFill>
          <a:latin typeface="+mn-lt"/>
          <a:ea typeface="+mn-ea"/>
          <a:cs typeface="+mn-cs"/>
        </a:defRPr>
      </a:lvl2pPr>
      <a:lvl3pPr marL="342900" indent="-342900" algn="l" defTabSz="650276" rtl="0" eaLnBrk="1" latinLnBrk="0" hangingPunct="1">
        <a:lnSpc>
          <a:spcPct val="100000"/>
        </a:lnSpc>
        <a:spcBef>
          <a:spcPts val="0"/>
        </a:spcBef>
        <a:spcAft>
          <a:spcPts val="0"/>
        </a:spcAft>
        <a:buClr>
          <a:schemeClr val="tx2"/>
        </a:buClr>
        <a:buSzPct val="90000"/>
        <a:buFont typeface="Lucida Grande"/>
        <a:buChar char="●"/>
        <a:defRPr sz="2400" kern="1200">
          <a:solidFill>
            <a:schemeClr val="tx1"/>
          </a:solidFill>
          <a:latin typeface="+mn-lt"/>
          <a:ea typeface="+mn-ea"/>
          <a:cs typeface="+mn-cs"/>
        </a:defRPr>
      </a:lvl3pPr>
      <a:lvl4pPr marL="0" indent="0" algn="l" defTabSz="650276" rtl="0" eaLnBrk="1" latinLnBrk="0" hangingPunct="1">
        <a:lnSpc>
          <a:spcPct val="100000"/>
        </a:lnSpc>
        <a:spcBef>
          <a:spcPts val="0"/>
        </a:spcBef>
        <a:spcAft>
          <a:spcPts val="0"/>
        </a:spcAft>
        <a:buFont typeface="Lucida Grande"/>
        <a:buNone/>
        <a:defRPr sz="1800" kern="1200">
          <a:solidFill>
            <a:schemeClr val="tx1"/>
          </a:solidFill>
          <a:latin typeface="+mn-lt"/>
          <a:ea typeface="+mn-ea"/>
          <a:cs typeface="+mn-cs"/>
        </a:defRPr>
      </a:lvl4pPr>
      <a:lvl5pPr marL="0" indent="0" algn="l" defTabSz="650276" rtl="0" eaLnBrk="1" latinLnBrk="0" hangingPunct="1">
        <a:lnSpc>
          <a:spcPct val="100000"/>
        </a:lnSpc>
        <a:spcBef>
          <a:spcPts val="0"/>
        </a:spcBef>
        <a:spcAft>
          <a:spcPts val="0"/>
        </a:spcAft>
        <a:buFont typeface="Lucida Grande"/>
        <a:buNone/>
        <a:defRPr sz="1800" kern="1200">
          <a:solidFill>
            <a:schemeClr val="tx1"/>
          </a:solidFill>
          <a:latin typeface="+mn-lt"/>
          <a:ea typeface="+mn-ea"/>
          <a:cs typeface="+mn-cs"/>
        </a:defRPr>
      </a:lvl5pPr>
      <a:lvl6pPr marL="3576516" indent="-325138" algn="l" defTabSz="650276" rtl="0" eaLnBrk="1" latinLnBrk="0" hangingPunct="1">
        <a:spcBef>
          <a:spcPct val="20000"/>
        </a:spcBef>
        <a:buFont typeface="Arial"/>
        <a:buChar char="•"/>
        <a:defRPr sz="2800" kern="1200">
          <a:solidFill>
            <a:schemeClr val="tx1"/>
          </a:solidFill>
          <a:latin typeface="+mn-lt"/>
          <a:ea typeface="+mn-ea"/>
          <a:cs typeface="+mn-cs"/>
        </a:defRPr>
      </a:lvl6pPr>
      <a:lvl7pPr marL="4226791" indent="-325138" algn="l" defTabSz="650276" rtl="0" eaLnBrk="1" latinLnBrk="0" hangingPunct="1">
        <a:spcBef>
          <a:spcPct val="20000"/>
        </a:spcBef>
        <a:buFont typeface="Arial"/>
        <a:buChar char="•"/>
        <a:defRPr sz="2800" kern="1200">
          <a:solidFill>
            <a:schemeClr val="tx1"/>
          </a:solidFill>
          <a:latin typeface="+mn-lt"/>
          <a:ea typeface="+mn-ea"/>
          <a:cs typeface="+mn-cs"/>
        </a:defRPr>
      </a:lvl7pPr>
      <a:lvl8pPr marL="4877067" indent="-325138" algn="l" defTabSz="650276" rtl="0" eaLnBrk="1" latinLnBrk="0" hangingPunct="1">
        <a:spcBef>
          <a:spcPct val="20000"/>
        </a:spcBef>
        <a:buFont typeface="Arial"/>
        <a:buChar char="•"/>
        <a:defRPr sz="2800" kern="1200">
          <a:solidFill>
            <a:schemeClr val="tx1"/>
          </a:solidFill>
          <a:latin typeface="+mn-lt"/>
          <a:ea typeface="+mn-ea"/>
          <a:cs typeface="+mn-cs"/>
        </a:defRPr>
      </a:lvl8pPr>
      <a:lvl9pPr marL="5527342" indent="-325138" algn="l" defTabSz="650276" rtl="0" eaLnBrk="1" latinLnBrk="0" hangingPunct="1">
        <a:spcBef>
          <a:spcPct val="20000"/>
        </a:spcBef>
        <a:buFont typeface="Arial"/>
        <a:buChar char="•"/>
        <a:defRPr sz="2800" kern="1200">
          <a:solidFill>
            <a:schemeClr val="tx1"/>
          </a:solidFill>
          <a:latin typeface="+mn-lt"/>
          <a:ea typeface="+mn-ea"/>
          <a:cs typeface="+mn-cs"/>
        </a:defRPr>
      </a:lvl9pPr>
    </p:bodyStyle>
    <p:otherStyle>
      <a:defPPr>
        <a:defRPr lang="en-US"/>
      </a:defPPr>
      <a:lvl1pPr marL="0" algn="l" defTabSz="650276" rtl="0" eaLnBrk="1" latinLnBrk="0" hangingPunct="1">
        <a:defRPr sz="2600" kern="1200">
          <a:solidFill>
            <a:schemeClr val="tx1"/>
          </a:solidFill>
          <a:latin typeface="+mn-lt"/>
          <a:ea typeface="+mn-ea"/>
          <a:cs typeface="+mn-cs"/>
        </a:defRPr>
      </a:lvl1pPr>
      <a:lvl2pPr marL="650276" algn="l" defTabSz="650276" rtl="0" eaLnBrk="1" latinLnBrk="0" hangingPunct="1">
        <a:defRPr sz="2600" kern="1200">
          <a:solidFill>
            <a:schemeClr val="tx1"/>
          </a:solidFill>
          <a:latin typeface="+mn-lt"/>
          <a:ea typeface="+mn-ea"/>
          <a:cs typeface="+mn-cs"/>
        </a:defRPr>
      </a:lvl2pPr>
      <a:lvl3pPr marL="1300551" algn="l" defTabSz="650276" rtl="0" eaLnBrk="1" latinLnBrk="0" hangingPunct="1">
        <a:defRPr sz="2600" kern="1200">
          <a:solidFill>
            <a:schemeClr val="tx1"/>
          </a:solidFill>
          <a:latin typeface="+mn-lt"/>
          <a:ea typeface="+mn-ea"/>
          <a:cs typeface="+mn-cs"/>
        </a:defRPr>
      </a:lvl3pPr>
      <a:lvl4pPr marL="1950827" algn="l" defTabSz="650276" rtl="0" eaLnBrk="1" latinLnBrk="0" hangingPunct="1">
        <a:defRPr sz="2600" kern="1200">
          <a:solidFill>
            <a:schemeClr val="tx1"/>
          </a:solidFill>
          <a:latin typeface="+mn-lt"/>
          <a:ea typeface="+mn-ea"/>
          <a:cs typeface="+mn-cs"/>
        </a:defRPr>
      </a:lvl4pPr>
      <a:lvl5pPr marL="2601102" algn="l" defTabSz="650276" rtl="0" eaLnBrk="1" latinLnBrk="0" hangingPunct="1">
        <a:defRPr sz="2600" kern="1200">
          <a:solidFill>
            <a:schemeClr val="tx1"/>
          </a:solidFill>
          <a:latin typeface="+mn-lt"/>
          <a:ea typeface="+mn-ea"/>
          <a:cs typeface="+mn-cs"/>
        </a:defRPr>
      </a:lvl5pPr>
      <a:lvl6pPr marL="3251378" algn="l" defTabSz="650276" rtl="0" eaLnBrk="1" latinLnBrk="0" hangingPunct="1">
        <a:defRPr sz="2600" kern="1200">
          <a:solidFill>
            <a:schemeClr val="tx1"/>
          </a:solidFill>
          <a:latin typeface="+mn-lt"/>
          <a:ea typeface="+mn-ea"/>
          <a:cs typeface="+mn-cs"/>
        </a:defRPr>
      </a:lvl6pPr>
      <a:lvl7pPr marL="3901653" algn="l" defTabSz="650276" rtl="0" eaLnBrk="1" latinLnBrk="0" hangingPunct="1">
        <a:defRPr sz="2600" kern="1200">
          <a:solidFill>
            <a:schemeClr val="tx1"/>
          </a:solidFill>
          <a:latin typeface="+mn-lt"/>
          <a:ea typeface="+mn-ea"/>
          <a:cs typeface="+mn-cs"/>
        </a:defRPr>
      </a:lvl7pPr>
      <a:lvl8pPr marL="4551929" algn="l" defTabSz="650276" rtl="0" eaLnBrk="1" latinLnBrk="0" hangingPunct="1">
        <a:defRPr sz="2600" kern="1200">
          <a:solidFill>
            <a:schemeClr val="tx1"/>
          </a:solidFill>
          <a:latin typeface="+mn-lt"/>
          <a:ea typeface="+mn-ea"/>
          <a:cs typeface="+mn-cs"/>
        </a:defRPr>
      </a:lvl8pPr>
      <a:lvl9pPr marL="5202204" algn="l" defTabSz="650276"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530071" y="4628143"/>
            <a:ext cx="11955005" cy="3410314"/>
          </a:xfrm>
        </p:spPr>
        <p:txBody>
          <a:bodyPr anchor="b"/>
          <a:lstStyle/>
          <a:p>
            <a:r>
              <a:rPr lang="en-GB" dirty="0"/>
              <a:t>How should police cope with demand? </a:t>
            </a:r>
          </a:p>
        </p:txBody>
      </p:sp>
      <p:sp>
        <p:nvSpPr>
          <p:cNvPr id="6" name="Subtitle 5"/>
          <p:cNvSpPr>
            <a:spLocks noGrp="1"/>
          </p:cNvSpPr>
          <p:nvPr>
            <p:ph type="subTitle" idx="1"/>
          </p:nvPr>
        </p:nvSpPr>
        <p:spPr>
          <a:xfrm>
            <a:off x="530072" y="8356701"/>
            <a:ext cx="7967434" cy="461665"/>
          </a:xfrm>
        </p:spPr>
        <p:txBody>
          <a:bodyPr/>
          <a:lstStyle/>
          <a:p>
            <a:r>
              <a:rPr lang="en-GB" dirty="0"/>
              <a:t>Paul Walley, Anna Jennison-Phillips</a:t>
            </a:r>
          </a:p>
        </p:txBody>
      </p:sp>
      <p:sp>
        <p:nvSpPr>
          <p:cNvPr id="7" name="Rectangle 6"/>
          <p:cNvSpPr/>
          <p:nvPr/>
        </p:nvSpPr>
        <p:spPr>
          <a:xfrm>
            <a:off x="420947" y="374258"/>
            <a:ext cx="11888283" cy="830997"/>
          </a:xfrm>
          <a:prstGeom prst="rect">
            <a:avLst/>
          </a:prstGeom>
        </p:spPr>
        <p:txBody>
          <a:bodyPr wrap="square">
            <a:spAutoFit/>
          </a:bodyPr>
          <a:lstStyle/>
          <a:p>
            <a:pPr defTabSz="457200"/>
            <a:r>
              <a:rPr lang="en-GB" sz="4800" dirty="0">
                <a:solidFill>
                  <a:srgbClr val="FFFFFF"/>
                </a:solidFill>
                <a:latin typeface="Calibri"/>
                <a:cs typeface="Ubuntu"/>
              </a:rPr>
              <a:t>Centre for Policing Research and Learning</a:t>
            </a:r>
          </a:p>
        </p:txBody>
      </p:sp>
    </p:spTree>
    <p:extLst>
      <p:ext uri="{BB962C8B-B14F-4D97-AF65-F5344CB8AC3E}">
        <p14:creationId xmlns:p14="http://schemas.microsoft.com/office/powerpoint/2010/main" val="1728338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a:t>Reassessing how to deal with demand </a:t>
            </a:r>
          </a:p>
        </p:txBody>
      </p:sp>
      <p:sp>
        <p:nvSpPr>
          <p:cNvPr id="5" name="Slide Number Placeholder 4"/>
          <p:cNvSpPr>
            <a:spLocks noGrp="1"/>
          </p:cNvSpPr>
          <p:nvPr>
            <p:ph type="sldNum" sz="quarter" idx="4"/>
          </p:nvPr>
        </p:nvSpPr>
        <p:spPr/>
        <p:txBody>
          <a:bodyPr/>
          <a:lstStyle/>
          <a:p>
            <a:pPr algn="ctr"/>
            <a:fld id="{C0BADC3D-1509-2C4E-AB5E-AF0356668A88}" type="slidenum">
              <a:rPr lang="en-GB" smtClean="0"/>
              <a:pPr algn="ctr"/>
              <a:t>10</a:t>
            </a:fld>
            <a:endParaRPr lang="en-GB" dirty="0"/>
          </a:p>
        </p:txBody>
      </p:sp>
      <p:sp>
        <p:nvSpPr>
          <p:cNvPr id="6" name="Rectangle 5"/>
          <p:cNvSpPr/>
          <p:nvPr/>
        </p:nvSpPr>
        <p:spPr>
          <a:xfrm>
            <a:off x="3681046" y="2836985"/>
            <a:ext cx="2860431" cy="2708030"/>
          </a:xfrm>
          <a:prstGeom prst="rect">
            <a:avLst/>
          </a:prstGeom>
          <a:no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solidFill>
                <a:schemeClr val="tx1"/>
              </a:solidFill>
            </a:endParaRPr>
          </a:p>
        </p:txBody>
      </p:sp>
      <p:sp>
        <p:nvSpPr>
          <p:cNvPr id="7" name="Rectangle 6"/>
          <p:cNvSpPr/>
          <p:nvPr/>
        </p:nvSpPr>
        <p:spPr>
          <a:xfrm>
            <a:off x="6541477" y="2836985"/>
            <a:ext cx="2860431" cy="2708030"/>
          </a:xfrm>
          <a:prstGeom prst="rect">
            <a:avLst/>
          </a:prstGeom>
          <a:no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solidFill>
                <a:schemeClr val="tx1"/>
              </a:solidFill>
            </a:endParaRPr>
          </a:p>
        </p:txBody>
      </p:sp>
      <p:sp>
        <p:nvSpPr>
          <p:cNvPr id="8" name="Rectangle 7"/>
          <p:cNvSpPr/>
          <p:nvPr/>
        </p:nvSpPr>
        <p:spPr>
          <a:xfrm>
            <a:off x="3681046" y="5545015"/>
            <a:ext cx="2860431" cy="2708030"/>
          </a:xfrm>
          <a:prstGeom prst="rect">
            <a:avLst/>
          </a:prstGeom>
          <a:no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solidFill>
                <a:schemeClr val="tx1"/>
              </a:solidFill>
            </a:endParaRPr>
          </a:p>
        </p:txBody>
      </p:sp>
      <p:sp>
        <p:nvSpPr>
          <p:cNvPr id="9" name="Rectangle 8"/>
          <p:cNvSpPr/>
          <p:nvPr/>
        </p:nvSpPr>
        <p:spPr>
          <a:xfrm>
            <a:off x="6541477" y="5545015"/>
            <a:ext cx="2860431" cy="2708030"/>
          </a:xfrm>
          <a:prstGeom prst="rect">
            <a:avLst/>
          </a:prstGeom>
          <a:no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solidFill>
                <a:schemeClr val="tx1"/>
              </a:solidFill>
            </a:endParaRPr>
          </a:p>
        </p:txBody>
      </p:sp>
      <p:sp>
        <p:nvSpPr>
          <p:cNvPr id="10" name="Rectangle 9"/>
          <p:cNvSpPr/>
          <p:nvPr/>
        </p:nvSpPr>
        <p:spPr>
          <a:xfrm>
            <a:off x="2567354" y="2836985"/>
            <a:ext cx="1113692" cy="2708030"/>
          </a:xfrm>
          <a:prstGeom prst="rect">
            <a:avLst/>
          </a:prstGeom>
          <a:no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2000" dirty="0">
                <a:solidFill>
                  <a:schemeClr val="tx1"/>
                </a:solidFill>
              </a:rPr>
              <a:t>In person</a:t>
            </a:r>
          </a:p>
        </p:txBody>
      </p:sp>
      <p:sp>
        <p:nvSpPr>
          <p:cNvPr id="11" name="Rectangle 10"/>
          <p:cNvSpPr/>
          <p:nvPr/>
        </p:nvSpPr>
        <p:spPr>
          <a:xfrm>
            <a:off x="2567354" y="5545015"/>
            <a:ext cx="1113692" cy="2708030"/>
          </a:xfrm>
          <a:prstGeom prst="rect">
            <a:avLst/>
          </a:prstGeom>
          <a:no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2000" dirty="0">
                <a:solidFill>
                  <a:schemeClr val="tx1"/>
                </a:solidFill>
              </a:rPr>
              <a:t>Remote</a:t>
            </a:r>
          </a:p>
        </p:txBody>
      </p:sp>
      <p:sp>
        <p:nvSpPr>
          <p:cNvPr id="12" name="Rectangle 11"/>
          <p:cNvSpPr/>
          <p:nvPr/>
        </p:nvSpPr>
        <p:spPr>
          <a:xfrm>
            <a:off x="3681046" y="1981201"/>
            <a:ext cx="2860431" cy="855784"/>
          </a:xfrm>
          <a:prstGeom prst="rect">
            <a:avLst/>
          </a:prstGeom>
          <a:no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a:solidFill>
                  <a:schemeClr val="tx1"/>
                </a:solidFill>
              </a:rPr>
              <a:t>Deal Now</a:t>
            </a:r>
          </a:p>
        </p:txBody>
      </p:sp>
      <p:sp>
        <p:nvSpPr>
          <p:cNvPr id="13" name="Rectangle 12"/>
          <p:cNvSpPr/>
          <p:nvPr/>
        </p:nvSpPr>
        <p:spPr>
          <a:xfrm>
            <a:off x="6541477" y="1981201"/>
            <a:ext cx="2860431" cy="855784"/>
          </a:xfrm>
          <a:prstGeom prst="rect">
            <a:avLst/>
          </a:prstGeom>
          <a:no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a:solidFill>
                  <a:schemeClr val="tx1"/>
                </a:solidFill>
              </a:rPr>
              <a:t>Deal Soon</a:t>
            </a:r>
          </a:p>
        </p:txBody>
      </p:sp>
      <p:sp>
        <p:nvSpPr>
          <p:cNvPr id="14" name="Rectangle 13"/>
          <p:cNvSpPr/>
          <p:nvPr/>
        </p:nvSpPr>
        <p:spPr>
          <a:xfrm>
            <a:off x="3681046" y="8253045"/>
            <a:ext cx="5720862" cy="1109742"/>
          </a:xfrm>
          <a:prstGeom prst="rect">
            <a:avLst/>
          </a:prstGeom>
          <a:solidFill>
            <a:schemeClr val="bg1"/>
          </a:solid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solidFill>
                <a:schemeClr val="tx1"/>
              </a:solidFill>
            </a:endParaRPr>
          </a:p>
        </p:txBody>
      </p:sp>
      <p:sp>
        <p:nvSpPr>
          <p:cNvPr id="15" name="Rectangle 14"/>
          <p:cNvSpPr/>
          <p:nvPr/>
        </p:nvSpPr>
        <p:spPr>
          <a:xfrm>
            <a:off x="2567354" y="8253045"/>
            <a:ext cx="1113692" cy="1109742"/>
          </a:xfrm>
          <a:prstGeom prst="rect">
            <a:avLst/>
          </a:prstGeom>
          <a:no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2000" dirty="0">
                <a:solidFill>
                  <a:schemeClr val="tx1"/>
                </a:solidFill>
              </a:rPr>
              <a:t>Other</a:t>
            </a:r>
          </a:p>
        </p:txBody>
      </p:sp>
    </p:spTree>
    <p:extLst>
      <p:ext uri="{BB962C8B-B14F-4D97-AF65-F5344CB8AC3E}">
        <p14:creationId xmlns:p14="http://schemas.microsoft.com/office/powerpoint/2010/main" val="20166494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a:t>Reassessing how to deal with demand </a:t>
            </a:r>
          </a:p>
        </p:txBody>
      </p:sp>
      <p:sp>
        <p:nvSpPr>
          <p:cNvPr id="5" name="Slide Number Placeholder 4"/>
          <p:cNvSpPr>
            <a:spLocks noGrp="1"/>
          </p:cNvSpPr>
          <p:nvPr>
            <p:ph type="sldNum" sz="quarter" idx="4"/>
          </p:nvPr>
        </p:nvSpPr>
        <p:spPr/>
        <p:txBody>
          <a:bodyPr/>
          <a:lstStyle/>
          <a:p>
            <a:pPr algn="ctr"/>
            <a:fld id="{C0BADC3D-1509-2C4E-AB5E-AF0356668A88}" type="slidenum">
              <a:rPr lang="en-GB" smtClean="0"/>
              <a:pPr algn="ctr"/>
              <a:t>11</a:t>
            </a:fld>
            <a:endParaRPr lang="en-GB" dirty="0"/>
          </a:p>
        </p:txBody>
      </p:sp>
      <p:sp>
        <p:nvSpPr>
          <p:cNvPr id="6" name="Rectangle 5"/>
          <p:cNvSpPr/>
          <p:nvPr/>
        </p:nvSpPr>
        <p:spPr>
          <a:xfrm>
            <a:off x="3681046" y="2836985"/>
            <a:ext cx="2860431" cy="2708030"/>
          </a:xfrm>
          <a:prstGeom prst="rect">
            <a:avLst/>
          </a:prstGeom>
          <a:no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solidFill>
                <a:schemeClr val="tx1"/>
              </a:solidFill>
            </a:endParaRPr>
          </a:p>
        </p:txBody>
      </p:sp>
      <p:sp>
        <p:nvSpPr>
          <p:cNvPr id="7" name="Rectangle 6"/>
          <p:cNvSpPr/>
          <p:nvPr/>
        </p:nvSpPr>
        <p:spPr>
          <a:xfrm>
            <a:off x="6541477" y="2836985"/>
            <a:ext cx="2860431" cy="2708030"/>
          </a:xfrm>
          <a:prstGeom prst="rect">
            <a:avLst/>
          </a:prstGeom>
          <a:no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solidFill>
                <a:schemeClr val="tx1"/>
              </a:solidFill>
            </a:endParaRPr>
          </a:p>
        </p:txBody>
      </p:sp>
      <p:sp>
        <p:nvSpPr>
          <p:cNvPr id="8" name="Rectangle 7"/>
          <p:cNvSpPr/>
          <p:nvPr/>
        </p:nvSpPr>
        <p:spPr>
          <a:xfrm>
            <a:off x="3681046" y="5545015"/>
            <a:ext cx="2860431" cy="2708030"/>
          </a:xfrm>
          <a:prstGeom prst="rect">
            <a:avLst/>
          </a:prstGeom>
          <a:no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solidFill>
                <a:schemeClr val="tx1"/>
              </a:solidFill>
            </a:endParaRPr>
          </a:p>
        </p:txBody>
      </p:sp>
      <p:sp>
        <p:nvSpPr>
          <p:cNvPr id="9" name="Rectangle 8"/>
          <p:cNvSpPr/>
          <p:nvPr/>
        </p:nvSpPr>
        <p:spPr>
          <a:xfrm>
            <a:off x="6541477" y="5545015"/>
            <a:ext cx="2860431" cy="2708030"/>
          </a:xfrm>
          <a:prstGeom prst="rect">
            <a:avLst/>
          </a:prstGeom>
          <a:no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solidFill>
                <a:schemeClr val="tx1"/>
              </a:solidFill>
            </a:endParaRPr>
          </a:p>
        </p:txBody>
      </p:sp>
      <p:sp>
        <p:nvSpPr>
          <p:cNvPr id="10" name="Rectangle 9"/>
          <p:cNvSpPr/>
          <p:nvPr/>
        </p:nvSpPr>
        <p:spPr>
          <a:xfrm>
            <a:off x="2567354" y="2836985"/>
            <a:ext cx="1113692" cy="2708030"/>
          </a:xfrm>
          <a:prstGeom prst="rect">
            <a:avLst/>
          </a:prstGeom>
          <a:no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2000" dirty="0">
                <a:solidFill>
                  <a:schemeClr val="tx1"/>
                </a:solidFill>
              </a:rPr>
              <a:t>In person</a:t>
            </a:r>
          </a:p>
        </p:txBody>
      </p:sp>
      <p:sp>
        <p:nvSpPr>
          <p:cNvPr id="11" name="Rectangle 10"/>
          <p:cNvSpPr/>
          <p:nvPr/>
        </p:nvSpPr>
        <p:spPr>
          <a:xfrm>
            <a:off x="2567354" y="5545015"/>
            <a:ext cx="1113692" cy="2708030"/>
          </a:xfrm>
          <a:prstGeom prst="rect">
            <a:avLst/>
          </a:prstGeom>
          <a:no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2000" dirty="0">
                <a:solidFill>
                  <a:schemeClr val="tx1"/>
                </a:solidFill>
              </a:rPr>
              <a:t>Remote</a:t>
            </a:r>
          </a:p>
        </p:txBody>
      </p:sp>
      <p:sp>
        <p:nvSpPr>
          <p:cNvPr id="12" name="Rectangle 11"/>
          <p:cNvSpPr/>
          <p:nvPr/>
        </p:nvSpPr>
        <p:spPr>
          <a:xfrm>
            <a:off x="3681046" y="1981201"/>
            <a:ext cx="2860431" cy="855784"/>
          </a:xfrm>
          <a:prstGeom prst="rect">
            <a:avLst/>
          </a:prstGeom>
          <a:no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a:solidFill>
                  <a:schemeClr val="tx1"/>
                </a:solidFill>
              </a:rPr>
              <a:t>Deal Now</a:t>
            </a:r>
          </a:p>
        </p:txBody>
      </p:sp>
      <p:sp>
        <p:nvSpPr>
          <p:cNvPr id="13" name="Rectangle 12"/>
          <p:cNvSpPr/>
          <p:nvPr/>
        </p:nvSpPr>
        <p:spPr>
          <a:xfrm>
            <a:off x="6541477" y="1981201"/>
            <a:ext cx="2860431" cy="855784"/>
          </a:xfrm>
          <a:prstGeom prst="rect">
            <a:avLst/>
          </a:prstGeom>
          <a:no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a:solidFill>
                  <a:schemeClr val="tx1"/>
                </a:solidFill>
              </a:rPr>
              <a:t>Deal Soon</a:t>
            </a:r>
          </a:p>
        </p:txBody>
      </p:sp>
      <p:sp>
        <p:nvSpPr>
          <p:cNvPr id="14" name="Rectangle 13"/>
          <p:cNvSpPr/>
          <p:nvPr/>
        </p:nvSpPr>
        <p:spPr>
          <a:xfrm>
            <a:off x="3681046" y="8253045"/>
            <a:ext cx="5720862" cy="1109742"/>
          </a:xfrm>
          <a:prstGeom prst="rect">
            <a:avLst/>
          </a:prstGeom>
          <a:solidFill>
            <a:schemeClr val="bg1"/>
          </a:solid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GB" sz="1800" dirty="0">
                <a:solidFill>
                  <a:schemeClr val="tx1"/>
                </a:solidFill>
                <a:latin typeface="Calibri" panose="020F0502020204030204" pitchFamily="34" charset="0"/>
                <a:cs typeface="Calibri" panose="020F0502020204030204" pitchFamily="34" charset="0"/>
              </a:rPr>
              <a:t>Not a police matter – other agency</a:t>
            </a:r>
          </a:p>
          <a:p>
            <a:r>
              <a:rPr lang="en-GB" sz="1800" dirty="0">
                <a:solidFill>
                  <a:schemeClr val="tx1"/>
                </a:solidFill>
                <a:latin typeface="Calibri" panose="020F0502020204030204" pitchFamily="34" charset="0"/>
                <a:cs typeface="Calibri" panose="020F0502020204030204" pitchFamily="34" charset="0"/>
              </a:rPr>
              <a:t>Hand over to them to take over and manage</a:t>
            </a:r>
          </a:p>
        </p:txBody>
      </p:sp>
      <p:sp>
        <p:nvSpPr>
          <p:cNvPr id="15" name="Rectangle 14"/>
          <p:cNvSpPr/>
          <p:nvPr/>
        </p:nvSpPr>
        <p:spPr>
          <a:xfrm>
            <a:off x="2567354" y="8253045"/>
            <a:ext cx="1113692" cy="1109742"/>
          </a:xfrm>
          <a:prstGeom prst="rect">
            <a:avLst/>
          </a:prstGeom>
          <a:no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2000" dirty="0">
                <a:solidFill>
                  <a:schemeClr val="tx1"/>
                </a:solidFill>
              </a:rPr>
              <a:t>Other</a:t>
            </a:r>
          </a:p>
        </p:txBody>
      </p:sp>
      <p:sp>
        <p:nvSpPr>
          <p:cNvPr id="3" name="Rectangle 2"/>
          <p:cNvSpPr/>
          <p:nvPr/>
        </p:nvSpPr>
        <p:spPr>
          <a:xfrm>
            <a:off x="3726587" y="3024630"/>
            <a:ext cx="2700340" cy="1851789"/>
          </a:xfrm>
          <a:prstGeom prst="rect">
            <a:avLst/>
          </a:prstGeom>
        </p:spPr>
        <p:txBody>
          <a:bodyPr wrap="square">
            <a:spAutoFit/>
          </a:bodyPr>
          <a:lstStyle/>
          <a:p>
            <a:pPr marL="408305" indent="-228600">
              <a:lnSpc>
                <a:spcPct val="110000"/>
              </a:lnSpc>
              <a:spcBef>
                <a:spcPts val="240"/>
              </a:spcBef>
              <a:spcAft>
                <a:spcPts val="240"/>
              </a:spcAft>
              <a:tabLst>
                <a:tab pos="408305" algn="l"/>
                <a:tab pos="457200" algn="l"/>
              </a:tabLst>
            </a:pPr>
            <a:r>
              <a:rPr lang="en-GB" sz="2000" b="1" dirty="0">
                <a:latin typeface="Calibri" panose="020F0502020204030204" pitchFamily="34" charset="0"/>
                <a:ea typeface="Times New Roman" panose="02020603050405020304" pitchFamily="18" charset="0"/>
                <a:cs typeface="Times New Roman" panose="02020603050405020304" pitchFamily="18" charset="0"/>
              </a:rPr>
              <a:t>Emergency</a:t>
            </a:r>
            <a:r>
              <a:rPr lang="en-GB" sz="2000" dirty="0">
                <a:latin typeface="Calibri" panose="020F0502020204030204" pitchFamily="34" charset="0"/>
                <a:ea typeface="Times New Roman" panose="02020603050405020304" pitchFamily="18" charset="0"/>
                <a:cs typeface="Times New Roman" panose="02020603050405020304" pitchFamily="18" charset="0"/>
              </a:rPr>
              <a:t>: </a:t>
            </a:r>
          </a:p>
          <a:p>
            <a:pPr marL="408305" indent="-228600">
              <a:lnSpc>
                <a:spcPct val="110000"/>
              </a:lnSpc>
              <a:spcBef>
                <a:spcPts val="240"/>
              </a:spcBef>
              <a:spcAft>
                <a:spcPts val="240"/>
              </a:spcAft>
              <a:tabLst>
                <a:tab pos="408305" algn="l"/>
                <a:tab pos="457200" algn="l"/>
              </a:tabLst>
            </a:pPr>
            <a:r>
              <a:rPr lang="en-GB" sz="2000" dirty="0">
                <a:latin typeface="Calibri" panose="020F0502020204030204" pitchFamily="34" charset="0"/>
                <a:ea typeface="Times New Roman" panose="02020603050405020304" pitchFamily="18" charset="0"/>
                <a:cs typeface="Times New Roman" panose="02020603050405020304" pitchFamily="18" charset="0"/>
              </a:rPr>
              <a:t>e.g. threat to life, </a:t>
            </a:r>
          </a:p>
          <a:p>
            <a:pPr marL="408305" indent="-228600">
              <a:lnSpc>
                <a:spcPct val="110000"/>
              </a:lnSpc>
              <a:spcBef>
                <a:spcPts val="240"/>
              </a:spcBef>
              <a:spcAft>
                <a:spcPts val="240"/>
              </a:spcAft>
              <a:tabLst>
                <a:tab pos="408305" algn="l"/>
                <a:tab pos="457200" algn="l"/>
              </a:tabLst>
            </a:pPr>
            <a:r>
              <a:rPr lang="en-GB" sz="2000" dirty="0">
                <a:latin typeface="Calibri" panose="020F0502020204030204" pitchFamily="34" charset="0"/>
                <a:ea typeface="Times New Roman" panose="02020603050405020304" pitchFamily="18" charset="0"/>
                <a:cs typeface="Times New Roman" panose="02020603050405020304" pitchFamily="18" charset="0"/>
              </a:rPr>
              <a:t>crime in progress etc.</a:t>
            </a:r>
            <a:endParaRPr lang="en-GB" sz="2800" dirty="0">
              <a:latin typeface="Calibri" panose="020F0502020204030204" pitchFamily="34" charset="0"/>
              <a:ea typeface="Times New Roman" panose="02020603050405020304" pitchFamily="18" charset="0"/>
              <a:cs typeface="Times New Roman" panose="02020603050405020304" pitchFamily="18" charset="0"/>
            </a:endParaRPr>
          </a:p>
          <a:p>
            <a:r>
              <a:rPr lang="en-GB" sz="2000" dirty="0">
                <a:latin typeface="Calibri" panose="020F0502020204030204" pitchFamily="34" charset="0"/>
                <a:ea typeface="Times New Roman" panose="02020603050405020304" pitchFamily="18" charset="0"/>
                <a:cs typeface="Times New Roman" panose="02020603050405020304" pitchFamily="18" charset="0"/>
              </a:rPr>
              <a:t>… </a:t>
            </a:r>
            <a:r>
              <a:rPr lang="en-GB" sz="2000" b="1" dirty="0">
                <a:latin typeface="Calibri" panose="020F0502020204030204" pitchFamily="34" charset="0"/>
                <a:ea typeface="Times New Roman" panose="02020603050405020304" pitchFamily="18" charset="0"/>
                <a:cs typeface="Times New Roman" panose="02020603050405020304" pitchFamily="18" charset="0"/>
              </a:rPr>
              <a:t>Or simple</a:t>
            </a:r>
            <a:br>
              <a:rPr lang="en-GB" sz="2000" b="1" dirty="0">
                <a:latin typeface="Calibri" panose="020F0502020204030204" pitchFamily="34" charset="0"/>
                <a:ea typeface="Times New Roman" panose="02020603050405020304" pitchFamily="18" charset="0"/>
                <a:cs typeface="Times New Roman" panose="02020603050405020304" pitchFamily="18" charset="0"/>
              </a:rPr>
            </a:br>
            <a:r>
              <a:rPr lang="en-GB" sz="2000" b="1" dirty="0">
                <a:latin typeface="Calibri" panose="020F0502020204030204" pitchFamily="34" charset="0"/>
                <a:ea typeface="Times New Roman" panose="02020603050405020304" pitchFamily="18" charset="0"/>
                <a:cs typeface="Times New Roman" panose="02020603050405020304" pitchFamily="18" charset="0"/>
              </a:rPr>
              <a:t> </a:t>
            </a:r>
            <a:r>
              <a:rPr lang="en-GB" sz="2000" dirty="0">
                <a:latin typeface="Calibri" panose="020F0502020204030204" pitchFamily="34" charset="0"/>
                <a:ea typeface="Times New Roman" panose="02020603050405020304" pitchFamily="18" charset="0"/>
                <a:cs typeface="Times New Roman" panose="02020603050405020304" pitchFamily="18" charset="0"/>
              </a:rPr>
              <a:t>–</a:t>
            </a:r>
            <a:r>
              <a:rPr lang="en-GB" sz="2000" b="1" dirty="0">
                <a:latin typeface="Calibri" panose="020F0502020204030204" pitchFamily="34" charset="0"/>
                <a:ea typeface="Times New Roman" panose="02020603050405020304" pitchFamily="18" charset="0"/>
                <a:cs typeface="Times New Roman" panose="02020603050405020304" pitchFamily="18" charset="0"/>
              </a:rPr>
              <a:t> </a:t>
            </a:r>
            <a:r>
              <a:rPr lang="en-GB" sz="2000" dirty="0">
                <a:latin typeface="Calibri" panose="020F0502020204030204" pitchFamily="34" charset="0"/>
                <a:ea typeface="Times New Roman" panose="02020603050405020304" pitchFamily="18" charset="0"/>
                <a:cs typeface="Times New Roman" panose="02020603050405020304" pitchFamily="18" charset="0"/>
              </a:rPr>
              <a:t>quick answer</a:t>
            </a:r>
            <a:endParaRPr lang="en-GB" sz="2000" dirty="0"/>
          </a:p>
        </p:txBody>
      </p:sp>
      <p:sp>
        <p:nvSpPr>
          <p:cNvPr id="4" name="Rectangle 3"/>
          <p:cNvSpPr/>
          <p:nvPr/>
        </p:nvSpPr>
        <p:spPr>
          <a:xfrm>
            <a:off x="6587018" y="3024630"/>
            <a:ext cx="2700340" cy="1497846"/>
          </a:xfrm>
          <a:prstGeom prst="rect">
            <a:avLst/>
          </a:prstGeom>
        </p:spPr>
        <p:txBody>
          <a:bodyPr wrap="square">
            <a:spAutoFit/>
          </a:bodyPr>
          <a:lstStyle/>
          <a:p>
            <a:pPr marL="408305" indent="-228600">
              <a:lnSpc>
                <a:spcPct val="110000"/>
              </a:lnSpc>
              <a:spcBef>
                <a:spcPts val="240"/>
              </a:spcBef>
              <a:spcAft>
                <a:spcPts val="240"/>
              </a:spcAft>
              <a:tabLst>
                <a:tab pos="408305" algn="l"/>
                <a:tab pos="457200" algn="l"/>
              </a:tabLst>
            </a:pPr>
            <a:r>
              <a:rPr lang="en-GB" sz="2000" b="1" dirty="0">
                <a:latin typeface="Calibri" panose="020F0502020204030204" pitchFamily="34" charset="0"/>
                <a:ea typeface="Times New Roman" panose="02020603050405020304" pitchFamily="18" charset="0"/>
                <a:cs typeface="Times New Roman" panose="02020603050405020304" pitchFamily="18" charset="0"/>
              </a:rPr>
              <a:t>Does not need to be </a:t>
            </a:r>
            <a:br>
              <a:rPr lang="en-GB" sz="2000" b="1" dirty="0">
                <a:latin typeface="Calibri" panose="020F0502020204030204" pitchFamily="34" charset="0"/>
                <a:ea typeface="Times New Roman" panose="02020603050405020304" pitchFamily="18" charset="0"/>
                <a:cs typeface="Times New Roman" panose="02020603050405020304" pitchFamily="18" charset="0"/>
              </a:rPr>
            </a:br>
            <a:r>
              <a:rPr lang="en-GB" sz="2000" b="1" dirty="0">
                <a:latin typeface="Calibri" panose="020F0502020204030204" pitchFamily="34" charset="0"/>
                <a:ea typeface="Times New Roman" panose="02020603050405020304" pitchFamily="18" charset="0"/>
                <a:cs typeface="Times New Roman" panose="02020603050405020304" pitchFamily="18" charset="0"/>
              </a:rPr>
              <a:t>stabilised</a:t>
            </a:r>
            <a:r>
              <a:rPr lang="en-GB" sz="2000" dirty="0">
                <a:latin typeface="Calibri" panose="020F0502020204030204" pitchFamily="34" charset="0"/>
                <a:ea typeface="Times New Roman" panose="02020603050405020304" pitchFamily="18" charset="0"/>
                <a:cs typeface="Times New Roman" panose="02020603050405020304" pitchFamily="18" charset="0"/>
              </a:rPr>
              <a:t> </a:t>
            </a:r>
            <a:br>
              <a:rPr lang="en-GB" sz="2000" dirty="0">
                <a:latin typeface="Calibri" panose="020F0502020204030204" pitchFamily="34" charset="0"/>
                <a:ea typeface="Times New Roman" panose="02020603050405020304" pitchFamily="18" charset="0"/>
                <a:cs typeface="Times New Roman" panose="02020603050405020304" pitchFamily="18" charset="0"/>
              </a:rPr>
            </a:br>
            <a:r>
              <a:rPr lang="en-GB" sz="2000" dirty="0">
                <a:latin typeface="Calibri" panose="020F0502020204030204" pitchFamily="34" charset="0"/>
                <a:ea typeface="Times New Roman" panose="02020603050405020304" pitchFamily="18" charset="0"/>
                <a:cs typeface="Times New Roman" panose="02020603050405020304" pitchFamily="18" charset="0"/>
              </a:rPr>
              <a:t>or</a:t>
            </a:r>
          </a:p>
          <a:p>
            <a:pPr marL="408305" indent="-228600">
              <a:lnSpc>
                <a:spcPct val="110000"/>
              </a:lnSpc>
              <a:spcBef>
                <a:spcPts val="240"/>
              </a:spcBef>
              <a:spcAft>
                <a:spcPts val="240"/>
              </a:spcAft>
              <a:tabLst>
                <a:tab pos="408305" algn="l"/>
                <a:tab pos="457200" algn="l"/>
              </a:tabLst>
            </a:pPr>
            <a:r>
              <a:rPr lang="en-GB" sz="2000" b="1" dirty="0">
                <a:latin typeface="Calibri" panose="020F0502020204030204" pitchFamily="34" charset="0"/>
                <a:ea typeface="Times New Roman" panose="02020603050405020304" pitchFamily="18" charset="0"/>
                <a:cs typeface="Times New Roman" panose="02020603050405020304" pitchFamily="18" charset="0"/>
              </a:rPr>
              <a:t> More complex</a:t>
            </a:r>
            <a:endParaRPr lang="en-GB" sz="2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16" name="Rectangle 15"/>
          <p:cNvSpPr/>
          <p:nvPr/>
        </p:nvSpPr>
        <p:spPr>
          <a:xfrm>
            <a:off x="3639238" y="5806728"/>
            <a:ext cx="2787689" cy="1831271"/>
          </a:xfrm>
          <a:prstGeom prst="rect">
            <a:avLst/>
          </a:prstGeom>
        </p:spPr>
        <p:txBody>
          <a:bodyPr wrap="square">
            <a:spAutoFit/>
          </a:bodyPr>
          <a:lstStyle/>
          <a:p>
            <a:pPr marL="408305" indent="-228600">
              <a:lnSpc>
                <a:spcPct val="110000"/>
              </a:lnSpc>
              <a:spcBef>
                <a:spcPts val="240"/>
              </a:spcBef>
              <a:spcAft>
                <a:spcPts val="240"/>
              </a:spcAft>
              <a:tabLst>
                <a:tab pos="408305" algn="l"/>
                <a:tab pos="457200" algn="l"/>
              </a:tabLst>
            </a:pPr>
            <a:r>
              <a:rPr lang="en-GB" sz="2000" dirty="0">
                <a:latin typeface="Calibri" panose="020F0502020204030204" pitchFamily="34" charset="0"/>
                <a:ea typeface="Times New Roman" panose="02020603050405020304" pitchFamily="18" charset="0"/>
                <a:cs typeface="Times New Roman" panose="02020603050405020304" pitchFamily="18" charset="0"/>
              </a:rPr>
              <a:t>Deal with in order of </a:t>
            </a:r>
            <a:br>
              <a:rPr lang="en-GB" sz="2000" dirty="0">
                <a:latin typeface="Calibri" panose="020F0502020204030204" pitchFamily="34" charset="0"/>
                <a:ea typeface="Times New Roman" panose="02020603050405020304" pitchFamily="18" charset="0"/>
                <a:cs typeface="Times New Roman" panose="02020603050405020304" pitchFamily="18" charset="0"/>
              </a:rPr>
            </a:br>
            <a:r>
              <a:rPr lang="en-GB" sz="2000" dirty="0">
                <a:latin typeface="Calibri" panose="020F0502020204030204" pitchFamily="34" charset="0"/>
                <a:ea typeface="Times New Roman" panose="02020603050405020304" pitchFamily="18" charset="0"/>
                <a:cs typeface="Times New Roman" panose="02020603050405020304" pitchFamily="18" charset="0"/>
              </a:rPr>
              <a:t>arrival to FCR</a:t>
            </a:r>
            <a:endParaRPr lang="en-GB" sz="2800" dirty="0">
              <a:latin typeface="Calibri" panose="020F0502020204030204" pitchFamily="34" charset="0"/>
              <a:ea typeface="Times New Roman" panose="02020603050405020304" pitchFamily="18" charset="0"/>
              <a:cs typeface="Times New Roman" panose="02020603050405020304" pitchFamily="18" charset="0"/>
            </a:endParaRPr>
          </a:p>
          <a:p>
            <a:pPr marL="408305" indent="-228600">
              <a:lnSpc>
                <a:spcPct val="110000"/>
              </a:lnSpc>
              <a:spcBef>
                <a:spcPts val="240"/>
              </a:spcBef>
              <a:spcAft>
                <a:spcPts val="240"/>
              </a:spcAft>
              <a:tabLst>
                <a:tab pos="408305" algn="l"/>
                <a:tab pos="457200" algn="l"/>
              </a:tabLst>
            </a:pPr>
            <a:r>
              <a:rPr lang="en-GB" sz="2000" b="1" dirty="0">
                <a:latin typeface="Calibri" panose="020F0502020204030204" pitchFamily="34" charset="0"/>
                <a:ea typeface="Times New Roman" panose="02020603050405020304" pitchFamily="18" charset="0"/>
                <a:cs typeface="Times New Roman" panose="02020603050405020304" pitchFamily="18" charset="0"/>
              </a:rPr>
              <a:t>Simple</a:t>
            </a:r>
            <a:r>
              <a:rPr lang="en-GB" sz="2000" dirty="0">
                <a:latin typeface="Calibri" panose="020F0502020204030204" pitchFamily="34" charset="0"/>
                <a:ea typeface="Times New Roman" panose="02020603050405020304" pitchFamily="18" charset="0"/>
                <a:cs typeface="Times New Roman" panose="02020603050405020304" pitchFamily="18" charset="0"/>
              </a:rPr>
              <a:t> (or urgent but </a:t>
            </a:r>
            <a:br>
              <a:rPr lang="en-GB" sz="2000" dirty="0">
                <a:latin typeface="Calibri" panose="020F0502020204030204" pitchFamily="34" charset="0"/>
                <a:ea typeface="Times New Roman" panose="02020603050405020304" pitchFamily="18" charset="0"/>
                <a:cs typeface="Times New Roman" panose="02020603050405020304" pitchFamily="18" charset="0"/>
              </a:rPr>
            </a:br>
            <a:r>
              <a:rPr lang="en-GB" sz="2000" dirty="0">
                <a:latin typeface="Calibri" panose="020F0502020204030204" pitchFamily="34" charset="0"/>
                <a:ea typeface="Times New Roman" panose="02020603050405020304" pitchFamily="18" charset="0"/>
                <a:cs typeface="Times New Roman" panose="02020603050405020304" pitchFamily="18" charset="0"/>
              </a:rPr>
              <a:t>remote)</a:t>
            </a:r>
            <a:endParaRPr lang="en-GB" sz="2800" dirty="0">
              <a:latin typeface="Calibri" panose="020F0502020204030204" pitchFamily="34" charset="0"/>
              <a:ea typeface="Times New Roman" panose="02020603050405020304" pitchFamily="18" charset="0"/>
              <a:cs typeface="Times New Roman" panose="02020603050405020304" pitchFamily="18" charset="0"/>
            </a:endParaRPr>
          </a:p>
          <a:p>
            <a:r>
              <a:rPr lang="en-GB" sz="2000" dirty="0">
                <a:latin typeface="Calibri" panose="020F0502020204030204" pitchFamily="34" charset="0"/>
                <a:ea typeface="Times New Roman" panose="02020603050405020304" pitchFamily="18" charset="0"/>
                <a:cs typeface="Times New Roman" panose="02020603050405020304" pitchFamily="18" charset="0"/>
              </a:rPr>
              <a:t>First contact resolution</a:t>
            </a:r>
            <a:endParaRPr lang="en-GB" sz="2000" dirty="0"/>
          </a:p>
        </p:txBody>
      </p:sp>
      <p:sp>
        <p:nvSpPr>
          <p:cNvPr id="17" name="Rectangle 16"/>
          <p:cNvSpPr/>
          <p:nvPr/>
        </p:nvSpPr>
        <p:spPr>
          <a:xfrm>
            <a:off x="6426927" y="5748617"/>
            <a:ext cx="2974981" cy="1836400"/>
          </a:xfrm>
          <a:prstGeom prst="rect">
            <a:avLst/>
          </a:prstGeom>
        </p:spPr>
        <p:txBody>
          <a:bodyPr wrap="square">
            <a:spAutoFit/>
          </a:bodyPr>
          <a:lstStyle/>
          <a:p>
            <a:pPr marL="408305" indent="-228600">
              <a:lnSpc>
                <a:spcPct val="110000"/>
              </a:lnSpc>
              <a:spcBef>
                <a:spcPts val="240"/>
              </a:spcBef>
              <a:spcAft>
                <a:spcPts val="240"/>
              </a:spcAft>
              <a:tabLst>
                <a:tab pos="408305" algn="l"/>
                <a:tab pos="457200" algn="l"/>
              </a:tabLst>
            </a:pPr>
            <a:r>
              <a:rPr lang="en-GB" sz="2000" dirty="0">
                <a:latin typeface="Calibri" panose="020F0502020204030204" pitchFamily="34" charset="0"/>
                <a:ea typeface="Times New Roman" panose="02020603050405020304" pitchFamily="18" charset="0"/>
                <a:cs typeface="Times New Roman" panose="02020603050405020304" pitchFamily="18" charset="0"/>
              </a:rPr>
              <a:t>Deal with in order of </a:t>
            </a:r>
            <a:br>
              <a:rPr lang="en-GB" sz="2000" dirty="0">
                <a:latin typeface="Calibri" panose="020F0502020204030204" pitchFamily="34" charset="0"/>
                <a:ea typeface="Times New Roman" panose="02020603050405020304" pitchFamily="18" charset="0"/>
                <a:cs typeface="Times New Roman" panose="02020603050405020304" pitchFamily="18" charset="0"/>
              </a:rPr>
            </a:br>
            <a:r>
              <a:rPr lang="en-GB" sz="2000" dirty="0">
                <a:latin typeface="Calibri" panose="020F0502020204030204" pitchFamily="34" charset="0"/>
                <a:ea typeface="Times New Roman" panose="02020603050405020304" pitchFamily="18" charset="0"/>
                <a:cs typeface="Times New Roman" panose="02020603050405020304" pitchFamily="18" charset="0"/>
              </a:rPr>
              <a:t>arrival in queue (FCFS)</a:t>
            </a:r>
            <a:endParaRPr lang="en-GB" sz="2800" dirty="0">
              <a:latin typeface="Calibri" panose="020F0502020204030204" pitchFamily="34" charset="0"/>
              <a:ea typeface="Times New Roman" panose="02020603050405020304" pitchFamily="18" charset="0"/>
              <a:cs typeface="Times New Roman" panose="02020603050405020304" pitchFamily="18" charset="0"/>
            </a:endParaRPr>
          </a:p>
          <a:p>
            <a:pPr marL="408305" indent="-228600">
              <a:lnSpc>
                <a:spcPct val="110000"/>
              </a:lnSpc>
              <a:spcBef>
                <a:spcPts val="240"/>
              </a:spcBef>
              <a:spcAft>
                <a:spcPts val="240"/>
              </a:spcAft>
              <a:tabLst>
                <a:tab pos="408305" algn="l"/>
                <a:tab pos="457200" algn="l"/>
              </a:tabLst>
            </a:pPr>
            <a:r>
              <a:rPr lang="en-GB" sz="2000" dirty="0">
                <a:latin typeface="Calibri" panose="020F0502020204030204" pitchFamily="34" charset="0"/>
                <a:ea typeface="Times New Roman" panose="02020603050405020304" pitchFamily="18" charset="0"/>
                <a:cs typeface="Times New Roman" panose="02020603050405020304" pitchFamily="18" charset="0"/>
              </a:rPr>
              <a:t>Needs specialist or local </a:t>
            </a:r>
            <a:br>
              <a:rPr lang="en-GB" sz="2000" dirty="0">
                <a:latin typeface="Calibri" panose="020F0502020204030204" pitchFamily="34" charset="0"/>
                <a:ea typeface="Times New Roman" panose="02020603050405020304" pitchFamily="18" charset="0"/>
                <a:cs typeface="Times New Roman" panose="02020603050405020304" pitchFamily="18" charset="0"/>
              </a:rPr>
            </a:br>
            <a:r>
              <a:rPr lang="en-GB" sz="2000" dirty="0">
                <a:latin typeface="Calibri" panose="020F0502020204030204" pitchFamily="34" charset="0"/>
                <a:ea typeface="Times New Roman" panose="02020603050405020304" pitchFamily="18" charset="0"/>
                <a:cs typeface="Times New Roman" panose="02020603050405020304" pitchFamily="18" charset="0"/>
              </a:rPr>
              <a:t>resource or </a:t>
            </a:r>
            <a:br>
              <a:rPr lang="en-GB" sz="2000" dirty="0">
                <a:latin typeface="Calibri" panose="020F0502020204030204" pitchFamily="34" charset="0"/>
                <a:ea typeface="Times New Roman" panose="02020603050405020304" pitchFamily="18" charset="0"/>
                <a:cs typeface="Times New Roman" panose="02020603050405020304" pitchFamily="18" charset="0"/>
              </a:rPr>
            </a:br>
            <a:r>
              <a:rPr lang="en-GB" sz="2000" dirty="0">
                <a:latin typeface="Calibri" panose="020F0502020204030204" pitchFamily="34" charset="0"/>
                <a:ea typeface="Times New Roman" panose="02020603050405020304" pitchFamily="18" charset="0"/>
                <a:cs typeface="Times New Roman" panose="02020603050405020304" pitchFamily="18" charset="0"/>
              </a:rPr>
              <a:t>preliminary research.</a:t>
            </a:r>
            <a:endParaRPr lang="en-GB" sz="2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70117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a:t>Reassessing how to deal with demand </a:t>
            </a:r>
          </a:p>
        </p:txBody>
      </p:sp>
      <p:sp>
        <p:nvSpPr>
          <p:cNvPr id="5" name="Slide Number Placeholder 4"/>
          <p:cNvSpPr>
            <a:spLocks noGrp="1"/>
          </p:cNvSpPr>
          <p:nvPr>
            <p:ph type="sldNum" sz="quarter" idx="4"/>
          </p:nvPr>
        </p:nvSpPr>
        <p:spPr/>
        <p:txBody>
          <a:bodyPr/>
          <a:lstStyle/>
          <a:p>
            <a:pPr algn="ctr"/>
            <a:fld id="{C0BADC3D-1509-2C4E-AB5E-AF0356668A88}" type="slidenum">
              <a:rPr lang="en-GB" smtClean="0"/>
              <a:pPr algn="ctr"/>
              <a:t>12</a:t>
            </a:fld>
            <a:endParaRPr lang="en-GB" dirty="0"/>
          </a:p>
        </p:txBody>
      </p:sp>
      <p:sp>
        <p:nvSpPr>
          <p:cNvPr id="6" name="Rectangle 5"/>
          <p:cNvSpPr/>
          <p:nvPr/>
        </p:nvSpPr>
        <p:spPr>
          <a:xfrm>
            <a:off x="3681046" y="2836985"/>
            <a:ext cx="2860431" cy="2708030"/>
          </a:xfrm>
          <a:prstGeom prst="rect">
            <a:avLst/>
          </a:prstGeom>
          <a:no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solidFill>
                <a:schemeClr val="tx1"/>
              </a:solidFill>
            </a:endParaRPr>
          </a:p>
        </p:txBody>
      </p:sp>
      <p:sp>
        <p:nvSpPr>
          <p:cNvPr id="7" name="Rectangle 6"/>
          <p:cNvSpPr/>
          <p:nvPr/>
        </p:nvSpPr>
        <p:spPr>
          <a:xfrm>
            <a:off x="6541477" y="2836985"/>
            <a:ext cx="2860431" cy="2708030"/>
          </a:xfrm>
          <a:prstGeom prst="rect">
            <a:avLst/>
          </a:prstGeom>
          <a:no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solidFill>
                <a:schemeClr val="tx1"/>
              </a:solidFill>
            </a:endParaRPr>
          </a:p>
        </p:txBody>
      </p:sp>
      <p:sp>
        <p:nvSpPr>
          <p:cNvPr id="8" name="Rectangle 7"/>
          <p:cNvSpPr/>
          <p:nvPr/>
        </p:nvSpPr>
        <p:spPr>
          <a:xfrm>
            <a:off x="3681046" y="5545015"/>
            <a:ext cx="2860431" cy="2708030"/>
          </a:xfrm>
          <a:prstGeom prst="rect">
            <a:avLst/>
          </a:prstGeom>
          <a:no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solidFill>
                <a:schemeClr val="tx1"/>
              </a:solidFill>
            </a:endParaRPr>
          </a:p>
        </p:txBody>
      </p:sp>
      <p:sp>
        <p:nvSpPr>
          <p:cNvPr id="9" name="Rectangle 8"/>
          <p:cNvSpPr/>
          <p:nvPr/>
        </p:nvSpPr>
        <p:spPr>
          <a:xfrm>
            <a:off x="6541477" y="5545015"/>
            <a:ext cx="2860431" cy="2708030"/>
          </a:xfrm>
          <a:prstGeom prst="rect">
            <a:avLst/>
          </a:prstGeom>
          <a:no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solidFill>
                <a:schemeClr val="tx1"/>
              </a:solidFill>
            </a:endParaRPr>
          </a:p>
        </p:txBody>
      </p:sp>
      <p:sp>
        <p:nvSpPr>
          <p:cNvPr id="10" name="Rectangle 9"/>
          <p:cNvSpPr/>
          <p:nvPr/>
        </p:nvSpPr>
        <p:spPr>
          <a:xfrm>
            <a:off x="2567354" y="2836985"/>
            <a:ext cx="1113692" cy="2708030"/>
          </a:xfrm>
          <a:prstGeom prst="rect">
            <a:avLst/>
          </a:prstGeom>
          <a:no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2000" dirty="0">
                <a:solidFill>
                  <a:schemeClr val="tx1"/>
                </a:solidFill>
              </a:rPr>
              <a:t>In person</a:t>
            </a:r>
          </a:p>
        </p:txBody>
      </p:sp>
      <p:sp>
        <p:nvSpPr>
          <p:cNvPr id="11" name="Rectangle 10"/>
          <p:cNvSpPr/>
          <p:nvPr/>
        </p:nvSpPr>
        <p:spPr>
          <a:xfrm>
            <a:off x="2567354" y="5545015"/>
            <a:ext cx="1113692" cy="2708030"/>
          </a:xfrm>
          <a:prstGeom prst="rect">
            <a:avLst/>
          </a:prstGeom>
          <a:no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2000" dirty="0">
                <a:solidFill>
                  <a:schemeClr val="tx1"/>
                </a:solidFill>
              </a:rPr>
              <a:t>Remote</a:t>
            </a:r>
          </a:p>
        </p:txBody>
      </p:sp>
      <p:sp>
        <p:nvSpPr>
          <p:cNvPr id="12" name="Rectangle 11"/>
          <p:cNvSpPr/>
          <p:nvPr/>
        </p:nvSpPr>
        <p:spPr>
          <a:xfrm>
            <a:off x="3681046" y="1981201"/>
            <a:ext cx="2860431" cy="855784"/>
          </a:xfrm>
          <a:prstGeom prst="rect">
            <a:avLst/>
          </a:prstGeom>
          <a:no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a:solidFill>
                  <a:schemeClr val="tx1"/>
                </a:solidFill>
              </a:rPr>
              <a:t>Deal Now</a:t>
            </a:r>
          </a:p>
        </p:txBody>
      </p:sp>
      <p:sp>
        <p:nvSpPr>
          <p:cNvPr id="13" name="Rectangle 12"/>
          <p:cNvSpPr/>
          <p:nvPr/>
        </p:nvSpPr>
        <p:spPr>
          <a:xfrm>
            <a:off x="6541477" y="1981201"/>
            <a:ext cx="2860431" cy="855784"/>
          </a:xfrm>
          <a:prstGeom prst="rect">
            <a:avLst/>
          </a:prstGeom>
          <a:no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a:solidFill>
                  <a:schemeClr val="tx1"/>
                </a:solidFill>
              </a:rPr>
              <a:t>Deal Soon</a:t>
            </a:r>
          </a:p>
        </p:txBody>
      </p:sp>
      <p:sp>
        <p:nvSpPr>
          <p:cNvPr id="14" name="Rectangle 13"/>
          <p:cNvSpPr/>
          <p:nvPr/>
        </p:nvSpPr>
        <p:spPr>
          <a:xfrm>
            <a:off x="3681046" y="8253045"/>
            <a:ext cx="5720862" cy="1109742"/>
          </a:xfrm>
          <a:prstGeom prst="rect">
            <a:avLst/>
          </a:prstGeom>
          <a:solidFill>
            <a:schemeClr val="bg1"/>
          </a:solid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GB" sz="1800" dirty="0">
                <a:solidFill>
                  <a:schemeClr val="tx1"/>
                </a:solidFill>
                <a:latin typeface="Calibri" panose="020F0502020204030204" pitchFamily="34" charset="0"/>
                <a:cs typeface="Calibri" panose="020F0502020204030204" pitchFamily="34" charset="0"/>
              </a:rPr>
              <a:t>Not a police matter – other agency</a:t>
            </a:r>
          </a:p>
          <a:p>
            <a:r>
              <a:rPr lang="en-GB" sz="1800" dirty="0">
                <a:solidFill>
                  <a:schemeClr val="tx1"/>
                </a:solidFill>
                <a:latin typeface="Calibri" panose="020F0502020204030204" pitchFamily="34" charset="0"/>
                <a:cs typeface="Calibri" panose="020F0502020204030204" pitchFamily="34" charset="0"/>
              </a:rPr>
              <a:t>Hand over to them to take over and manage</a:t>
            </a:r>
          </a:p>
        </p:txBody>
      </p:sp>
      <p:sp>
        <p:nvSpPr>
          <p:cNvPr id="15" name="Rectangle 14"/>
          <p:cNvSpPr/>
          <p:nvPr/>
        </p:nvSpPr>
        <p:spPr>
          <a:xfrm>
            <a:off x="2567354" y="8253045"/>
            <a:ext cx="1113692" cy="1109742"/>
          </a:xfrm>
          <a:prstGeom prst="rect">
            <a:avLst/>
          </a:prstGeom>
          <a:no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2000" dirty="0">
                <a:solidFill>
                  <a:schemeClr val="tx1"/>
                </a:solidFill>
              </a:rPr>
              <a:t>Other</a:t>
            </a:r>
          </a:p>
        </p:txBody>
      </p:sp>
      <p:sp>
        <p:nvSpPr>
          <p:cNvPr id="3" name="Rectangle 2"/>
          <p:cNvSpPr/>
          <p:nvPr/>
        </p:nvSpPr>
        <p:spPr>
          <a:xfrm>
            <a:off x="3726587" y="3024630"/>
            <a:ext cx="2700340" cy="1851789"/>
          </a:xfrm>
          <a:prstGeom prst="rect">
            <a:avLst/>
          </a:prstGeom>
        </p:spPr>
        <p:txBody>
          <a:bodyPr wrap="square">
            <a:spAutoFit/>
          </a:bodyPr>
          <a:lstStyle/>
          <a:p>
            <a:pPr marL="408305" indent="-228600">
              <a:lnSpc>
                <a:spcPct val="110000"/>
              </a:lnSpc>
              <a:spcBef>
                <a:spcPts val="240"/>
              </a:spcBef>
              <a:spcAft>
                <a:spcPts val="240"/>
              </a:spcAft>
              <a:tabLst>
                <a:tab pos="408305" algn="l"/>
                <a:tab pos="457200" algn="l"/>
              </a:tabLst>
            </a:pPr>
            <a:r>
              <a:rPr lang="en-GB" sz="2000" b="1" dirty="0">
                <a:latin typeface="Calibri" panose="020F0502020204030204" pitchFamily="34" charset="0"/>
                <a:ea typeface="Times New Roman" panose="02020603050405020304" pitchFamily="18" charset="0"/>
                <a:cs typeface="Times New Roman" panose="02020603050405020304" pitchFamily="18" charset="0"/>
              </a:rPr>
              <a:t>Emergency</a:t>
            </a:r>
            <a:r>
              <a:rPr lang="en-GB" sz="2000" dirty="0">
                <a:latin typeface="Calibri" panose="020F0502020204030204" pitchFamily="34" charset="0"/>
                <a:ea typeface="Times New Roman" panose="02020603050405020304" pitchFamily="18" charset="0"/>
                <a:cs typeface="Times New Roman" panose="02020603050405020304" pitchFamily="18" charset="0"/>
              </a:rPr>
              <a:t>: </a:t>
            </a:r>
          </a:p>
          <a:p>
            <a:pPr marL="408305" indent="-228600">
              <a:lnSpc>
                <a:spcPct val="110000"/>
              </a:lnSpc>
              <a:spcBef>
                <a:spcPts val="240"/>
              </a:spcBef>
              <a:spcAft>
                <a:spcPts val="240"/>
              </a:spcAft>
              <a:tabLst>
                <a:tab pos="408305" algn="l"/>
                <a:tab pos="457200" algn="l"/>
              </a:tabLst>
            </a:pPr>
            <a:r>
              <a:rPr lang="en-GB" sz="2000" dirty="0">
                <a:latin typeface="Calibri" panose="020F0502020204030204" pitchFamily="34" charset="0"/>
                <a:ea typeface="Times New Roman" panose="02020603050405020304" pitchFamily="18" charset="0"/>
                <a:cs typeface="Times New Roman" panose="02020603050405020304" pitchFamily="18" charset="0"/>
              </a:rPr>
              <a:t>e.g. threat to life, </a:t>
            </a:r>
          </a:p>
          <a:p>
            <a:pPr marL="408305" indent="-228600">
              <a:lnSpc>
                <a:spcPct val="110000"/>
              </a:lnSpc>
              <a:spcBef>
                <a:spcPts val="240"/>
              </a:spcBef>
              <a:spcAft>
                <a:spcPts val="240"/>
              </a:spcAft>
              <a:tabLst>
                <a:tab pos="408305" algn="l"/>
                <a:tab pos="457200" algn="l"/>
              </a:tabLst>
            </a:pPr>
            <a:r>
              <a:rPr lang="en-GB" sz="2000" dirty="0">
                <a:latin typeface="Calibri" panose="020F0502020204030204" pitchFamily="34" charset="0"/>
                <a:ea typeface="Times New Roman" panose="02020603050405020304" pitchFamily="18" charset="0"/>
                <a:cs typeface="Times New Roman" panose="02020603050405020304" pitchFamily="18" charset="0"/>
              </a:rPr>
              <a:t>crime in progress etc.</a:t>
            </a:r>
            <a:endParaRPr lang="en-GB" sz="2800" dirty="0">
              <a:latin typeface="Calibri" panose="020F0502020204030204" pitchFamily="34" charset="0"/>
              <a:ea typeface="Times New Roman" panose="02020603050405020304" pitchFamily="18" charset="0"/>
              <a:cs typeface="Times New Roman" panose="02020603050405020304" pitchFamily="18" charset="0"/>
            </a:endParaRPr>
          </a:p>
          <a:p>
            <a:r>
              <a:rPr lang="en-GB" sz="2000" dirty="0">
                <a:latin typeface="Calibri" panose="020F0502020204030204" pitchFamily="34" charset="0"/>
                <a:ea typeface="Times New Roman" panose="02020603050405020304" pitchFamily="18" charset="0"/>
                <a:cs typeface="Times New Roman" panose="02020603050405020304" pitchFamily="18" charset="0"/>
              </a:rPr>
              <a:t>… </a:t>
            </a:r>
            <a:r>
              <a:rPr lang="en-GB" sz="2000" b="1" dirty="0">
                <a:latin typeface="Calibri" panose="020F0502020204030204" pitchFamily="34" charset="0"/>
                <a:ea typeface="Times New Roman" panose="02020603050405020304" pitchFamily="18" charset="0"/>
                <a:cs typeface="Times New Roman" panose="02020603050405020304" pitchFamily="18" charset="0"/>
              </a:rPr>
              <a:t>Or simple</a:t>
            </a:r>
            <a:br>
              <a:rPr lang="en-GB" sz="2000" b="1" dirty="0">
                <a:latin typeface="Calibri" panose="020F0502020204030204" pitchFamily="34" charset="0"/>
                <a:ea typeface="Times New Roman" panose="02020603050405020304" pitchFamily="18" charset="0"/>
                <a:cs typeface="Times New Roman" panose="02020603050405020304" pitchFamily="18" charset="0"/>
              </a:rPr>
            </a:br>
            <a:r>
              <a:rPr lang="en-GB" sz="2000" b="1" dirty="0">
                <a:latin typeface="Calibri" panose="020F0502020204030204" pitchFamily="34" charset="0"/>
                <a:ea typeface="Times New Roman" panose="02020603050405020304" pitchFamily="18" charset="0"/>
                <a:cs typeface="Times New Roman" panose="02020603050405020304" pitchFamily="18" charset="0"/>
              </a:rPr>
              <a:t> </a:t>
            </a:r>
            <a:r>
              <a:rPr lang="en-GB" sz="2000" dirty="0">
                <a:latin typeface="Calibri" panose="020F0502020204030204" pitchFamily="34" charset="0"/>
                <a:ea typeface="Times New Roman" panose="02020603050405020304" pitchFamily="18" charset="0"/>
                <a:cs typeface="Times New Roman" panose="02020603050405020304" pitchFamily="18" charset="0"/>
              </a:rPr>
              <a:t>–</a:t>
            </a:r>
            <a:r>
              <a:rPr lang="en-GB" sz="2000" b="1" dirty="0">
                <a:latin typeface="Calibri" panose="020F0502020204030204" pitchFamily="34" charset="0"/>
                <a:ea typeface="Times New Roman" panose="02020603050405020304" pitchFamily="18" charset="0"/>
                <a:cs typeface="Times New Roman" panose="02020603050405020304" pitchFamily="18" charset="0"/>
              </a:rPr>
              <a:t> </a:t>
            </a:r>
            <a:r>
              <a:rPr lang="en-GB" sz="2000" dirty="0">
                <a:latin typeface="Calibri" panose="020F0502020204030204" pitchFamily="34" charset="0"/>
                <a:ea typeface="Times New Roman" panose="02020603050405020304" pitchFamily="18" charset="0"/>
                <a:cs typeface="Times New Roman" panose="02020603050405020304" pitchFamily="18" charset="0"/>
              </a:rPr>
              <a:t>quick answer</a:t>
            </a:r>
            <a:endParaRPr lang="en-GB" sz="2000" dirty="0"/>
          </a:p>
        </p:txBody>
      </p:sp>
      <p:sp>
        <p:nvSpPr>
          <p:cNvPr id="4" name="Rectangle 3"/>
          <p:cNvSpPr/>
          <p:nvPr/>
        </p:nvSpPr>
        <p:spPr>
          <a:xfrm>
            <a:off x="6587018" y="3024630"/>
            <a:ext cx="2700340" cy="1497846"/>
          </a:xfrm>
          <a:prstGeom prst="rect">
            <a:avLst/>
          </a:prstGeom>
        </p:spPr>
        <p:txBody>
          <a:bodyPr wrap="square">
            <a:spAutoFit/>
          </a:bodyPr>
          <a:lstStyle/>
          <a:p>
            <a:pPr marL="408305" indent="-228600">
              <a:lnSpc>
                <a:spcPct val="110000"/>
              </a:lnSpc>
              <a:spcBef>
                <a:spcPts val="240"/>
              </a:spcBef>
              <a:spcAft>
                <a:spcPts val="240"/>
              </a:spcAft>
              <a:tabLst>
                <a:tab pos="408305" algn="l"/>
                <a:tab pos="457200" algn="l"/>
              </a:tabLst>
            </a:pPr>
            <a:r>
              <a:rPr lang="en-GB" sz="2000" b="1" dirty="0">
                <a:latin typeface="Calibri" panose="020F0502020204030204" pitchFamily="34" charset="0"/>
                <a:ea typeface="Times New Roman" panose="02020603050405020304" pitchFamily="18" charset="0"/>
                <a:cs typeface="Times New Roman" panose="02020603050405020304" pitchFamily="18" charset="0"/>
              </a:rPr>
              <a:t>Does not need to be </a:t>
            </a:r>
            <a:br>
              <a:rPr lang="en-GB" sz="2000" b="1" dirty="0">
                <a:latin typeface="Calibri" panose="020F0502020204030204" pitchFamily="34" charset="0"/>
                <a:ea typeface="Times New Roman" panose="02020603050405020304" pitchFamily="18" charset="0"/>
                <a:cs typeface="Times New Roman" panose="02020603050405020304" pitchFamily="18" charset="0"/>
              </a:rPr>
            </a:br>
            <a:r>
              <a:rPr lang="en-GB" sz="2000" b="1" dirty="0">
                <a:latin typeface="Calibri" panose="020F0502020204030204" pitchFamily="34" charset="0"/>
                <a:ea typeface="Times New Roman" panose="02020603050405020304" pitchFamily="18" charset="0"/>
                <a:cs typeface="Times New Roman" panose="02020603050405020304" pitchFamily="18" charset="0"/>
              </a:rPr>
              <a:t>stabilised</a:t>
            </a:r>
            <a:r>
              <a:rPr lang="en-GB" sz="2000" dirty="0">
                <a:latin typeface="Calibri" panose="020F0502020204030204" pitchFamily="34" charset="0"/>
                <a:ea typeface="Times New Roman" panose="02020603050405020304" pitchFamily="18" charset="0"/>
                <a:cs typeface="Times New Roman" panose="02020603050405020304" pitchFamily="18" charset="0"/>
              </a:rPr>
              <a:t> </a:t>
            </a:r>
            <a:br>
              <a:rPr lang="en-GB" sz="2000" dirty="0">
                <a:latin typeface="Calibri" panose="020F0502020204030204" pitchFamily="34" charset="0"/>
                <a:ea typeface="Times New Roman" panose="02020603050405020304" pitchFamily="18" charset="0"/>
                <a:cs typeface="Times New Roman" panose="02020603050405020304" pitchFamily="18" charset="0"/>
              </a:rPr>
            </a:br>
            <a:r>
              <a:rPr lang="en-GB" sz="2000" dirty="0">
                <a:latin typeface="Calibri" panose="020F0502020204030204" pitchFamily="34" charset="0"/>
                <a:ea typeface="Times New Roman" panose="02020603050405020304" pitchFamily="18" charset="0"/>
                <a:cs typeface="Times New Roman" panose="02020603050405020304" pitchFamily="18" charset="0"/>
              </a:rPr>
              <a:t>or</a:t>
            </a:r>
          </a:p>
          <a:p>
            <a:pPr marL="408305" indent="-228600">
              <a:lnSpc>
                <a:spcPct val="110000"/>
              </a:lnSpc>
              <a:spcBef>
                <a:spcPts val="240"/>
              </a:spcBef>
              <a:spcAft>
                <a:spcPts val="240"/>
              </a:spcAft>
              <a:tabLst>
                <a:tab pos="408305" algn="l"/>
                <a:tab pos="457200" algn="l"/>
              </a:tabLst>
            </a:pPr>
            <a:r>
              <a:rPr lang="en-GB" sz="2000" b="1" dirty="0">
                <a:latin typeface="Calibri" panose="020F0502020204030204" pitchFamily="34" charset="0"/>
                <a:ea typeface="Times New Roman" panose="02020603050405020304" pitchFamily="18" charset="0"/>
                <a:cs typeface="Times New Roman" panose="02020603050405020304" pitchFamily="18" charset="0"/>
              </a:rPr>
              <a:t> More complex</a:t>
            </a:r>
            <a:endParaRPr lang="en-GB" sz="2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16" name="Rectangle 15"/>
          <p:cNvSpPr/>
          <p:nvPr/>
        </p:nvSpPr>
        <p:spPr>
          <a:xfrm>
            <a:off x="3639238" y="5806728"/>
            <a:ext cx="2787689" cy="1831271"/>
          </a:xfrm>
          <a:prstGeom prst="rect">
            <a:avLst/>
          </a:prstGeom>
        </p:spPr>
        <p:txBody>
          <a:bodyPr wrap="square">
            <a:spAutoFit/>
          </a:bodyPr>
          <a:lstStyle/>
          <a:p>
            <a:pPr marL="408305" indent="-228600">
              <a:lnSpc>
                <a:spcPct val="110000"/>
              </a:lnSpc>
              <a:spcBef>
                <a:spcPts val="240"/>
              </a:spcBef>
              <a:spcAft>
                <a:spcPts val="240"/>
              </a:spcAft>
              <a:tabLst>
                <a:tab pos="408305" algn="l"/>
                <a:tab pos="457200" algn="l"/>
              </a:tabLst>
            </a:pPr>
            <a:r>
              <a:rPr lang="en-GB" sz="2000" dirty="0">
                <a:latin typeface="Calibri" panose="020F0502020204030204" pitchFamily="34" charset="0"/>
                <a:ea typeface="Times New Roman" panose="02020603050405020304" pitchFamily="18" charset="0"/>
                <a:cs typeface="Times New Roman" panose="02020603050405020304" pitchFamily="18" charset="0"/>
              </a:rPr>
              <a:t>Deal with in order of </a:t>
            </a:r>
            <a:br>
              <a:rPr lang="en-GB" sz="2000" dirty="0">
                <a:latin typeface="Calibri" panose="020F0502020204030204" pitchFamily="34" charset="0"/>
                <a:ea typeface="Times New Roman" panose="02020603050405020304" pitchFamily="18" charset="0"/>
                <a:cs typeface="Times New Roman" panose="02020603050405020304" pitchFamily="18" charset="0"/>
              </a:rPr>
            </a:br>
            <a:r>
              <a:rPr lang="en-GB" sz="2000" dirty="0">
                <a:latin typeface="Calibri" panose="020F0502020204030204" pitchFamily="34" charset="0"/>
                <a:ea typeface="Times New Roman" panose="02020603050405020304" pitchFamily="18" charset="0"/>
                <a:cs typeface="Times New Roman" panose="02020603050405020304" pitchFamily="18" charset="0"/>
              </a:rPr>
              <a:t>arrival to FCR</a:t>
            </a:r>
            <a:endParaRPr lang="en-GB" sz="2800" dirty="0">
              <a:latin typeface="Calibri" panose="020F0502020204030204" pitchFamily="34" charset="0"/>
              <a:ea typeface="Times New Roman" panose="02020603050405020304" pitchFamily="18" charset="0"/>
              <a:cs typeface="Times New Roman" panose="02020603050405020304" pitchFamily="18" charset="0"/>
            </a:endParaRPr>
          </a:p>
          <a:p>
            <a:pPr marL="408305" indent="-228600">
              <a:lnSpc>
                <a:spcPct val="110000"/>
              </a:lnSpc>
              <a:spcBef>
                <a:spcPts val="240"/>
              </a:spcBef>
              <a:spcAft>
                <a:spcPts val="240"/>
              </a:spcAft>
              <a:tabLst>
                <a:tab pos="408305" algn="l"/>
                <a:tab pos="457200" algn="l"/>
              </a:tabLst>
            </a:pPr>
            <a:r>
              <a:rPr lang="en-GB" sz="2000" b="1" dirty="0">
                <a:latin typeface="Calibri" panose="020F0502020204030204" pitchFamily="34" charset="0"/>
                <a:ea typeface="Times New Roman" panose="02020603050405020304" pitchFamily="18" charset="0"/>
                <a:cs typeface="Times New Roman" panose="02020603050405020304" pitchFamily="18" charset="0"/>
              </a:rPr>
              <a:t>Simple</a:t>
            </a:r>
            <a:r>
              <a:rPr lang="en-GB" sz="2000" dirty="0">
                <a:latin typeface="Calibri" panose="020F0502020204030204" pitchFamily="34" charset="0"/>
                <a:ea typeface="Times New Roman" panose="02020603050405020304" pitchFamily="18" charset="0"/>
                <a:cs typeface="Times New Roman" panose="02020603050405020304" pitchFamily="18" charset="0"/>
              </a:rPr>
              <a:t> (or urgent but </a:t>
            </a:r>
            <a:br>
              <a:rPr lang="en-GB" sz="2000" dirty="0">
                <a:latin typeface="Calibri" panose="020F0502020204030204" pitchFamily="34" charset="0"/>
                <a:ea typeface="Times New Roman" panose="02020603050405020304" pitchFamily="18" charset="0"/>
                <a:cs typeface="Times New Roman" panose="02020603050405020304" pitchFamily="18" charset="0"/>
              </a:rPr>
            </a:br>
            <a:r>
              <a:rPr lang="en-GB" sz="2000" dirty="0">
                <a:latin typeface="Calibri" panose="020F0502020204030204" pitchFamily="34" charset="0"/>
                <a:ea typeface="Times New Roman" panose="02020603050405020304" pitchFamily="18" charset="0"/>
                <a:cs typeface="Times New Roman" panose="02020603050405020304" pitchFamily="18" charset="0"/>
              </a:rPr>
              <a:t>remote)</a:t>
            </a:r>
            <a:endParaRPr lang="en-GB" sz="2800" dirty="0">
              <a:latin typeface="Calibri" panose="020F0502020204030204" pitchFamily="34" charset="0"/>
              <a:ea typeface="Times New Roman" panose="02020603050405020304" pitchFamily="18" charset="0"/>
              <a:cs typeface="Times New Roman" panose="02020603050405020304" pitchFamily="18" charset="0"/>
            </a:endParaRPr>
          </a:p>
          <a:p>
            <a:r>
              <a:rPr lang="en-GB" sz="2000" dirty="0">
                <a:latin typeface="Calibri" panose="020F0502020204030204" pitchFamily="34" charset="0"/>
                <a:ea typeface="Times New Roman" panose="02020603050405020304" pitchFamily="18" charset="0"/>
                <a:cs typeface="Times New Roman" panose="02020603050405020304" pitchFamily="18" charset="0"/>
              </a:rPr>
              <a:t>First contact resolution</a:t>
            </a:r>
            <a:endParaRPr lang="en-GB" sz="2000" dirty="0"/>
          </a:p>
        </p:txBody>
      </p:sp>
      <p:sp>
        <p:nvSpPr>
          <p:cNvPr id="17" name="Rectangle 16"/>
          <p:cNvSpPr/>
          <p:nvPr/>
        </p:nvSpPr>
        <p:spPr>
          <a:xfrm>
            <a:off x="6426927" y="5748617"/>
            <a:ext cx="2974981" cy="1836400"/>
          </a:xfrm>
          <a:prstGeom prst="rect">
            <a:avLst/>
          </a:prstGeom>
        </p:spPr>
        <p:txBody>
          <a:bodyPr wrap="square">
            <a:spAutoFit/>
          </a:bodyPr>
          <a:lstStyle/>
          <a:p>
            <a:pPr marL="408305" indent="-228600">
              <a:lnSpc>
                <a:spcPct val="110000"/>
              </a:lnSpc>
              <a:spcBef>
                <a:spcPts val="240"/>
              </a:spcBef>
              <a:spcAft>
                <a:spcPts val="240"/>
              </a:spcAft>
              <a:tabLst>
                <a:tab pos="408305" algn="l"/>
                <a:tab pos="457200" algn="l"/>
              </a:tabLst>
            </a:pPr>
            <a:r>
              <a:rPr lang="en-GB" sz="2000" dirty="0">
                <a:latin typeface="Calibri" panose="020F0502020204030204" pitchFamily="34" charset="0"/>
                <a:ea typeface="Times New Roman" panose="02020603050405020304" pitchFamily="18" charset="0"/>
                <a:cs typeface="Times New Roman" panose="02020603050405020304" pitchFamily="18" charset="0"/>
              </a:rPr>
              <a:t>Deal with in order of </a:t>
            </a:r>
            <a:br>
              <a:rPr lang="en-GB" sz="2000" dirty="0">
                <a:latin typeface="Calibri" panose="020F0502020204030204" pitchFamily="34" charset="0"/>
                <a:ea typeface="Times New Roman" panose="02020603050405020304" pitchFamily="18" charset="0"/>
                <a:cs typeface="Times New Roman" panose="02020603050405020304" pitchFamily="18" charset="0"/>
              </a:rPr>
            </a:br>
            <a:r>
              <a:rPr lang="en-GB" sz="2000" dirty="0">
                <a:latin typeface="Calibri" panose="020F0502020204030204" pitchFamily="34" charset="0"/>
                <a:ea typeface="Times New Roman" panose="02020603050405020304" pitchFamily="18" charset="0"/>
                <a:cs typeface="Times New Roman" panose="02020603050405020304" pitchFamily="18" charset="0"/>
              </a:rPr>
              <a:t>arrival in queue (FCFS)</a:t>
            </a:r>
            <a:endParaRPr lang="en-GB" sz="2800" dirty="0">
              <a:latin typeface="Calibri" panose="020F0502020204030204" pitchFamily="34" charset="0"/>
              <a:ea typeface="Times New Roman" panose="02020603050405020304" pitchFamily="18" charset="0"/>
              <a:cs typeface="Times New Roman" panose="02020603050405020304" pitchFamily="18" charset="0"/>
            </a:endParaRPr>
          </a:p>
          <a:p>
            <a:pPr marL="408305" indent="-228600">
              <a:lnSpc>
                <a:spcPct val="110000"/>
              </a:lnSpc>
              <a:spcBef>
                <a:spcPts val="240"/>
              </a:spcBef>
              <a:spcAft>
                <a:spcPts val="240"/>
              </a:spcAft>
              <a:tabLst>
                <a:tab pos="408305" algn="l"/>
                <a:tab pos="457200" algn="l"/>
              </a:tabLst>
            </a:pPr>
            <a:r>
              <a:rPr lang="en-GB" sz="2000" dirty="0">
                <a:latin typeface="Calibri" panose="020F0502020204030204" pitchFamily="34" charset="0"/>
                <a:ea typeface="Times New Roman" panose="02020603050405020304" pitchFamily="18" charset="0"/>
                <a:cs typeface="Times New Roman" panose="02020603050405020304" pitchFamily="18" charset="0"/>
              </a:rPr>
              <a:t>Needs specialist or local </a:t>
            </a:r>
            <a:br>
              <a:rPr lang="en-GB" sz="2000" dirty="0">
                <a:latin typeface="Calibri" panose="020F0502020204030204" pitchFamily="34" charset="0"/>
                <a:ea typeface="Times New Roman" panose="02020603050405020304" pitchFamily="18" charset="0"/>
                <a:cs typeface="Times New Roman" panose="02020603050405020304" pitchFamily="18" charset="0"/>
              </a:rPr>
            </a:br>
            <a:r>
              <a:rPr lang="en-GB" sz="2000" dirty="0">
                <a:latin typeface="Calibri" panose="020F0502020204030204" pitchFamily="34" charset="0"/>
                <a:ea typeface="Times New Roman" panose="02020603050405020304" pitchFamily="18" charset="0"/>
                <a:cs typeface="Times New Roman" panose="02020603050405020304" pitchFamily="18" charset="0"/>
              </a:rPr>
              <a:t>resource or </a:t>
            </a:r>
            <a:br>
              <a:rPr lang="en-GB" sz="2000" dirty="0">
                <a:latin typeface="Calibri" panose="020F0502020204030204" pitchFamily="34" charset="0"/>
                <a:ea typeface="Times New Roman" panose="02020603050405020304" pitchFamily="18" charset="0"/>
                <a:cs typeface="Times New Roman" panose="02020603050405020304" pitchFamily="18" charset="0"/>
              </a:rPr>
            </a:br>
            <a:r>
              <a:rPr lang="en-GB" sz="2000" dirty="0">
                <a:latin typeface="Calibri" panose="020F0502020204030204" pitchFamily="34" charset="0"/>
                <a:ea typeface="Times New Roman" panose="02020603050405020304" pitchFamily="18" charset="0"/>
                <a:cs typeface="Times New Roman" panose="02020603050405020304" pitchFamily="18" charset="0"/>
              </a:rPr>
              <a:t>preliminary research.</a:t>
            </a:r>
            <a:endParaRPr lang="en-GB" sz="2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18" name="TextBox 17"/>
          <p:cNvSpPr txBox="1"/>
          <p:nvPr/>
        </p:nvSpPr>
        <p:spPr>
          <a:xfrm>
            <a:off x="4118041" y="4908152"/>
            <a:ext cx="1986441" cy="492443"/>
          </a:xfrm>
          <a:prstGeom prst="rect">
            <a:avLst/>
          </a:prstGeom>
          <a:solidFill>
            <a:srgbClr val="FFFF00"/>
          </a:solidFill>
        </p:spPr>
        <p:txBody>
          <a:bodyPr wrap="none" rtlCol="0">
            <a:spAutoFit/>
          </a:bodyPr>
          <a:lstStyle/>
          <a:p>
            <a:r>
              <a:rPr lang="en-GB" dirty="0"/>
              <a:t>21% to 18%</a:t>
            </a:r>
          </a:p>
        </p:txBody>
      </p:sp>
      <p:sp>
        <p:nvSpPr>
          <p:cNvPr id="19" name="TextBox 18"/>
          <p:cNvSpPr txBox="1"/>
          <p:nvPr/>
        </p:nvSpPr>
        <p:spPr>
          <a:xfrm>
            <a:off x="6921196" y="4908151"/>
            <a:ext cx="1986441" cy="492443"/>
          </a:xfrm>
          <a:prstGeom prst="rect">
            <a:avLst/>
          </a:prstGeom>
          <a:solidFill>
            <a:srgbClr val="FFFF00"/>
          </a:solidFill>
        </p:spPr>
        <p:txBody>
          <a:bodyPr wrap="none" rtlCol="0">
            <a:spAutoFit/>
          </a:bodyPr>
          <a:lstStyle/>
          <a:p>
            <a:r>
              <a:rPr lang="en-GB" dirty="0"/>
              <a:t>42% to 24%</a:t>
            </a:r>
          </a:p>
        </p:txBody>
      </p:sp>
      <p:sp>
        <p:nvSpPr>
          <p:cNvPr id="20" name="TextBox 19"/>
          <p:cNvSpPr txBox="1"/>
          <p:nvPr/>
        </p:nvSpPr>
        <p:spPr>
          <a:xfrm>
            <a:off x="4039861" y="7672810"/>
            <a:ext cx="1986441" cy="492443"/>
          </a:xfrm>
          <a:prstGeom prst="rect">
            <a:avLst/>
          </a:prstGeom>
          <a:solidFill>
            <a:srgbClr val="FFFF00"/>
          </a:solidFill>
        </p:spPr>
        <p:txBody>
          <a:bodyPr wrap="none" rtlCol="0">
            <a:spAutoFit/>
          </a:bodyPr>
          <a:lstStyle/>
          <a:p>
            <a:r>
              <a:rPr lang="en-GB" dirty="0"/>
              <a:t>18% to 45%</a:t>
            </a:r>
          </a:p>
        </p:txBody>
      </p:sp>
      <p:sp>
        <p:nvSpPr>
          <p:cNvPr id="21" name="TextBox 20"/>
          <p:cNvSpPr txBox="1"/>
          <p:nvPr/>
        </p:nvSpPr>
        <p:spPr>
          <a:xfrm>
            <a:off x="6978471" y="7668484"/>
            <a:ext cx="1986441" cy="492443"/>
          </a:xfrm>
          <a:prstGeom prst="rect">
            <a:avLst/>
          </a:prstGeom>
          <a:solidFill>
            <a:srgbClr val="FFFF00"/>
          </a:solidFill>
        </p:spPr>
        <p:txBody>
          <a:bodyPr wrap="none" rtlCol="0">
            <a:spAutoFit/>
          </a:bodyPr>
          <a:lstStyle/>
          <a:p>
            <a:r>
              <a:rPr lang="en-GB" dirty="0"/>
              <a:t>19% to 10%</a:t>
            </a:r>
          </a:p>
        </p:txBody>
      </p:sp>
      <p:sp>
        <p:nvSpPr>
          <p:cNvPr id="22" name="TextBox 21"/>
          <p:cNvSpPr txBox="1"/>
          <p:nvPr/>
        </p:nvSpPr>
        <p:spPr>
          <a:xfrm>
            <a:off x="7393891" y="8375648"/>
            <a:ext cx="1893467" cy="492443"/>
          </a:xfrm>
          <a:prstGeom prst="rect">
            <a:avLst/>
          </a:prstGeom>
          <a:solidFill>
            <a:srgbClr val="FFFF00"/>
          </a:solidFill>
        </p:spPr>
        <p:txBody>
          <a:bodyPr wrap="none" rtlCol="0">
            <a:spAutoFit/>
          </a:bodyPr>
          <a:lstStyle/>
          <a:p>
            <a:r>
              <a:rPr lang="en-GB" dirty="0"/>
              <a:t>0.2% to 3%</a:t>
            </a:r>
          </a:p>
        </p:txBody>
      </p:sp>
    </p:spTree>
    <p:extLst>
      <p:ext uri="{BB962C8B-B14F-4D97-AF65-F5344CB8AC3E}">
        <p14:creationId xmlns:p14="http://schemas.microsoft.com/office/powerpoint/2010/main" val="16485464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Final points</a:t>
            </a:r>
          </a:p>
        </p:txBody>
      </p:sp>
      <p:sp>
        <p:nvSpPr>
          <p:cNvPr id="3" name="Content Placeholder 2"/>
          <p:cNvSpPr>
            <a:spLocks noGrp="1"/>
          </p:cNvSpPr>
          <p:nvPr>
            <p:ph idx="1"/>
          </p:nvPr>
        </p:nvSpPr>
        <p:spPr/>
        <p:txBody>
          <a:bodyPr/>
          <a:lstStyle/>
          <a:p>
            <a:pPr lvl="0"/>
            <a:r>
              <a:rPr lang="en-GB" dirty="0"/>
              <a:t> Existing methods to assess incidents almost entirely on risk create extra work and often cause the system to fail to meet callers’ needs. </a:t>
            </a:r>
            <a:br>
              <a:rPr lang="en-GB" dirty="0"/>
            </a:br>
            <a:endParaRPr lang="en-GB" dirty="0"/>
          </a:p>
          <a:p>
            <a:pPr lvl="0"/>
            <a:r>
              <a:rPr lang="en-GB" dirty="0"/>
              <a:t>There is much failure demand created by postponing service – but we suspect our study has not uncovered all failure demand. </a:t>
            </a:r>
            <a:br>
              <a:rPr lang="en-GB" dirty="0"/>
            </a:br>
            <a:endParaRPr lang="en-GB" dirty="0"/>
          </a:p>
          <a:p>
            <a:pPr lvl="0"/>
            <a:r>
              <a:rPr lang="en-GB" dirty="0"/>
              <a:t>The framework shown divides urgency into just two categories – urgent &amp; soon.  “One-touch” resolution (especially remote) is the ideal to reduce failure demand.  </a:t>
            </a:r>
          </a:p>
        </p:txBody>
      </p:sp>
      <p:sp>
        <p:nvSpPr>
          <p:cNvPr id="5" name="Slide Number Placeholder 4"/>
          <p:cNvSpPr>
            <a:spLocks noGrp="1"/>
          </p:cNvSpPr>
          <p:nvPr>
            <p:ph type="sldNum" sz="quarter" idx="4"/>
          </p:nvPr>
        </p:nvSpPr>
        <p:spPr/>
        <p:txBody>
          <a:bodyPr/>
          <a:lstStyle/>
          <a:p>
            <a:pPr algn="ctr"/>
            <a:fld id="{C0BADC3D-1509-2C4E-AB5E-AF0356668A88}" type="slidenum">
              <a:rPr lang="en-GB" smtClean="0"/>
              <a:pPr algn="ctr"/>
              <a:t>13</a:t>
            </a:fld>
            <a:endParaRPr lang="en-GB" dirty="0"/>
          </a:p>
        </p:txBody>
      </p:sp>
    </p:spTree>
    <p:extLst>
      <p:ext uri="{BB962C8B-B14F-4D97-AF65-F5344CB8AC3E}">
        <p14:creationId xmlns:p14="http://schemas.microsoft.com/office/powerpoint/2010/main" val="19471951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p:cNvSpPr>
            <a:spLocks noGrp="1"/>
          </p:cNvSpPr>
          <p:nvPr>
            <p:ph type="title"/>
          </p:nvPr>
        </p:nvSpPr>
        <p:spPr/>
        <p:txBody>
          <a:bodyPr/>
          <a:lstStyle/>
          <a:p>
            <a:r>
              <a:rPr lang="en-GB" dirty="0"/>
              <a:t>Introduction</a:t>
            </a:r>
          </a:p>
        </p:txBody>
      </p:sp>
      <p:sp>
        <p:nvSpPr>
          <p:cNvPr id="19" name="Content Placeholder 18"/>
          <p:cNvSpPr>
            <a:spLocks noGrp="1"/>
          </p:cNvSpPr>
          <p:nvPr>
            <p:ph idx="1"/>
          </p:nvPr>
        </p:nvSpPr>
        <p:spPr>
          <a:xfrm>
            <a:off x="459133" y="1865045"/>
            <a:ext cx="11575130" cy="6222686"/>
          </a:xfrm>
        </p:spPr>
        <p:txBody>
          <a:bodyPr/>
          <a:lstStyle/>
          <a:p>
            <a:pPr marL="0" indent="0">
              <a:buNone/>
            </a:pPr>
            <a:r>
              <a:rPr lang="en-GB" sz="2800" b="1" dirty="0">
                <a:solidFill>
                  <a:schemeClr val="tx2"/>
                </a:solidFill>
              </a:rPr>
              <a:t>Purpose</a:t>
            </a:r>
            <a:endParaRPr lang="en-GB" b="1" dirty="0">
              <a:solidFill>
                <a:schemeClr val="tx2"/>
              </a:solidFill>
            </a:endParaRPr>
          </a:p>
          <a:p>
            <a:pPr marL="0" indent="0">
              <a:buNone/>
            </a:pPr>
            <a:endParaRPr lang="en-GB" dirty="0"/>
          </a:p>
          <a:p>
            <a:pPr marL="0" indent="0">
              <a:buNone/>
            </a:pPr>
            <a:r>
              <a:rPr lang="en-GB" dirty="0"/>
              <a:t>This presentation reports the findings of a study to identify ways of reducing demand for police services from “known” sources of non-urgent demand.</a:t>
            </a:r>
          </a:p>
          <a:p>
            <a:pPr marL="0" indent="0">
              <a:buNone/>
            </a:pPr>
            <a:endParaRPr lang="en-GB" dirty="0"/>
          </a:p>
          <a:p>
            <a:pPr marL="0" indent="0">
              <a:buNone/>
            </a:pPr>
            <a:r>
              <a:rPr lang="en-GB" sz="2800" b="1" dirty="0">
                <a:solidFill>
                  <a:schemeClr val="tx2"/>
                </a:solidFill>
              </a:rPr>
              <a:t>Motivation</a:t>
            </a:r>
          </a:p>
          <a:p>
            <a:pPr marL="0" indent="0">
              <a:buNone/>
            </a:pPr>
            <a:endParaRPr lang="en-GB" dirty="0"/>
          </a:p>
          <a:p>
            <a:pPr marL="0" indent="0">
              <a:buNone/>
            </a:pPr>
            <a:r>
              <a:rPr lang="en-GB" dirty="0"/>
              <a:t>Gloucestershire Police have previously identified the need to reduce demand by 30% if they can achieve a demand/capacity balance within existing resource constraints.</a:t>
            </a:r>
          </a:p>
          <a:p>
            <a:pPr marL="0" indent="0">
              <a:buNone/>
            </a:pPr>
            <a:endParaRPr lang="en-GB" dirty="0"/>
          </a:p>
          <a:p>
            <a:pPr marL="0" indent="0">
              <a:buNone/>
            </a:pPr>
            <a:r>
              <a:rPr lang="en-GB" sz="2800" b="1" dirty="0">
                <a:solidFill>
                  <a:schemeClr val="tx2"/>
                </a:solidFill>
              </a:rPr>
              <a:t>Method</a:t>
            </a:r>
          </a:p>
          <a:p>
            <a:pPr marL="0" indent="0">
              <a:buNone/>
            </a:pPr>
            <a:endParaRPr lang="en-GB" dirty="0"/>
          </a:p>
          <a:p>
            <a:pPr marL="0" indent="0">
              <a:buNone/>
            </a:pPr>
            <a:r>
              <a:rPr lang="en-GB" dirty="0"/>
              <a:t>The work is based on an in-depth stratified study of 535 non-urgent incidents of demand that occurred over a two-week period in February 2017.</a:t>
            </a:r>
          </a:p>
          <a:p>
            <a:pPr marL="0" indent="0">
              <a:buNone/>
            </a:pPr>
            <a:endParaRPr lang="en-GB" dirty="0"/>
          </a:p>
          <a:p>
            <a:pPr marL="0" lvl="0" indent="0">
              <a:buClr>
                <a:srgbClr val="75AAE5"/>
              </a:buClr>
              <a:buNone/>
            </a:pPr>
            <a:r>
              <a:rPr lang="en-GB" sz="2800" b="1" dirty="0">
                <a:solidFill>
                  <a:srgbClr val="75AAE5"/>
                </a:solidFill>
              </a:rPr>
              <a:t>Perspective</a:t>
            </a:r>
          </a:p>
          <a:p>
            <a:pPr marL="0" lvl="0" indent="0">
              <a:buClr>
                <a:srgbClr val="75AAE5"/>
              </a:buClr>
              <a:buNone/>
            </a:pPr>
            <a:endParaRPr lang="en-GB" dirty="0">
              <a:solidFill>
                <a:prstClr val="black"/>
              </a:solidFill>
            </a:endParaRPr>
          </a:p>
          <a:p>
            <a:pPr marL="0" lvl="0" indent="0">
              <a:buClr>
                <a:srgbClr val="75AAE5"/>
              </a:buClr>
              <a:buNone/>
            </a:pPr>
            <a:r>
              <a:rPr lang="en-GB" dirty="0">
                <a:solidFill>
                  <a:prstClr val="black"/>
                </a:solidFill>
              </a:rPr>
              <a:t>We take a systems approach to the problem, drawing on concepts such as “failure demand”  [tested widely in healthcare].</a:t>
            </a:r>
            <a:endParaRPr lang="en-GB" dirty="0"/>
          </a:p>
          <a:p>
            <a:pPr marL="0" indent="0">
              <a:buNone/>
            </a:pPr>
            <a:endParaRPr lang="en-GB" dirty="0"/>
          </a:p>
          <a:p>
            <a:pPr marL="0" indent="0">
              <a:buNone/>
            </a:pPr>
            <a:endParaRPr lang="en-GB" dirty="0"/>
          </a:p>
        </p:txBody>
      </p:sp>
      <p:sp>
        <p:nvSpPr>
          <p:cNvPr id="2" name="Slide Number Placeholder 1"/>
          <p:cNvSpPr>
            <a:spLocks noGrp="1"/>
          </p:cNvSpPr>
          <p:nvPr>
            <p:ph type="sldNum" sz="quarter" idx="4"/>
          </p:nvPr>
        </p:nvSpPr>
        <p:spPr/>
        <p:txBody>
          <a:bodyPr/>
          <a:lstStyle/>
          <a:p>
            <a:pPr algn="ctr"/>
            <a:fld id="{C0BADC3D-1509-2C4E-AB5E-AF0356668A88}" type="slidenum">
              <a:rPr lang="en-GB" smtClean="0"/>
              <a:pPr algn="ctr"/>
              <a:t>2</a:t>
            </a:fld>
            <a:endParaRPr lang="en-GB" dirty="0"/>
          </a:p>
        </p:txBody>
      </p:sp>
    </p:spTree>
    <p:extLst>
      <p:ext uri="{BB962C8B-B14F-4D97-AF65-F5344CB8AC3E}">
        <p14:creationId xmlns:p14="http://schemas.microsoft.com/office/powerpoint/2010/main" val="9596668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Context</a:t>
            </a:r>
          </a:p>
        </p:txBody>
      </p:sp>
      <p:sp>
        <p:nvSpPr>
          <p:cNvPr id="4" name="Subtitle 3"/>
          <p:cNvSpPr>
            <a:spLocks noGrp="1"/>
          </p:cNvSpPr>
          <p:nvPr>
            <p:ph type="subTitle" idx="13"/>
          </p:nvPr>
        </p:nvSpPr>
        <p:spPr/>
        <p:txBody>
          <a:bodyPr/>
          <a:lstStyle/>
          <a:p>
            <a:r>
              <a:rPr lang="en-GB" dirty="0"/>
              <a:t>Background in improving access to healthcare</a:t>
            </a:r>
          </a:p>
        </p:txBody>
      </p:sp>
      <p:sp>
        <p:nvSpPr>
          <p:cNvPr id="5" name="Slide Number Placeholder 4"/>
          <p:cNvSpPr>
            <a:spLocks noGrp="1"/>
          </p:cNvSpPr>
          <p:nvPr>
            <p:ph type="sldNum" sz="quarter" idx="4"/>
          </p:nvPr>
        </p:nvSpPr>
        <p:spPr/>
        <p:txBody>
          <a:bodyPr/>
          <a:lstStyle/>
          <a:p>
            <a:pPr algn="ctr"/>
            <a:fld id="{C0BADC3D-1509-2C4E-AB5E-AF0356668A88}" type="slidenum">
              <a:rPr lang="en-GB" smtClean="0"/>
              <a:pPr algn="ctr"/>
              <a:t>3</a:t>
            </a:fld>
            <a:endParaRPr lang="en-GB" dirty="0"/>
          </a:p>
        </p:txBody>
      </p:sp>
      <p:pic>
        <p:nvPicPr>
          <p:cNvPr id="6" name="Picture 5"/>
          <p:cNvPicPr>
            <a:picLocks noChangeAspect="1"/>
          </p:cNvPicPr>
          <p:nvPr/>
        </p:nvPicPr>
        <p:blipFill>
          <a:blip r:embed="rId2"/>
          <a:stretch>
            <a:fillRect/>
          </a:stretch>
        </p:blipFill>
        <p:spPr>
          <a:xfrm>
            <a:off x="325520" y="2117506"/>
            <a:ext cx="5707145" cy="3411574"/>
          </a:xfrm>
          <a:prstGeom prst="rect">
            <a:avLst/>
          </a:prstGeom>
        </p:spPr>
      </p:pic>
      <p:sp>
        <p:nvSpPr>
          <p:cNvPr id="7" name="Up Arrow Callout 6"/>
          <p:cNvSpPr/>
          <p:nvPr/>
        </p:nvSpPr>
        <p:spPr>
          <a:xfrm>
            <a:off x="1341912" y="4526874"/>
            <a:ext cx="1033153" cy="805147"/>
          </a:xfrm>
          <a:prstGeom prst="upArrowCallout">
            <a:avLst/>
          </a:prstGeom>
          <a:solidFill>
            <a:schemeClr val="bg1"/>
          </a:solidFill>
          <a:ln w="2857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800" dirty="0">
                <a:solidFill>
                  <a:schemeClr val="tx1"/>
                </a:solidFill>
              </a:rPr>
              <a:t>Project Start</a:t>
            </a:r>
          </a:p>
        </p:txBody>
      </p:sp>
      <p:sp>
        <p:nvSpPr>
          <p:cNvPr id="8" name="TextBox 7"/>
          <p:cNvSpPr txBox="1"/>
          <p:nvPr/>
        </p:nvSpPr>
        <p:spPr>
          <a:xfrm>
            <a:off x="6348064" y="2117506"/>
            <a:ext cx="5051383" cy="2959208"/>
          </a:xfrm>
          <a:prstGeom prst="rect">
            <a:avLst/>
          </a:prstGeom>
          <a:noFill/>
        </p:spPr>
        <p:txBody>
          <a:bodyPr wrap="none" rtlCol="0">
            <a:spAutoFit/>
          </a:bodyPr>
          <a:lstStyle/>
          <a:p>
            <a:r>
              <a:rPr lang="en-GB" sz="2000" dirty="0"/>
              <a:t>Significant reductions in journey time </a:t>
            </a:r>
            <a:br>
              <a:rPr lang="en-GB" sz="2000" dirty="0"/>
            </a:br>
            <a:r>
              <a:rPr lang="en-GB" sz="2000" dirty="0"/>
              <a:t>and access block achieved by:</a:t>
            </a:r>
          </a:p>
          <a:p>
            <a:pPr marL="457200" indent="-457200">
              <a:lnSpc>
                <a:spcPct val="150000"/>
              </a:lnSpc>
              <a:buFont typeface="Arial" panose="020B0604020202020204" pitchFamily="34" charset="0"/>
              <a:buChar char="•"/>
            </a:pPr>
            <a:r>
              <a:rPr lang="en-GB" sz="2000" dirty="0"/>
              <a:t>Eliminating/reducing prioritisation</a:t>
            </a:r>
          </a:p>
          <a:p>
            <a:pPr marL="457200" indent="-457200">
              <a:lnSpc>
                <a:spcPct val="150000"/>
              </a:lnSpc>
              <a:buFont typeface="Arial" panose="020B0604020202020204" pitchFamily="34" charset="0"/>
              <a:buChar char="•"/>
            </a:pPr>
            <a:r>
              <a:rPr lang="en-GB" sz="2000" dirty="0"/>
              <a:t>Eliminating/reducing ring-fencing</a:t>
            </a:r>
          </a:p>
          <a:p>
            <a:pPr marL="457200" indent="-457200">
              <a:lnSpc>
                <a:spcPct val="150000"/>
              </a:lnSpc>
              <a:buFont typeface="Arial" panose="020B0604020202020204" pitchFamily="34" charset="0"/>
              <a:buChar char="•"/>
            </a:pPr>
            <a:r>
              <a:rPr lang="en-GB" sz="2000" dirty="0"/>
              <a:t>Focusing on customer journeys</a:t>
            </a:r>
          </a:p>
          <a:p>
            <a:pPr marL="457200" indent="-457200">
              <a:lnSpc>
                <a:spcPct val="150000"/>
              </a:lnSpc>
              <a:buFont typeface="Arial" panose="020B0604020202020204" pitchFamily="34" charset="0"/>
              <a:buChar char="•"/>
            </a:pPr>
            <a:r>
              <a:rPr lang="en-GB" sz="2000" dirty="0"/>
              <a:t>Dealing with simple work straight away</a:t>
            </a:r>
          </a:p>
          <a:p>
            <a:pPr marL="457200" indent="-457200">
              <a:lnSpc>
                <a:spcPct val="150000"/>
              </a:lnSpc>
              <a:buFont typeface="Arial" panose="020B0604020202020204" pitchFamily="34" charset="0"/>
              <a:buChar char="•"/>
            </a:pPr>
            <a:r>
              <a:rPr lang="en-GB" sz="2000" dirty="0"/>
              <a:t>Eliminating MAUs/SAUs</a:t>
            </a:r>
          </a:p>
        </p:txBody>
      </p:sp>
      <p:sp>
        <p:nvSpPr>
          <p:cNvPr id="9" name="TextBox 8"/>
          <p:cNvSpPr txBox="1"/>
          <p:nvPr/>
        </p:nvSpPr>
        <p:spPr>
          <a:xfrm>
            <a:off x="1341912" y="6329548"/>
            <a:ext cx="10338086" cy="2862322"/>
          </a:xfrm>
          <a:prstGeom prst="rect">
            <a:avLst/>
          </a:prstGeom>
          <a:noFill/>
        </p:spPr>
        <p:txBody>
          <a:bodyPr wrap="none" rtlCol="0">
            <a:spAutoFit/>
          </a:bodyPr>
          <a:lstStyle/>
          <a:p>
            <a:pPr>
              <a:lnSpc>
                <a:spcPct val="150000"/>
              </a:lnSpc>
            </a:pPr>
            <a:r>
              <a:rPr lang="en-GB" sz="2400" b="1" dirty="0"/>
              <a:t>Comparisons:</a:t>
            </a:r>
          </a:p>
          <a:p>
            <a:pPr marL="457200" indent="-457200">
              <a:lnSpc>
                <a:spcPct val="150000"/>
              </a:lnSpc>
              <a:buFont typeface="Arial" panose="020B0604020202020204" pitchFamily="34" charset="0"/>
              <a:buChar char="•"/>
            </a:pPr>
            <a:r>
              <a:rPr lang="en-GB" sz="2400" dirty="0"/>
              <a:t>Does prioritisation increase delays in police services?</a:t>
            </a:r>
          </a:p>
          <a:p>
            <a:pPr marL="457200" indent="-457200">
              <a:lnSpc>
                <a:spcPct val="150000"/>
              </a:lnSpc>
              <a:buFont typeface="Arial" panose="020B0604020202020204" pitchFamily="34" charset="0"/>
              <a:buChar char="•"/>
            </a:pPr>
            <a:r>
              <a:rPr lang="en-GB" sz="2400" dirty="0"/>
              <a:t>Can prioritisation be reduced?</a:t>
            </a:r>
          </a:p>
          <a:p>
            <a:pPr marL="457200" indent="-457200">
              <a:lnSpc>
                <a:spcPct val="150000"/>
              </a:lnSpc>
              <a:buFont typeface="Arial" panose="020B0604020202020204" pitchFamily="34" charset="0"/>
              <a:buChar char="•"/>
            </a:pPr>
            <a:r>
              <a:rPr lang="en-GB" sz="2400" dirty="0"/>
              <a:t>Can streaming of non-urgent work help reduce resource requirements?</a:t>
            </a:r>
          </a:p>
          <a:p>
            <a:pPr marL="457200" indent="-457200">
              <a:lnSpc>
                <a:spcPct val="150000"/>
              </a:lnSpc>
              <a:buFont typeface="Arial" panose="020B0604020202020204" pitchFamily="34" charset="0"/>
              <a:buChar char="•"/>
            </a:pPr>
            <a:r>
              <a:rPr lang="en-GB" sz="2400" dirty="0"/>
              <a:t>Is there a comparison between MAUs and Incident Assessment Units?</a:t>
            </a:r>
          </a:p>
        </p:txBody>
      </p:sp>
    </p:spTree>
    <p:extLst>
      <p:ext uri="{BB962C8B-B14F-4D97-AF65-F5344CB8AC3E}">
        <p14:creationId xmlns:p14="http://schemas.microsoft.com/office/powerpoint/2010/main" val="23297995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Dealing with Police Demand</a:t>
            </a:r>
          </a:p>
        </p:txBody>
      </p:sp>
      <p:sp>
        <p:nvSpPr>
          <p:cNvPr id="4" name="Subtitle 3"/>
          <p:cNvSpPr>
            <a:spLocks noGrp="1"/>
          </p:cNvSpPr>
          <p:nvPr>
            <p:ph type="subTitle" idx="13"/>
          </p:nvPr>
        </p:nvSpPr>
        <p:spPr/>
        <p:txBody>
          <a:bodyPr/>
          <a:lstStyle/>
          <a:p>
            <a:r>
              <a:rPr lang="en-GB" dirty="0"/>
              <a:t>Is risk the only factor to consider? </a:t>
            </a:r>
          </a:p>
        </p:txBody>
      </p:sp>
      <p:sp>
        <p:nvSpPr>
          <p:cNvPr id="5" name="Slide Number Placeholder 4"/>
          <p:cNvSpPr>
            <a:spLocks noGrp="1"/>
          </p:cNvSpPr>
          <p:nvPr>
            <p:ph type="sldNum" sz="quarter" idx="4"/>
          </p:nvPr>
        </p:nvSpPr>
        <p:spPr/>
        <p:txBody>
          <a:bodyPr/>
          <a:lstStyle/>
          <a:p>
            <a:pPr algn="ctr"/>
            <a:fld id="{C0BADC3D-1509-2C4E-AB5E-AF0356668A88}" type="slidenum">
              <a:rPr lang="en-GB" smtClean="0"/>
              <a:pPr algn="ctr"/>
              <a:t>4</a:t>
            </a:fld>
            <a:endParaRPr lang="en-GB" dirty="0"/>
          </a:p>
        </p:txBody>
      </p:sp>
      <p:sp>
        <p:nvSpPr>
          <p:cNvPr id="6" name="Oval 5"/>
          <p:cNvSpPr/>
          <p:nvPr/>
        </p:nvSpPr>
        <p:spPr>
          <a:xfrm>
            <a:off x="4876800" y="2708031"/>
            <a:ext cx="2379785" cy="2121877"/>
          </a:xfrm>
          <a:prstGeom prst="ellipse">
            <a:avLst/>
          </a:prstGeom>
          <a:solidFill>
            <a:schemeClr val="bg1"/>
          </a:solid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3200" dirty="0">
                <a:solidFill>
                  <a:schemeClr val="tx1"/>
                </a:solidFill>
              </a:rPr>
              <a:t>Safety</a:t>
            </a:r>
          </a:p>
        </p:txBody>
      </p:sp>
      <p:sp>
        <p:nvSpPr>
          <p:cNvPr id="7" name="Oval 6"/>
          <p:cNvSpPr/>
          <p:nvPr/>
        </p:nvSpPr>
        <p:spPr>
          <a:xfrm>
            <a:off x="7268308" y="5744307"/>
            <a:ext cx="2379785" cy="2121877"/>
          </a:xfrm>
          <a:prstGeom prst="ellipse">
            <a:avLst/>
          </a:prstGeom>
          <a:solidFill>
            <a:schemeClr val="bg1"/>
          </a:solid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3200" dirty="0">
                <a:solidFill>
                  <a:schemeClr val="tx1"/>
                </a:solidFill>
              </a:rPr>
              <a:t>Sustain-ability</a:t>
            </a:r>
          </a:p>
        </p:txBody>
      </p:sp>
      <p:sp>
        <p:nvSpPr>
          <p:cNvPr id="8" name="Oval 7"/>
          <p:cNvSpPr/>
          <p:nvPr/>
        </p:nvSpPr>
        <p:spPr>
          <a:xfrm>
            <a:off x="2497015" y="5744307"/>
            <a:ext cx="2379785" cy="2121877"/>
          </a:xfrm>
          <a:prstGeom prst="ellipse">
            <a:avLst/>
          </a:prstGeom>
          <a:solidFill>
            <a:schemeClr val="bg1"/>
          </a:solid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3200" dirty="0">
                <a:solidFill>
                  <a:schemeClr val="tx1"/>
                </a:solidFill>
              </a:rPr>
              <a:t>Service</a:t>
            </a:r>
          </a:p>
        </p:txBody>
      </p:sp>
      <p:cxnSp>
        <p:nvCxnSpPr>
          <p:cNvPr id="10" name="Straight Arrow Connector 9"/>
          <p:cNvCxnSpPr/>
          <p:nvPr/>
        </p:nvCxnSpPr>
        <p:spPr>
          <a:xfrm flipH="1">
            <a:off x="4243754" y="4583723"/>
            <a:ext cx="1090246" cy="1266092"/>
          </a:xfrm>
          <a:prstGeom prst="straightConnector1">
            <a:avLst/>
          </a:prstGeom>
          <a:ln w="57150" cap="rnd">
            <a:solidFill>
              <a:schemeClr val="tx1"/>
            </a:solidFill>
            <a:prstDash val="solid"/>
            <a:headEnd type="triangle"/>
            <a:tailEnd type="triangle"/>
          </a:ln>
          <a:effectLst/>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p:nvPr/>
        </p:nvCxnSpPr>
        <p:spPr>
          <a:xfrm flipH="1" flipV="1">
            <a:off x="6811108" y="4595446"/>
            <a:ext cx="1078523" cy="1295401"/>
          </a:xfrm>
          <a:prstGeom prst="straightConnector1">
            <a:avLst/>
          </a:prstGeom>
          <a:ln w="57150" cap="rnd">
            <a:solidFill>
              <a:schemeClr val="tx1"/>
            </a:solidFill>
            <a:prstDash val="solid"/>
            <a:headEnd type="triangle"/>
            <a:tailEnd type="triangle"/>
          </a:ln>
          <a:effectLst/>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a:stCxn id="7" idx="2"/>
            <a:endCxn id="8" idx="6"/>
          </p:cNvCxnSpPr>
          <p:nvPr/>
        </p:nvCxnSpPr>
        <p:spPr>
          <a:xfrm flipH="1">
            <a:off x="4876800" y="6805246"/>
            <a:ext cx="2391508" cy="0"/>
          </a:xfrm>
          <a:prstGeom prst="straightConnector1">
            <a:avLst/>
          </a:prstGeom>
          <a:ln w="57150" cap="rnd">
            <a:solidFill>
              <a:schemeClr val="tx1"/>
            </a:solidFill>
            <a:prstDash val="solid"/>
            <a:headEnd type="triangle"/>
            <a:tailEnd type="triangle"/>
          </a:ln>
          <a:effectLst/>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7350370" y="3434825"/>
            <a:ext cx="2977662" cy="892552"/>
          </a:xfrm>
          <a:prstGeom prst="rect">
            <a:avLst/>
          </a:prstGeom>
          <a:noFill/>
        </p:spPr>
        <p:txBody>
          <a:bodyPr wrap="square" rtlCol="0">
            <a:spAutoFit/>
          </a:bodyPr>
          <a:lstStyle/>
          <a:p>
            <a:r>
              <a:rPr lang="en-GB" dirty="0"/>
              <a:t>Ensuring that risks are considered</a:t>
            </a:r>
          </a:p>
        </p:txBody>
      </p:sp>
      <p:sp>
        <p:nvSpPr>
          <p:cNvPr id="21" name="TextBox 20"/>
          <p:cNvSpPr txBox="1"/>
          <p:nvPr/>
        </p:nvSpPr>
        <p:spPr>
          <a:xfrm>
            <a:off x="10040538" y="5958859"/>
            <a:ext cx="2497015" cy="1692771"/>
          </a:xfrm>
          <a:prstGeom prst="rect">
            <a:avLst/>
          </a:prstGeom>
          <a:noFill/>
        </p:spPr>
        <p:txBody>
          <a:bodyPr wrap="square" rtlCol="0">
            <a:spAutoFit/>
          </a:bodyPr>
          <a:lstStyle/>
          <a:p>
            <a:r>
              <a:rPr lang="en-GB" dirty="0"/>
              <a:t>Ensuring that the service is feasible and affordable</a:t>
            </a:r>
          </a:p>
        </p:txBody>
      </p:sp>
      <p:sp>
        <p:nvSpPr>
          <p:cNvPr id="22" name="TextBox 21"/>
          <p:cNvSpPr txBox="1"/>
          <p:nvPr/>
        </p:nvSpPr>
        <p:spPr>
          <a:xfrm>
            <a:off x="205154" y="5958859"/>
            <a:ext cx="2192215" cy="1692771"/>
          </a:xfrm>
          <a:prstGeom prst="rect">
            <a:avLst/>
          </a:prstGeom>
          <a:noFill/>
        </p:spPr>
        <p:txBody>
          <a:bodyPr wrap="square" rtlCol="0">
            <a:spAutoFit/>
          </a:bodyPr>
          <a:lstStyle/>
          <a:p>
            <a:r>
              <a:rPr lang="en-GB" dirty="0"/>
              <a:t>Ensuring the service is designed to meet needs</a:t>
            </a:r>
          </a:p>
        </p:txBody>
      </p:sp>
    </p:spTree>
    <p:extLst>
      <p:ext uri="{BB962C8B-B14F-4D97-AF65-F5344CB8AC3E}">
        <p14:creationId xmlns:p14="http://schemas.microsoft.com/office/powerpoint/2010/main" val="389779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p:cNvSpPr>
            <a:spLocks noGrp="1"/>
          </p:cNvSpPr>
          <p:nvPr>
            <p:ph type="title"/>
          </p:nvPr>
        </p:nvSpPr>
        <p:spPr/>
        <p:txBody>
          <a:bodyPr/>
          <a:lstStyle/>
          <a:p>
            <a:r>
              <a:rPr lang="en-GB" dirty="0"/>
              <a:t>Public sector failure demand</a:t>
            </a:r>
          </a:p>
        </p:txBody>
      </p:sp>
      <p:sp>
        <p:nvSpPr>
          <p:cNvPr id="19" name="Content Placeholder 18"/>
          <p:cNvSpPr>
            <a:spLocks noGrp="1"/>
          </p:cNvSpPr>
          <p:nvPr>
            <p:ph idx="1"/>
          </p:nvPr>
        </p:nvSpPr>
        <p:spPr>
          <a:xfrm>
            <a:off x="619338" y="2035535"/>
            <a:ext cx="11575130" cy="6222686"/>
          </a:xfrm>
        </p:spPr>
        <p:txBody>
          <a:bodyPr/>
          <a:lstStyle/>
          <a:p>
            <a:pPr marL="0" indent="0">
              <a:buNone/>
            </a:pPr>
            <a:endParaRPr lang="en-GB" dirty="0"/>
          </a:p>
          <a:p>
            <a:pPr marL="0" indent="0">
              <a:buNone/>
            </a:pPr>
            <a:r>
              <a:rPr lang="en-GB" sz="2800" dirty="0"/>
              <a:t>Failure demand can be defined as:</a:t>
            </a:r>
          </a:p>
          <a:p>
            <a:pPr marL="0" indent="0">
              <a:buNone/>
            </a:pPr>
            <a:endParaRPr lang="en-GB" sz="2800" dirty="0"/>
          </a:p>
          <a:p>
            <a:pPr marL="0" indent="0">
              <a:buNone/>
            </a:pPr>
            <a:r>
              <a:rPr lang="en-GB" sz="2800" dirty="0"/>
              <a:t>	 “</a:t>
            </a:r>
            <a:r>
              <a:rPr lang="en-GB" sz="2800" i="1" dirty="0"/>
              <a:t>demand caused by a failure to do something or do something right</a:t>
            </a:r>
            <a:br>
              <a:rPr lang="en-GB" sz="2800" i="1" dirty="0"/>
            </a:br>
            <a:r>
              <a:rPr lang="en-GB" sz="2800" i="1" dirty="0"/>
              <a:t>	 for the customer</a:t>
            </a:r>
            <a:r>
              <a:rPr lang="en-GB" sz="2800" dirty="0"/>
              <a:t>” 							(Seddon, 2003)</a:t>
            </a:r>
          </a:p>
          <a:p>
            <a:pPr marL="0" indent="0">
              <a:buNone/>
            </a:pPr>
            <a:endParaRPr lang="en-GB" sz="2800" dirty="0"/>
          </a:p>
          <a:p>
            <a:pPr marL="0" indent="0">
              <a:buNone/>
            </a:pPr>
            <a:endParaRPr lang="en-GB" sz="2800" dirty="0"/>
          </a:p>
          <a:p>
            <a:pPr marL="0" indent="0">
              <a:buNone/>
            </a:pPr>
            <a:r>
              <a:rPr lang="en-GB" sz="2800" i="1" dirty="0"/>
              <a:t>“In service organisations…failure demand often represents the greatest lever for performance improvement.  In financial services it can account for anything from 20 to 60 per cent of all customer demand…in local authorities and police forces as much as 80-90% are avoidable and unnecessary”		[Seddon (2009), p33]</a:t>
            </a:r>
            <a:endParaRPr lang="en-GB" sz="2800" dirty="0"/>
          </a:p>
        </p:txBody>
      </p:sp>
      <p:sp>
        <p:nvSpPr>
          <p:cNvPr id="2" name="Slide Number Placeholder 1"/>
          <p:cNvSpPr>
            <a:spLocks noGrp="1"/>
          </p:cNvSpPr>
          <p:nvPr>
            <p:ph type="sldNum" sz="quarter" idx="4"/>
          </p:nvPr>
        </p:nvSpPr>
        <p:spPr>
          <a:xfrm>
            <a:off x="12034263" y="8387954"/>
            <a:ext cx="503290" cy="519458"/>
          </a:xfrm>
        </p:spPr>
        <p:txBody>
          <a:bodyPr/>
          <a:lstStyle/>
          <a:p>
            <a:pPr algn="ctr"/>
            <a:fld id="{C0BADC3D-1509-2C4E-AB5E-AF0356668A88}" type="slidenum">
              <a:rPr lang="en-GB" smtClean="0"/>
              <a:pPr algn="ctr"/>
              <a:t>5</a:t>
            </a:fld>
            <a:endParaRPr lang="en-GB" dirty="0"/>
          </a:p>
        </p:txBody>
      </p:sp>
    </p:spTree>
    <p:extLst>
      <p:ext uri="{BB962C8B-B14F-4D97-AF65-F5344CB8AC3E}">
        <p14:creationId xmlns:p14="http://schemas.microsoft.com/office/powerpoint/2010/main" val="9255037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Research method</a:t>
            </a:r>
          </a:p>
        </p:txBody>
      </p:sp>
      <p:sp>
        <p:nvSpPr>
          <p:cNvPr id="3" name="Content Placeholder 2"/>
          <p:cNvSpPr>
            <a:spLocks noGrp="1"/>
          </p:cNvSpPr>
          <p:nvPr>
            <p:ph idx="1"/>
          </p:nvPr>
        </p:nvSpPr>
        <p:spPr>
          <a:xfrm>
            <a:off x="459133" y="1588044"/>
            <a:ext cx="11575130" cy="6222686"/>
          </a:xfrm>
        </p:spPr>
        <p:txBody>
          <a:bodyPr/>
          <a:lstStyle/>
          <a:p>
            <a:pPr>
              <a:lnSpc>
                <a:spcPct val="200000"/>
              </a:lnSpc>
            </a:pPr>
            <a:r>
              <a:rPr lang="en-GB" dirty="0"/>
              <a:t> </a:t>
            </a:r>
            <a:r>
              <a:rPr lang="en-GB" b="1" dirty="0"/>
              <a:t>Survey of 535 non-urgent incidents coming into the control centre</a:t>
            </a:r>
          </a:p>
          <a:p>
            <a:pPr>
              <a:lnSpc>
                <a:spcPct val="200000"/>
              </a:lnSpc>
            </a:pPr>
            <a:r>
              <a:rPr lang="en-GB" b="1" dirty="0"/>
              <a:t> Demand from early February</a:t>
            </a:r>
          </a:p>
          <a:p>
            <a:pPr>
              <a:lnSpc>
                <a:spcPct val="200000"/>
              </a:lnSpc>
            </a:pPr>
            <a:r>
              <a:rPr lang="en-GB" b="1" dirty="0"/>
              <a:t> Each incident re-assessed by</a:t>
            </a:r>
          </a:p>
          <a:p>
            <a:pPr marL="804863" lvl="1" indent="-514350">
              <a:lnSpc>
                <a:spcPct val="200000"/>
              </a:lnSpc>
              <a:buFont typeface="+mj-lt"/>
              <a:buAutoNum type="romanLcPeriod"/>
            </a:pPr>
            <a:r>
              <a:rPr lang="en-GB" dirty="0"/>
              <a:t>Listening to the original call</a:t>
            </a:r>
          </a:p>
          <a:p>
            <a:pPr marL="804863" lvl="1" indent="-514350">
              <a:lnSpc>
                <a:spcPct val="200000"/>
              </a:lnSpc>
              <a:buFont typeface="+mj-lt"/>
              <a:buAutoNum type="romanLcPeriod"/>
            </a:pPr>
            <a:r>
              <a:rPr lang="en-GB" dirty="0"/>
              <a:t>Looking at the incident contemporary notes</a:t>
            </a:r>
          </a:p>
          <a:p>
            <a:pPr marL="804863" lvl="1" indent="-514350">
              <a:lnSpc>
                <a:spcPct val="200000"/>
              </a:lnSpc>
              <a:buFont typeface="+mj-lt"/>
              <a:buAutoNum type="romanLcPeriod"/>
            </a:pPr>
            <a:r>
              <a:rPr lang="en-GB" dirty="0"/>
              <a:t>Using THRIVE+ to categorise risk</a:t>
            </a:r>
          </a:p>
          <a:p>
            <a:pPr marL="804863" lvl="1" indent="-514350">
              <a:lnSpc>
                <a:spcPct val="200000"/>
              </a:lnSpc>
              <a:buFont typeface="+mj-lt"/>
              <a:buAutoNum type="romanLcPeriod"/>
            </a:pPr>
            <a:r>
              <a:rPr lang="en-GB" dirty="0"/>
              <a:t>Looking at the follow-up notes</a:t>
            </a:r>
          </a:p>
          <a:p>
            <a:pPr>
              <a:lnSpc>
                <a:spcPct val="200000"/>
              </a:lnSpc>
            </a:pPr>
            <a:r>
              <a:rPr lang="en-GB" b="1" dirty="0"/>
              <a:t>80+ items of information recorded for each incident in the following categories</a:t>
            </a:r>
          </a:p>
          <a:p>
            <a:pPr marL="804863" lvl="1" indent="-514350">
              <a:lnSpc>
                <a:spcPct val="200000"/>
              </a:lnSpc>
              <a:buFont typeface="+mj-lt"/>
              <a:buAutoNum type="romanLcPeriod"/>
            </a:pPr>
            <a:r>
              <a:rPr lang="en-GB" dirty="0"/>
              <a:t>Incident call assessment</a:t>
            </a:r>
          </a:p>
          <a:p>
            <a:pPr marL="804863" lvl="1" indent="-514350">
              <a:lnSpc>
                <a:spcPct val="200000"/>
              </a:lnSpc>
              <a:buFont typeface="+mj-lt"/>
              <a:buAutoNum type="romanLcPeriod"/>
            </a:pPr>
            <a:r>
              <a:rPr lang="en-GB" dirty="0"/>
              <a:t>Assessor decision about risk and grading</a:t>
            </a:r>
          </a:p>
          <a:p>
            <a:pPr marL="804863" lvl="1" indent="-514350">
              <a:lnSpc>
                <a:spcPct val="200000"/>
              </a:lnSpc>
              <a:buFont typeface="+mj-lt"/>
              <a:buAutoNum type="romanLcPeriod"/>
            </a:pPr>
            <a:r>
              <a:rPr lang="en-GB" dirty="0"/>
              <a:t>Imaginary ideal service offering</a:t>
            </a:r>
          </a:p>
          <a:p>
            <a:pPr marL="804863" lvl="1" indent="-514350">
              <a:lnSpc>
                <a:spcPct val="200000"/>
              </a:lnSpc>
              <a:buFont typeface="+mj-lt"/>
              <a:buAutoNum type="romanLcPeriod"/>
            </a:pPr>
            <a:r>
              <a:rPr lang="en-GB" dirty="0"/>
              <a:t>What did happen? (Resolved?  Resources?  Failure demand?)</a:t>
            </a:r>
          </a:p>
        </p:txBody>
      </p:sp>
      <p:sp>
        <p:nvSpPr>
          <p:cNvPr id="5" name="Slide Number Placeholder 4"/>
          <p:cNvSpPr>
            <a:spLocks noGrp="1"/>
          </p:cNvSpPr>
          <p:nvPr>
            <p:ph type="sldNum" sz="quarter" idx="4"/>
          </p:nvPr>
        </p:nvSpPr>
        <p:spPr/>
        <p:txBody>
          <a:bodyPr/>
          <a:lstStyle/>
          <a:p>
            <a:pPr algn="ctr"/>
            <a:fld id="{C0BADC3D-1509-2C4E-AB5E-AF0356668A88}" type="slidenum">
              <a:rPr lang="en-GB" smtClean="0"/>
              <a:pPr algn="ctr"/>
              <a:t>6</a:t>
            </a:fld>
            <a:endParaRPr lang="en-GB" dirty="0"/>
          </a:p>
        </p:txBody>
      </p:sp>
      <p:grpSp>
        <p:nvGrpSpPr>
          <p:cNvPr id="8" name="Group 7"/>
          <p:cNvGrpSpPr/>
          <p:nvPr/>
        </p:nvGrpSpPr>
        <p:grpSpPr>
          <a:xfrm>
            <a:off x="175846" y="1588044"/>
            <a:ext cx="12672645" cy="8034472"/>
            <a:chOff x="175846" y="1588044"/>
            <a:chExt cx="12672645" cy="8034472"/>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7568" y="1588044"/>
              <a:ext cx="12660923" cy="5285159"/>
            </a:xfrm>
            <a:prstGeom prst="rect">
              <a:avLst/>
            </a:prstGeom>
          </p:spPr>
        </p:pic>
        <p:sp>
          <p:nvSpPr>
            <p:cNvPr id="7" name="Rectangle 6"/>
            <p:cNvSpPr/>
            <p:nvPr/>
          </p:nvSpPr>
          <p:spPr>
            <a:xfrm>
              <a:off x="175846" y="6869723"/>
              <a:ext cx="12660923" cy="275279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1153710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Results:  Basic Stats</a:t>
            </a:r>
          </a:p>
        </p:txBody>
      </p:sp>
      <p:sp>
        <p:nvSpPr>
          <p:cNvPr id="4" name="Subtitle 3"/>
          <p:cNvSpPr>
            <a:spLocks noGrp="1"/>
          </p:cNvSpPr>
          <p:nvPr>
            <p:ph type="subTitle" idx="13"/>
          </p:nvPr>
        </p:nvSpPr>
        <p:spPr/>
        <p:txBody>
          <a:bodyPr/>
          <a:lstStyle/>
          <a:p>
            <a:endParaRPr lang="en-GB"/>
          </a:p>
        </p:txBody>
      </p:sp>
      <p:sp>
        <p:nvSpPr>
          <p:cNvPr id="5" name="Slide Number Placeholder 4"/>
          <p:cNvSpPr>
            <a:spLocks noGrp="1"/>
          </p:cNvSpPr>
          <p:nvPr>
            <p:ph type="sldNum" sz="quarter" idx="4"/>
          </p:nvPr>
        </p:nvSpPr>
        <p:spPr/>
        <p:txBody>
          <a:bodyPr/>
          <a:lstStyle/>
          <a:p>
            <a:pPr algn="ctr"/>
            <a:fld id="{C0BADC3D-1509-2C4E-AB5E-AF0356668A88}" type="slidenum">
              <a:rPr lang="en-GB" smtClean="0"/>
              <a:pPr algn="ctr"/>
              <a:t>7</a:t>
            </a:fld>
            <a:endParaRPr lang="en-GB" dirty="0"/>
          </a:p>
        </p:txBody>
      </p:sp>
      <p:pic>
        <p:nvPicPr>
          <p:cNvPr id="16" name="Picture 15"/>
          <p:cNvPicPr>
            <a:picLocks noChangeAspect="1"/>
          </p:cNvPicPr>
          <p:nvPr/>
        </p:nvPicPr>
        <p:blipFill>
          <a:blip r:embed="rId2"/>
          <a:stretch>
            <a:fillRect/>
          </a:stretch>
        </p:blipFill>
        <p:spPr>
          <a:xfrm>
            <a:off x="144048" y="2110073"/>
            <a:ext cx="12848223" cy="6992985"/>
          </a:xfrm>
          <a:prstGeom prst="rect">
            <a:avLst/>
          </a:prstGeom>
        </p:spPr>
      </p:pic>
    </p:spTree>
    <p:extLst>
      <p:ext uri="{BB962C8B-B14F-4D97-AF65-F5344CB8AC3E}">
        <p14:creationId xmlns:p14="http://schemas.microsoft.com/office/powerpoint/2010/main" val="39798221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Findings</a:t>
            </a:r>
          </a:p>
        </p:txBody>
      </p:sp>
      <p:pic>
        <p:nvPicPr>
          <p:cNvPr id="6" name="Content Placeholder 5"/>
          <p:cNvPicPr>
            <a:picLocks noGrp="1" noChangeAspect="1"/>
          </p:cNvPicPr>
          <p:nvPr>
            <p:ph idx="1"/>
          </p:nvPr>
        </p:nvPicPr>
        <p:blipFill>
          <a:blip r:embed="rId2"/>
          <a:stretch>
            <a:fillRect/>
          </a:stretch>
        </p:blipFill>
        <p:spPr>
          <a:xfrm>
            <a:off x="715626" y="2196597"/>
            <a:ext cx="6962502" cy="7166190"/>
          </a:xfrm>
          <a:prstGeom prst="rect">
            <a:avLst/>
          </a:prstGeom>
        </p:spPr>
      </p:pic>
      <p:sp>
        <p:nvSpPr>
          <p:cNvPr id="4" name="Subtitle 3"/>
          <p:cNvSpPr>
            <a:spLocks noGrp="1"/>
          </p:cNvSpPr>
          <p:nvPr>
            <p:ph type="subTitle" idx="13"/>
          </p:nvPr>
        </p:nvSpPr>
        <p:spPr/>
        <p:txBody>
          <a:bodyPr/>
          <a:lstStyle/>
          <a:p>
            <a:r>
              <a:rPr lang="en-GB" dirty="0"/>
              <a:t>Prevalence of Failure Demand</a:t>
            </a:r>
          </a:p>
        </p:txBody>
      </p:sp>
      <p:sp>
        <p:nvSpPr>
          <p:cNvPr id="5" name="Slide Number Placeholder 4"/>
          <p:cNvSpPr>
            <a:spLocks noGrp="1"/>
          </p:cNvSpPr>
          <p:nvPr>
            <p:ph type="sldNum" sz="quarter" idx="4"/>
          </p:nvPr>
        </p:nvSpPr>
        <p:spPr/>
        <p:txBody>
          <a:bodyPr/>
          <a:lstStyle/>
          <a:p>
            <a:pPr algn="ctr"/>
            <a:fld id="{C0BADC3D-1509-2C4E-AB5E-AF0356668A88}" type="slidenum">
              <a:rPr lang="en-GB" smtClean="0"/>
              <a:pPr algn="ctr"/>
              <a:t>8</a:t>
            </a:fld>
            <a:endParaRPr lang="en-GB" dirty="0"/>
          </a:p>
        </p:txBody>
      </p:sp>
      <p:sp>
        <p:nvSpPr>
          <p:cNvPr id="7" name="TextBox 6"/>
          <p:cNvSpPr txBox="1"/>
          <p:nvPr/>
        </p:nvSpPr>
        <p:spPr>
          <a:xfrm>
            <a:off x="8151224" y="3069771"/>
            <a:ext cx="4386330" cy="5447645"/>
          </a:xfrm>
          <a:prstGeom prst="rect">
            <a:avLst/>
          </a:prstGeom>
          <a:noFill/>
        </p:spPr>
        <p:txBody>
          <a:bodyPr wrap="square" rtlCol="0">
            <a:spAutoFit/>
          </a:bodyPr>
          <a:lstStyle/>
          <a:p>
            <a:r>
              <a:rPr lang="en-GB" sz="2400" dirty="0"/>
              <a:t>Example:</a:t>
            </a:r>
          </a:p>
          <a:p>
            <a:endParaRPr lang="en-GB" sz="2400" dirty="0"/>
          </a:p>
          <a:p>
            <a:r>
              <a:rPr lang="en-GB" sz="2400" dirty="0"/>
              <a:t>Failure to collect evidence from retail store resulted in 2 attempts by shoplifters to reclaim property.  Four contacts with the police by victim.</a:t>
            </a:r>
          </a:p>
          <a:p>
            <a:endParaRPr lang="en-GB" sz="2400" dirty="0"/>
          </a:p>
          <a:p>
            <a:r>
              <a:rPr lang="en-GB" sz="2400" dirty="0"/>
              <a:t>Incident not resolved after 11 days despite knowing who was involved, where they lived and considerable evidence to convict.</a:t>
            </a:r>
          </a:p>
        </p:txBody>
      </p:sp>
    </p:spTree>
    <p:extLst>
      <p:ext uri="{BB962C8B-B14F-4D97-AF65-F5344CB8AC3E}">
        <p14:creationId xmlns:p14="http://schemas.microsoft.com/office/powerpoint/2010/main" val="12208752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Findings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834128392"/>
              </p:ext>
            </p:extLst>
          </p:nvPr>
        </p:nvGraphicFramePr>
        <p:xfrm>
          <a:off x="715627" y="2280228"/>
          <a:ext cx="10690928" cy="6916478"/>
        </p:xfrm>
        <a:graphic>
          <a:graphicData uri="http://schemas.openxmlformats.org/drawingml/2006/table">
            <a:tbl>
              <a:tblPr firstRow="1" firstCol="1" bandRow="1">
                <a:tableStyleId>{5C22544A-7EE6-4342-B048-85BDC9FD1C3A}</a:tableStyleId>
              </a:tblPr>
              <a:tblGrid>
                <a:gridCol w="1295805">
                  <a:extLst>
                    <a:ext uri="{9D8B030D-6E8A-4147-A177-3AD203B41FA5}">
                      <a16:colId xmlns:a16="http://schemas.microsoft.com/office/drawing/2014/main" val="20000"/>
                    </a:ext>
                  </a:extLst>
                </a:gridCol>
                <a:gridCol w="3969618">
                  <a:extLst>
                    <a:ext uri="{9D8B030D-6E8A-4147-A177-3AD203B41FA5}">
                      <a16:colId xmlns:a16="http://schemas.microsoft.com/office/drawing/2014/main" val="20001"/>
                    </a:ext>
                  </a:extLst>
                </a:gridCol>
                <a:gridCol w="5425505">
                  <a:extLst>
                    <a:ext uri="{9D8B030D-6E8A-4147-A177-3AD203B41FA5}">
                      <a16:colId xmlns:a16="http://schemas.microsoft.com/office/drawing/2014/main" val="20002"/>
                    </a:ext>
                  </a:extLst>
                </a:gridCol>
              </a:tblGrid>
              <a:tr h="894354">
                <a:tc>
                  <a:txBody>
                    <a:bodyPr/>
                    <a:lstStyle/>
                    <a:p>
                      <a:pPr algn="ctr">
                        <a:lnSpc>
                          <a:spcPct val="110000"/>
                        </a:lnSpc>
                        <a:spcBef>
                          <a:spcPts val="600"/>
                        </a:spcBef>
                        <a:spcAft>
                          <a:spcPts val="0"/>
                        </a:spcAft>
                      </a:pPr>
                      <a:r>
                        <a:rPr lang="en-GB" sz="1800" dirty="0">
                          <a:effectLst/>
                        </a:rPr>
                        <a:t>% mentioned</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0000"/>
                        </a:lnSpc>
                        <a:spcBef>
                          <a:spcPts val="600"/>
                        </a:spcBef>
                        <a:spcAft>
                          <a:spcPts val="0"/>
                        </a:spcAft>
                      </a:pPr>
                      <a:r>
                        <a:rPr lang="en-GB" sz="1800">
                          <a:effectLst/>
                        </a:rPr>
                        <a:t>Description</a:t>
                      </a:r>
                      <a:endParaRPr lang="en-GB"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0000"/>
                        </a:lnSpc>
                        <a:spcBef>
                          <a:spcPts val="600"/>
                        </a:spcBef>
                        <a:spcAft>
                          <a:spcPts val="0"/>
                        </a:spcAft>
                      </a:pPr>
                      <a:r>
                        <a:rPr lang="en-GB" sz="1800">
                          <a:effectLst/>
                        </a:rPr>
                        <a:t>For instance</a:t>
                      </a:r>
                      <a:endParaRPr lang="en-GB"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590588">
                <a:tc>
                  <a:txBody>
                    <a:bodyPr/>
                    <a:lstStyle/>
                    <a:p>
                      <a:pPr algn="ctr">
                        <a:lnSpc>
                          <a:spcPct val="110000"/>
                        </a:lnSpc>
                        <a:spcBef>
                          <a:spcPts val="600"/>
                        </a:spcBef>
                        <a:spcAft>
                          <a:spcPts val="0"/>
                        </a:spcAft>
                      </a:pPr>
                      <a:r>
                        <a:rPr lang="en-GB" sz="1800" dirty="0">
                          <a:effectLst/>
                        </a:rPr>
                        <a:t>11%</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2">
                        <a:lumMod val="75000"/>
                      </a:schemeClr>
                    </a:solidFill>
                  </a:tcPr>
                </a:tc>
                <a:tc>
                  <a:txBody>
                    <a:bodyPr/>
                    <a:lstStyle/>
                    <a:p>
                      <a:pPr>
                        <a:lnSpc>
                          <a:spcPct val="110000"/>
                        </a:lnSpc>
                        <a:spcBef>
                          <a:spcPts val="600"/>
                        </a:spcBef>
                        <a:spcAft>
                          <a:spcPts val="0"/>
                        </a:spcAft>
                      </a:pPr>
                      <a:r>
                        <a:rPr lang="en-GB" sz="1800" dirty="0">
                          <a:effectLst/>
                        </a:rPr>
                        <a:t>Police processes done better or earlier</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2">
                        <a:lumMod val="40000"/>
                        <a:lumOff val="60000"/>
                      </a:schemeClr>
                    </a:solidFill>
                  </a:tcPr>
                </a:tc>
                <a:tc>
                  <a:txBody>
                    <a:bodyPr/>
                    <a:lstStyle/>
                    <a:p>
                      <a:pPr>
                        <a:lnSpc>
                          <a:spcPct val="110000"/>
                        </a:lnSpc>
                        <a:spcBef>
                          <a:spcPts val="600"/>
                        </a:spcBef>
                        <a:spcAft>
                          <a:spcPts val="0"/>
                        </a:spcAft>
                      </a:pPr>
                      <a:r>
                        <a:rPr lang="en-GB" sz="1800">
                          <a:effectLst/>
                        </a:rPr>
                        <a:t>better use of intel, going to an earlier job to prevent recurrence</a:t>
                      </a:r>
                      <a:endParaRPr lang="en-GB"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2">
                        <a:lumMod val="40000"/>
                        <a:lumOff val="60000"/>
                      </a:schemeClr>
                    </a:solidFill>
                  </a:tcPr>
                </a:tc>
                <a:extLst>
                  <a:ext uri="{0D108BD9-81ED-4DB2-BD59-A6C34878D82A}">
                    <a16:rowId xmlns:a16="http://schemas.microsoft.com/office/drawing/2014/main" val="10001"/>
                  </a:ext>
                </a:extLst>
              </a:tr>
              <a:tr h="590588">
                <a:tc>
                  <a:txBody>
                    <a:bodyPr/>
                    <a:lstStyle/>
                    <a:p>
                      <a:pPr algn="ctr">
                        <a:lnSpc>
                          <a:spcPct val="110000"/>
                        </a:lnSpc>
                        <a:spcBef>
                          <a:spcPts val="600"/>
                        </a:spcBef>
                        <a:spcAft>
                          <a:spcPts val="0"/>
                        </a:spcAft>
                      </a:pPr>
                      <a:r>
                        <a:rPr lang="en-GB" sz="1800" dirty="0">
                          <a:effectLst/>
                        </a:rPr>
                        <a:t>11%</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2">
                        <a:lumMod val="75000"/>
                      </a:schemeClr>
                    </a:solidFill>
                  </a:tcPr>
                </a:tc>
                <a:tc>
                  <a:txBody>
                    <a:bodyPr/>
                    <a:lstStyle/>
                    <a:p>
                      <a:pPr>
                        <a:lnSpc>
                          <a:spcPct val="110000"/>
                        </a:lnSpc>
                        <a:spcBef>
                          <a:spcPts val="600"/>
                        </a:spcBef>
                        <a:spcAft>
                          <a:spcPts val="0"/>
                        </a:spcAft>
                      </a:pPr>
                      <a:r>
                        <a:rPr lang="en-GB" sz="1800" dirty="0">
                          <a:effectLst/>
                        </a:rPr>
                        <a:t>Crime prevention/resolution measures - personal/private</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2">
                        <a:lumMod val="40000"/>
                        <a:lumOff val="60000"/>
                      </a:schemeClr>
                    </a:solidFill>
                  </a:tcPr>
                </a:tc>
                <a:tc>
                  <a:txBody>
                    <a:bodyPr/>
                    <a:lstStyle/>
                    <a:p>
                      <a:pPr>
                        <a:lnSpc>
                          <a:spcPct val="110000"/>
                        </a:lnSpc>
                        <a:spcBef>
                          <a:spcPts val="600"/>
                        </a:spcBef>
                        <a:spcAft>
                          <a:spcPts val="0"/>
                        </a:spcAft>
                      </a:pPr>
                      <a:r>
                        <a:rPr lang="en-GB" sz="1800">
                          <a:effectLst/>
                        </a:rPr>
                        <a:t>Person should engage with NHW, Rural Watch, get better locks</a:t>
                      </a:r>
                      <a:endParaRPr lang="en-GB"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2">
                        <a:lumMod val="40000"/>
                        <a:lumOff val="60000"/>
                      </a:schemeClr>
                    </a:solidFill>
                  </a:tcPr>
                </a:tc>
                <a:extLst>
                  <a:ext uri="{0D108BD9-81ED-4DB2-BD59-A6C34878D82A}">
                    <a16:rowId xmlns:a16="http://schemas.microsoft.com/office/drawing/2014/main" val="10002"/>
                  </a:ext>
                </a:extLst>
              </a:tr>
              <a:tr h="590588">
                <a:tc>
                  <a:txBody>
                    <a:bodyPr/>
                    <a:lstStyle/>
                    <a:p>
                      <a:pPr algn="ctr">
                        <a:lnSpc>
                          <a:spcPct val="110000"/>
                        </a:lnSpc>
                        <a:spcBef>
                          <a:spcPts val="600"/>
                        </a:spcBef>
                        <a:spcAft>
                          <a:spcPts val="0"/>
                        </a:spcAft>
                      </a:pPr>
                      <a:r>
                        <a:rPr lang="en-GB" sz="1800" dirty="0">
                          <a:effectLst/>
                        </a:rPr>
                        <a:t>11%</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2">
                        <a:lumMod val="75000"/>
                      </a:schemeClr>
                    </a:solidFill>
                  </a:tcPr>
                </a:tc>
                <a:tc>
                  <a:txBody>
                    <a:bodyPr/>
                    <a:lstStyle/>
                    <a:p>
                      <a:pPr>
                        <a:lnSpc>
                          <a:spcPct val="110000"/>
                        </a:lnSpc>
                        <a:spcBef>
                          <a:spcPts val="600"/>
                        </a:spcBef>
                        <a:spcAft>
                          <a:spcPts val="0"/>
                        </a:spcAft>
                      </a:pPr>
                      <a:r>
                        <a:rPr lang="en-GB" sz="1800" dirty="0">
                          <a:effectLst/>
                        </a:rPr>
                        <a:t>Crime prevention/resolution measures - commercial/business</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2">
                        <a:lumMod val="40000"/>
                        <a:lumOff val="60000"/>
                      </a:schemeClr>
                    </a:solidFill>
                  </a:tcPr>
                </a:tc>
                <a:tc>
                  <a:txBody>
                    <a:bodyPr/>
                    <a:lstStyle/>
                    <a:p>
                      <a:pPr>
                        <a:lnSpc>
                          <a:spcPct val="110000"/>
                        </a:lnSpc>
                        <a:spcBef>
                          <a:spcPts val="600"/>
                        </a:spcBef>
                        <a:spcAft>
                          <a:spcPts val="0"/>
                        </a:spcAft>
                      </a:pPr>
                      <a:r>
                        <a:rPr lang="en-GB" sz="1800" dirty="0">
                          <a:effectLst/>
                        </a:rPr>
                        <a:t>Company should take action to protect itself or IP - Taxi companies, Facebook, garages</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2">
                        <a:lumMod val="40000"/>
                        <a:lumOff val="60000"/>
                      </a:schemeClr>
                    </a:solidFill>
                  </a:tcPr>
                </a:tc>
                <a:extLst>
                  <a:ext uri="{0D108BD9-81ED-4DB2-BD59-A6C34878D82A}">
                    <a16:rowId xmlns:a16="http://schemas.microsoft.com/office/drawing/2014/main" val="10003"/>
                  </a:ext>
                </a:extLst>
              </a:tr>
              <a:tr h="298119">
                <a:tc>
                  <a:txBody>
                    <a:bodyPr/>
                    <a:lstStyle/>
                    <a:p>
                      <a:pPr algn="ctr">
                        <a:lnSpc>
                          <a:spcPct val="110000"/>
                        </a:lnSpc>
                        <a:spcBef>
                          <a:spcPts val="600"/>
                        </a:spcBef>
                        <a:spcAft>
                          <a:spcPts val="0"/>
                        </a:spcAft>
                      </a:pPr>
                      <a:r>
                        <a:rPr lang="en-GB" sz="1800">
                          <a:effectLst/>
                        </a:rPr>
                        <a:t>2%</a:t>
                      </a:r>
                      <a:endParaRPr lang="en-GB"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2">
                        <a:lumMod val="75000"/>
                      </a:schemeClr>
                    </a:solidFill>
                  </a:tcPr>
                </a:tc>
                <a:tc>
                  <a:txBody>
                    <a:bodyPr/>
                    <a:lstStyle/>
                    <a:p>
                      <a:pPr>
                        <a:lnSpc>
                          <a:spcPct val="110000"/>
                        </a:lnSpc>
                        <a:spcBef>
                          <a:spcPts val="600"/>
                        </a:spcBef>
                        <a:spcAft>
                          <a:spcPts val="0"/>
                        </a:spcAft>
                      </a:pPr>
                      <a:r>
                        <a:rPr lang="en-GB" sz="1800">
                          <a:effectLst/>
                        </a:rPr>
                        <a:t>Other law intervention</a:t>
                      </a:r>
                      <a:endParaRPr lang="en-GB"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2">
                        <a:lumMod val="40000"/>
                        <a:lumOff val="60000"/>
                      </a:schemeClr>
                    </a:solidFill>
                  </a:tcPr>
                </a:tc>
                <a:tc>
                  <a:txBody>
                    <a:bodyPr/>
                    <a:lstStyle/>
                    <a:p>
                      <a:pPr>
                        <a:lnSpc>
                          <a:spcPct val="110000"/>
                        </a:lnSpc>
                        <a:spcBef>
                          <a:spcPts val="600"/>
                        </a:spcBef>
                        <a:spcAft>
                          <a:spcPts val="0"/>
                        </a:spcAft>
                      </a:pPr>
                      <a:r>
                        <a:rPr lang="en-GB" sz="1800" dirty="0">
                          <a:effectLst/>
                        </a:rPr>
                        <a:t>Action Fraud, other police area</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2">
                        <a:lumMod val="40000"/>
                        <a:lumOff val="60000"/>
                      </a:schemeClr>
                    </a:solidFill>
                  </a:tcPr>
                </a:tc>
                <a:extLst>
                  <a:ext uri="{0D108BD9-81ED-4DB2-BD59-A6C34878D82A}">
                    <a16:rowId xmlns:a16="http://schemas.microsoft.com/office/drawing/2014/main" val="10004"/>
                  </a:ext>
                </a:extLst>
              </a:tr>
              <a:tr h="298119">
                <a:tc>
                  <a:txBody>
                    <a:bodyPr/>
                    <a:lstStyle/>
                    <a:p>
                      <a:pPr algn="ctr">
                        <a:lnSpc>
                          <a:spcPct val="110000"/>
                        </a:lnSpc>
                        <a:spcBef>
                          <a:spcPts val="600"/>
                        </a:spcBef>
                        <a:spcAft>
                          <a:spcPts val="0"/>
                        </a:spcAft>
                      </a:pPr>
                      <a:r>
                        <a:rPr lang="en-GB" sz="1800" dirty="0">
                          <a:effectLst/>
                        </a:rPr>
                        <a:t>17%</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0000"/>
                        </a:lnSpc>
                        <a:spcBef>
                          <a:spcPts val="600"/>
                        </a:spcBef>
                        <a:spcAft>
                          <a:spcPts val="0"/>
                        </a:spcAft>
                      </a:pPr>
                      <a:r>
                        <a:rPr lang="en-GB" sz="1800">
                          <a:effectLst/>
                        </a:rPr>
                        <a:t>Mental Health intervention</a:t>
                      </a:r>
                      <a:endParaRPr lang="en-GB"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0000"/>
                        </a:lnSpc>
                        <a:spcBef>
                          <a:spcPts val="600"/>
                        </a:spcBef>
                        <a:spcAft>
                          <a:spcPts val="0"/>
                        </a:spcAft>
                      </a:pPr>
                      <a:r>
                        <a:rPr lang="en-GB" sz="1800" dirty="0">
                          <a:effectLst/>
                        </a:rPr>
                        <a:t>Crisis Team</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r h="298119">
                <a:tc>
                  <a:txBody>
                    <a:bodyPr/>
                    <a:lstStyle/>
                    <a:p>
                      <a:pPr algn="ctr">
                        <a:lnSpc>
                          <a:spcPct val="110000"/>
                        </a:lnSpc>
                        <a:spcBef>
                          <a:spcPts val="600"/>
                        </a:spcBef>
                        <a:spcAft>
                          <a:spcPts val="0"/>
                        </a:spcAft>
                      </a:pPr>
                      <a:r>
                        <a:rPr lang="en-GB" sz="1800" dirty="0">
                          <a:effectLst/>
                        </a:rPr>
                        <a:t>9%</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0000"/>
                        </a:lnSpc>
                        <a:spcBef>
                          <a:spcPts val="600"/>
                        </a:spcBef>
                        <a:spcAft>
                          <a:spcPts val="0"/>
                        </a:spcAft>
                      </a:pPr>
                      <a:r>
                        <a:rPr lang="en-GB" sz="1800">
                          <a:effectLst/>
                        </a:rPr>
                        <a:t>Housing Agency intervention</a:t>
                      </a:r>
                      <a:endParaRPr lang="en-GB"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0000"/>
                        </a:lnSpc>
                        <a:spcBef>
                          <a:spcPts val="600"/>
                        </a:spcBef>
                        <a:spcAft>
                          <a:spcPts val="0"/>
                        </a:spcAft>
                      </a:pPr>
                      <a:r>
                        <a:rPr lang="en-GB" sz="1800">
                          <a:effectLst/>
                        </a:rPr>
                        <a:t>incl. shared housing (flats), council housing</a:t>
                      </a:r>
                      <a:endParaRPr lang="en-GB"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6"/>
                  </a:ext>
                </a:extLst>
              </a:tr>
              <a:tr h="298119">
                <a:tc>
                  <a:txBody>
                    <a:bodyPr/>
                    <a:lstStyle/>
                    <a:p>
                      <a:pPr algn="ctr">
                        <a:lnSpc>
                          <a:spcPct val="110000"/>
                        </a:lnSpc>
                        <a:spcBef>
                          <a:spcPts val="600"/>
                        </a:spcBef>
                        <a:spcAft>
                          <a:spcPts val="0"/>
                        </a:spcAft>
                      </a:pPr>
                      <a:r>
                        <a:rPr lang="en-GB" sz="1800">
                          <a:effectLst/>
                        </a:rPr>
                        <a:t>9%</a:t>
                      </a:r>
                      <a:endParaRPr lang="en-GB"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0000"/>
                        </a:lnSpc>
                        <a:spcBef>
                          <a:spcPts val="600"/>
                        </a:spcBef>
                        <a:spcAft>
                          <a:spcPts val="0"/>
                        </a:spcAft>
                      </a:pPr>
                      <a:r>
                        <a:rPr lang="en-GB" sz="1800">
                          <a:effectLst/>
                        </a:rPr>
                        <a:t>Childrens Services intervention</a:t>
                      </a:r>
                      <a:endParaRPr lang="en-GB"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0000"/>
                        </a:lnSpc>
                        <a:spcBef>
                          <a:spcPts val="600"/>
                        </a:spcBef>
                        <a:spcAft>
                          <a:spcPts val="0"/>
                        </a:spcAft>
                      </a:pPr>
                      <a:r>
                        <a:rPr lang="en-GB" sz="1800">
                          <a:effectLst/>
                        </a:rPr>
                        <a:t>Children's Social Work, children's homes</a:t>
                      </a:r>
                      <a:endParaRPr lang="en-GB"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7"/>
                  </a:ext>
                </a:extLst>
              </a:tr>
              <a:tr h="298119">
                <a:tc>
                  <a:txBody>
                    <a:bodyPr/>
                    <a:lstStyle/>
                    <a:p>
                      <a:pPr algn="ctr">
                        <a:lnSpc>
                          <a:spcPct val="110000"/>
                        </a:lnSpc>
                        <a:spcBef>
                          <a:spcPts val="600"/>
                        </a:spcBef>
                        <a:spcAft>
                          <a:spcPts val="0"/>
                        </a:spcAft>
                      </a:pPr>
                      <a:r>
                        <a:rPr lang="en-GB" sz="1800">
                          <a:effectLst/>
                        </a:rPr>
                        <a:t>8%</a:t>
                      </a:r>
                      <a:endParaRPr lang="en-GB"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0000"/>
                        </a:lnSpc>
                        <a:spcBef>
                          <a:spcPts val="600"/>
                        </a:spcBef>
                        <a:spcAft>
                          <a:spcPts val="0"/>
                        </a:spcAft>
                      </a:pPr>
                      <a:r>
                        <a:rPr lang="en-GB" sz="1800">
                          <a:effectLst/>
                        </a:rPr>
                        <a:t>Domestic Abuse intervention</a:t>
                      </a:r>
                      <a:endParaRPr lang="en-GB"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0000"/>
                        </a:lnSpc>
                        <a:spcBef>
                          <a:spcPts val="600"/>
                        </a:spcBef>
                        <a:spcAft>
                          <a:spcPts val="0"/>
                        </a:spcAft>
                      </a:pPr>
                      <a:r>
                        <a:rPr lang="en-GB" sz="1800">
                          <a:effectLst/>
                        </a:rPr>
                        <a:t>DA specialist support</a:t>
                      </a:r>
                      <a:endParaRPr lang="en-GB"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8"/>
                  </a:ext>
                </a:extLst>
              </a:tr>
              <a:tr h="298119">
                <a:tc>
                  <a:txBody>
                    <a:bodyPr/>
                    <a:lstStyle/>
                    <a:p>
                      <a:pPr algn="ctr">
                        <a:lnSpc>
                          <a:spcPct val="110000"/>
                        </a:lnSpc>
                        <a:spcBef>
                          <a:spcPts val="600"/>
                        </a:spcBef>
                        <a:spcAft>
                          <a:spcPts val="0"/>
                        </a:spcAft>
                      </a:pPr>
                      <a:r>
                        <a:rPr lang="en-GB" sz="1800">
                          <a:effectLst/>
                        </a:rPr>
                        <a:t>6%</a:t>
                      </a:r>
                      <a:endParaRPr lang="en-GB"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0000"/>
                        </a:lnSpc>
                        <a:spcBef>
                          <a:spcPts val="600"/>
                        </a:spcBef>
                        <a:spcAft>
                          <a:spcPts val="0"/>
                        </a:spcAft>
                      </a:pPr>
                      <a:r>
                        <a:rPr lang="en-GB" sz="1800">
                          <a:effectLst/>
                        </a:rPr>
                        <a:t>Council intervention</a:t>
                      </a:r>
                      <a:endParaRPr lang="en-GB"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0000"/>
                        </a:lnSpc>
                        <a:spcBef>
                          <a:spcPts val="600"/>
                        </a:spcBef>
                        <a:spcAft>
                          <a:spcPts val="0"/>
                        </a:spcAft>
                      </a:pPr>
                      <a:r>
                        <a:rPr lang="en-GB" sz="1800">
                          <a:effectLst/>
                        </a:rPr>
                        <a:t>Env Health, dangerous dogs, bins</a:t>
                      </a:r>
                      <a:endParaRPr lang="en-GB"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9"/>
                  </a:ext>
                </a:extLst>
              </a:tr>
              <a:tr h="590588">
                <a:tc>
                  <a:txBody>
                    <a:bodyPr/>
                    <a:lstStyle/>
                    <a:p>
                      <a:pPr algn="ctr">
                        <a:lnSpc>
                          <a:spcPct val="110000"/>
                        </a:lnSpc>
                        <a:spcBef>
                          <a:spcPts val="600"/>
                        </a:spcBef>
                        <a:spcAft>
                          <a:spcPts val="0"/>
                        </a:spcAft>
                      </a:pPr>
                      <a:r>
                        <a:rPr lang="en-GB" sz="1800">
                          <a:effectLst/>
                        </a:rPr>
                        <a:t>6%</a:t>
                      </a:r>
                      <a:endParaRPr lang="en-GB"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0000"/>
                        </a:lnSpc>
                        <a:spcBef>
                          <a:spcPts val="600"/>
                        </a:spcBef>
                        <a:spcAft>
                          <a:spcPts val="0"/>
                        </a:spcAft>
                      </a:pPr>
                      <a:r>
                        <a:rPr lang="en-GB" sz="1800">
                          <a:effectLst/>
                        </a:rPr>
                        <a:t>Highways/Traffic Agency intervention</a:t>
                      </a:r>
                      <a:endParaRPr lang="en-GB"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0000"/>
                        </a:lnSpc>
                        <a:spcBef>
                          <a:spcPts val="600"/>
                        </a:spcBef>
                        <a:spcAft>
                          <a:spcPts val="0"/>
                        </a:spcAft>
                      </a:pPr>
                      <a:r>
                        <a:rPr lang="en-GB" sz="1800">
                          <a:effectLst/>
                        </a:rPr>
                        <a:t>Road signs, street lights</a:t>
                      </a:r>
                      <a:endParaRPr lang="en-GB"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10"/>
                  </a:ext>
                </a:extLst>
              </a:tr>
              <a:tr h="298119">
                <a:tc>
                  <a:txBody>
                    <a:bodyPr/>
                    <a:lstStyle/>
                    <a:p>
                      <a:pPr algn="ctr">
                        <a:lnSpc>
                          <a:spcPct val="110000"/>
                        </a:lnSpc>
                        <a:spcBef>
                          <a:spcPts val="600"/>
                        </a:spcBef>
                        <a:spcAft>
                          <a:spcPts val="0"/>
                        </a:spcAft>
                      </a:pPr>
                      <a:r>
                        <a:rPr lang="en-GB" sz="1800">
                          <a:effectLst/>
                        </a:rPr>
                        <a:t>4%</a:t>
                      </a:r>
                      <a:endParaRPr lang="en-GB"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0000"/>
                        </a:lnSpc>
                        <a:spcBef>
                          <a:spcPts val="600"/>
                        </a:spcBef>
                        <a:spcAft>
                          <a:spcPts val="0"/>
                        </a:spcAft>
                      </a:pPr>
                      <a:r>
                        <a:rPr lang="en-GB" sz="1800">
                          <a:effectLst/>
                        </a:rPr>
                        <a:t>Health intervention</a:t>
                      </a:r>
                      <a:endParaRPr lang="en-GB"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0000"/>
                        </a:lnSpc>
                        <a:spcBef>
                          <a:spcPts val="600"/>
                        </a:spcBef>
                        <a:spcAft>
                          <a:spcPts val="0"/>
                        </a:spcAft>
                      </a:pPr>
                      <a:r>
                        <a:rPr lang="en-GB" sz="1800">
                          <a:effectLst/>
                        </a:rPr>
                        <a:t>Alcohol, A&amp;E</a:t>
                      </a:r>
                      <a:endParaRPr lang="en-GB"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11"/>
                  </a:ext>
                </a:extLst>
              </a:tr>
              <a:tr h="590588">
                <a:tc>
                  <a:txBody>
                    <a:bodyPr/>
                    <a:lstStyle/>
                    <a:p>
                      <a:pPr algn="ctr">
                        <a:lnSpc>
                          <a:spcPct val="110000"/>
                        </a:lnSpc>
                        <a:spcBef>
                          <a:spcPts val="600"/>
                        </a:spcBef>
                        <a:spcAft>
                          <a:spcPts val="0"/>
                        </a:spcAft>
                      </a:pPr>
                      <a:r>
                        <a:rPr lang="en-GB" sz="1800">
                          <a:effectLst/>
                        </a:rPr>
                        <a:t>3%</a:t>
                      </a:r>
                      <a:endParaRPr lang="en-GB"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0000"/>
                        </a:lnSpc>
                        <a:spcBef>
                          <a:spcPts val="600"/>
                        </a:spcBef>
                        <a:spcAft>
                          <a:spcPts val="0"/>
                        </a:spcAft>
                      </a:pPr>
                      <a:r>
                        <a:rPr lang="en-GB" sz="1800">
                          <a:effectLst/>
                        </a:rPr>
                        <a:t>Multi-agency intervention</a:t>
                      </a:r>
                      <a:endParaRPr lang="en-GB"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0000"/>
                        </a:lnSpc>
                        <a:spcBef>
                          <a:spcPts val="600"/>
                        </a:spcBef>
                        <a:spcAft>
                          <a:spcPts val="0"/>
                        </a:spcAft>
                      </a:pPr>
                      <a:r>
                        <a:rPr lang="en-GB" sz="1800">
                          <a:effectLst/>
                        </a:rPr>
                        <a:t>Complex needs, e.g. ASB diversion, partnership solutions, cause of demand unclear</a:t>
                      </a:r>
                      <a:endParaRPr lang="en-GB"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12"/>
                  </a:ext>
                </a:extLst>
              </a:tr>
              <a:tr h="590588">
                <a:tc>
                  <a:txBody>
                    <a:bodyPr/>
                    <a:lstStyle/>
                    <a:p>
                      <a:pPr algn="ctr">
                        <a:lnSpc>
                          <a:spcPct val="110000"/>
                        </a:lnSpc>
                        <a:spcBef>
                          <a:spcPts val="600"/>
                        </a:spcBef>
                        <a:spcAft>
                          <a:spcPts val="0"/>
                        </a:spcAft>
                      </a:pPr>
                      <a:r>
                        <a:rPr lang="en-GB" sz="1800">
                          <a:effectLst/>
                        </a:rPr>
                        <a:t>3%</a:t>
                      </a:r>
                      <a:endParaRPr lang="en-GB"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0000"/>
                        </a:lnSpc>
                        <a:spcBef>
                          <a:spcPts val="600"/>
                        </a:spcBef>
                        <a:spcAft>
                          <a:spcPts val="0"/>
                        </a:spcAft>
                      </a:pPr>
                      <a:r>
                        <a:rPr lang="en-GB" sz="1800">
                          <a:effectLst/>
                        </a:rPr>
                        <a:t>Supported residential / Adult social care intervention</a:t>
                      </a:r>
                      <a:endParaRPr lang="en-GB"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0000"/>
                        </a:lnSpc>
                        <a:spcBef>
                          <a:spcPts val="600"/>
                        </a:spcBef>
                        <a:spcAft>
                          <a:spcPts val="0"/>
                        </a:spcAft>
                      </a:pPr>
                      <a:r>
                        <a:rPr lang="en-GB" sz="1800">
                          <a:effectLst/>
                        </a:rPr>
                        <a:t>Homeless shelters, general Social Work</a:t>
                      </a:r>
                      <a:endParaRPr lang="en-GB"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13"/>
                  </a:ext>
                </a:extLst>
              </a:tr>
              <a:tr h="298119">
                <a:tc>
                  <a:txBody>
                    <a:bodyPr/>
                    <a:lstStyle/>
                    <a:p>
                      <a:pPr algn="ctr">
                        <a:lnSpc>
                          <a:spcPct val="110000"/>
                        </a:lnSpc>
                        <a:spcBef>
                          <a:spcPts val="600"/>
                        </a:spcBef>
                        <a:spcAft>
                          <a:spcPts val="0"/>
                        </a:spcAft>
                      </a:pPr>
                      <a:r>
                        <a:rPr lang="en-GB" sz="1800">
                          <a:effectLst/>
                        </a:rPr>
                        <a:t>2%</a:t>
                      </a:r>
                      <a:endParaRPr lang="en-GB"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0000"/>
                        </a:lnSpc>
                        <a:spcBef>
                          <a:spcPts val="600"/>
                        </a:spcBef>
                        <a:spcAft>
                          <a:spcPts val="0"/>
                        </a:spcAft>
                      </a:pPr>
                      <a:r>
                        <a:rPr lang="en-GB" sz="1800">
                          <a:effectLst/>
                        </a:rPr>
                        <a:t>Schools intervention</a:t>
                      </a:r>
                      <a:endParaRPr lang="en-GB"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0000"/>
                        </a:lnSpc>
                        <a:spcBef>
                          <a:spcPts val="600"/>
                        </a:spcBef>
                        <a:spcAft>
                          <a:spcPts val="0"/>
                        </a:spcAft>
                      </a:pPr>
                      <a:r>
                        <a:rPr lang="en-GB" sz="1800" dirty="0">
                          <a:effectLst/>
                        </a:rPr>
                        <a:t>victim/IP's school</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14"/>
                  </a:ext>
                </a:extLst>
              </a:tr>
            </a:tbl>
          </a:graphicData>
        </a:graphic>
      </p:graphicFrame>
      <p:sp>
        <p:nvSpPr>
          <p:cNvPr id="4" name="Subtitle 3"/>
          <p:cNvSpPr>
            <a:spLocks noGrp="1"/>
          </p:cNvSpPr>
          <p:nvPr>
            <p:ph type="subTitle" idx="13"/>
          </p:nvPr>
        </p:nvSpPr>
        <p:spPr/>
        <p:txBody>
          <a:bodyPr/>
          <a:lstStyle/>
          <a:p>
            <a:r>
              <a:rPr lang="en-GB" dirty="0"/>
              <a:t>Preventable demand</a:t>
            </a:r>
          </a:p>
        </p:txBody>
      </p:sp>
      <p:sp>
        <p:nvSpPr>
          <p:cNvPr id="5" name="Slide Number Placeholder 4"/>
          <p:cNvSpPr>
            <a:spLocks noGrp="1"/>
          </p:cNvSpPr>
          <p:nvPr>
            <p:ph type="sldNum" sz="quarter" idx="4"/>
          </p:nvPr>
        </p:nvSpPr>
        <p:spPr/>
        <p:txBody>
          <a:bodyPr/>
          <a:lstStyle/>
          <a:p>
            <a:pPr algn="ctr"/>
            <a:fld id="{C0BADC3D-1509-2C4E-AB5E-AF0356668A88}" type="slidenum">
              <a:rPr lang="en-GB" smtClean="0"/>
              <a:pPr algn="ctr"/>
              <a:t>9</a:t>
            </a:fld>
            <a:endParaRPr lang="en-GB" dirty="0"/>
          </a:p>
        </p:txBody>
      </p:sp>
    </p:spTree>
    <p:extLst>
      <p:ext uri="{BB962C8B-B14F-4D97-AF65-F5344CB8AC3E}">
        <p14:creationId xmlns:p14="http://schemas.microsoft.com/office/powerpoint/2010/main" val="947258365"/>
      </p:ext>
    </p:extLst>
  </p:cSld>
  <p:clrMapOvr>
    <a:masterClrMapping/>
  </p:clrMapOvr>
</p:sld>
</file>

<file path=ppt/theme/theme1.xml><?xml version="1.0" encoding="utf-8"?>
<a:theme xmlns:a="http://schemas.openxmlformats.org/drawingml/2006/main" name="OU_Template-opt_v9b">
  <a:themeElements>
    <a:clrScheme name="OU">
      <a:dk1>
        <a:sysClr val="windowText" lastClr="000000"/>
      </a:dk1>
      <a:lt1>
        <a:sysClr val="window" lastClr="FFFFFF"/>
      </a:lt1>
      <a:dk2>
        <a:srgbClr val="75AAE5"/>
      </a:dk2>
      <a:lt2>
        <a:srgbClr val="FFFFFF"/>
      </a:lt2>
      <a:accent1>
        <a:srgbClr val="75AAE5"/>
      </a:accent1>
      <a:accent2>
        <a:srgbClr val="0B55A8"/>
      </a:accent2>
      <a:accent3>
        <a:srgbClr val="E80074"/>
      </a:accent3>
      <a:accent4>
        <a:srgbClr val="630031"/>
      </a:accent4>
      <a:accent5>
        <a:srgbClr val="FFC23D"/>
      </a:accent5>
      <a:accent6>
        <a:srgbClr val="A4A400"/>
      </a:accent6>
      <a:hlink>
        <a:srgbClr val="000000"/>
      </a:hlink>
      <a:folHlink>
        <a:srgbClr val="000000"/>
      </a:folHlink>
    </a:clrScheme>
    <a:fontScheme name="Office 2">
      <a:majorFont>
        <a:latin typeface="Helvetica"/>
        <a:ea typeface=""/>
        <a:cs typeface=""/>
        <a:font script="Jpan" typeface="ＭＳ 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Helvetica"/>
        <a:ea typeface=""/>
        <a:cs typeface=""/>
        <a:font script="Jpan" typeface="ＭＳ Ｐ明朝"/>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38100" cap="rnd">
          <a:prstDash val="sysDot"/>
        </a:ln>
        <a:effectLst/>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OU Ripple</Template>
  <TotalTime>6617</TotalTime>
  <Words>773</Words>
  <Application>Microsoft Office PowerPoint</Application>
  <PresentationFormat>Custom</PresentationFormat>
  <Paragraphs>182</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Helvetica</vt:lpstr>
      <vt:lpstr>Lucida Grande</vt:lpstr>
      <vt:lpstr>Times New Roman</vt:lpstr>
      <vt:lpstr>Ubuntu</vt:lpstr>
      <vt:lpstr>OU_Template-opt_v9b</vt:lpstr>
      <vt:lpstr>How should police cope with demand? </vt:lpstr>
      <vt:lpstr>Introduction</vt:lpstr>
      <vt:lpstr>Context</vt:lpstr>
      <vt:lpstr>Dealing with Police Demand</vt:lpstr>
      <vt:lpstr>Public sector failure demand</vt:lpstr>
      <vt:lpstr>Research method</vt:lpstr>
      <vt:lpstr>Results:  Basic Stats</vt:lpstr>
      <vt:lpstr>Findings</vt:lpstr>
      <vt:lpstr>Findings</vt:lpstr>
      <vt:lpstr>Reassessing how to deal with demand </vt:lpstr>
      <vt:lpstr>Reassessing how to deal with demand </vt:lpstr>
      <vt:lpstr>Reassessing how to deal with demand </vt:lpstr>
      <vt:lpstr>Final points</vt:lpstr>
    </vt:vector>
  </TitlesOfParts>
  <Company>The Open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Paul.Walley</dc:creator>
  <cp:lastModifiedBy>Jackie.Galo</cp:lastModifiedBy>
  <cp:revision>47</cp:revision>
  <cp:lastPrinted>2015-09-29T12:21:36Z</cp:lastPrinted>
  <dcterms:created xsi:type="dcterms:W3CDTF">2015-09-29T09:21:31Z</dcterms:created>
  <dcterms:modified xsi:type="dcterms:W3CDTF">2018-02-16T16:52:10Z</dcterms:modified>
</cp:coreProperties>
</file>