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86" r:id="rId3"/>
    <p:sldId id="257" r:id="rId4"/>
    <p:sldId id="258" r:id="rId5"/>
    <p:sldId id="259" r:id="rId6"/>
    <p:sldId id="261" r:id="rId7"/>
    <p:sldId id="262" r:id="rId8"/>
    <p:sldId id="263" r:id="rId9"/>
    <p:sldId id="265" r:id="rId10"/>
    <p:sldId id="267" r:id="rId11"/>
    <p:sldId id="268" r:id="rId12"/>
    <p:sldId id="271" r:id="rId13"/>
    <p:sldId id="273" r:id="rId14"/>
    <p:sldId id="274" r:id="rId15"/>
    <p:sldId id="276" r:id="rId16"/>
    <p:sldId id="277" r:id="rId17"/>
    <p:sldId id="278" r:id="rId18"/>
    <p:sldId id="282" r:id="rId19"/>
    <p:sldId id="264" r:id="rId20"/>
    <p:sldId id="284" r:id="rId21"/>
    <p:sldId id="285" r:id="rId22"/>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5A4"/>
    <a:srgbClr val="005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808" autoAdjust="0"/>
  </p:normalViewPr>
  <p:slideViewPr>
    <p:cSldViewPr snapToGrid="0" snapToObjects="1">
      <p:cViewPr varScale="1">
        <p:scale>
          <a:sx n="71" d="100"/>
          <a:sy n="71" d="100"/>
        </p:scale>
        <p:origin x="67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0A62CEFD-BC61-41AA-AC7E-CDB822A8589F}" type="datetimeFigureOut">
              <a:rPr lang="en-GB" smtClean="0"/>
              <a:t>26/02/2018</a:t>
            </a:fld>
            <a:endParaRPr lang="en-GB" dirty="0"/>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E0E3177C-996A-4E50-B060-AA2582FA2179}" type="slidenum">
              <a:rPr lang="en-GB" smtClean="0"/>
              <a:t>‹#›</a:t>
            </a:fld>
            <a:endParaRPr lang="en-GB" dirty="0"/>
          </a:p>
        </p:txBody>
      </p:sp>
    </p:spTree>
    <p:extLst>
      <p:ext uri="{BB962C8B-B14F-4D97-AF65-F5344CB8AC3E}">
        <p14:creationId xmlns:p14="http://schemas.microsoft.com/office/powerpoint/2010/main" val="2539472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5FEB1FB6-5BC6-184C-83A7-ECEEB949F8BB}" type="datetimeFigureOut">
              <a:rPr lang="en-US" smtClean="0"/>
              <a:t>2/26/2018</a:t>
            </a:fld>
            <a:endParaRPr lang="en-GB" dirty="0"/>
          </a:p>
        </p:txBody>
      </p:sp>
      <p:sp>
        <p:nvSpPr>
          <p:cNvPr id="4" name="Slide Image Placeholder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A9857514-382F-F14A-AB3D-41638567E4D1}" type="slidenum">
              <a:rPr lang="en-GB" smtClean="0"/>
              <a:t>‹#›</a:t>
            </a:fld>
            <a:endParaRPr lang="en-GB" dirty="0"/>
          </a:p>
        </p:txBody>
      </p:sp>
    </p:spTree>
    <p:extLst>
      <p:ext uri="{BB962C8B-B14F-4D97-AF65-F5344CB8AC3E}">
        <p14:creationId xmlns:p14="http://schemas.microsoft.com/office/powerpoint/2010/main" val="37117722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57514-382F-F14A-AB3D-41638567E4D1}" type="slidenum">
              <a:rPr lang="en-GB" smtClean="0"/>
              <a:t>4</a:t>
            </a:fld>
            <a:endParaRPr lang="en-GB" dirty="0"/>
          </a:p>
        </p:txBody>
      </p:sp>
    </p:spTree>
    <p:extLst>
      <p:ext uri="{BB962C8B-B14F-4D97-AF65-F5344CB8AC3E}">
        <p14:creationId xmlns:p14="http://schemas.microsoft.com/office/powerpoint/2010/main" val="187306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57514-382F-F14A-AB3D-41638567E4D1}" type="slidenum">
              <a:rPr lang="en-GB" smtClean="0"/>
              <a:t>16</a:t>
            </a:fld>
            <a:endParaRPr lang="en-GB" dirty="0"/>
          </a:p>
        </p:txBody>
      </p:sp>
    </p:spTree>
    <p:extLst>
      <p:ext uri="{BB962C8B-B14F-4D97-AF65-F5344CB8AC3E}">
        <p14:creationId xmlns:p14="http://schemas.microsoft.com/office/powerpoint/2010/main" val="376604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57514-382F-F14A-AB3D-41638567E4D1}" type="slidenum">
              <a:rPr lang="en-GB" smtClean="0"/>
              <a:t>17</a:t>
            </a:fld>
            <a:endParaRPr lang="en-GB" dirty="0"/>
          </a:p>
        </p:txBody>
      </p:sp>
    </p:spTree>
    <p:extLst>
      <p:ext uri="{BB962C8B-B14F-4D97-AF65-F5344CB8AC3E}">
        <p14:creationId xmlns:p14="http://schemas.microsoft.com/office/powerpoint/2010/main" val="37660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57514-382F-F14A-AB3D-41638567E4D1}" type="slidenum">
              <a:rPr lang="en-GB" smtClean="0"/>
              <a:t>18</a:t>
            </a:fld>
            <a:endParaRPr lang="en-GB" dirty="0"/>
          </a:p>
        </p:txBody>
      </p:sp>
    </p:spTree>
    <p:extLst>
      <p:ext uri="{BB962C8B-B14F-4D97-AF65-F5344CB8AC3E}">
        <p14:creationId xmlns:p14="http://schemas.microsoft.com/office/powerpoint/2010/main" val="376604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57514-382F-F14A-AB3D-41638567E4D1}" type="slidenum">
              <a:rPr lang="en-GB" smtClean="0"/>
              <a:t>19</a:t>
            </a:fld>
            <a:endParaRPr lang="en-GB" dirty="0"/>
          </a:p>
        </p:txBody>
      </p:sp>
    </p:spTree>
    <p:extLst>
      <p:ext uri="{BB962C8B-B14F-4D97-AF65-F5344CB8AC3E}">
        <p14:creationId xmlns:p14="http://schemas.microsoft.com/office/powerpoint/2010/main" val="2121987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57514-382F-F14A-AB3D-41638567E4D1}" type="slidenum">
              <a:rPr lang="en-GB" smtClean="0"/>
              <a:t>7</a:t>
            </a:fld>
            <a:endParaRPr lang="en-GB" dirty="0"/>
          </a:p>
        </p:txBody>
      </p:sp>
    </p:spTree>
    <p:extLst>
      <p:ext uri="{BB962C8B-B14F-4D97-AF65-F5344CB8AC3E}">
        <p14:creationId xmlns:p14="http://schemas.microsoft.com/office/powerpoint/2010/main" val="36215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57514-382F-F14A-AB3D-41638567E4D1}" type="slidenum">
              <a:rPr lang="en-GB" smtClean="0"/>
              <a:t>9</a:t>
            </a:fld>
            <a:endParaRPr lang="en-GB" dirty="0"/>
          </a:p>
        </p:txBody>
      </p:sp>
    </p:spTree>
    <p:extLst>
      <p:ext uri="{BB962C8B-B14F-4D97-AF65-F5344CB8AC3E}">
        <p14:creationId xmlns:p14="http://schemas.microsoft.com/office/powerpoint/2010/main" val="37660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57514-382F-F14A-AB3D-41638567E4D1}" type="slidenum">
              <a:rPr lang="en-GB" smtClean="0"/>
              <a:t>10</a:t>
            </a:fld>
            <a:endParaRPr lang="en-GB" dirty="0"/>
          </a:p>
        </p:txBody>
      </p:sp>
    </p:spTree>
    <p:extLst>
      <p:ext uri="{BB962C8B-B14F-4D97-AF65-F5344CB8AC3E}">
        <p14:creationId xmlns:p14="http://schemas.microsoft.com/office/powerpoint/2010/main" val="37660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57514-382F-F14A-AB3D-41638567E4D1}" type="slidenum">
              <a:rPr lang="en-GB" smtClean="0"/>
              <a:t>11</a:t>
            </a:fld>
            <a:endParaRPr lang="en-GB" dirty="0"/>
          </a:p>
        </p:txBody>
      </p:sp>
    </p:spTree>
    <p:extLst>
      <p:ext uri="{BB962C8B-B14F-4D97-AF65-F5344CB8AC3E}">
        <p14:creationId xmlns:p14="http://schemas.microsoft.com/office/powerpoint/2010/main" val="37660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57514-382F-F14A-AB3D-41638567E4D1}" type="slidenum">
              <a:rPr lang="en-GB" smtClean="0"/>
              <a:t>12</a:t>
            </a:fld>
            <a:endParaRPr lang="en-GB" dirty="0"/>
          </a:p>
        </p:txBody>
      </p:sp>
    </p:spTree>
    <p:extLst>
      <p:ext uri="{BB962C8B-B14F-4D97-AF65-F5344CB8AC3E}">
        <p14:creationId xmlns:p14="http://schemas.microsoft.com/office/powerpoint/2010/main" val="37660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57514-382F-F14A-AB3D-41638567E4D1}" type="slidenum">
              <a:rPr lang="en-GB" smtClean="0"/>
              <a:t>13</a:t>
            </a:fld>
            <a:endParaRPr lang="en-GB" dirty="0"/>
          </a:p>
        </p:txBody>
      </p:sp>
    </p:spTree>
    <p:extLst>
      <p:ext uri="{BB962C8B-B14F-4D97-AF65-F5344CB8AC3E}">
        <p14:creationId xmlns:p14="http://schemas.microsoft.com/office/powerpoint/2010/main" val="37660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57514-382F-F14A-AB3D-41638567E4D1}" type="slidenum">
              <a:rPr lang="en-GB" smtClean="0"/>
              <a:t>14</a:t>
            </a:fld>
            <a:endParaRPr lang="en-GB" dirty="0"/>
          </a:p>
        </p:txBody>
      </p:sp>
    </p:spTree>
    <p:extLst>
      <p:ext uri="{BB962C8B-B14F-4D97-AF65-F5344CB8AC3E}">
        <p14:creationId xmlns:p14="http://schemas.microsoft.com/office/powerpoint/2010/main" val="37660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57514-382F-F14A-AB3D-41638567E4D1}" type="slidenum">
              <a:rPr lang="en-GB" smtClean="0"/>
              <a:t>15</a:t>
            </a:fld>
            <a:endParaRPr lang="en-GB" dirty="0"/>
          </a:p>
        </p:txBody>
      </p:sp>
    </p:spTree>
    <p:extLst>
      <p:ext uri="{BB962C8B-B14F-4D97-AF65-F5344CB8AC3E}">
        <p14:creationId xmlns:p14="http://schemas.microsoft.com/office/powerpoint/2010/main" val="37660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761B27-3D1D-5649-940B-549F877969D5}" type="datetimeFigureOut">
              <a:rPr lang="en-GB" smtClean="0"/>
              <a:t>26/02/2018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BC7AF0-5FB9-4F48-9A92-193AD3788873}" type="slidenum">
              <a:rPr lang="en-GB" smtClean="0"/>
              <a:t>‹#›</a:t>
            </a:fld>
            <a:endParaRPr lang="en-GB" dirty="0"/>
          </a:p>
        </p:txBody>
      </p:sp>
    </p:spTree>
    <p:extLst>
      <p:ext uri="{BB962C8B-B14F-4D97-AF65-F5344CB8AC3E}">
        <p14:creationId xmlns:p14="http://schemas.microsoft.com/office/powerpoint/2010/main" val="96580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61B27-3D1D-5649-940B-549F877969D5}" type="datetimeFigureOut">
              <a:rPr lang="en-GB" smtClean="0"/>
              <a:t>26/02/2018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BC7AF0-5FB9-4F48-9A92-193AD3788873}" type="slidenum">
              <a:rPr lang="en-GB" smtClean="0"/>
              <a:t>‹#›</a:t>
            </a:fld>
            <a:endParaRPr lang="en-GB" dirty="0"/>
          </a:p>
        </p:txBody>
      </p:sp>
    </p:spTree>
    <p:extLst>
      <p:ext uri="{BB962C8B-B14F-4D97-AF65-F5344CB8AC3E}">
        <p14:creationId xmlns:p14="http://schemas.microsoft.com/office/powerpoint/2010/main" val="157966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61B27-3D1D-5649-940B-549F877969D5}" type="datetimeFigureOut">
              <a:rPr lang="en-GB" smtClean="0"/>
              <a:t>26/02/2018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BC7AF0-5FB9-4F48-9A92-193AD3788873}" type="slidenum">
              <a:rPr lang="en-GB" smtClean="0"/>
              <a:t>‹#›</a:t>
            </a:fld>
            <a:endParaRPr lang="en-GB" dirty="0"/>
          </a:p>
        </p:txBody>
      </p:sp>
    </p:spTree>
    <p:extLst>
      <p:ext uri="{BB962C8B-B14F-4D97-AF65-F5344CB8AC3E}">
        <p14:creationId xmlns:p14="http://schemas.microsoft.com/office/powerpoint/2010/main" val="3900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61B27-3D1D-5649-940B-549F877969D5}" type="datetimeFigureOut">
              <a:rPr lang="en-GB" smtClean="0"/>
              <a:t>26/02/2018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BC7AF0-5FB9-4F48-9A92-193AD3788873}" type="slidenum">
              <a:rPr lang="en-GB" smtClean="0"/>
              <a:t>‹#›</a:t>
            </a:fld>
            <a:endParaRPr lang="en-GB" dirty="0"/>
          </a:p>
        </p:txBody>
      </p:sp>
    </p:spTree>
    <p:extLst>
      <p:ext uri="{BB962C8B-B14F-4D97-AF65-F5344CB8AC3E}">
        <p14:creationId xmlns:p14="http://schemas.microsoft.com/office/powerpoint/2010/main" val="158659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761B27-3D1D-5649-940B-549F877969D5}" type="datetimeFigureOut">
              <a:rPr lang="en-GB" smtClean="0"/>
              <a:t>26/02/2018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BC7AF0-5FB9-4F48-9A92-193AD3788873}" type="slidenum">
              <a:rPr lang="en-GB" smtClean="0"/>
              <a:t>‹#›</a:t>
            </a:fld>
            <a:endParaRPr lang="en-GB" dirty="0"/>
          </a:p>
        </p:txBody>
      </p:sp>
    </p:spTree>
    <p:extLst>
      <p:ext uri="{BB962C8B-B14F-4D97-AF65-F5344CB8AC3E}">
        <p14:creationId xmlns:p14="http://schemas.microsoft.com/office/powerpoint/2010/main" val="54803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B761B27-3D1D-5649-940B-549F877969D5}" type="datetimeFigureOut">
              <a:rPr lang="en-GB" smtClean="0"/>
              <a:t>26/02/2018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BC7AF0-5FB9-4F48-9A92-193AD3788873}" type="slidenum">
              <a:rPr lang="en-GB" smtClean="0"/>
              <a:t>‹#›</a:t>
            </a:fld>
            <a:endParaRPr lang="en-GB" dirty="0"/>
          </a:p>
        </p:txBody>
      </p:sp>
    </p:spTree>
    <p:extLst>
      <p:ext uri="{BB962C8B-B14F-4D97-AF65-F5344CB8AC3E}">
        <p14:creationId xmlns:p14="http://schemas.microsoft.com/office/powerpoint/2010/main" val="32922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B761B27-3D1D-5649-940B-549F877969D5}" type="datetimeFigureOut">
              <a:rPr lang="en-GB" smtClean="0"/>
              <a:t>26/02/2018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ABC7AF0-5FB9-4F48-9A92-193AD3788873}" type="slidenum">
              <a:rPr lang="en-GB" smtClean="0"/>
              <a:t>‹#›</a:t>
            </a:fld>
            <a:endParaRPr lang="en-GB" dirty="0"/>
          </a:p>
        </p:txBody>
      </p:sp>
    </p:spTree>
    <p:extLst>
      <p:ext uri="{BB962C8B-B14F-4D97-AF65-F5344CB8AC3E}">
        <p14:creationId xmlns:p14="http://schemas.microsoft.com/office/powerpoint/2010/main" val="128569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B761B27-3D1D-5649-940B-549F877969D5}" type="datetimeFigureOut">
              <a:rPr lang="en-GB" smtClean="0"/>
              <a:t>26/02/2018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ABC7AF0-5FB9-4F48-9A92-193AD3788873}" type="slidenum">
              <a:rPr lang="en-GB" smtClean="0"/>
              <a:t>‹#›</a:t>
            </a:fld>
            <a:endParaRPr lang="en-GB" dirty="0"/>
          </a:p>
        </p:txBody>
      </p:sp>
    </p:spTree>
    <p:extLst>
      <p:ext uri="{BB962C8B-B14F-4D97-AF65-F5344CB8AC3E}">
        <p14:creationId xmlns:p14="http://schemas.microsoft.com/office/powerpoint/2010/main" val="62125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61B27-3D1D-5649-940B-549F877969D5}" type="datetimeFigureOut">
              <a:rPr lang="en-GB" smtClean="0"/>
              <a:t>26/02/2018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ABC7AF0-5FB9-4F48-9A92-193AD3788873}" type="slidenum">
              <a:rPr lang="en-GB" smtClean="0"/>
              <a:t>‹#›</a:t>
            </a:fld>
            <a:endParaRPr lang="en-GB" dirty="0"/>
          </a:p>
        </p:txBody>
      </p:sp>
    </p:spTree>
    <p:extLst>
      <p:ext uri="{BB962C8B-B14F-4D97-AF65-F5344CB8AC3E}">
        <p14:creationId xmlns:p14="http://schemas.microsoft.com/office/powerpoint/2010/main" val="39085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761B27-3D1D-5649-940B-549F877969D5}" type="datetimeFigureOut">
              <a:rPr lang="en-GB" smtClean="0"/>
              <a:t>26/02/2018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BC7AF0-5FB9-4F48-9A92-193AD3788873}" type="slidenum">
              <a:rPr lang="en-GB" smtClean="0"/>
              <a:t>‹#›</a:t>
            </a:fld>
            <a:endParaRPr lang="en-GB" dirty="0"/>
          </a:p>
        </p:txBody>
      </p:sp>
    </p:spTree>
    <p:extLst>
      <p:ext uri="{BB962C8B-B14F-4D97-AF65-F5344CB8AC3E}">
        <p14:creationId xmlns:p14="http://schemas.microsoft.com/office/powerpoint/2010/main" val="212356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761B27-3D1D-5649-940B-549F877969D5}" type="datetimeFigureOut">
              <a:rPr lang="en-GB" smtClean="0"/>
              <a:t>26/02/2018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BC7AF0-5FB9-4F48-9A92-193AD3788873}" type="slidenum">
              <a:rPr lang="en-GB" smtClean="0"/>
              <a:t>‹#›</a:t>
            </a:fld>
            <a:endParaRPr lang="en-GB" dirty="0"/>
          </a:p>
        </p:txBody>
      </p:sp>
    </p:spTree>
    <p:extLst>
      <p:ext uri="{BB962C8B-B14F-4D97-AF65-F5344CB8AC3E}">
        <p14:creationId xmlns:p14="http://schemas.microsoft.com/office/powerpoint/2010/main" val="171570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61B27-3D1D-5649-940B-549F877969D5}" type="datetimeFigureOut">
              <a:rPr lang="en-GB" smtClean="0"/>
              <a:t>26/02/2018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C7AF0-5FB9-4F48-9A92-193AD3788873}" type="slidenum">
              <a:rPr lang="en-GB" smtClean="0"/>
              <a:t>‹#›</a:t>
            </a:fld>
            <a:endParaRPr lang="en-GB" dirty="0"/>
          </a:p>
        </p:txBody>
      </p:sp>
    </p:spTree>
    <p:extLst>
      <p:ext uri="{BB962C8B-B14F-4D97-AF65-F5344CB8AC3E}">
        <p14:creationId xmlns:p14="http://schemas.microsoft.com/office/powerpoint/2010/main" val="849365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j.roach@hud.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634" y="2017338"/>
            <a:ext cx="11939775" cy="1291920"/>
          </a:xfrm>
        </p:spPr>
        <p:txBody>
          <a:bodyPr>
            <a:noAutofit/>
          </a:bodyPr>
          <a:lstStyle/>
          <a:p>
            <a:r>
              <a:rPr lang="en-GB" sz="4400" b="1" dirty="0"/>
              <a:t>Maintaining the wellbeing of homicide investigators</a:t>
            </a:r>
            <a:endParaRPr lang="en-GB" sz="4400" b="1" dirty="0">
              <a:solidFill>
                <a:srgbClr val="005F8F"/>
              </a:solidFill>
            </a:endParaRPr>
          </a:p>
        </p:txBody>
      </p:sp>
      <p:pic>
        <p:nvPicPr>
          <p:cNvPr id="5" name="Picture 4"/>
          <p:cNvPicPr>
            <a:picLocks noChangeAspect="1"/>
          </p:cNvPicPr>
          <p:nvPr/>
        </p:nvPicPr>
        <p:blipFill>
          <a:blip r:embed="rId2"/>
          <a:stretch>
            <a:fillRect/>
          </a:stretch>
        </p:blipFill>
        <p:spPr>
          <a:xfrm>
            <a:off x="1040144" y="122645"/>
            <a:ext cx="2813075" cy="1558172"/>
          </a:xfrm>
          <a:prstGeom prst="rect">
            <a:avLst/>
          </a:prstGeom>
        </p:spPr>
      </p:pic>
      <p:sp>
        <p:nvSpPr>
          <p:cNvPr id="12" name="TextBox 11"/>
          <p:cNvSpPr txBox="1"/>
          <p:nvPr/>
        </p:nvSpPr>
        <p:spPr>
          <a:xfrm>
            <a:off x="580571" y="4040407"/>
            <a:ext cx="10878004" cy="2062103"/>
          </a:xfrm>
          <a:prstGeom prst="rect">
            <a:avLst/>
          </a:prstGeom>
          <a:noFill/>
        </p:spPr>
        <p:txBody>
          <a:bodyPr wrap="square" rtlCol="0">
            <a:spAutoFit/>
          </a:bodyPr>
          <a:lstStyle/>
          <a:p>
            <a:r>
              <a:rPr lang="en-GB" sz="3200" dirty="0"/>
              <a:t>Dr Jason Roach </a:t>
            </a:r>
          </a:p>
          <a:p>
            <a:r>
              <a:rPr lang="en-GB" sz="3200" dirty="0"/>
              <a:t>Director of the Applied Criminology and Policing Centre, University of Huddersfield</a:t>
            </a:r>
          </a:p>
          <a:p>
            <a:r>
              <a:rPr lang="en-GB" sz="3200" dirty="0"/>
              <a:t>Editor of the </a:t>
            </a:r>
            <a:r>
              <a:rPr lang="en-GB" sz="3200" i="1" dirty="0"/>
              <a:t>Police Journal</a:t>
            </a:r>
          </a:p>
        </p:txBody>
      </p:sp>
    </p:spTree>
    <p:extLst>
      <p:ext uri="{BB962C8B-B14F-4D97-AF65-F5344CB8AC3E}">
        <p14:creationId xmlns:p14="http://schemas.microsoft.com/office/powerpoint/2010/main" val="607817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458" y="258570"/>
            <a:ext cx="1652496" cy="915323"/>
          </a:xfrm>
          <a:prstGeom prst="rect">
            <a:avLst/>
          </a:prstGeom>
        </p:spPr>
      </p:pic>
      <p:sp>
        <p:nvSpPr>
          <p:cNvPr id="6" name="Title 1"/>
          <p:cNvSpPr>
            <a:spLocks noGrp="1"/>
          </p:cNvSpPr>
          <p:nvPr>
            <p:ph type="title"/>
          </p:nvPr>
        </p:nvSpPr>
        <p:spPr>
          <a:xfrm>
            <a:off x="2111604" y="174196"/>
            <a:ext cx="11304398" cy="1325563"/>
          </a:xfrm>
        </p:spPr>
        <p:txBody>
          <a:bodyPr/>
          <a:lstStyle/>
          <a:p>
            <a:r>
              <a:rPr lang="en-GB" b="1" dirty="0">
                <a:solidFill>
                  <a:srgbClr val="005F8F"/>
                </a:solidFill>
              </a:rPr>
              <a:t>2. Child and Adult homicide investigations: </a:t>
            </a:r>
            <a:br>
              <a:rPr lang="en-GB" b="1" dirty="0">
                <a:solidFill>
                  <a:srgbClr val="005F8F"/>
                </a:solidFill>
              </a:rPr>
            </a:br>
            <a:r>
              <a:rPr lang="en-GB" b="1" dirty="0">
                <a:solidFill>
                  <a:srgbClr val="005F8F"/>
                </a:solidFill>
              </a:rPr>
              <a:t>a qualitative study</a:t>
            </a:r>
          </a:p>
        </p:txBody>
      </p:sp>
      <p:sp>
        <p:nvSpPr>
          <p:cNvPr id="7" name="Content Placeholder 2"/>
          <p:cNvSpPr>
            <a:spLocks noGrp="1"/>
          </p:cNvSpPr>
          <p:nvPr>
            <p:ph idx="1"/>
          </p:nvPr>
        </p:nvSpPr>
        <p:spPr>
          <a:xfrm>
            <a:off x="230960" y="1499759"/>
            <a:ext cx="11569176" cy="5515404"/>
          </a:xfrm>
        </p:spPr>
        <p:txBody>
          <a:bodyPr>
            <a:normAutofit fontScale="92500"/>
          </a:bodyPr>
          <a:lstStyle/>
          <a:p>
            <a:pPr marL="514350" indent="-514350">
              <a:lnSpc>
                <a:spcPct val="160000"/>
              </a:lnSpc>
              <a:spcBef>
                <a:spcPts val="0"/>
              </a:spcBef>
              <a:buFont typeface="+mj-lt"/>
              <a:buAutoNum type="alphaUcPeriod"/>
            </a:pPr>
            <a:r>
              <a:rPr lang="en-GB" sz="2400" b="1" dirty="0">
                <a:solidFill>
                  <a:srgbClr val="005F8F"/>
                </a:solidFill>
              </a:rPr>
              <a:t>Challenges associated with homicide investigations:</a:t>
            </a:r>
            <a:endParaRPr lang="en-GB" sz="2400" dirty="0"/>
          </a:p>
          <a:p>
            <a:pPr>
              <a:lnSpc>
                <a:spcPct val="160000"/>
              </a:lnSpc>
              <a:spcBef>
                <a:spcPts val="0"/>
              </a:spcBef>
              <a:buClr>
                <a:srgbClr val="005F8F"/>
              </a:buClr>
              <a:buFont typeface="Wingdings" charset="2"/>
              <a:buChar char="Ø"/>
            </a:pPr>
            <a:r>
              <a:rPr lang="en-GB" sz="2400" dirty="0"/>
              <a:t>Complexity of investigation is exacerbated when the victim is a young infant. Often becomes an </a:t>
            </a:r>
            <a:r>
              <a:rPr lang="en-GB" sz="2400" i="1" dirty="0"/>
              <a:t>“exclusively medical investigation” </a:t>
            </a:r>
            <a:r>
              <a:rPr lang="en-GB" sz="2400" dirty="0"/>
              <a:t>(UK 3) but serious difficulties (and delays) in establishing cause of death.</a:t>
            </a:r>
          </a:p>
          <a:p>
            <a:pPr>
              <a:lnSpc>
                <a:spcPct val="160000"/>
              </a:lnSpc>
              <a:spcBef>
                <a:spcPts val="0"/>
              </a:spcBef>
              <a:buClr>
                <a:srgbClr val="005F8F"/>
              </a:buClr>
              <a:buFont typeface="Wingdings" charset="2"/>
              <a:buChar char="Ø"/>
            </a:pPr>
            <a:r>
              <a:rPr lang="en-GB" sz="2400" dirty="0"/>
              <a:t>Communication with parents and relatives particularly difficult - </a:t>
            </a:r>
            <a:r>
              <a:rPr lang="en-GB" sz="2400" i="1" dirty="0"/>
              <a:t>“When a child dies it is a horrible act, it is something that should not happen” </a:t>
            </a:r>
            <a:r>
              <a:rPr lang="en-GB" sz="2400" dirty="0"/>
              <a:t>(Den 1)</a:t>
            </a:r>
          </a:p>
          <a:p>
            <a:pPr>
              <a:lnSpc>
                <a:spcPct val="160000"/>
              </a:lnSpc>
              <a:spcBef>
                <a:spcPts val="0"/>
              </a:spcBef>
              <a:buClr>
                <a:srgbClr val="005F8F"/>
              </a:buClr>
              <a:buFont typeface="Wingdings" charset="2"/>
              <a:buChar char="Ø"/>
            </a:pPr>
            <a:r>
              <a:rPr lang="en-GB" sz="2400" dirty="0"/>
              <a:t>Mixed feelings towards parents - </a:t>
            </a:r>
            <a:r>
              <a:rPr lang="en-GB" sz="2400" i="1" dirty="0"/>
              <a:t>“I felt sorry for her as she had lost her child but also knew that she wasn’t squeaky clean” </a:t>
            </a:r>
            <a:r>
              <a:rPr lang="en-GB" sz="2400" dirty="0"/>
              <a:t>(Den 5)</a:t>
            </a:r>
          </a:p>
          <a:p>
            <a:pPr>
              <a:lnSpc>
                <a:spcPct val="160000"/>
              </a:lnSpc>
              <a:spcBef>
                <a:spcPts val="0"/>
              </a:spcBef>
              <a:buClr>
                <a:srgbClr val="005F8F"/>
              </a:buClr>
              <a:buFont typeface="Wingdings" charset="2"/>
              <a:buChar char="Ø"/>
            </a:pPr>
            <a:r>
              <a:rPr lang="en-GB" sz="2400" dirty="0"/>
              <a:t>Fine line between appropriate degree of compassion and becoming too emotionally involved, but it can be more difficult to achieve a balance when the victim is a child</a:t>
            </a:r>
            <a:endParaRPr lang="en-GB" sz="2400" i="1" dirty="0"/>
          </a:p>
          <a:p>
            <a:pPr>
              <a:lnSpc>
                <a:spcPct val="160000"/>
              </a:lnSpc>
              <a:spcBef>
                <a:spcPts val="0"/>
              </a:spcBef>
              <a:buClr>
                <a:srgbClr val="005F8F"/>
              </a:buClr>
              <a:buFont typeface="Wingdings" charset="2"/>
              <a:buChar char="Ø"/>
            </a:pPr>
            <a:endParaRPr lang="en-GB" sz="2200" dirty="0"/>
          </a:p>
          <a:p>
            <a:pPr marL="457200" lvl="1" indent="0">
              <a:lnSpc>
                <a:spcPct val="160000"/>
              </a:lnSpc>
              <a:spcBef>
                <a:spcPts val="0"/>
              </a:spcBef>
              <a:buClr>
                <a:srgbClr val="005F8F"/>
              </a:buClr>
              <a:buNone/>
            </a:pPr>
            <a:endParaRPr lang="en-GB" sz="2200" dirty="0"/>
          </a:p>
          <a:p>
            <a:pPr>
              <a:buClr>
                <a:srgbClr val="005F8F"/>
              </a:buClr>
              <a:buFont typeface="Wingdings" charset="2"/>
              <a:buChar char="Ø"/>
            </a:pPr>
            <a:endParaRPr lang="en-GB" sz="2000" dirty="0"/>
          </a:p>
          <a:p>
            <a:pPr>
              <a:buClr>
                <a:srgbClr val="005F8F"/>
              </a:buClr>
              <a:buFont typeface="Wingdings" charset="2"/>
              <a:buChar char="Ø"/>
            </a:pPr>
            <a:endParaRPr lang="en-GB" sz="2000" dirty="0"/>
          </a:p>
          <a:p>
            <a:pPr>
              <a:buClr>
                <a:srgbClr val="005F8F"/>
              </a:buClr>
              <a:buFont typeface="Wingdings" charset="2"/>
              <a:buChar char="Ø"/>
            </a:pPr>
            <a:endParaRPr lang="en-GB" sz="2000" dirty="0"/>
          </a:p>
          <a:p>
            <a:endParaRPr lang="en-GB" sz="2000" dirty="0"/>
          </a:p>
        </p:txBody>
      </p:sp>
    </p:spTree>
    <p:extLst>
      <p:ext uri="{BB962C8B-B14F-4D97-AF65-F5344CB8AC3E}">
        <p14:creationId xmlns:p14="http://schemas.microsoft.com/office/powerpoint/2010/main" val="417805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458" y="258570"/>
            <a:ext cx="1652496" cy="915323"/>
          </a:xfrm>
          <a:prstGeom prst="rect">
            <a:avLst/>
          </a:prstGeom>
        </p:spPr>
      </p:pic>
      <p:sp>
        <p:nvSpPr>
          <p:cNvPr id="6" name="Title 1"/>
          <p:cNvSpPr>
            <a:spLocks noGrp="1"/>
          </p:cNvSpPr>
          <p:nvPr>
            <p:ph type="title"/>
          </p:nvPr>
        </p:nvSpPr>
        <p:spPr>
          <a:xfrm>
            <a:off x="1923954" y="174196"/>
            <a:ext cx="11492048" cy="1325563"/>
          </a:xfrm>
        </p:spPr>
        <p:txBody>
          <a:bodyPr/>
          <a:lstStyle/>
          <a:p>
            <a:r>
              <a:rPr lang="en-GB" b="1" dirty="0">
                <a:solidFill>
                  <a:srgbClr val="005F8F"/>
                </a:solidFill>
              </a:rPr>
              <a:t>2. Child and Adult homicide investigations: </a:t>
            </a:r>
            <a:br>
              <a:rPr lang="en-GB" b="1" dirty="0">
                <a:solidFill>
                  <a:srgbClr val="005F8F"/>
                </a:solidFill>
              </a:rPr>
            </a:br>
            <a:r>
              <a:rPr lang="en-GB" b="1" dirty="0">
                <a:solidFill>
                  <a:srgbClr val="005F8F"/>
                </a:solidFill>
              </a:rPr>
              <a:t>a qualitative study</a:t>
            </a:r>
          </a:p>
        </p:txBody>
      </p:sp>
      <p:sp>
        <p:nvSpPr>
          <p:cNvPr id="7" name="Content Placeholder 2"/>
          <p:cNvSpPr>
            <a:spLocks noGrp="1"/>
          </p:cNvSpPr>
          <p:nvPr>
            <p:ph idx="1"/>
          </p:nvPr>
        </p:nvSpPr>
        <p:spPr>
          <a:xfrm>
            <a:off x="230960" y="1371600"/>
            <a:ext cx="11622052" cy="5486400"/>
          </a:xfrm>
        </p:spPr>
        <p:txBody>
          <a:bodyPr>
            <a:normAutofit fontScale="92500"/>
          </a:bodyPr>
          <a:lstStyle/>
          <a:p>
            <a:pPr marL="0" indent="0">
              <a:lnSpc>
                <a:spcPct val="170000"/>
              </a:lnSpc>
              <a:spcBef>
                <a:spcPts val="0"/>
              </a:spcBef>
              <a:buNone/>
            </a:pPr>
            <a:r>
              <a:rPr lang="en-GB" sz="2600" b="1" dirty="0">
                <a:solidFill>
                  <a:srgbClr val="005F8F"/>
                </a:solidFill>
              </a:rPr>
              <a:t>B. Pressure to conclude an investigation:</a:t>
            </a:r>
            <a:endParaRPr lang="en-GB" sz="2600" dirty="0"/>
          </a:p>
          <a:p>
            <a:pPr>
              <a:lnSpc>
                <a:spcPct val="170000"/>
              </a:lnSpc>
              <a:spcBef>
                <a:spcPts val="0"/>
              </a:spcBef>
              <a:buClr>
                <a:srgbClr val="005F8F"/>
              </a:buClr>
              <a:buFont typeface="Wingdings" charset="2"/>
              <a:buChar char="Ø"/>
            </a:pPr>
            <a:r>
              <a:rPr lang="en-GB" sz="2200" dirty="0"/>
              <a:t>Investigators in Denmark (n=6) and the UK (n=2) immediately referred to a sense of personal responsibility</a:t>
            </a:r>
          </a:p>
          <a:p>
            <a:pPr lvl="1">
              <a:lnSpc>
                <a:spcPct val="170000"/>
              </a:lnSpc>
              <a:spcBef>
                <a:spcPts val="0"/>
              </a:spcBef>
              <a:buClr>
                <a:srgbClr val="005F8F"/>
              </a:buClr>
              <a:buFont typeface="Wingdings" charset="2"/>
              <a:buChar char="Ø"/>
            </a:pPr>
            <a:r>
              <a:rPr lang="en-GB" sz="2200" i="1" dirty="0"/>
              <a:t>“I think that little children do not deserve that, not at all”</a:t>
            </a:r>
            <a:r>
              <a:rPr lang="en-GB" sz="2200" dirty="0"/>
              <a:t> (Den 2)</a:t>
            </a:r>
          </a:p>
          <a:p>
            <a:pPr lvl="1">
              <a:lnSpc>
                <a:spcPct val="170000"/>
              </a:lnSpc>
              <a:spcBef>
                <a:spcPts val="0"/>
              </a:spcBef>
              <a:buClr>
                <a:srgbClr val="005F8F"/>
              </a:buClr>
              <a:buFont typeface="Wingdings" charset="2"/>
              <a:buChar char="Ø"/>
            </a:pPr>
            <a:r>
              <a:rPr lang="en-GB" sz="2200" i="1" dirty="0"/>
              <a:t>“In child homicides, </a:t>
            </a:r>
            <a:r>
              <a:rPr lang="is-IS" sz="2200" i="1" dirty="0"/>
              <a:t>something</a:t>
            </a:r>
            <a:r>
              <a:rPr lang="en-GB" sz="2200" i="1" dirty="0"/>
              <a:t> is seriously wrong…there is no normal reason to kill children”</a:t>
            </a:r>
            <a:r>
              <a:rPr lang="en-GB" sz="2200" dirty="0"/>
              <a:t> (Den 3)</a:t>
            </a:r>
          </a:p>
          <a:p>
            <a:pPr>
              <a:lnSpc>
                <a:spcPct val="150000"/>
              </a:lnSpc>
              <a:spcBef>
                <a:spcPts val="0"/>
              </a:spcBef>
              <a:buClr>
                <a:srgbClr val="005F8F"/>
              </a:buClr>
              <a:buFont typeface="Wingdings" charset="2"/>
              <a:buChar char="Ø"/>
            </a:pPr>
            <a:r>
              <a:rPr lang="en-GB" sz="2200" dirty="0"/>
              <a:t>Associated with feelings of worry, anxiety and helplessness:</a:t>
            </a:r>
          </a:p>
          <a:p>
            <a:pPr lvl="1">
              <a:lnSpc>
                <a:spcPct val="150000"/>
              </a:lnSpc>
              <a:spcBef>
                <a:spcPts val="0"/>
              </a:spcBef>
              <a:buClr>
                <a:srgbClr val="005F8F"/>
              </a:buClr>
              <a:buFont typeface="Wingdings" charset="2"/>
              <a:buChar char="Ø"/>
            </a:pPr>
            <a:r>
              <a:rPr lang="en-GB" sz="2200" i="1" dirty="0"/>
              <a:t>“This is really weighing on my mind, if he walks away from this, I will be devastated because I don’t know what more I could have done to put a compelling body of evidence before the jury”</a:t>
            </a:r>
            <a:r>
              <a:rPr lang="en-GB" sz="2200" dirty="0"/>
              <a:t> (UK 3)</a:t>
            </a:r>
            <a:endParaRPr lang="en-GB" sz="2200" i="1" dirty="0"/>
          </a:p>
          <a:p>
            <a:pPr>
              <a:lnSpc>
                <a:spcPct val="150000"/>
              </a:lnSpc>
              <a:spcBef>
                <a:spcPts val="0"/>
              </a:spcBef>
              <a:buClr>
                <a:srgbClr val="005F8F"/>
              </a:buClr>
              <a:buFont typeface="Wingdings" charset="2"/>
              <a:buChar char="Ø"/>
            </a:pPr>
            <a:r>
              <a:rPr lang="en-GB" sz="2200" dirty="0"/>
              <a:t>Investigators prepared to </a:t>
            </a:r>
            <a:r>
              <a:rPr lang="en-GB" sz="2200" i="1" dirty="0"/>
              <a:t>“willingly burn myself out” </a:t>
            </a:r>
            <a:r>
              <a:rPr lang="en-GB" sz="2200" dirty="0"/>
              <a:t>(UK 2) and </a:t>
            </a:r>
            <a:r>
              <a:rPr lang="en-GB" sz="2200" i="1" dirty="0"/>
              <a:t>“feel bad about going home”</a:t>
            </a:r>
            <a:r>
              <a:rPr lang="en-GB" sz="2200" dirty="0"/>
              <a:t> (Den 5)</a:t>
            </a:r>
          </a:p>
          <a:p>
            <a:pPr>
              <a:lnSpc>
                <a:spcPct val="150000"/>
              </a:lnSpc>
              <a:spcBef>
                <a:spcPts val="0"/>
              </a:spcBef>
              <a:buClr>
                <a:srgbClr val="005F8F"/>
              </a:buClr>
              <a:buFont typeface="Wingdings" charset="2"/>
              <a:buChar char="Ø"/>
            </a:pPr>
            <a:r>
              <a:rPr lang="en-GB" sz="2200" i="1" dirty="0"/>
              <a:t>Instinct develops with experience” </a:t>
            </a:r>
            <a:r>
              <a:rPr lang="en-GB" sz="2200" dirty="0"/>
              <a:t>(UK 3) and this improves confidence in ability and feelings of calmness</a:t>
            </a:r>
          </a:p>
          <a:p>
            <a:pPr marL="0" indent="0">
              <a:lnSpc>
                <a:spcPct val="150000"/>
              </a:lnSpc>
              <a:spcBef>
                <a:spcPts val="0"/>
              </a:spcBef>
              <a:buClr>
                <a:srgbClr val="005F8F"/>
              </a:buClr>
              <a:buNone/>
            </a:pPr>
            <a:endParaRPr lang="en-GB" sz="2000" dirty="0"/>
          </a:p>
          <a:p>
            <a:pPr lvl="1">
              <a:lnSpc>
                <a:spcPct val="170000"/>
              </a:lnSpc>
              <a:spcBef>
                <a:spcPts val="0"/>
              </a:spcBef>
              <a:buClr>
                <a:srgbClr val="005F8F"/>
              </a:buClr>
              <a:buFont typeface="Wingdings" charset="2"/>
              <a:buChar char="Ø"/>
            </a:pPr>
            <a:endParaRPr lang="en-GB" sz="2000" dirty="0"/>
          </a:p>
          <a:p>
            <a:pPr lvl="1">
              <a:lnSpc>
                <a:spcPct val="170000"/>
              </a:lnSpc>
              <a:spcBef>
                <a:spcPts val="0"/>
              </a:spcBef>
              <a:buClr>
                <a:srgbClr val="005F8F"/>
              </a:buClr>
              <a:buFont typeface="Wingdings" charset="2"/>
              <a:buChar char="Ø"/>
            </a:pPr>
            <a:endParaRPr lang="en-GB" sz="2200" dirty="0"/>
          </a:p>
        </p:txBody>
      </p:sp>
    </p:spTree>
    <p:extLst>
      <p:ext uri="{BB962C8B-B14F-4D97-AF65-F5344CB8AC3E}">
        <p14:creationId xmlns:p14="http://schemas.microsoft.com/office/powerpoint/2010/main" val="231443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458" y="258570"/>
            <a:ext cx="1652496" cy="915323"/>
          </a:xfrm>
          <a:prstGeom prst="rect">
            <a:avLst/>
          </a:prstGeom>
        </p:spPr>
      </p:pic>
      <p:sp>
        <p:nvSpPr>
          <p:cNvPr id="6" name="Title 1"/>
          <p:cNvSpPr>
            <a:spLocks noGrp="1"/>
          </p:cNvSpPr>
          <p:nvPr>
            <p:ph type="title"/>
          </p:nvPr>
        </p:nvSpPr>
        <p:spPr>
          <a:xfrm>
            <a:off x="2121031" y="174196"/>
            <a:ext cx="11294971" cy="1325563"/>
          </a:xfrm>
        </p:spPr>
        <p:txBody>
          <a:bodyPr/>
          <a:lstStyle/>
          <a:p>
            <a:r>
              <a:rPr lang="en-GB" b="1" dirty="0">
                <a:solidFill>
                  <a:srgbClr val="005F8F"/>
                </a:solidFill>
              </a:rPr>
              <a:t>2. Child and Adult homicide investigations: </a:t>
            </a:r>
            <a:br>
              <a:rPr lang="en-GB" b="1" dirty="0">
                <a:solidFill>
                  <a:srgbClr val="005F8F"/>
                </a:solidFill>
              </a:rPr>
            </a:br>
            <a:r>
              <a:rPr lang="en-GB" b="1" dirty="0">
                <a:solidFill>
                  <a:srgbClr val="005F8F"/>
                </a:solidFill>
              </a:rPr>
              <a:t>a qualitative study</a:t>
            </a:r>
          </a:p>
        </p:txBody>
      </p:sp>
      <p:sp>
        <p:nvSpPr>
          <p:cNvPr id="7" name="Content Placeholder 2"/>
          <p:cNvSpPr>
            <a:spLocks noGrp="1"/>
          </p:cNvSpPr>
          <p:nvPr>
            <p:ph idx="1"/>
          </p:nvPr>
        </p:nvSpPr>
        <p:spPr>
          <a:xfrm>
            <a:off x="230960" y="1761065"/>
            <a:ext cx="11440564" cy="4733238"/>
          </a:xfrm>
        </p:spPr>
        <p:txBody>
          <a:bodyPr>
            <a:normAutofit fontScale="92500" lnSpcReduction="10000"/>
          </a:bodyPr>
          <a:lstStyle/>
          <a:p>
            <a:pPr marL="0" indent="0">
              <a:buNone/>
            </a:pPr>
            <a:r>
              <a:rPr lang="en-GB" sz="2600" b="1" dirty="0">
                <a:solidFill>
                  <a:srgbClr val="005F8F"/>
                </a:solidFill>
              </a:rPr>
              <a:t>C. Emotional Consequences:</a:t>
            </a:r>
            <a:endParaRPr lang="en-GB" sz="2000" dirty="0"/>
          </a:p>
          <a:p>
            <a:pPr>
              <a:lnSpc>
                <a:spcPct val="150000"/>
              </a:lnSpc>
              <a:spcBef>
                <a:spcPts val="0"/>
              </a:spcBef>
              <a:buClr>
                <a:srgbClr val="005F8F"/>
              </a:buClr>
              <a:buFont typeface="Wingdings" charset="2"/>
              <a:buChar char="Ø"/>
            </a:pPr>
            <a:r>
              <a:rPr lang="en-GB" sz="2000" dirty="0"/>
              <a:t>Eight investigators reported that they were not affected by investigations into suspicious child deaths - </a:t>
            </a:r>
            <a:r>
              <a:rPr lang="en-GB" sz="2000" i="1" dirty="0"/>
              <a:t>“Even though we are talking about this topic it does not influence me much”</a:t>
            </a:r>
            <a:r>
              <a:rPr lang="en-GB" sz="2000" dirty="0"/>
              <a:t> (Den 1)</a:t>
            </a:r>
          </a:p>
          <a:p>
            <a:pPr>
              <a:lnSpc>
                <a:spcPct val="150000"/>
              </a:lnSpc>
              <a:spcBef>
                <a:spcPts val="0"/>
              </a:spcBef>
              <a:buClr>
                <a:srgbClr val="005F8F"/>
              </a:buClr>
              <a:buFont typeface="Wingdings" charset="2"/>
              <a:buChar char="Ø"/>
            </a:pPr>
            <a:r>
              <a:rPr lang="en-GB" sz="2000" dirty="0"/>
              <a:t>Recalling specific investigations triggered deep emotional reactions (esp. cases with extreme violence)</a:t>
            </a:r>
          </a:p>
          <a:p>
            <a:pPr>
              <a:lnSpc>
                <a:spcPct val="150000"/>
              </a:lnSpc>
              <a:spcBef>
                <a:spcPts val="0"/>
              </a:spcBef>
              <a:buClr>
                <a:srgbClr val="005F8F"/>
              </a:buClr>
              <a:buFont typeface="Wingdings" charset="2"/>
              <a:buChar char="Ø"/>
            </a:pPr>
            <a:r>
              <a:rPr lang="en-GB" sz="2200" dirty="0"/>
              <a:t>Lengthy investigations and extensive involvement can heighten the emotional impact - </a:t>
            </a:r>
            <a:r>
              <a:rPr lang="en-GB" sz="2200" i="1" dirty="0"/>
              <a:t>“You breathe it, you live it for every day of your life, every morning you’re back into it”</a:t>
            </a:r>
            <a:r>
              <a:rPr lang="en-GB" sz="2200" dirty="0"/>
              <a:t> (UK 1)</a:t>
            </a:r>
          </a:p>
          <a:p>
            <a:pPr>
              <a:lnSpc>
                <a:spcPct val="150000"/>
              </a:lnSpc>
              <a:spcBef>
                <a:spcPts val="0"/>
              </a:spcBef>
              <a:buClr>
                <a:srgbClr val="005F8F"/>
              </a:buClr>
              <a:buFont typeface="Wingdings" panose="05000000000000000000" pitchFamily="2" charset="2"/>
              <a:buChar char="Ø"/>
            </a:pPr>
            <a:r>
              <a:rPr lang="en-GB" sz="2200" dirty="0"/>
              <a:t>Over-identifying/connecting with a child homicide case, particularly due to having children of a similar age to the victim – </a:t>
            </a:r>
            <a:r>
              <a:rPr lang="en-GB" sz="2200" i="1" dirty="0"/>
              <a:t>“You realise how dependent a child is, you realise how vulnerable a child is” </a:t>
            </a:r>
            <a:r>
              <a:rPr lang="en-GB" sz="2200" dirty="0"/>
              <a:t>(UK 4)</a:t>
            </a:r>
          </a:p>
          <a:p>
            <a:pPr>
              <a:lnSpc>
                <a:spcPct val="150000"/>
              </a:lnSpc>
              <a:spcBef>
                <a:spcPts val="0"/>
              </a:spcBef>
              <a:buClr>
                <a:srgbClr val="005F8F"/>
              </a:buClr>
              <a:buFont typeface="Wingdings" panose="05000000000000000000" pitchFamily="2" charset="2"/>
              <a:buChar char="Ø"/>
            </a:pPr>
            <a:r>
              <a:rPr lang="en-GB" sz="2200" dirty="0"/>
              <a:t>The emotional effects can be unanticipated (</a:t>
            </a:r>
            <a:r>
              <a:rPr lang="en-GB" sz="2200" i="1" dirty="0"/>
              <a:t>“It’s the ones that you least expect and that take the carpet away from your feet, that affect you the most”; </a:t>
            </a:r>
            <a:r>
              <a:rPr lang="en-GB" sz="2200" dirty="0"/>
              <a:t>UK 4) and can affect those on the periphery of investigations </a:t>
            </a:r>
          </a:p>
          <a:p>
            <a:pPr>
              <a:lnSpc>
                <a:spcPct val="150000"/>
              </a:lnSpc>
              <a:spcBef>
                <a:spcPts val="0"/>
              </a:spcBef>
              <a:buClr>
                <a:srgbClr val="005F8F"/>
              </a:buClr>
              <a:buFont typeface="Wingdings" panose="05000000000000000000" pitchFamily="2" charset="2"/>
              <a:buChar char="Ø"/>
            </a:pPr>
            <a:endParaRPr lang="en-GB" sz="2200" dirty="0"/>
          </a:p>
          <a:p>
            <a:pPr>
              <a:lnSpc>
                <a:spcPct val="150000"/>
              </a:lnSpc>
              <a:spcBef>
                <a:spcPts val="0"/>
              </a:spcBef>
              <a:buClr>
                <a:srgbClr val="005F8F"/>
              </a:buClr>
              <a:buFont typeface="Wingdings" panose="05000000000000000000" pitchFamily="2" charset="2"/>
              <a:buChar char="Ø"/>
            </a:pPr>
            <a:endParaRPr lang="en-GB" sz="2200" dirty="0"/>
          </a:p>
          <a:p>
            <a:pPr lvl="1">
              <a:lnSpc>
                <a:spcPct val="150000"/>
              </a:lnSpc>
              <a:spcBef>
                <a:spcPts val="0"/>
              </a:spcBef>
              <a:buClr>
                <a:srgbClr val="005F8F"/>
              </a:buClr>
              <a:buFont typeface="Wingdings" charset="2"/>
              <a:buChar char="Ø"/>
            </a:pPr>
            <a:endParaRPr lang="en-GB" sz="2000" dirty="0"/>
          </a:p>
        </p:txBody>
      </p:sp>
    </p:spTree>
    <p:extLst>
      <p:ext uri="{BB962C8B-B14F-4D97-AF65-F5344CB8AC3E}">
        <p14:creationId xmlns:p14="http://schemas.microsoft.com/office/powerpoint/2010/main" val="114851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458" y="258570"/>
            <a:ext cx="1652496" cy="915323"/>
          </a:xfrm>
          <a:prstGeom prst="rect">
            <a:avLst/>
          </a:prstGeom>
        </p:spPr>
      </p:pic>
      <p:sp>
        <p:nvSpPr>
          <p:cNvPr id="6" name="Title 1"/>
          <p:cNvSpPr>
            <a:spLocks noGrp="1"/>
          </p:cNvSpPr>
          <p:nvPr>
            <p:ph type="title"/>
          </p:nvPr>
        </p:nvSpPr>
        <p:spPr>
          <a:xfrm>
            <a:off x="2177592" y="174196"/>
            <a:ext cx="11238410" cy="1325563"/>
          </a:xfrm>
        </p:spPr>
        <p:txBody>
          <a:bodyPr/>
          <a:lstStyle/>
          <a:p>
            <a:r>
              <a:rPr lang="en-GB" b="1" dirty="0">
                <a:solidFill>
                  <a:srgbClr val="005F8F"/>
                </a:solidFill>
              </a:rPr>
              <a:t>2. Child and Adult homicide investigations: </a:t>
            </a:r>
            <a:br>
              <a:rPr lang="en-GB" b="1" dirty="0">
                <a:solidFill>
                  <a:srgbClr val="005F8F"/>
                </a:solidFill>
              </a:rPr>
            </a:br>
            <a:r>
              <a:rPr lang="en-GB" b="1" dirty="0">
                <a:solidFill>
                  <a:srgbClr val="005F8F"/>
                </a:solidFill>
              </a:rPr>
              <a:t>a qualitative study</a:t>
            </a:r>
          </a:p>
        </p:txBody>
      </p:sp>
      <p:sp>
        <p:nvSpPr>
          <p:cNvPr id="7" name="Content Placeholder 2"/>
          <p:cNvSpPr>
            <a:spLocks noGrp="1"/>
          </p:cNvSpPr>
          <p:nvPr>
            <p:ph idx="1"/>
          </p:nvPr>
        </p:nvSpPr>
        <p:spPr>
          <a:xfrm>
            <a:off x="230960" y="1761065"/>
            <a:ext cx="11440564" cy="4733238"/>
          </a:xfrm>
        </p:spPr>
        <p:txBody>
          <a:bodyPr>
            <a:normAutofit/>
          </a:bodyPr>
          <a:lstStyle/>
          <a:p>
            <a:pPr marL="0" indent="0">
              <a:lnSpc>
                <a:spcPct val="140000"/>
              </a:lnSpc>
              <a:buNone/>
            </a:pPr>
            <a:r>
              <a:rPr lang="en-GB" sz="2400" b="1" dirty="0">
                <a:solidFill>
                  <a:srgbClr val="005F8F"/>
                </a:solidFill>
              </a:rPr>
              <a:t>D. Coping with emotional consequences (during an investigation):</a:t>
            </a:r>
            <a:endParaRPr lang="en-GB" sz="2400" dirty="0"/>
          </a:p>
          <a:p>
            <a:pPr>
              <a:lnSpc>
                <a:spcPct val="140000"/>
              </a:lnSpc>
              <a:spcBef>
                <a:spcPts val="0"/>
              </a:spcBef>
              <a:buClr>
                <a:srgbClr val="005F8F"/>
              </a:buClr>
              <a:buFont typeface="Wingdings" charset="2"/>
              <a:buChar char="Ø"/>
            </a:pPr>
            <a:r>
              <a:rPr lang="en-GB" sz="2000" dirty="0"/>
              <a:t>Focus on the investigation:</a:t>
            </a:r>
          </a:p>
          <a:p>
            <a:pPr lvl="1">
              <a:lnSpc>
                <a:spcPct val="140000"/>
              </a:lnSpc>
              <a:spcBef>
                <a:spcPts val="0"/>
              </a:spcBef>
              <a:buClr>
                <a:srgbClr val="005F8F"/>
              </a:buClr>
              <a:buFont typeface="Wingdings" charset="2"/>
              <a:buChar char="Ø"/>
            </a:pPr>
            <a:r>
              <a:rPr lang="en-GB" sz="2000" i="1" dirty="0"/>
              <a:t>“When you’ve been told that you’re going to deal with a child death, you put your police officer head on. Sometimes looking at the pictures can be horrific, because you can see their small limbs or you can see how small the child is and that is horrendous…but when it goes back down to the black and white and the facts of the case, then you just get back into it again”</a:t>
            </a:r>
            <a:r>
              <a:rPr lang="en-GB" sz="2000" dirty="0"/>
              <a:t> (UK 4)</a:t>
            </a:r>
          </a:p>
          <a:p>
            <a:pPr marL="457200" lvl="1" indent="0">
              <a:lnSpc>
                <a:spcPct val="140000"/>
              </a:lnSpc>
              <a:spcBef>
                <a:spcPts val="0"/>
              </a:spcBef>
              <a:buClr>
                <a:srgbClr val="005F8F"/>
              </a:buClr>
              <a:buNone/>
            </a:pPr>
            <a:endParaRPr lang="en-GB" sz="2000" dirty="0"/>
          </a:p>
          <a:p>
            <a:pPr lvl="1">
              <a:lnSpc>
                <a:spcPct val="140000"/>
              </a:lnSpc>
              <a:spcBef>
                <a:spcPts val="0"/>
              </a:spcBef>
              <a:buClr>
                <a:srgbClr val="005F8F"/>
              </a:buClr>
              <a:buFont typeface="Wingdings" charset="2"/>
              <a:buChar char="Ø"/>
            </a:pPr>
            <a:r>
              <a:rPr lang="en-GB" sz="2000" i="1" dirty="0"/>
              <a:t>“I have learnt it the hard way over many years</a:t>
            </a:r>
            <a:r>
              <a:rPr lang="is-IS" sz="2000" i="1" dirty="0"/>
              <a:t>…..I’m thinking a lot about what I’m doing. </a:t>
            </a:r>
            <a:r>
              <a:rPr lang="en-GB" sz="2000" i="1" dirty="0"/>
              <a:t>If you don’t do that, you’re crazy.”</a:t>
            </a:r>
            <a:r>
              <a:rPr lang="en-GB" sz="2000" dirty="0"/>
              <a:t> (Den 3)</a:t>
            </a:r>
          </a:p>
          <a:p>
            <a:pPr marL="457200" lvl="1" indent="0">
              <a:lnSpc>
                <a:spcPct val="130000"/>
              </a:lnSpc>
              <a:spcBef>
                <a:spcPts val="0"/>
              </a:spcBef>
              <a:buClr>
                <a:srgbClr val="005F8F"/>
              </a:buClr>
              <a:buNone/>
            </a:pPr>
            <a:endParaRPr lang="en-GB" sz="2000" dirty="0"/>
          </a:p>
        </p:txBody>
      </p:sp>
    </p:spTree>
    <p:extLst>
      <p:ext uri="{BB962C8B-B14F-4D97-AF65-F5344CB8AC3E}">
        <p14:creationId xmlns:p14="http://schemas.microsoft.com/office/powerpoint/2010/main" val="12574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458" y="258570"/>
            <a:ext cx="1652496" cy="915323"/>
          </a:xfrm>
          <a:prstGeom prst="rect">
            <a:avLst/>
          </a:prstGeom>
        </p:spPr>
      </p:pic>
      <p:sp>
        <p:nvSpPr>
          <p:cNvPr id="6" name="Title 1"/>
          <p:cNvSpPr>
            <a:spLocks noGrp="1"/>
          </p:cNvSpPr>
          <p:nvPr>
            <p:ph type="title"/>
          </p:nvPr>
        </p:nvSpPr>
        <p:spPr>
          <a:xfrm>
            <a:off x="2300140" y="174196"/>
            <a:ext cx="11115862" cy="1325563"/>
          </a:xfrm>
        </p:spPr>
        <p:txBody>
          <a:bodyPr/>
          <a:lstStyle/>
          <a:p>
            <a:r>
              <a:rPr lang="en-GB" b="1" dirty="0">
                <a:solidFill>
                  <a:srgbClr val="005F8F"/>
                </a:solidFill>
              </a:rPr>
              <a:t>2. Child and Adult homicide investigations: </a:t>
            </a:r>
            <a:br>
              <a:rPr lang="en-GB" b="1" dirty="0">
                <a:solidFill>
                  <a:srgbClr val="005F8F"/>
                </a:solidFill>
              </a:rPr>
            </a:br>
            <a:r>
              <a:rPr lang="en-GB" b="1" dirty="0">
                <a:solidFill>
                  <a:srgbClr val="005F8F"/>
                </a:solidFill>
              </a:rPr>
              <a:t>a qualitative study</a:t>
            </a:r>
          </a:p>
        </p:txBody>
      </p:sp>
      <p:sp>
        <p:nvSpPr>
          <p:cNvPr id="7" name="Content Placeholder 2"/>
          <p:cNvSpPr>
            <a:spLocks noGrp="1"/>
          </p:cNvSpPr>
          <p:nvPr>
            <p:ph idx="1"/>
          </p:nvPr>
        </p:nvSpPr>
        <p:spPr>
          <a:xfrm>
            <a:off x="230960" y="1761064"/>
            <a:ext cx="11440564" cy="5096935"/>
          </a:xfrm>
        </p:spPr>
        <p:txBody>
          <a:bodyPr>
            <a:normAutofit/>
          </a:bodyPr>
          <a:lstStyle/>
          <a:p>
            <a:pPr marL="0" indent="0">
              <a:lnSpc>
                <a:spcPct val="140000"/>
              </a:lnSpc>
              <a:spcBef>
                <a:spcPts val="0"/>
              </a:spcBef>
              <a:buNone/>
            </a:pPr>
            <a:r>
              <a:rPr lang="en-GB" sz="2400" b="1" dirty="0">
                <a:solidFill>
                  <a:srgbClr val="005F8F"/>
                </a:solidFill>
              </a:rPr>
              <a:t>D. Coping with emotional Consequences (during investigation):</a:t>
            </a:r>
            <a:endParaRPr lang="en-GB" sz="2000" dirty="0"/>
          </a:p>
          <a:p>
            <a:pPr>
              <a:lnSpc>
                <a:spcPct val="130000"/>
              </a:lnSpc>
              <a:spcBef>
                <a:spcPts val="0"/>
              </a:spcBef>
              <a:buClr>
                <a:srgbClr val="005F8F"/>
              </a:buClr>
              <a:buFont typeface="Wingdings" charset="2"/>
              <a:buChar char="Ø"/>
            </a:pPr>
            <a:r>
              <a:rPr lang="en-GB" sz="2000" dirty="0"/>
              <a:t>Dedication and thoroughness:</a:t>
            </a:r>
            <a:endParaRPr lang="en-GB" sz="2000" i="1" dirty="0"/>
          </a:p>
          <a:p>
            <a:pPr lvl="1">
              <a:lnSpc>
                <a:spcPct val="130000"/>
              </a:lnSpc>
              <a:spcBef>
                <a:spcPts val="0"/>
              </a:spcBef>
              <a:buClr>
                <a:srgbClr val="005F8F"/>
              </a:buClr>
              <a:buFont typeface="Wingdings" charset="2"/>
              <a:buChar char="Ø"/>
            </a:pPr>
            <a:r>
              <a:rPr lang="en-GB" sz="2000" i="1" dirty="0"/>
              <a:t>“What really helps me is my thoroughness….there needs to be a very strict order to how everything is done. Of course this is difficult, but I like the difficulty because I know that everything is being done exactly as it should be, and that makes me more relaxed ”.</a:t>
            </a:r>
            <a:r>
              <a:rPr lang="en-GB" sz="2000" dirty="0"/>
              <a:t> (Den 1).</a:t>
            </a:r>
          </a:p>
          <a:p>
            <a:pPr>
              <a:lnSpc>
                <a:spcPct val="130000"/>
              </a:lnSpc>
              <a:spcBef>
                <a:spcPts val="0"/>
              </a:spcBef>
              <a:buClr>
                <a:srgbClr val="005F8F"/>
              </a:buClr>
              <a:buFont typeface="Wingdings" charset="2"/>
              <a:buChar char="Ø"/>
            </a:pPr>
            <a:endParaRPr lang="en-GB" sz="2000" i="1" dirty="0"/>
          </a:p>
          <a:p>
            <a:pPr lvl="1">
              <a:lnSpc>
                <a:spcPct val="130000"/>
              </a:lnSpc>
              <a:spcBef>
                <a:spcPts val="0"/>
              </a:spcBef>
              <a:buClr>
                <a:srgbClr val="005F8F"/>
              </a:buClr>
              <a:buFont typeface="Wingdings" charset="2"/>
              <a:buChar char="Ø"/>
            </a:pPr>
            <a:r>
              <a:rPr lang="en-GB" sz="2000" dirty="0"/>
              <a:t>Investigators experience burnout – </a:t>
            </a:r>
            <a:r>
              <a:rPr lang="en-GB" sz="2000" i="1" dirty="0"/>
              <a:t>“My head was shot”</a:t>
            </a:r>
            <a:r>
              <a:rPr lang="en-GB" sz="2000" dirty="0"/>
              <a:t> (UK 2) and </a:t>
            </a:r>
            <a:r>
              <a:rPr lang="en-GB" sz="2000" i="1" dirty="0"/>
              <a:t>“I had no capacity to listen [to what my wife was saying]….and I just needed to zone out for an hour”</a:t>
            </a:r>
            <a:r>
              <a:rPr lang="en-GB" sz="2000" dirty="0"/>
              <a:t> (UK 3). </a:t>
            </a:r>
          </a:p>
          <a:p>
            <a:pPr marL="0" indent="0">
              <a:lnSpc>
                <a:spcPct val="130000"/>
              </a:lnSpc>
              <a:spcBef>
                <a:spcPts val="0"/>
              </a:spcBef>
              <a:buClr>
                <a:srgbClr val="005F8F"/>
              </a:buClr>
              <a:buNone/>
            </a:pPr>
            <a:endParaRPr lang="en-GB" sz="2000" dirty="0"/>
          </a:p>
          <a:p>
            <a:pPr>
              <a:lnSpc>
                <a:spcPct val="130000"/>
              </a:lnSpc>
              <a:spcBef>
                <a:spcPts val="0"/>
              </a:spcBef>
              <a:buClr>
                <a:srgbClr val="005F8F"/>
              </a:buClr>
              <a:buFont typeface="Wingdings" charset="2"/>
              <a:buChar char="Ø"/>
            </a:pPr>
            <a:endParaRPr lang="en-GB" sz="2000" dirty="0"/>
          </a:p>
        </p:txBody>
      </p:sp>
    </p:spTree>
    <p:extLst>
      <p:ext uri="{BB962C8B-B14F-4D97-AF65-F5344CB8AC3E}">
        <p14:creationId xmlns:p14="http://schemas.microsoft.com/office/powerpoint/2010/main" val="89936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458" y="258570"/>
            <a:ext cx="1652496" cy="915323"/>
          </a:xfrm>
          <a:prstGeom prst="rect">
            <a:avLst/>
          </a:prstGeom>
        </p:spPr>
      </p:pic>
      <p:sp>
        <p:nvSpPr>
          <p:cNvPr id="6" name="Title 1"/>
          <p:cNvSpPr>
            <a:spLocks noGrp="1"/>
          </p:cNvSpPr>
          <p:nvPr>
            <p:ph type="title"/>
          </p:nvPr>
        </p:nvSpPr>
        <p:spPr>
          <a:xfrm>
            <a:off x="2064470" y="174196"/>
            <a:ext cx="11351532" cy="1325563"/>
          </a:xfrm>
        </p:spPr>
        <p:txBody>
          <a:bodyPr/>
          <a:lstStyle/>
          <a:p>
            <a:r>
              <a:rPr lang="en-GB" b="1" dirty="0">
                <a:solidFill>
                  <a:srgbClr val="005F8F"/>
                </a:solidFill>
              </a:rPr>
              <a:t>2. Child and Adult homicide investigations: </a:t>
            </a:r>
            <a:br>
              <a:rPr lang="en-GB" b="1" dirty="0">
                <a:solidFill>
                  <a:srgbClr val="005F8F"/>
                </a:solidFill>
              </a:rPr>
            </a:br>
            <a:r>
              <a:rPr lang="en-GB" b="1" dirty="0">
                <a:solidFill>
                  <a:srgbClr val="005F8F"/>
                </a:solidFill>
              </a:rPr>
              <a:t>a qualitative study</a:t>
            </a:r>
          </a:p>
        </p:txBody>
      </p:sp>
      <p:sp>
        <p:nvSpPr>
          <p:cNvPr id="7" name="Content Placeholder 2"/>
          <p:cNvSpPr>
            <a:spLocks noGrp="1"/>
          </p:cNvSpPr>
          <p:nvPr>
            <p:ph idx="1"/>
          </p:nvPr>
        </p:nvSpPr>
        <p:spPr>
          <a:xfrm>
            <a:off x="230959" y="1499758"/>
            <a:ext cx="11635281" cy="5545400"/>
          </a:xfrm>
        </p:spPr>
        <p:txBody>
          <a:bodyPr>
            <a:normAutofit fontScale="77500" lnSpcReduction="20000"/>
          </a:bodyPr>
          <a:lstStyle/>
          <a:p>
            <a:pPr marL="0" indent="0">
              <a:buNone/>
            </a:pPr>
            <a:endParaRPr lang="en-GB" sz="3400" b="1" dirty="0">
              <a:solidFill>
                <a:srgbClr val="005F8F"/>
              </a:solidFill>
            </a:endParaRPr>
          </a:p>
          <a:p>
            <a:pPr marL="0" indent="0">
              <a:buNone/>
            </a:pPr>
            <a:r>
              <a:rPr lang="en-GB" sz="3100" b="1" dirty="0">
                <a:solidFill>
                  <a:srgbClr val="005F8F"/>
                </a:solidFill>
              </a:rPr>
              <a:t>D. Coping with emotional Consequences (during investigation):</a:t>
            </a:r>
            <a:endParaRPr lang="en-GB" sz="3100" dirty="0"/>
          </a:p>
          <a:p>
            <a:pPr>
              <a:lnSpc>
                <a:spcPct val="170000"/>
              </a:lnSpc>
              <a:spcBef>
                <a:spcPts val="0"/>
              </a:spcBef>
              <a:buClr>
                <a:srgbClr val="005F8F"/>
              </a:buClr>
              <a:buFont typeface="Wingdings" charset="2"/>
              <a:buChar char="Ø"/>
            </a:pPr>
            <a:r>
              <a:rPr lang="en-GB" sz="2900" dirty="0"/>
              <a:t>Compartmentalising work and home lives:</a:t>
            </a:r>
          </a:p>
          <a:p>
            <a:pPr lvl="1">
              <a:lnSpc>
                <a:spcPct val="170000"/>
              </a:lnSpc>
              <a:spcBef>
                <a:spcPts val="0"/>
              </a:spcBef>
              <a:buClr>
                <a:srgbClr val="005F8F"/>
              </a:buClr>
              <a:buFont typeface="Wingdings" charset="2"/>
              <a:buChar char="Ø"/>
            </a:pPr>
            <a:r>
              <a:rPr lang="en-GB" sz="2900" dirty="0"/>
              <a:t>“</a:t>
            </a:r>
            <a:r>
              <a:rPr lang="en-GB" sz="2900" i="1" dirty="0"/>
              <a:t>You have to be a little bit special, you can’t think about all of the dead people when you get home, you have to close it when you leave the police station” </a:t>
            </a:r>
            <a:r>
              <a:rPr lang="en-GB" sz="2900" dirty="0"/>
              <a:t>(Den 3)</a:t>
            </a:r>
          </a:p>
          <a:p>
            <a:pPr lvl="1">
              <a:lnSpc>
                <a:spcPct val="170000"/>
              </a:lnSpc>
              <a:spcBef>
                <a:spcPts val="0"/>
              </a:spcBef>
              <a:buClr>
                <a:srgbClr val="005F8F"/>
              </a:buClr>
              <a:buFont typeface="Wingdings" charset="2"/>
              <a:buChar char="Ø"/>
            </a:pPr>
            <a:r>
              <a:rPr lang="en-GB" sz="2900" i="1" dirty="0"/>
              <a:t>“Right now because we are working a lot, and until late hours in the night and from the morning again, sometimes twenty four hours in a row, it’s almost impossible to switch off when you go home…”</a:t>
            </a:r>
            <a:r>
              <a:rPr lang="en-GB" sz="2900" dirty="0"/>
              <a:t>(Den 5)</a:t>
            </a:r>
            <a:endParaRPr lang="en-GB" sz="2900" i="1" dirty="0"/>
          </a:p>
          <a:p>
            <a:pPr>
              <a:lnSpc>
                <a:spcPct val="170000"/>
              </a:lnSpc>
              <a:spcBef>
                <a:spcPts val="0"/>
              </a:spcBef>
              <a:buClr>
                <a:srgbClr val="005F8F"/>
              </a:buClr>
              <a:buFont typeface="Wingdings" charset="2"/>
              <a:buChar char="Ø"/>
            </a:pPr>
            <a:r>
              <a:rPr lang="en-GB" sz="2900" dirty="0"/>
              <a:t>Leisure pursuits and sporting activities:</a:t>
            </a:r>
          </a:p>
          <a:p>
            <a:pPr lvl="1">
              <a:lnSpc>
                <a:spcPct val="170000"/>
              </a:lnSpc>
              <a:spcBef>
                <a:spcPts val="0"/>
              </a:spcBef>
              <a:buClr>
                <a:srgbClr val="005F8F"/>
              </a:buClr>
              <a:buFont typeface="Wingdings" charset="2"/>
              <a:buChar char="Ø"/>
            </a:pPr>
            <a:r>
              <a:rPr lang="en-GB" sz="2900" i="1" dirty="0"/>
              <a:t>“I deal with stress by going to the gym</a:t>
            </a:r>
            <a:r>
              <a:rPr lang="is-IS" sz="2900" i="1" dirty="0"/>
              <a:t>…</a:t>
            </a:r>
            <a:r>
              <a:rPr lang="en-GB" sz="2900" i="1" dirty="0"/>
              <a:t>I have to do that before I go home, because I can’t go home dealing with all this, its just still full on in my mind”</a:t>
            </a:r>
            <a:r>
              <a:rPr lang="en-GB" sz="2900" dirty="0"/>
              <a:t> (UK 3)</a:t>
            </a:r>
          </a:p>
        </p:txBody>
      </p:sp>
    </p:spTree>
    <p:extLst>
      <p:ext uri="{BB962C8B-B14F-4D97-AF65-F5344CB8AC3E}">
        <p14:creationId xmlns:p14="http://schemas.microsoft.com/office/powerpoint/2010/main" val="424940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additive="base">
                                        <p:cTn id="1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additive="base">
                                        <p:cTn id="2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458" y="258570"/>
            <a:ext cx="1652496" cy="915323"/>
          </a:xfrm>
          <a:prstGeom prst="rect">
            <a:avLst/>
          </a:prstGeom>
        </p:spPr>
      </p:pic>
      <p:sp>
        <p:nvSpPr>
          <p:cNvPr id="6" name="Title 1"/>
          <p:cNvSpPr>
            <a:spLocks noGrp="1"/>
          </p:cNvSpPr>
          <p:nvPr>
            <p:ph type="title"/>
          </p:nvPr>
        </p:nvSpPr>
        <p:spPr>
          <a:xfrm>
            <a:off x="2130458" y="174196"/>
            <a:ext cx="11285544" cy="1325563"/>
          </a:xfrm>
        </p:spPr>
        <p:txBody>
          <a:bodyPr/>
          <a:lstStyle/>
          <a:p>
            <a:r>
              <a:rPr lang="en-GB" b="1" dirty="0">
                <a:solidFill>
                  <a:srgbClr val="005F8F"/>
                </a:solidFill>
              </a:rPr>
              <a:t>2. Child and Adult homicide investigations: </a:t>
            </a:r>
            <a:br>
              <a:rPr lang="en-GB" b="1" dirty="0">
                <a:solidFill>
                  <a:srgbClr val="005F8F"/>
                </a:solidFill>
              </a:rPr>
            </a:br>
            <a:r>
              <a:rPr lang="en-GB" b="1" dirty="0">
                <a:solidFill>
                  <a:srgbClr val="005F8F"/>
                </a:solidFill>
              </a:rPr>
              <a:t>a qualitative study</a:t>
            </a:r>
          </a:p>
        </p:txBody>
      </p:sp>
      <p:sp>
        <p:nvSpPr>
          <p:cNvPr id="7" name="Content Placeholder 2"/>
          <p:cNvSpPr>
            <a:spLocks noGrp="1"/>
          </p:cNvSpPr>
          <p:nvPr>
            <p:ph idx="1"/>
          </p:nvPr>
        </p:nvSpPr>
        <p:spPr>
          <a:xfrm>
            <a:off x="230959" y="1761065"/>
            <a:ext cx="11680303" cy="4733238"/>
          </a:xfrm>
        </p:spPr>
        <p:txBody>
          <a:bodyPr>
            <a:normAutofit/>
          </a:bodyPr>
          <a:lstStyle/>
          <a:p>
            <a:pPr marL="0" indent="0">
              <a:buNone/>
            </a:pPr>
            <a:r>
              <a:rPr lang="en-GB" sz="2400" b="1" dirty="0">
                <a:solidFill>
                  <a:srgbClr val="005F8F"/>
                </a:solidFill>
              </a:rPr>
              <a:t>E. Coping with emotional Consequences (after investigation):</a:t>
            </a:r>
            <a:endParaRPr lang="en-GB" sz="2000" dirty="0"/>
          </a:p>
          <a:p>
            <a:pPr>
              <a:lnSpc>
                <a:spcPct val="150000"/>
              </a:lnSpc>
              <a:spcBef>
                <a:spcPts val="0"/>
              </a:spcBef>
              <a:buClr>
                <a:srgbClr val="005F8F"/>
              </a:buClr>
              <a:buFont typeface="Wingdings" charset="2"/>
              <a:buChar char="Ø"/>
            </a:pPr>
            <a:r>
              <a:rPr lang="en-GB" sz="2400" dirty="0"/>
              <a:t>Ten investigators reported that they rarely reflect on cases – but the reasoning differed between countries:</a:t>
            </a:r>
          </a:p>
          <a:p>
            <a:pPr lvl="1">
              <a:lnSpc>
                <a:spcPct val="150000"/>
              </a:lnSpc>
              <a:spcBef>
                <a:spcPts val="0"/>
              </a:spcBef>
              <a:buClr>
                <a:srgbClr val="005F8F"/>
              </a:buClr>
              <a:buFont typeface="Wingdings" charset="2"/>
              <a:buChar char="Ø"/>
            </a:pPr>
            <a:r>
              <a:rPr lang="en-GB" i="1" dirty="0"/>
              <a:t> “In our job you move from one serious case to another, you soon get engulfed in something else and being busy takes your mind off things”</a:t>
            </a:r>
            <a:r>
              <a:rPr lang="en-GB" dirty="0"/>
              <a:t> (UK 4)</a:t>
            </a:r>
          </a:p>
          <a:p>
            <a:pPr lvl="1">
              <a:lnSpc>
                <a:spcPct val="150000"/>
              </a:lnSpc>
              <a:spcBef>
                <a:spcPts val="0"/>
              </a:spcBef>
              <a:buClr>
                <a:srgbClr val="005F8F"/>
              </a:buClr>
              <a:buFont typeface="Wingdings" charset="2"/>
              <a:buChar char="Ø"/>
            </a:pPr>
            <a:endParaRPr lang="en-GB" i="1" dirty="0"/>
          </a:p>
          <a:p>
            <a:pPr lvl="1">
              <a:lnSpc>
                <a:spcPct val="150000"/>
              </a:lnSpc>
              <a:spcBef>
                <a:spcPts val="0"/>
              </a:spcBef>
              <a:buClr>
                <a:srgbClr val="005F8F"/>
              </a:buClr>
              <a:buFont typeface="Wingdings" charset="2"/>
              <a:buChar char="Ø"/>
            </a:pPr>
            <a:r>
              <a:rPr lang="en-GB" i="1" dirty="0"/>
              <a:t>“Putting it on a shelf in your mind and your memory”</a:t>
            </a:r>
            <a:r>
              <a:rPr lang="en-GB" dirty="0"/>
              <a:t> (Den 1) so that </a:t>
            </a:r>
            <a:r>
              <a:rPr lang="en-GB" i="1" dirty="0"/>
              <a:t>“…the experience is kept with me, but it doesn’t affect me psychologically” (</a:t>
            </a:r>
            <a:r>
              <a:rPr lang="en-GB" dirty="0"/>
              <a:t>Den 3). </a:t>
            </a:r>
          </a:p>
          <a:p>
            <a:pPr>
              <a:lnSpc>
                <a:spcPct val="130000"/>
              </a:lnSpc>
              <a:spcBef>
                <a:spcPts val="0"/>
              </a:spcBef>
              <a:buClr>
                <a:srgbClr val="005F8F"/>
              </a:buClr>
              <a:buFont typeface="Wingdings" charset="2"/>
              <a:buChar char="Ø"/>
            </a:pPr>
            <a:endParaRPr lang="en-GB" sz="1600" dirty="0"/>
          </a:p>
        </p:txBody>
      </p:sp>
    </p:spTree>
    <p:extLst>
      <p:ext uri="{BB962C8B-B14F-4D97-AF65-F5344CB8AC3E}">
        <p14:creationId xmlns:p14="http://schemas.microsoft.com/office/powerpoint/2010/main" val="200495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458" y="258570"/>
            <a:ext cx="1652496" cy="915323"/>
          </a:xfrm>
          <a:prstGeom prst="rect">
            <a:avLst/>
          </a:prstGeom>
        </p:spPr>
      </p:pic>
      <p:sp>
        <p:nvSpPr>
          <p:cNvPr id="6" name="Title 1"/>
          <p:cNvSpPr>
            <a:spLocks noGrp="1"/>
          </p:cNvSpPr>
          <p:nvPr>
            <p:ph type="title"/>
          </p:nvPr>
        </p:nvSpPr>
        <p:spPr>
          <a:xfrm>
            <a:off x="2290713" y="174196"/>
            <a:ext cx="11125289" cy="1325563"/>
          </a:xfrm>
        </p:spPr>
        <p:txBody>
          <a:bodyPr/>
          <a:lstStyle/>
          <a:p>
            <a:r>
              <a:rPr lang="en-GB" b="1" dirty="0">
                <a:solidFill>
                  <a:srgbClr val="005F8F"/>
                </a:solidFill>
              </a:rPr>
              <a:t>2. Child and Adult homicide investigations: </a:t>
            </a:r>
            <a:br>
              <a:rPr lang="en-GB" b="1" dirty="0">
                <a:solidFill>
                  <a:srgbClr val="005F8F"/>
                </a:solidFill>
              </a:rPr>
            </a:br>
            <a:r>
              <a:rPr lang="en-GB" b="1" dirty="0">
                <a:solidFill>
                  <a:srgbClr val="005F8F"/>
                </a:solidFill>
              </a:rPr>
              <a:t>a qualitative study</a:t>
            </a:r>
          </a:p>
        </p:txBody>
      </p:sp>
      <p:sp>
        <p:nvSpPr>
          <p:cNvPr id="7" name="Content Placeholder 2"/>
          <p:cNvSpPr>
            <a:spLocks noGrp="1"/>
          </p:cNvSpPr>
          <p:nvPr>
            <p:ph idx="1"/>
          </p:nvPr>
        </p:nvSpPr>
        <p:spPr>
          <a:xfrm>
            <a:off x="230960" y="1761065"/>
            <a:ext cx="11440564" cy="4733238"/>
          </a:xfrm>
        </p:spPr>
        <p:txBody>
          <a:bodyPr>
            <a:normAutofit/>
          </a:bodyPr>
          <a:lstStyle/>
          <a:p>
            <a:pPr marL="0" indent="0">
              <a:buNone/>
            </a:pPr>
            <a:r>
              <a:rPr lang="en-GB" sz="2400" b="1" dirty="0">
                <a:solidFill>
                  <a:srgbClr val="005F8F"/>
                </a:solidFill>
              </a:rPr>
              <a:t>F. Training and support needs</a:t>
            </a:r>
            <a:r>
              <a:rPr lang="en-GB" b="1" dirty="0">
                <a:solidFill>
                  <a:srgbClr val="005F8F"/>
                </a:solidFill>
              </a:rPr>
              <a:t>:</a:t>
            </a:r>
          </a:p>
          <a:p>
            <a:pPr marL="0" indent="0">
              <a:lnSpc>
                <a:spcPct val="130000"/>
              </a:lnSpc>
              <a:spcBef>
                <a:spcPts val="0"/>
              </a:spcBef>
              <a:buNone/>
            </a:pPr>
            <a:endParaRPr lang="en-GB" sz="2400" dirty="0"/>
          </a:p>
          <a:p>
            <a:pPr>
              <a:lnSpc>
                <a:spcPct val="150000"/>
              </a:lnSpc>
              <a:spcBef>
                <a:spcPts val="0"/>
              </a:spcBef>
              <a:buClr>
                <a:srgbClr val="005F8F"/>
              </a:buClr>
              <a:buFont typeface="Wingdings" charset="2"/>
              <a:buChar char="Ø"/>
            </a:pPr>
            <a:r>
              <a:rPr lang="en-GB" sz="2400" dirty="0"/>
              <a:t>Investigations into suspicious chid deaths require a particularly wide set of skills, not least the ability to communicate with close colleagues, friends and relatives. Sociopaths need not apply!</a:t>
            </a:r>
          </a:p>
          <a:p>
            <a:pPr>
              <a:lnSpc>
                <a:spcPct val="150000"/>
              </a:lnSpc>
              <a:spcBef>
                <a:spcPts val="0"/>
              </a:spcBef>
              <a:buClr>
                <a:srgbClr val="005F8F"/>
              </a:buClr>
              <a:buFont typeface="Wingdings" charset="2"/>
              <a:buChar char="Ø"/>
            </a:pPr>
            <a:r>
              <a:rPr lang="en-GB" sz="2400" dirty="0"/>
              <a:t>In both countries, investigators reported they had </a:t>
            </a:r>
            <a:r>
              <a:rPr lang="en-GB" sz="2400" i="1" dirty="0"/>
              <a:t>“mostly learnt by doing it” </a:t>
            </a:r>
            <a:r>
              <a:rPr lang="en-GB" sz="2400" dirty="0"/>
              <a:t>(Den 6) and valued the expertise of more experienced investigators (and this was preferable to manuals/training)</a:t>
            </a:r>
          </a:p>
          <a:p>
            <a:pPr lvl="1">
              <a:lnSpc>
                <a:spcPct val="130000"/>
              </a:lnSpc>
              <a:spcBef>
                <a:spcPts val="0"/>
              </a:spcBef>
              <a:buClr>
                <a:srgbClr val="005F8F"/>
              </a:buClr>
              <a:buFont typeface="Wingdings" charset="2"/>
              <a:buChar char="Ø"/>
            </a:pPr>
            <a:endParaRPr lang="en-GB" sz="1600" dirty="0"/>
          </a:p>
          <a:p>
            <a:pPr marL="0" indent="0">
              <a:lnSpc>
                <a:spcPct val="130000"/>
              </a:lnSpc>
              <a:spcBef>
                <a:spcPts val="0"/>
              </a:spcBef>
              <a:buClr>
                <a:srgbClr val="005F8F"/>
              </a:buClr>
              <a:buNone/>
            </a:pPr>
            <a:endParaRPr lang="en-GB" sz="1600" dirty="0"/>
          </a:p>
        </p:txBody>
      </p:sp>
    </p:spTree>
    <p:extLst>
      <p:ext uri="{BB962C8B-B14F-4D97-AF65-F5344CB8AC3E}">
        <p14:creationId xmlns:p14="http://schemas.microsoft.com/office/powerpoint/2010/main" val="90906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458" y="258570"/>
            <a:ext cx="1652496" cy="915323"/>
          </a:xfrm>
          <a:prstGeom prst="rect">
            <a:avLst/>
          </a:prstGeom>
        </p:spPr>
      </p:pic>
      <p:sp>
        <p:nvSpPr>
          <p:cNvPr id="6" name="Title 1"/>
          <p:cNvSpPr>
            <a:spLocks noGrp="1"/>
          </p:cNvSpPr>
          <p:nvPr>
            <p:ph type="title"/>
          </p:nvPr>
        </p:nvSpPr>
        <p:spPr>
          <a:xfrm>
            <a:off x="2017336" y="174196"/>
            <a:ext cx="11398666" cy="1325563"/>
          </a:xfrm>
        </p:spPr>
        <p:txBody>
          <a:bodyPr/>
          <a:lstStyle/>
          <a:p>
            <a:r>
              <a:rPr lang="en-GB" b="1" dirty="0">
                <a:solidFill>
                  <a:srgbClr val="005F8F"/>
                </a:solidFill>
              </a:rPr>
              <a:t>2. Child and Adult homicide investigations: </a:t>
            </a:r>
            <a:br>
              <a:rPr lang="en-GB" b="1" dirty="0">
                <a:solidFill>
                  <a:srgbClr val="005F8F"/>
                </a:solidFill>
              </a:rPr>
            </a:br>
            <a:r>
              <a:rPr lang="en-GB" b="1" dirty="0">
                <a:solidFill>
                  <a:srgbClr val="005F8F"/>
                </a:solidFill>
              </a:rPr>
              <a:t>a qualitative study</a:t>
            </a:r>
          </a:p>
        </p:txBody>
      </p:sp>
      <p:sp>
        <p:nvSpPr>
          <p:cNvPr id="7" name="Content Placeholder 2"/>
          <p:cNvSpPr>
            <a:spLocks noGrp="1"/>
          </p:cNvSpPr>
          <p:nvPr>
            <p:ph idx="1"/>
          </p:nvPr>
        </p:nvSpPr>
        <p:spPr>
          <a:xfrm>
            <a:off x="230959" y="1761065"/>
            <a:ext cx="11613461" cy="4733238"/>
          </a:xfrm>
        </p:spPr>
        <p:txBody>
          <a:bodyPr>
            <a:normAutofit/>
          </a:bodyPr>
          <a:lstStyle/>
          <a:p>
            <a:pPr marL="0" indent="0">
              <a:buNone/>
            </a:pPr>
            <a:r>
              <a:rPr lang="en-GB" sz="2400" b="1" dirty="0">
                <a:solidFill>
                  <a:srgbClr val="005F8F"/>
                </a:solidFill>
              </a:rPr>
              <a:t>F. Training and support needs:</a:t>
            </a:r>
            <a:endParaRPr lang="en-GB" sz="2400" dirty="0"/>
          </a:p>
          <a:p>
            <a:pPr>
              <a:lnSpc>
                <a:spcPct val="150000"/>
              </a:lnSpc>
              <a:spcBef>
                <a:spcPts val="0"/>
              </a:spcBef>
              <a:buClr>
                <a:srgbClr val="005F8F"/>
              </a:buClr>
              <a:buFont typeface="Wingdings" charset="2"/>
              <a:buChar char="Ø"/>
            </a:pPr>
            <a:r>
              <a:rPr lang="en-GB" sz="2200" dirty="0"/>
              <a:t>Although investigative duties might become easier with experience, the emotional consequences do not diminish – </a:t>
            </a:r>
            <a:r>
              <a:rPr lang="en-GB" sz="2200" i="1" dirty="0"/>
              <a:t>“It’s still somebody’s life that has been lost’ </a:t>
            </a:r>
            <a:r>
              <a:rPr lang="en-GB" sz="2200" dirty="0"/>
              <a:t>(UK 4)</a:t>
            </a:r>
          </a:p>
          <a:p>
            <a:pPr>
              <a:lnSpc>
                <a:spcPct val="150000"/>
              </a:lnSpc>
              <a:spcBef>
                <a:spcPts val="0"/>
              </a:spcBef>
              <a:buClr>
                <a:srgbClr val="005F8F"/>
              </a:buClr>
              <a:buFont typeface="Wingdings" charset="2"/>
              <a:buChar char="Ø"/>
            </a:pPr>
            <a:r>
              <a:rPr lang="en-GB" sz="2200" dirty="0"/>
              <a:t>Valued informal support from fellow investigators – </a:t>
            </a:r>
            <a:r>
              <a:rPr lang="en-GB" sz="2200" i="1" dirty="0"/>
              <a:t>“We’re all in the club”</a:t>
            </a:r>
            <a:r>
              <a:rPr lang="en-GB" sz="2200" dirty="0"/>
              <a:t> (UK 1)</a:t>
            </a:r>
          </a:p>
          <a:p>
            <a:pPr>
              <a:lnSpc>
                <a:spcPct val="150000"/>
              </a:lnSpc>
              <a:spcBef>
                <a:spcPts val="0"/>
              </a:spcBef>
              <a:buClr>
                <a:srgbClr val="005F8F"/>
              </a:buClr>
              <a:buFont typeface="Wingdings" charset="2"/>
              <a:buChar char="Ø"/>
            </a:pPr>
            <a:r>
              <a:rPr lang="en-GB" sz="2200" dirty="0"/>
              <a:t>Debriefings and formal psychological support can be easily accessed but it is not automatic and </a:t>
            </a:r>
            <a:r>
              <a:rPr lang="en-GB" sz="2200" i="1" dirty="0"/>
              <a:t>“It still requires someone to come forward and say ‘I need this help’”</a:t>
            </a:r>
            <a:r>
              <a:rPr lang="en-GB" sz="2200" dirty="0"/>
              <a:t> (Den 1)</a:t>
            </a:r>
            <a:endParaRPr lang="en-GB" sz="2200" i="1" dirty="0"/>
          </a:p>
          <a:p>
            <a:pPr lvl="1">
              <a:lnSpc>
                <a:spcPct val="150000"/>
              </a:lnSpc>
              <a:spcBef>
                <a:spcPts val="0"/>
              </a:spcBef>
              <a:buClr>
                <a:srgbClr val="005F8F"/>
              </a:buClr>
              <a:buFont typeface="Wingdings" charset="2"/>
              <a:buChar char="Ø"/>
            </a:pPr>
            <a:r>
              <a:rPr lang="en-GB" sz="2200" i="1" dirty="0"/>
              <a:t>“Acceptance that emotional problems are a natural reaction and not a sign of weakness</a:t>
            </a:r>
            <a:r>
              <a:rPr lang="is-IS" sz="2200" i="1" dirty="0"/>
              <a:t>….but someone needs to identify when </a:t>
            </a:r>
            <a:r>
              <a:rPr lang="en-GB" sz="2200" i="1" dirty="0"/>
              <a:t>you need to take time out or seek support” </a:t>
            </a:r>
            <a:r>
              <a:rPr lang="en-GB" sz="2200" dirty="0"/>
              <a:t>(UK 4)</a:t>
            </a:r>
          </a:p>
          <a:p>
            <a:pPr>
              <a:lnSpc>
                <a:spcPct val="130000"/>
              </a:lnSpc>
              <a:spcBef>
                <a:spcPts val="0"/>
              </a:spcBef>
              <a:buClr>
                <a:srgbClr val="005F8F"/>
              </a:buClr>
              <a:buFont typeface="Wingdings" charset="2"/>
              <a:buChar char="Ø"/>
            </a:pPr>
            <a:endParaRPr lang="en-GB" sz="1600" dirty="0"/>
          </a:p>
          <a:p>
            <a:pPr>
              <a:lnSpc>
                <a:spcPct val="130000"/>
              </a:lnSpc>
              <a:spcBef>
                <a:spcPts val="0"/>
              </a:spcBef>
              <a:buClr>
                <a:srgbClr val="005F8F"/>
              </a:buClr>
              <a:buFont typeface="Wingdings" charset="2"/>
              <a:buChar char="Ø"/>
            </a:pPr>
            <a:endParaRPr lang="en-GB" sz="1600" dirty="0"/>
          </a:p>
        </p:txBody>
      </p:sp>
    </p:spTree>
    <p:extLst>
      <p:ext uri="{BB962C8B-B14F-4D97-AF65-F5344CB8AC3E}">
        <p14:creationId xmlns:p14="http://schemas.microsoft.com/office/powerpoint/2010/main" val="182479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58" y="1791161"/>
            <a:ext cx="11655935" cy="5358241"/>
          </a:xfrm>
        </p:spPr>
        <p:txBody>
          <a:bodyPr>
            <a:normAutofit/>
          </a:bodyPr>
          <a:lstStyle/>
          <a:p>
            <a:pPr>
              <a:buClr>
                <a:srgbClr val="005F8F"/>
              </a:buClr>
              <a:buFont typeface="Wingdings" charset="2"/>
              <a:buChar char="Ø"/>
            </a:pPr>
            <a:r>
              <a:rPr lang="en-GB" sz="2600" dirty="0"/>
              <a:t>Automatic support should be offered to officers 6 months after an investigation has closed; (e.g. introduce reflection within policing practice to negate the ‘6 month effect’). </a:t>
            </a:r>
            <a:r>
              <a:rPr lang="en-GB" sz="2600" b="1" dirty="0"/>
              <a:t>Links with TRiM.</a:t>
            </a:r>
          </a:p>
          <a:p>
            <a:pPr>
              <a:buClr>
                <a:srgbClr val="005F8F"/>
              </a:buClr>
              <a:buFont typeface="Wingdings" charset="2"/>
              <a:buChar char="Ø"/>
            </a:pPr>
            <a:r>
              <a:rPr lang="en-GB" sz="2600" dirty="0"/>
              <a:t>Management should carefully consider the deployment of their team e.g. those with children, those with most experience; opportunity to develop deployment guidelines? </a:t>
            </a:r>
          </a:p>
          <a:p>
            <a:pPr>
              <a:buClr>
                <a:srgbClr val="005F8F"/>
              </a:buClr>
              <a:buFont typeface="Wingdings" charset="2"/>
              <a:buChar char="Ø"/>
            </a:pPr>
            <a:r>
              <a:rPr lang="en-GB" sz="2600" dirty="0"/>
              <a:t>Opportunity to enhance the investigative guidance manual (e.g. MIM) due to investigators reliance upon them (especially the </a:t>
            </a:r>
            <a:r>
              <a:rPr lang="en-GB" sz="2600" i="1" dirty="0"/>
              <a:t>Child death Investigation Manual</a:t>
            </a:r>
            <a:r>
              <a:rPr lang="en-GB" sz="2600" dirty="0"/>
              <a:t>)</a:t>
            </a:r>
          </a:p>
          <a:p>
            <a:pPr>
              <a:buClr>
                <a:srgbClr val="005F8F"/>
              </a:buClr>
              <a:buFont typeface="Wingdings" charset="2"/>
              <a:buChar char="Ø"/>
            </a:pPr>
            <a:r>
              <a:rPr lang="en-GB" sz="2600" dirty="0"/>
              <a:t>Develop an APP - screening tool to assist management and investigators measure the effects of homicide investigation to avoid burnout? </a:t>
            </a:r>
          </a:p>
          <a:p>
            <a:pPr>
              <a:lnSpc>
                <a:spcPct val="130000"/>
              </a:lnSpc>
              <a:spcBef>
                <a:spcPts val="0"/>
              </a:spcBef>
              <a:buClr>
                <a:srgbClr val="005F8F"/>
              </a:buClr>
              <a:buFont typeface="Wingdings" charset="2"/>
              <a:buChar char="Ø"/>
            </a:pPr>
            <a:r>
              <a:rPr lang="en-GB" sz="2600" dirty="0"/>
              <a:t>Support which is centred around sporting activities and mentoring will be beneficial</a:t>
            </a:r>
          </a:p>
          <a:p>
            <a:pPr>
              <a:lnSpc>
                <a:spcPct val="130000"/>
              </a:lnSpc>
              <a:spcBef>
                <a:spcPts val="0"/>
              </a:spcBef>
              <a:buClr>
                <a:srgbClr val="005F8F"/>
              </a:buClr>
              <a:buFont typeface="Wingdings" charset="2"/>
              <a:buChar char="Ø"/>
            </a:pPr>
            <a:r>
              <a:rPr lang="en-GB" sz="2600" dirty="0"/>
              <a:t>Support which is facilitated by colleagues is vital.</a:t>
            </a:r>
          </a:p>
          <a:p>
            <a:pPr>
              <a:buClr>
                <a:srgbClr val="005F8F"/>
              </a:buClr>
              <a:buFont typeface="Wingdings" charset="2"/>
              <a:buChar char="Ø"/>
            </a:pPr>
            <a:endParaRPr lang="en-GB" dirty="0"/>
          </a:p>
          <a:p>
            <a:pPr>
              <a:buClr>
                <a:srgbClr val="005F8F"/>
              </a:buClr>
              <a:buFont typeface="Wingdings" charset="2"/>
              <a:buChar char="Ø"/>
            </a:pPr>
            <a:endParaRPr lang="en-GB" dirty="0"/>
          </a:p>
          <a:p>
            <a:pPr marL="0" indent="0">
              <a:buNone/>
            </a:pPr>
            <a:endParaRPr lang="en-GB" dirty="0"/>
          </a:p>
        </p:txBody>
      </p:sp>
      <p:sp>
        <p:nvSpPr>
          <p:cNvPr id="4" name="Title 1"/>
          <p:cNvSpPr>
            <a:spLocks noGrp="1"/>
          </p:cNvSpPr>
          <p:nvPr>
            <p:ph type="title"/>
          </p:nvPr>
        </p:nvSpPr>
        <p:spPr>
          <a:xfrm>
            <a:off x="2055043" y="174196"/>
            <a:ext cx="11360959" cy="1325563"/>
          </a:xfrm>
        </p:spPr>
        <p:txBody>
          <a:bodyPr/>
          <a:lstStyle/>
          <a:p>
            <a:r>
              <a:rPr lang="en-GB" b="1" dirty="0">
                <a:solidFill>
                  <a:schemeClr val="accent5">
                    <a:lumMod val="50000"/>
                  </a:schemeClr>
                </a:solidFill>
              </a:rPr>
              <a:t>So what smarty-pants?</a:t>
            </a:r>
          </a:p>
        </p:txBody>
      </p:sp>
      <p:pic>
        <p:nvPicPr>
          <p:cNvPr id="5" name="Picture 4"/>
          <p:cNvPicPr>
            <a:picLocks noChangeAspect="1"/>
          </p:cNvPicPr>
          <p:nvPr/>
        </p:nvPicPr>
        <p:blipFill>
          <a:blip r:embed="rId3"/>
          <a:stretch>
            <a:fillRect/>
          </a:stretch>
        </p:blipFill>
        <p:spPr>
          <a:xfrm>
            <a:off x="271458" y="258570"/>
            <a:ext cx="1652496" cy="915323"/>
          </a:xfrm>
          <a:prstGeom prst="rect">
            <a:avLst/>
          </a:prstGeom>
        </p:spPr>
      </p:pic>
    </p:spTree>
    <p:extLst>
      <p:ext uri="{BB962C8B-B14F-4D97-AF65-F5344CB8AC3E}">
        <p14:creationId xmlns:p14="http://schemas.microsoft.com/office/powerpoint/2010/main" val="81168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1"/>
                </a:solidFill>
              </a:rPr>
              <a:t>Brilliant detectives but utterly flawed as human beings!</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6914" y="2009208"/>
            <a:ext cx="4136571" cy="4136571"/>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08661" y="1989351"/>
            <a:ext cx="3062653" cy="4156428"/>
          </a:xfrm>
        </p:spPr>
      </p:pic>
    </p:spTree>
    <p:extLst>
      <p:ext uri="{BB962C8B-B14F-4D97-AF65-F5344CB8AC3E}">
        <p14:creationId xmlns:p14="http://schemas.microsoft.com/office/powerpoint/2010/main" val="407659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845" y="2165018"/>
            <a:ext cx="11575549" cy="4351338"/>
          </a:xfrm>
        </p:spPr>
        <p:txBody>
          <a:bodyPr>
            <a:normAutofit lnSpcReduction="10000"/>
          </a:bodyPr>
          <a:lstStyle/>
          <a:p>
            <a:pPr>
              <a:buClr>
                <a:srgbClr val="4285A4"/>
              </a:buClr>
              <a:buFont typeface="Wingdings" panose="05000000000000000000" pitchFamily="2" charset="2"/>
              <a:buChar char="Ø"/>
            </a:pPr>
            <a:r>
              <a:rPr lang="en-GB" dirty="0"/>
              <a:t>A lack of information and control – i.e. those who are not immersed in the investigation and simply complete their routine duties during a child homicide investigation may be particularly vulnerable (uniform at crime scene and call handlers)</a:t>
            </a:r>
          </a:p>
          <a:p>
            <a:pPr lvl="1">
              <a:buClr>
                <a:srgbClr val="4285A4"/>
              </a:buClr>
              <a:buFont typeface="Wingdings" panose="05000000000000000000" pitchFamily="2" charset="2"/>
              <a:buChar char="Ø"/>
            </a:pPr>
            <a:r>
              <a:rPr lang="en-GB" dirty="0"/>
              <a:t>Scenes of Crimes Officers (research ongoing) </a:t>
            </a:r>
          </a:p>
          <a:p>
            <a:pPr lvl="1">
              <a:buClr>
                <a:srgbClr val="4285A4"/>
              </a:buClr>
              <a:buFont typeface="Wingdings" panose="05000000000000000000" pitchFamily="2" charset="2"/>
              <a:buChar char="Ø"/>
            </a:pPr>
            <a:r>
              <a:rPr lang="en-GB" dirty="0"/>
              <a:t>Paediatricians </a:t>
            </a:r>
          </a:p>
          <a:p>
            <a:pPr lvl="1">
              <a:buClr>
                <a:srgbClr val="4285A4"/>
              </a:buClr>
              <a:buFont typeface="Wingdings" panose="05000000000000000000" pitchFamily="2" charset="2"/>
              <a:buChar char="Ø"/>
            </a:pPr>
            <a:r>
              <a:rPr lang="en-GB" dirty="0"/>
              <a:t>Police Constables (call for participants?) </a:t>
            </a:r>
          </a:p>
          <a:p>
            <a:pPr lvl="1">
              <a:buClr>
                <a:srgbClr val="4285A4"/>
              </a:buClr>
              <a:buFont typeface="Wingdings" panose="05000000000000000000" pitchFamily="2" charset="2"/>
              <a:buChar char="Ø"/>
            </a:pPr>
            <a:r>
              <a:rPr lang="en-GB" dirty="0"/>
              <a:t>Family Liaison Officers (call for participants?) </a:t>
            </a:r>
          </a:p>
          <a:p>
            <a:pPr lvl="1">
              <a:buClr>
                <a:srgbClr val="4285A4"/>
              </a:buClr>
              <a:buFont typeface="Wingdings" panose="05000000000000000000" pitchFamily="2" charset="2"/>
              <a:buChar char="Ø"/>
            </a:pPr>
            <a:endParaRPr lang="en-GB" dirty="0"/>
          </a:p>
          <a:p>
            <a:pPr lvl="1">
              <a:buClr>
                <a:srgbClr val="4285A4"/>
              </a:buClr>
              <a:buFont typeface="Wingdings" panose="05000000000000000000" pitchFamily="2" charset="2"/>
              <a:buChar char="Ø"/>
            </a:pPr>
            <a:r>
              <a:rPr lang="en-GB" sz="2800" dirty="0"/>
              <a:t>Development of a more bespoke wellbeing application for police investigators and allied professionals to self-monitor the cumulative effects on wellbeing. </a:t>
            </a:r>
          </a:p>
          <a:p>
            <a:pPr lvl="1">
              <a:buClr>
                <a:srgbClr val="4285A4"/>
              </a:buClr>
              <a:buFont typeface="Wingdings" panose="05000000000000000000" pitchFamily="2" charset="2"/>
              <a:buChar char="Ø"/>
            </a:pPr>
            <a:endParaRPr lang="en-GB" dirty="0"/>
          </a:p>
          <a:p>
            <a:pPr marL="457200" lvl="1" indent="0">
              <a:buClr>
                <a:srgbClr val="4285A4"/>
              </a:buClr>
              <a:buNone/>
            </a:pPr>
            <a:endParaRPr lang="en-GB" dirty="0"/>
          </a:p>
        </p:txBody>
      </p:sp>
      <p:pic>
        <p:nvPicPr>
          <p:cNvPr id="4" name="Picture 3"/>
          <p:cNvPicPr>
            <a:picLocks noChangeAspect="1"/>
          </p:cNvPicPr>
          <p:nvPr/>
        </p:nvPicPr>
        <p:blipFill>
          <a:blip r:embed="rId2"/>
          <a:stretch>
            <a:fillRect/>
          </a:stretch>
        </p:blipFill>
        <p:spPr>
          <a:xfrm>
            <a:off x="271458" y="258570"/>
            <a:ext cx="1652496" cy="915323"/>
          </a:xfrm>
          <a:prstGeom prst="rect">
            <a:avLst/>
          </a:prstGeom>
        </p:spPr>
      </p:pic>
      <p:sp>
        <p:nvSpPr>
          <p:cNvPr id="6" name="Title 1"/>
          <p:cNvSpPr>
            <a:spLocks noGrp="1"/>
          </p:cNvSpPr>
          <p:nvPr>
            <p:ph type="title"/>
          </p:nvPr>
        </p:nvSpPr>
        <p:spPr>
          <a:xfrm>
            <a:off x="2022764" y="231799"/>
            <a:ext cx="10276419" cy="1325563"/>
          </a:xfrm>
        </p:spPr>
        <p:txBody>
          <a:bodyPr>
            <a:normAutofit/>
          </a:bodyPr>
          <a:lstStyle/>
          <a:p>
            <a:r>
              <a:rPr lang="en-GB" b="1" dirty="0">
                <a:solidFill>
                  <a:srgbClr val="005F8F"/>
                </a:solidFill>
              </a:rPr>
              <a:t>Further research directions</a:t>
            </a:r>
          </a:p>
        </p:txBody>
      </p:sp>
    </p:spTree>
    <p:extLst>
      <p:ext uri="{BB962C8B-B14F-4D97-AF65-F5344CB8AC3E}">
        <p14:creationId xmlns:p14="http://schemas.microsoft.com/office/powerpoint/2010/main" val="420931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sz="4400" b="1" dirty="0"/>
          </a:p>
          <a:p>
            <a:pPr marL="0" indent="0" algn="ctr">
              <a:buNone/>
            </a:pPr>
            <a:r>
              <a:rPr lang="en-GB" sz="4400" b="1" dirty="0"/>
              <a:t>Thank you for listening.</a:t>
            </a:r>
          </a:p>
          <a:p>
            <a:pPr marL="0" indent="0" algn="ctr">
              <a:buNone/>
            </a:pPr>
            <a:r>
              <a:rPr lang="en-GB" sz="3200" b="1" dirty="0"/>
              <a:t>Please do contact me with any ideas and comments</a:t>
            </a:r>
          </a:p>
          <a:p>
            <a:pPr marL="0" indent="0" algn="ctr">
              <a:buNone/>
            </a:pPr>
            <a:r>
              <a:rPr lang="en-GB" sz="3200" dirty="0">
                <a:hlinkClick r:id="rId2"/>
              </a:rPr>
              <a:t>j.roach@hud.ac.uk</a:t>
            </a:r>
            <a:endParaRPr lang="en-GB" sz="3200" dirty="0"/>
          </a:p>
          <a:p>
            <a:pPr marL="0" indent="0" algn="ctr">
              <a:buNone/>
            </a:pPr>
            <a:r>
              <a:rPr lang="en-GB" sz="3200" dirty="0"/>
              <a:t>Twitter: @jrro47</a:t>
            </a:r>
          </a:p>
          <a:p>
            <a:endParaRPr lang="en-GB" dirty="0"/>
          </a:p>
        </p:txBody>
      </p:sp>
      <p:sp>
        <p:nvSpPr>
          <p:cNvPr id="4" name="Slide Number Placeholder 3"/>
          <p:cNvSpPr>
            <a:spLocks noGrp="1"/>
          </p:cNvSpPr>
          <p:nvPr>
            <p:ph type="sldNum" sz="quarter" idx="12"/>
          </p:nvPr>
        </p:nvSpPr>
        <p:spPr/>
        <p:txBody>
          <a:bodyPr/>
          <a:lstStyle/>
          <a:p>
            <a:fld id="{C1B2E853-23C1-4CEE-95AE-2C508F37D3D8}" type="slidenum">
              <a:rPr lang="en-GB" smtClean="0"/>
              <a:pPr/>
              <a:t>21</a:t>
            </a:fld>
            <a:endParaRPr lang="en-GB" dirty="0"/>
          </a:p>
        </p:txBody>
      </p:sp>
    </p:spTree>
    <p:extLst>
      <p:ext uri="{BB962C8B-B14F-4D97-AF65-F5344CB8AC3E}">
        <p14:creationId xmlns:p14="http://schemas.microsoft.com/office/powerpoint/2010/main" val="253318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844" y="197533"/>
            <a:ext cx="7239000" cy="1325563"/>
          </a:xfrm>
        </p:spPr>
        <p:txBody>
          <a:bodyPr>
            <a:normAutofit/>
          </a:bodyPr>
          <a:lstStyle/>
          <a:p>
            <a:r>
              <a:rPr lang="en-GB" b="1" dirty="0">
                <a:solidFill>
                  <a:srgbClr val="005F8F"/>
                </a:solidFill>
              </a:rPr>
              <a:t>Presentation overview: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40408"/>
          <a:stretch/>
        </p:blipFill>
        <p:spPr>
          <a:xfrm>
            <a:off x="42291" y="1614067"/>
            <a:ext cx="4399005" cy="4921242"/>
          </a:xfrm>
          <a:effectLst>
            <a:softEdge rad="406400"/>
          </a:effectLst>
        </p:spPr>
      </p:pic>
      <p:pic>
        <p:nvPicPr>
          <p:cNvPr id="6" name="Picture 5"/>
          <p:cNvPicPr>
            <a:picLocks noChangeAspect="1"/>
          </p:cNvPicPr>
          <p:nvPr/>
        </p:nvPicPr>
        <p:blipFill>
          <a:blip r:embed="rId3"/>
          <a:stretch>
            <a:fillRect/>
          </a:stretch>
        </p:blipFill>
        <p:spPr>
          <a:xfrm>
            <a:off x="271458" y="258570"/>
            <a:ext cx="1652496" cy="915323"/>
          </a:xfrm>
          <a:prstGeom prst="rect">
            <a:avLst/>
          </a:prstGeom>
        </p:spPr>
      </p:pic>
      <p:sp>
        <p:nvSpPr>
          <p:cNvPr id="8" name="TextBox 7"/>
          <p:cNvSpPr txBox="1"/>
          <p:nvPr/>
        </p:nvSpPr>
        <p:spPr>
          <a:xfrm>
            <a:off x="4122057" y="1940009"/>
            <a:ext cx="7863997" cy="3600986"/>
          </a:xfrm>
          <a:prstGeom prst="rect">
            <a:avLst/>
          </a:prstGeom>
          <a:noFill/>
        </p:spPr>
        <p:txBody>
          <a:bodyPr wrap="square" rtlCol="0">
            <a:spAutoFit/>
          </a:bodyPr>
          <a:lstStyle/>
          <a:p>
            <a:pPr marL="285750" indent="-285750">
              <a:buClr>
                <a:srgbClr val="005F8F"/>
              </a:buClr>
              <a:buFont typeface="Wingdings" charset="2"/>
              <a:buChar char="Ø"/>
            </a:pPr>
            <a:r>
              <a:rPr lang="en-GB" sz="2400" dirty="0"/>
              <a:t>This presentation will provide an overview of the findings of two recent papers: </a:t>
            </a:r>
          </a:p>
          <a:p>
            <a:pPr>
              <a:buClr>
                <a:srgbClr val="005F8F"/>
              </a:buClr>
            </a:pPr>
            <a:endParaRPr lang="en-GB" sz="2000" dirty="0"/>
          </a:p>
          <a:p>
            <a:pPr marL="800100" lvl="1" indent="-342900">
              <a:buClr>
                <a:srgbClr val="005F8F"/>
              </a:buClr>
              <a:buFont typeface="+mj-lt"/>
              <a:buAutoNum type="arabicPeriod"/>
            </a:pPr>
            <a:r>
              <a:rPr lang="en-GB" sz="2000" dirty="0"/>
              <a:t>Roach, J., Cartwright., A., &amp; Sharratt, K. (2017). Dealing with the Unthinkable: A Study of the Cognitive and Emotional Effects of Adult and Child Homicide Cases on Police Investigators. </a:t>
            </a:r>
            <a:r>
              <a:rPr lang="en-GB" sz="2000" i="1" dirty="0"/>
              <a:t>Journal of Police and Criminal Psychology. 32: </a:t>
            </a:r>
            <a:r>
              <a:rPr lang="en-GB" sz="2000" dirty="0"/>
              <a:t>251–262. </a:t>
            </a:r>
          </a:p>
          <a:p>
            <a:pPr marL="800100" lvl="1" indent="-342900">
              <a:buClr>
                <a:srgbClr val="005F8F"/>
              </a:buClr>
              <a:buFont typeface="+mj-lt"/>
              <a:buAutoNum type="arabicPeriod"/>
            </a:pPr>
            <a:endParaRPr lang="en-GB" sz="2000" dirty="0"/>
          </a:p>
          <a:p>
            <a:pPr marL="800100" lvl="1" indent="-342900">
              <a:buClr>
                <a:srgbClr val="005F8F"/>
              </a:buClr>
              <a:buFont typeface="+mj-lt"/>
              <a:buAutoNum type="arabicPeriod"/>
            </a:pPr>
            <a:r>
              <a:rPr lang="en-GB" sz="2000" dirty="0"/>
              <a:t>Roach, J., Sharratt, K., Cartwright, A., &amp; Skou Roer, T. (2018) Cognitive and Emotional Stressors of Child Homicide Investigations on U.K. and Danish Police Investigators</a:t>
            </a:r>
            <a:r>
              <a:rPr lang="en-GB" sz="2000" i="1" dirty="0"/>
              <a:t>. Homicide Studies </a:t>
            </a:r>
            <a:r>
              <a:rPr lang="en-GB" sz="2000" dirty="0"/>
              <a:t>(in press)</a:t>
            </a:r>
          </a:p>
        </p:txBody>
      </p:sp>
    </p:spTree>
    <p:extLst>
      <p:ext uri="{BB962C8B-B14F-4D97-AF65-F5344CB8AC3E}">
        <p14:creationId xmlns:p14="http://schemas.microsoft.com/office/powerpoint/2010/main" val="229187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954" y="197533"/>
            <a:ext cx="11492048" cy="1325563"/>
          </a:xfrm>
        </p:spPr>
        <p:txBody>
          <a:bodyPr/>
          <a:lstStyle/>
          <a:p>
            <a:r>
              <a:rPr lang="en-GB" b="1" dirty="0">
                <a:solidFill>
                  <a:srgbClr val="005F8F"/>
                </a:solidFill>
              </a:rPr>
              <a:t>1. Investigating homicide: a quantitative study</a:t>
            </a:r>
          </a:p>
        </p:txBody>
      </p:sp>
      <p:pic>
        <p:nvPicPr>
          <p:cNvPr id="5" name="Picture 4"/>
          <p:cNvPicPr>
            <a:picLocks noChangeAspect="1"/>
          </p:cNvPicPr>
          <p:nvPr/>
        </p:nvPicPr>
        <p:blipFill>
          <a:blip r:embed="rId3"/>
          <a:stretch>
            <a:fillRect/>
          </a:stretch>
        </p:blipFill>
        <p:spPr>
          <a:xfrm>
            <a:off x="271458" y="258570"/>
            <a:ext cx="1652496" cy="915323"/>
          </a:xfrm>
          <a:prstGeom prst="rect">
            <a:avLst/>
          </a:prstGeom>
        </p:spPr>
      </p:pic>
      <p:sp>
        <p:nvSpPr>
          <p:cNvPr id="8" name="Content Placeholder 2"/>
          <p:cNvSpPr txBox="1">
            <a:spLocks/>
          </p:cNvSpPr>
          <p:nvPr/>
        </p:nvSpPr>
        <p:spPr>
          <a:xfrm>
            <a:off x="271458" y="2050586"/>
            <a:ext cx="5072200" cy="4274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GB" dirty="0"/>
          </a:p>
          <a:p>
            <a:pPr marL="0" indent="0" algn="just">
              <a:buNone/>
            </a:pPr>
            <a:r>
              <a:rPr lang="en-GB" i="1" dirty="0"/>
              <a:t>“If one considers the unlawful killing of another human being (by means of murder and manslaughter) to be the most serious of crimes; then when the victim is a child, most of us will view it to be all the more heinous (Roach and Bryant 2015). 				</a:t>
            </a:r>
            <a:endParaRPr lang="en-GB" sz="2000" dirty="0"/>
          </a:p>
        </p:txBody>
      </p:sp>
      <p:sp>
        <p:nvSpPr>
          <p:cNvPr id="10" name="TextBox 9"/>
          <p:cNvSpPr txBox="1"/>
          <p:nvPr/>
        </p:nvSpPr>
        <p:spPr>
          <a:xfrm>
            <a:off x="6563578" y="2081417"/>
            <a:ext cx="5422476" cy="4985980"/>
          </a:xfrm>
          <a:prstGeom prst="rect">
            <a:avLst/>
          </a:prstGeom>
          <a:noFill/>
        </p:spPr>
        <p:txBody>
          <a:bodyPr wrap="square" rtlCol="0">
            <a:spAutoFit/>
          </a:bodyPr>
          <a:lstStyle/>
          <a:p>
            <a:pPr>
              <a:buClr>
                <a:srgbClr val="005F8F"/>
              </a:buClr>
              <a:buFont typeface="Wingdings" charset="2"/>
              <a:buChar char="Ø"/>
            </a:pPr>
            <a:r>
              <a:rPr lang="en-GB" sz="2400" dirty="0"/>
              <a:t>Yet there is next to no research focusing upon the effects of investigating homicides on those doing the investigating </a:t>
            </a:r>
          </a:p>
          <a:p>
            <a:pPr>
              <a:buClr>
                <a:srgbClr val="005F8F"/>
              </a:buClr>
              <a:buFont typeface="Wingdings" charset="2"/>
              <a:buChar char="Ø"/>
            </a:pPr>
            <a:r>
              <a:rPr lang="en-GB" sz="2400" dirty="0"/>
              <a:t>There is no mention of likely emotional or cognitive stressors in the guidance (e.g. </a:t>
            </a:r>
            <a:r>
              <a:rPr lang="en-GB" sz="2400" i="1" dirty="0"/>
              <a:t>MIM </a:t>
            </a:r>
            <a:r>
              <a:rPr lang="en-GB" sz="2400" dirty="0"/>
              <a:t>(2006) and </a:t>
            </a:r>
            <a:r>
              <a:rPr lang="en-GB" sz="2400" i="1" dirty="0"/>
              <a:t>Investigating Child Death </a:t>
            </a:r>
            <a:r>
              <a:rPr lang="en-GB" sz="2400" dirty="0"/>
              <a:t>(ACPO 2014)</a:t>
            </a:r>
          </a:p>
          <a:p>
            <a:pPr>
              <a:buClr>
                <a:srgbClr val="005F8F"/>
              </a:buClr>
              <a:buFont typeface="Wingdings" charset="2"/>
              <a:buChar char="Ø"/>
            </a:pPr>
            <a:r>
              <a:rPr lang="en-GB" sz="2400" dirty="0"/>
              <a:t>Little is known but much assumed about what coping strategies are used by investigators.</a:t>
            </a:r>
          </a:p>
          <a:p>
            <a:pPr>
              <a:buFont typeface="Wingdings" charset="2"/>
              <a:buChar char="Ø"/>
            </a:pPr>
            <a:endParaRPr lang="en-GB" dirty="0"/>
          </a:p>
          <a:p>
            <a:endParaRPr lang="en-GB" dirty="0"/>
          </a:p>
          <a:p>
            <a:endParaRPr lang="en-GB" dirty="0"/>
          </a:p>
        </p:txBody>
      </p:sp>
      <p:sp>
        <p:nvSpPr>
          <p:cNvPr id="11" name="TextBox 10"/>
          <p:cNvSpPr txBox="1"/>
          <p:nvPr/>
        </p:nvSpPr>
        <p:spPr>
          <a:xfrm>
            <a:off x="3102718" y="5909486"/>
            <a:ext cx="253596" cy="830997"/>
          </a:xfrm>
          <a:prstGeom prst="rect">
            <a:avLst/>
          </a:prstGeom>
          <a:noFill/>
        </p:spPr>
        <p:txBody>
          <a:bodyPr wrap="none" rtlCol="0">
            <a:spAutoFit/>
          </a:bodyPr>
          <a:lstStyle/>
          <a:p>
            <a:r>
              <a:rPr lang="en-GB" sz="2400" dirty="0"/>
              <a:t> </a:t>
            </a:r>
          </a:p>
          <a:p>
            <a:endParaRPr lang="en-GB" sz="2400" dirty="0"/>
          </a:p>
        </p:txBody>
      </p:sp>
      <p:sp>
        <p:nvSpPr>
          <p:cNvPr id="12" name="Right Brace 11"/>
          <p:cNvSpPr/>
          <p:nvPr/>
        </p:nvSpPr>
        <p:spPr>
          <a:xfrm>
            <a:off x="4955495" y="2081417"/>
            <a:ext cx="1608083" cy="4441942"/>
          </a:xfrm>
          <a:prstGeom prst="rightBrace">
            <a:avLst/>
          </a:prstGeom>
          <a:ln w="41275">
            <a:solidFill>
              <a:srgbClr val="005F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5F8F"/>
              </a:solidFill>
            </a:endParaRPr>
          </a:p>
        </p:txBody>
      </p:sp>
      <p:sp>
        <p:nvSpPr>
          <p:cNvPr id="13" name="TextBox 12"/>
          <p:cNvSpPr txBox="1"/>
          <p:nvPr/>
        </p:nvSpPr>
        <p:spPr>
          <a:xfrm>
            <a:off x="313749" y="1716955"/>
            <a:ext cx="2590068" cy="584775"/>
          </a:xfrm>
          <a:prstGeom prst="rect">
            <a:avLst/>
          </a:prstGeom>
          <a:noFill/>
        </p:spPr>
        <p:txBody>
          <a:bodyPr wrap="none" rtlCol="0">
            <a:spAutoFit/>
          </a:bodyPr>
          <a:lstStyle/>
          <a:p>
            <a:r>
              <a:rPr lang="en-GB" sz="3200" dirty="0">
                <a:solidFill>
                  <a:srgbClr val="005F8F"/>
                </a:solidFill>
              </a:rPr>
              <a:t>The rationale: </a:t>
            </a:r>
          </a:p>
        </p:txBody>
      </p:sp>
    </p:spTree>
    <p:extLst>
      <p:ext uri="{BB962C8B-B14F-4D97-AF65-F5344CB8AC3E}">
        <p14:creationId xmlns:p14="http://schemas.microsoft.com/office/powerpoint/2010/main" val="169515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2230" y="1761065"/>
            <a:ext cx="5891758" cy="4351338"/>
          </a:xfrm>
        </p:spPr>
        <p:txBody>
          <a:bodyPr>
            <a:normAutofit/>
          </a:bodyPr>
          <a:lstStyle/>
          <a:p>
            <a:pPr marL="0" indent="0">
              <a:buNone/>
            </a:pPr>
            <a:r>
              <a:rPr lang="en-GB" dirty="0">
                <a:solidFill>
                  <a:srgbClr val="005F8F"/>
                </a:solidFill>
              </a:rPr>
              <a:t>Aims: </a:t>
            </a:r>
            <a:endParaRPr lang="en-GB" dirty="0"/>
          </a:p>
          <a:p>
            <a:pPr>
              <a:buClr>
                <a:srgbClr val="005F8F"/>
              </a:buClr>
              <a:buFont typeface="Wingdings" charset="2"/>
              <a:buChar char="Ø"/>
            </a:pPr>
            <a:r>
              <a:rPr lang="en-GB" sz="2000" dirty="0"/>
              <a:t>To explore the emotional and cognitive effects of homicide investigation</a:t>
            </a:r>
          </a:p>
          <a:p>
            <a:pPr lvl="1">
              <a:buClr>
                <a:srgbClr val="005F8F"/>
              </a:buClr>
              <a:buFont typeface="Wingdings" charset="2"/>
              <a:buChar char="Ø"/>
            </a:pPr>
            <a:r>
              <a:rPr lang="en-GB" sz="2000" dirty="0"/>
              <a:t>Does this differ when the victim is a child?</a:t>
            </a:r>
          </a:p>
          <a:p>
            <a:pPr lvl="1">
              <a:buClr>
                <a:srgbClr val="005F8F"/>
              </a:buClr>
              <a:buFont typeface="Wingdings" charset="2"/>
              <a:buChar char="Ø"/>
            </a:pPr>
            <a:endParaRPr lang="en-GB" sz="2000" dirty="0"/>
          </a:p>
          <a:p>
            <a:pPr>
              <a:buClr>
                <a:srgbClr val="005F8F"/>
              </a:buClr>
              <a:buFont typeface="Wingdings" charset="2"/>
              <a:buChar char="Ø"/>
            </a:pPr>
            <a:r>
              <a:rPr lang="en-GB" sz="2000" dirty="0"/>
              <a:t>To explore whether police officers can deal with these cognitive and emotional stressors</a:t>
            </a:r>
          </a:p>
          <a:p>
            <a:pPr>
              <a:buClr>
                <a:srgbClr val="005F8F"/>
              </a:buClr>
              <a:buFont typeface="Wingdings" charset="2"/>
              <a:buChar char="Ø"/>
            </a:pPr>
            <a:endParaRPr lang="en-GB" sz="2000" dirty="0"/>
          </a:p>
          <a:p>
            <a:pPr>
              <a:buClr>
                <a:srgbClr val="005F8F"/>
              </a:buClr>
              <a:buFont typeface="Wingdings" charset="2"/>
              <a:buChar char="Ø"/>
            </a:pPr>
            <a:r>
              <a:rPr lang="en-GB" sz="2000" dirty="0"/>
              <a:t>An exploration of any protective factors or characteristics that make an officer an ‘ideal’ homicide detective</a:t>
            </a:r>
          </a:p>
          <a:p>
            <a:endParaRPr lang="en-GB" dirty="0"/>
          </a:p>
        </p:txBody>
      </p:sp>
      <p:sp>
        <p:nvSpPr>
          <p:cNvPr id="5" name="Title 1"/>
          <p:cNvSpPr>
            <a:spLocks noGrp="1"/>
          </p:cNvSpPr>
          <p:nvPr>
            <p:ph type="title"/>
          </p:nvPr>
        </p:nvSpPr>
        <p:spPr>
          <a:xfrm>
            <a:off x="1923955" y="174196"/>
            <a:ext cx="11492048" cy="1325563"/>
          </a:xfrm>
        </p:spPr>
        <p:txBody>
          <a:bodyPr/>
          <a:lstStyle/>
          <a:p>
            <a:r>
              <a:rPr lang="en-GB" b="1" dirty="0">
                <a:solidFill>
                  <a:srgbClr val="005F8F"/>
                </a:solidFill>
              </a:rPr>
              <a:t>1. Investigating homicide: a quantitative study</a:t>
            </a:r>
          </a:p>
        </p:txBody>
      </p:sp>
      <p:pic>
        <p:nvPicPr>
          <p:cNvPr id="6" name="Picture 5"/>
          <p:cNvPicPr>
            <a:picLocks noChangeAspect="1"/>
          </p:cNvPicPr>
          <p:nvPr/>
        </p:nvPicPr>
        <p:blipFill>
          <a:blip r:embed="rId2"/>
          <a:stretch>
            <a:fillRect/>
          </a:stretch>
        </p:blipFill>
        <p:spPr>
          <a:xfrm>
            <a:off x="271458" y="258570"/>
            <a:ext cx="1652496" cy="915323"/>
          </a:xfrm>
          <a:prstGeom prst="rect">
            <a:avLst/>
          </a:prstGeom>
        </p:spPr>
      </p:pic>
      <p:sp>
        <p:nvSpPr>
          <p:cNvPr id="8" name="Content Placeholder 3"/>
          <p:cNvSpPr txBox="1">
            <a:spLocks/>
          </p:cNvSpPr>
          <p:nvPr/>
        </p:nvSpPr>
        <p:spPr>
          <a:xfrm>
            <a:off x="6400959" y="1761065"/>
            <a:ext cx="5634522" cy="4453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a:solidFill>
                  <a:srgbClr val="005F8F"/>
                </a:solidFill>
              </a:rPr>
              <a:t>Method: </a:t>
            </a:r>
            <a:endParaRPr lang="en-GB" dirty="0"/>
          </a:p>
          <a:p>
            <a:pPr>
              <a:buClr>
                <a:srgbClr val="005F8F"/>
              </a:buClr>
              <a:buFont typeface="Wingdings" charset="2"/>
              <a:buChar char="Ø"/>
            </a:pPr>
            <a:r>
              <a:rPr lang="en-GB" sz="2000" dirty="0"/>
              <a:t>An online </a:t>
            </a:r>
            <a:r>
              <a:rPr lang="en-GB" sz="2000" dirty="0" err="1"/>
              <a:t>Qualtrics</a:t>
            </a:r>
            <a:r>
              <a:rPr lang="en-GB" sz="2000" dirty="0"/>
              <a:t> survey completed by N=99 officers with adult and child homicide investigative experience</a:t>
            </a:r>
          </a:p>
          <a:p>
            <a:pPr marL="0" indent="0">
              <a:buClr>
                <a:srgbClr val="005F8F"/>
              </a:buClr>
              <a:buNone/>
            </a:pPr>
            <a:endParaRPr lang="en-GB" sz="2000" dirty="0"/>
          </a:p>
          <a:p>
            <a:pPr>
              <a:buClr>
                <a:srgbClr val="005F8F"/>
              </a:buClr>
              <a:buFont typeface="Wingdings" charset="2"/>
              <a:buChar char="Ø"/>
            </a:pPr>
            <a:r>
              <a:rPr lang="en-GB" sz="2000" dirty="0"/>
              <a:t>Questions were designed using some examples from the Impact of Events Scale Revised (Weiss, 2007) and The Ways of Coping Questionnaire  Revised (Lazarus &amp; Folkman, 1984)</a:t>
            </a:r>
          </a:p>
        </p:txBody>
      </p:sp>
      <p:sp>
        <p:nvSpPr>
          <p:cNvPr id="9" name="Right Brace 8"/>
          <p:cNvSpPr/>
          <p:nvPr/>
        </p:nvSpPr>
        <p:spPr>
          <a:xfrm>
            <a:off x="5029201" y="2458995"/>
            <a:ext cx="1709702" cy="3147094"/>
          </a:xfrm>
          <a:prstGeom prst="rightBrace">
            <a:avLst/>
          </a:prstGeom>
          <a:ln w="41275">
            <a:solidFill>
              <a:srgbClr val="005F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181048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calcmode="lin" valueType="num">
                                      <p:cBhvr additive="base">
                                        <p:cTn id="4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33177" y="1499759"/>
            <a:ext cx="2191526" cy="1442268"/>
          </a:xfrm>
          <a:prstGeom prst="roundRect">
            <a:avLst/>
          </a:prstGeom>
          <a:solidFill>
            <a:srgbClr val="005F8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1.Demographic Questions</a:t>
            </a:r>
          </a:p>
        </p:txBody>
      </p:sp>
      <p:sp>
        <p:nvSpPr>
          <p:cNvPr id="5" name="Rounded Rectangle 4"/>
          <p:cNvSpPr/>
          <p:nvPr/>
        </p:nvSpPr>
        <p:spPr>
          <a:xfrm>
            <a:off x="6332451" y="3298042"/>
            <a:ext cx="2191526" cy="1442268"/>
          </a:xfrm>
          <a:prstGeom prst="roundRect">
            <a:avLst/>
          </a:prstGeom>
          <a:solidFill>
            <a:srgbClr val="005F8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3b. Cognitive &amp; Emotional Questions for Adult Homicide </a:t>
            </a:r>
          </a:p>
        </p:txBody>
      </p:sp>
      <p:sp>
        <p:nvSpPr>
          <p:cNvPr id="6" name="Rounded Rectangle 5"/>
          <p:cNvSpPr/>
          <p:nvPr/>
        </p:nvSpPr>
        <p:spPr>
          <a:xfrm>
            <a:off x="9399106" y="1499759"/>
            <a:ext cx="2191526" cy="1442268"/>
          </a:xfrm>
          <a:prstGeom prst="roundRect">
            <a:avLst/>
          </a:prstGeom>
          <a:solidFill>
            <a:srgbClr val="005F8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2.Investigative Experience </a:t>
            </a:r>
          </a:p>
        </p:txBody>
      </p:sp>
      <p:sp>
        <p:nvSpPr>
          <p:cNvPr id="7" name="Rounded Rectangle 6"/>
          <p:cNvSpPr/>
          <p:nvPr/>
        </p:nvSpPr>
        <p:spPr>
          <a:xfrm>
            <a:off x="9399106" y="3317187"/>
            <a:ext cx="2191526" cy="1442268"/>
          </a:xfrm>
          <a:prstGeom prst="roundRect">
            <a:avLst/>
          </a:prstGeom>
          <a:solidFill>
            <a:srgbClr val="005F8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3a.Cognitive &amp; Emotional Questions for Child Homicide </a:t>
            </a:r>
          </a:p>
        </p:txBody>
      </p:sp>
      <p:sp>
        <p:nvSpPr>
          <p:cNvPr id="8" name="Rounded Rectangle 7"/>
          <p:cNvSpPr/>
          <p:nvPr/>
        </p:nvSpPr>
        <p:spPr>
          <a:xfrm>
            <a:off x="6332451" y="5096326"/>
            <a:ext cx="2191526" cy="1442268"/>
          </a:xfrm>
          <a:prstGeom prst="roundRect">
            <a:avLst/>
          </a:prstGeom>
          <a:solidFill>
            <a:srgbClr val="005F8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4. Questions investigating most recent chid homicide case. </a:t>
            </a:r>
          </a:p>
        </p:txBody>
      </p:sp>
      <p:cxnSp>
        <p:nvCxnSpPr>
          <p:cNvPr id="9" name="Straight Arrow Connector 8"/>
          <p:cNvCxnSpPr/>
          <p:nvPr/>
        </p:nvCxnSpPr>
        <p:spPr>
          <a:xfrm>
            <a:off x="8694777" y="2220893"/>
            <a:ext cx="576064" cy="0"/>
          </a:xfrm>
          <a:prstGeom prst="straightConnector1">
            <a:avLst/>
          </a:prstGeom>
          <a:ln>
            <a:solidFill>
              <a:srgbClr val="005F8F"/>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8684614" y="4038321"/>
            <a:ext cx="581508" cy="9953"/>
          </a:xfrm>
          <a:prstGeom prst="straightConnector1">
            <a:avLst/>
          </a:prstGeom>
          <a:ln>
            <a:solidFill>
              <a:srgbClr val="005F8F"/>
            </a:solidFill>
            <a:tailEnd type="triangle"/>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9399106" y="5100416"/>
            <a:ext cx="2191526" cy="1442268"/>
          </a:xfrm>
          <a:prstGeom prst="roundRect">
            <a:avLst/>
          </a:prstGeom>
          <a:solidFill>
            <a:srgbClr val="005F8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5. Free text response opportunity </a:t>
            </a:r>
          </a:p>
        </p:txBody>
      </p:sp>
      <p:cxnSp>
        <p:nvCxnSpPr>
          <p:cNvPr id="12" name="Straight Arrow Connector 11"/>
          <p:cNvCxnSpPr/>
          <p:nvPr/>
        </p:nvCxnSpPr>
        <p:spPr>
          <a:xfrm>
            <a:off x="8706101" y="5827807"/>
            <a:ext cx="576064" cy="0"/>
          </a:xfrm>
          <a:prstGeom prst="straightConnector1">
            <a:avLst/>
          </a:prstGeom>
          <a:ln>
            <a:solidFill>
              <a:srgbClr val="005F8F"/>
            </a:solidFill>
            <a:tailEnd type="triangle"/>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321612" y="1713951"/>
            <a:ext cx="565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t>Examples of what each section addressed: </a:t>
            </a:r>
          </a:p>
        </p:txBody>
      </p:sp>
      <p:sp>
        <p:nvSpPr>
          <p:cNvPr id="14" name="Content Placeholder 3"/>
          <p:cNvSpPr>
            <a:spLocks noGrp="1"/>
          </p:cNvSpPr>
          <p:nvPr>
            <p:ph sz="half" idx="4294967295"/>
          </p:nvPr>
        </p:nvSpPr>
        <p:spPr>
          <a:xfrm>
            <a:off x="321612" y="2851262"/>
            <a:ext cx="5560204" cy="4724468"/>
          </a:xfrm>
          <a:prstGeom prst="rect">
            <a:avLst/>
          </a:prstGeom>
        </p:spPr>
        <p:txBody>
          <a:bodyPr/>
          <a:lstStyle/>
          <a:p>
            <a:pPr marL="457200" indent="-457200">
              <a:buClr>
                <a:srgbClr val="005F8F"/>
              </a:buClr>
              <a:buAutoNum type="arabicPeriod"/>
            </a:pPr>
            <a:r>
              <a:rPr lang="en-GB" sz="2000" dirty="0"/>
              <a:t>Age, police experience, marital status, number of children etc.</a:t>
            </a:r>
          </a:p>
          <a:p>
            <a:pPr marL="457200" indent="-457200">
              <a:buClr>
                <a:srgbClr val="005F8F"/>
              </a:buClr>
              <a:buAutoNum type="arabicPeriod"/>
            </a:pPr>
            <a:endParaRPr lang="en-GB" sz="2000" dirty="0"/>
          </a:p>
          <a:p>
            <a:pPr marL="457200" indent="-457200">
              <a:buClr>
                <a:srgbClr val="005F8F"/>
              </a:buClr>
              <a:buAutoNum type="arabicPeriod"/>
            </a:pPr>
            <a:r>
              <a:rPr lang="en-GB" sz="2000" dirty="0"/>
              <a:t>Number of homicide cases, solved and unsolved</a:t>
            </a:r>
          </a:p>
          <a:p>
            <a:pPr marL="457200" indent="-457200">
              <a:buClr>
                <a:srgbClr val="005F8F"/>
              </a:buClr>
              <a:buAutoNum type="arabicPeriod"/>
            </a:pPr>
            <a:endParaRPr lang="en-GB" sz="2000" dirty="0"/>
          </a:p>
          <a:p>
            <a:pPr marL="457200" indent="-457200">
              <a:buClr>
                <a:srgbClr val="005F8F"/>
              </a:buClr>
              <a:buAutoNum type="arabicPeriod"/>
            </a:pPr>
            <a:r>
              <a:rPr lang="en-GB" sz="2000" dirty="0"/>
              <a:t>Intrusive thoughts, sleep problems, effect on social life etc.</a:t>
            </a:r>
          </a:p>
          <a:p>
            <a:pPr marL="457200" indent="-457200">
              <a:buClr>
                <a:srgbClr val="005F8F"/>
              </a:buClr>
              <a:buAutoNum type="arabicPeriod"/>
            </a:pPr>
            <a:endParaRPr lang="en-GB" sz="2000" dirty="0"/>
          </a:p>
          <a:p>
            <a:pPr marL="457200" indent="-457200">
              <a:buClr>
                <a:srgbClr val="005F8F"/>
              </a:buClr>
              <a:buAutoNum type="arabicPeriod"/>
            </a:pPr>
            <a:r>
              <a:rPr lang="en-GB" sz="2000" dirty="0"/>
              <a:t>Avoidance of people, reliance on colleagues, family support. fantasies about the case etc. </a:t>
            </a:r>
          </a:p>
        </p:txBody>
      </p:sp>
      <p:sp>
        <p:nvSpPr>
          <p:cNvPr id="15" name="Title 1"/>
          <p:cNvSpPr>
            <a:spLocks noGrp="1"/>
          </p:cNvSpPr>
          <p:nvPr>
            <p:ph type="title"/>
          </p:nvPr>
        </p:nvSpPr>
        <p:spPr>
          <a:xfrm>
            <a:off x="1923955" y="174196"/>
            <a:ext cx="11492048" cy="1325563"/>
          </a:xfrm>
        </p:spPr>
        <p:txBody>
          <a:bodyPr/>
          <a:lstStyle/>
          <a:p>
            <a:r>
              <a:rPr lang="en-GB" b="1" dirty="0">
                <a:solidFill>
                  <a:srgbClr val="005F8F"/>
                </a:solidFill>
              </a:rPr>
              <a:t>1. Investigating homicide: a quantitative study</a:t>
            </a:r>
          </a:p>
        </p:txBody>
      </p:sp>
      <p:pic>
        <p:nvPicPr>
          <p:cNvPr id="16" name="Picture 15"/>
          <p:cNvPicPr>
            <a:picLocks noChangeAspect="1"/>
          </p:cNvPicPr>
          <p:nvPr/>
        </p:nvPicPr>
        <p:blipFill>
          <a:blip r:embed="rId2"/>
          <a:stretch>
            <a:fillRect/>
          </a:stretch>
        </p:blipFill>
        <p:spPr>
          <a:xfrm>
            <a:off x="271458" y="258570"/>
            <a:ext cx="1652496" cy="915323"/>
          </a:xfrm>
          <a:prstGeom prst="rect">
            <a:avLst/>
          </a:prstGeom>
        </p:spPr>
      </p:pic>
      <p:sp>
        <p:nvSpPr>
          <p:cNvPr id="18" name="TextBox 17"/>
          <p:cNvSpPr txBox="1"/>
          <p:nvPr/>
        </p:nvSpPr>
        <p:spPr>
          <a:xfrm>
            <a:off x="321612" y="1548586"/>
            <a:ext cx="2228302" cy="523220"/>
          </a:xfrm>
          <a:prstGeom prst="rect">
            <a:avLst/>
          </a:prstGeom>
          <a:noFill/>
        </p:spPr>
        <p:txBody>
          <a:bodyPr wrap="none" rtlCol="0">
            <a:spAutoFit/>
          </a:bodyPr>
          <a:lstStyle/>
          <a:p>
            <a:r>
              <a:rPr lang="en-GB" sz="2800" dirty="0">
                <a:solidFill>
                  <a:srgbClr val="005F8F"/>
                </a:solidFill>
              </a:rPr>
              <a:t>Methodology </a:t>
            </a:r>
            <a:endParaRPr lang="en-GB" sz="3600" dirty="0">
              <a:solidFill>
                <a:srgbClr val="005F8F"/>
              </a:solidFill>
            </a:endParaRPr>
          </a:p>
        </p:txBody>
      </p:sp>
    </p:spTree>
    <p:extLst>
      <p:ext uri="{BB962C8B-B14F-4D97-AF65-F5344CB8AC3E}">
        <p14:creationId xmlns:p14="http://schemas.microsoft.com/office/powerpoint/2010/main" val="36329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3954" y="174196"/>
            <a:ext cx="11492048" cy="1325563"/>
          </a:xfrm>
        </p:spPr>
        <p:txBody>
          <a:bodyPr/>
          <a:lstStyle/>
          <a:p>
            <a:r>
              <a:rPr lang="en-GB" b="1" dirty="0">
                <a:solidFill>
                  <a:srgbClr val="005F8F"/>
                </a:solidFill>
              </a:rPr>
              <a:t>1. Investigating homicide: a quantitative study</a:t>
            </a:r>
          </a:p>
        </p:txBody>
      </p:sp>
      <p:pic>
        <p:nvPicPr>
          <p:cNvPr id="5" name="Picture 4"/>
          <p:cNvPicPr>
            <a:picLocks noChangeAspect="1"/>
          </p:cNvPicPr>
          <p:nvPr/>
        </p:nvPicPr>
        <p:blipFill>
          <a:blip r:embed="rId3"/>
          <a:stretch>
            <a:fillRect/>
          </a:stretch>
        </p:blipFill>
        <p:spPr>
          <a:xfrm>
            <a:off x="271458" y="258570"/>
            <a:ext cx="1652496" cy="915323"/>
          </a:xfrm>
          <a:prstGeom prst="rect">
            <a:avLst/>
          </a:prstGeom>
        </p:spPr>
      </p:pic>
      <p:sp>
        <p:nvSpPr>
          <p:cNvPr id="7" name="TextBox 6"/>
          <p:cNvSpPr txBox="1"/>
          <p:nvPr/>
        </p:nvSpPr>
        <p:spPr>
          <a:xfrm>
            <a:off x="271458" y="1672154"/>
            <a:ext cx="1321516" cy="523220"/>
          </a:xfrm>
          <a:prstGeom prst="rect">
            <a:avLst/>
          </a:prstGeom>
          <a:noFill/>
        </p:spPr>
        <p:txBody>
          <a:bodyPr wrap="none" rtlCol="0">
            <a:spAutoFit/>
          </a:bodyPr>
          <a:lstStyle/>
          <a:p>
            <a:r>
              <a:rPr lang="en-GB" sz="2800" dirty="0">
                <a:solidFill>
                  <a:srgbClr val="005F8F"/>
                </a:solidFill>
              </a:rPr>
              <a:t>Results:</a:t>
            </a:r>
            <a:endParaRPr lang="en-GB" sz="3600" dirty="0">
              <a:solidFill>
                <a:srgbClr val="005F8F"/>
              </a:solidFill>
            </a:endParaRPr>
          </a:p>
        </p:txBody>
      </p:sp>
      <p:sp>
        <p:nvSpPr>
          <p:cNvPr id="8" name="Content Placeholder 2"/>
          <p:cNvSpPr>
            <a:spLocks noGrp="1"/>
          </p:cNvSpPr>
          <p:nvPr>
            <p:ph sz="half" idx="1"/>
          </p:nvPr>
        </p:nvSpPr>
        <p:spPr>
          <a:xfrm>
            <a:off x="271458" y="2228316"/>
            <a:ext cx="8115797" cy="4662626"/>
          </a:xfrm>
        </p:spPr>
        <p:txBody>
          <a:bodyPr>
            <a:normAutofit fontScale="77500" lnSpcReduction="20000"/>
          </a:bodyPr>
          <a:lstStyle/>
          <a:p>
            <a:pPr marL="0" indent="0">
              <a:buNone/>
            </a:pPr>
            <a:r>
              <a:rPr lang="en-GB" sz="2600" dirty="0">
                <a:solidFill>
                  <a:srgbClr val="005F8F"/>
                </a:solidFill>
              </a:rPr>
              <a:t>Is there a difference between adult and child homicide investigations? </a:t>
            </a:r>
          </a:p>
          <a:p>
            <a:pPr lvl="1">
              <a:buFont typeface="Wingdings" charset="2"/>
              <a:buChar char="Ø"/>
            </a:pPr>
            <a:endParaRPr lang="en-GB" sz="1600" dirty="0"/>
          </a:p>
          <a:p>
            <a:pPr>
              <a:buClr>
                <a:srgbClr val="005F8F"/>
              </a:buClr>
              <a:buFont typeface="Wingdings" charset="2"/>
              <a:buChar char="Ø"/>
            </a:pPr>
            <a:r>
              <a:rPr lang="en-GB" sz="2600" dirty="0"/>
              <a:t>Officers felt significantly more pressure to get a result quickly when the victim was an adult (</a:t>
            </a:r>
            <a:r>
              <a:rPr lang="en-GB" sz="2600" i="1" dirty="0"/>
              <a:t>P</a:t>
            </a:r>
            <a:r>
              <a:rPr lang="en-GB" sz="2600" dirty="0"/>
              <a:t>=.03, </a:t>
            </a:r>
            <a:r>
              <a:rPr lang="en-GB" sz="2600" i="1" dirty="0"/>
              <a:t>d</a:t>
            </a:r>
            <a:r>
              <a:rPr lang="en-GB" sz="2600" dirty="0"/>
              <a:t>= .17)</a:t>
            </a:r>
          </a:p>
          <a:p>
            <a:pPr lvl="1">
              <a:buClr>
                <a:srgbClr val="005F8F"/>
              </a:buClr>
              <a:buFont typeface="Wingdings" charset="2"/>
              <a:buChar char="Ø"/>
            </a:pPr>
            <a:endParaRPr lang="en-GB" sz="2600" dirty="0"/>
          </a:p>
          <a:p>
            <a:pPr>
              <a:buClr>
                <a:srgbClr val="005F8F"/>
              </a:buClr>
              <a:buFont typeface="Wingdings" charset="2"/>
              <a:buChar char="Ø"/>
            </a:pPr>
            <a:r>
              <a:rPr lang="en-GB" sz="2600" dirty="0"/>
              <a:t>Child homicide cases are more complex and demanding (</a:t>
            </a:r>
            <a:r>
              <a:rPr lang="en-GB" sz="2600" i="1" dirty="0"/>
              <a:t>P</a:t>
            </a:r>
            <a:r>
              <a:rPr lang="en-GB" sz="2600" dirty="0"/>
              <a:t>=.001, </a:t>
            </a:r>
            <a:r>
              <a:rPr lang="en-GB" sz="2600" i="1" dirty="0"/>
              <a:t>d</a:t>
            </a:r>
            <a:r>
              <a:rPr lang="en-GB" sz="2600" dirty="0"/>
              <a:t>=-.59)</a:t>
            </a:r>
          </a:p>
          <a:p>
            <a:pPr lvl="1">
              <a:buClr>
                <a:srgbClr val="005F8F"/>
              </a:buClr>
              <a:buFont typeface="Wingdings" charset="2"/>
              <a:buChar char="Ø"/>
            </a:pPr>
            <a:endParaRPr lang="en-GB" sz="2600" dirty="0"/>
          </a:p>
          <a:p>
            <a:pPr>
              <a:buClr>
                <a:srgbClr val="005F8F"/>
              </a:buClr>
              <a:buFont typeface="Wingdings" charset="2"/>
              <a:buChar char="Ø"/>
            </a:pPr>
            <a:r>
              <a:rPr lang="en-GB" sz="2600" dirty="0"/>
              <a:t>Child homicides are significantly more emotionally challenging (</a:t>
            </a:r>
            <a:r>
              <a:rPr lang="en-GB" sz="2600" i="1" dirty="0"/>
              <a:t>P</a:t>
            </a:r>
            <a:r>
              <a:rPr lang="en-GB" sz="2600" dirty="0"/>
              <a:t>=.001, </a:t>
            </a:r>
            <a:r>
              <a:rPr lang="en-GB" sz="2600" i="1" dirty="0"/>
              <a:t>d</a:t>
            </a:r>
            <a:r>
              <a:rPr lang="en-GB" sz="2600" dirty="0"/>
              <a:t>=-.72) </a:t>
            </a:r>
          </a:p>
          <a:p>
            <a:pPr>
              <a:buClr>
                <a:srgbClr val="005F8F"/>
              </a:buClr>
              <a:buFont typeface="Wingdings" charset="2"/>
              <a:buChar char="Ø"/>
            </a:pPr>
            <a:endParaRPr lang="en-GB" sz="2600" dirty="0"/>
          </a:p>
          <a:p>
            <a:pPr>
              <a:buClr>
                <a:srgbClr val="005F8F"/>
              </a:buClr>
              <a:buFont typeface="Wingdings" charset="2"/>
              <a:buChar char="Ø"/>
            </a:pPr>
            <a:r>
              <a:rPr lang="en-GB" sz="2600" dirty="0"/>
              <a:t>Officers experience significantly more intrusive thoughts during child homicide investigations </a:t>
            </a:r>
            <a:r>
              <a:rPr lang="en-GB" sz="2600" i="1" dirty="0"/>
              <a:t>(P</a:t>
            </a:r>
            <a:r>
              <a:rPr lang="en-GB" sz="2600" dirty="0"/>
              <a:t>=.001, </a:t>
            </a:r>
            <a:r>
              <a:rPr lang="en-GB" sz="2600" i="1" dirty="0"/>
              <a:t>d</a:t>
            </a:r>
            <a:r>
              <a:rPr lang="en-GB" sz="2600" dirty="0"/>
              <a:t>=-.48)</a:t>
            </a:r>
          </a:p>
          <a:p>
            <a:pPr>
              <a:buClr>
                <a:srgbClr val="005F8F"/>
              </a:buClr>
              <a:buFont typeface="Wingdings" charset="2"/>
              <a:buChar char="Ø"/>
            </a:pPr>
            <a:endParaRPr lang="en-GB" sz="2600" dirty="0"/>
          </a:p>
          <a:p>
            <a:pPr>
              <a:buClr>
                <a:srgbClr val="005F8F"/>
              </a:buClr>
              <a:buFont typeface="Wingdings" charset="2"/>
              <a:buChar char="Ø"/>
            </a:pPr>
            <a:r>
              <a:rPr lang="en-GB" sz="2600" dirty="0"/>
              <a:t>Significantly more reliance on investigative manuals during child homicide investigations </a:t>
            </a:r>
            <a:r>
              <a:rPr lang="en-GB" sz="2600" i="1" dirty="0"/>
              <a:t>(P</a:t>
            </a:r>
            <a:r>
              <a:rPr lang="en-GB" sz="2600" dirty="0"/>
              <a:t>=.001, </a:t>
            </a:r>
            <a:r>
              <a:rPr lang="en-GB" sz="2600" i="1" dirty="0"/>
              <a:t>d</a:t>
            </a:r>
            <a:r>
              <a:rPr lang="en-GB" sz="2600" dirty="0"/>
              <a:t>=-.34) </a:t>
            </a:r>
          </a:p>
        </p:txBody>
      </p:sp>
      <p:pic>
        <p:nvPicPr>
          <p:cNvPr id="13" name="Picture 12"/>
          <p:cNvPicPr>
            <a:picLocks noChangeAspect="1"/>
          </p:cNvPicPr>
          <p:nvPr/>
        </p:nvPicPr>
        <p:blipFill>
          <a:blip r:embed="rId4"/>
          <a:stretch>
            <a:fillRect/>
          </a:stretch>
        </p:blipFill>
        <p:spPr>
          <a:xfrm>
            <a:off x="8513805" y="3019567"/>
            <a:ext cx="3529914" cy="2537846"/>
          </a:xfrm>
          <a:prstGeom prst="rect">
            <a:avLst/>
          </a:prstGeom>
          <a:effectLst>
            <a:softEdge rad="152400"/>
          </a:effectLst>
        </p:spPr>
      </p:pic>
    </p:spTree>
    <p:extLst>
      <p:ext uri="{BB962C8B-B14F-4D97-AF65-F5344CB8AC3E}">
        <p14:creationId xmlns:p14="http://schemas.microsoft.com/office/powerpoint/2010/main" val="81087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 calcmode="lin" valueType="num">
                                      <p:cBhvr additive="base">
                                        <p:cTn id="2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anim calcmode="lin" valueType="num">
                                      <p:cBhvr additive="base">
                                        <p:cTn id="3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3954" y="174196"/>
            <a:ext cx="11492048" cy="1325563"/>
          </a:xfrm>
        </p:spPr>
        <p:txBody>
          <a:bodyPr/>
          <a:lstStyle/>
          <a:p>
            <a:r>
              <a:rPr lang="en-GB" b="1" dirty="0">
                <a:solidFill>
                  <a:srgbClr val="005F8F"/>
                </a:solidFill>
              </a:rPr>
              <a:t>1. Investigating homicide: a quantitative study</a:t>
            </a:r>
          </a:p>
        </p:txBody>
      </p:sp>
      <p:pic>
        <p:nvPicPr>
          <p:cNvPr id="5" name="Picture 4"/>
          <p:cNvPicPr>
            <a:picLocks noChangeAspect="1"/>
          </p:cNvPicPr>
          <p:nvPr/>
        </p:nvPicPr>
        <p:blipFill>
          <a:blip r:embed="rId2"/>
          <a:stretch>
            <a:fillRect/>
          </a:stretch>
        </p:blipFill>
        <p:spPr>
          <a:xfrm>
            <a:off x="271458" y="258570"/>
            <a:ext cx="1652496" cy="915323"/>
          </a:xfrm>
          <a:prstGeom prst="rect">
            <a:avLst/>
          </a:prstGeom>
        </p:spPr>
      </p:pic>
      <p:sp>
        <p:nvSpPr>
          <p:cNvPr id="7" name="TextBox 6"/>
          <p:cNvSpPr txBox="1"/>
          <p:nvPr/>
        </p:nvSpPr>
        <p:spPr>
          <a:xfrm>
            <a:off x="321612" y="1548586"/>
            <a:ext cx="1321516" cy="523220"/>
          </a:xfrm>
          <a:prstGeom prst="rect">
            <a:avLst/>
          </a:prstGeom>
          <a:noFill/>
        </p:spPr>
        <p:txBody>
          <a:bodyPr wrap="none" rtlCol="0">
            <a:spAutoFit/>
          </a:bodyPr>
          <a:lstStyle/>
          <a:p>
            <a:r>
              <a:rPr lang="en-GB" sz="2800" dirty="0">
                <a:solidFill>
                  <a:srgbClr val="005F8F"/>
                </a:solidFill>
              </a:rPr>
              <a:t>Results:</a:t>
            </a:r>
            <a:endParaRPr lang="en-GB" sz="3600" dirty="0">
              <a:solidFill>
                <a:srgbClr val="005F8F"/>
              </a:solidFill>
            </a:endParaRPr>
          </a:p>
        </p:txBody>
      </p:sp>
      <p:sp>
        <p:nvSpPr>
          <p:cNvPr id="8" name="Content Placeholder 2"/>
          <p:cNvSpPr>
            <a:spLocks noGrp="1"/>
          </p:cNvSpPr>
          <p:nvPr>
            <p:ph idx="1"/>
          </p:nvPr>
        </p:nvSpPr>
        <p:spPr>
          <a:xfrm>
            <a:off x="322263" y="2071688"/>
            <a:ext cx="8339823" cy="4351337"/>
          </a:xfrm>
        </p:spPr>
        <p:txBody>
          <a:bodyPr>
            <a:normAutofit lnSpcReduction="10000"/>
          </a:bodyPr>
          <a:lstStyle/>
          <a:p>
            <a:pPr marL="0" indent="0">
              <a:buNone/>
            </a:pPr>
            <a:r>
              <a:rPr lang="en-GB" sz="2400" b="1" dirty="0">
                <a:solidFill>
                  <a:srgbClr val="005F8F"/>
                </a:solidFill>
              </a:rPr>
              <a:t>Time is a healer? </a:t>
            </a:r>
            <a:r>
              <a:rPr lang="en-GB" sz="2200" dirty="0"/>
              <a:t>Officers who had not been involved in a child homicide case for 6 months reported significantly more acute affects from their last recent case: </a:t>
            </a:r>
          </a:p>
          <a:p>
            <a:pPr lvl="1">
              <a:buClr>
                <a:srgbClr val="005F8F"/>
              </a:buClr>
              <a:buFont typeface="Wingdings" charset="2"/>
              <a:buChar char="Ø"/>
            </a:pPr>
            <a:r>
              <a:rPr lang="en-GB" sz="2200" dirty="0"/>
              <a:t>Total score (</a:t>
            </a:r>
            <a:r>
              <a:rPr lang="en-GB" sz="2200" i="1" dirty="0"/>
              <a:t>P</a:t>
            </a:r>
            <a:r>
              <a:rPr lang="en-GB" sz="2200" dirty="0"/>
              <a:t>=.01, </a:t>
            </a:r>
            <a:r>
              <a:rPr lang="en-GB" sz="2200" i="1" dirty="0"/>
              <a:t>d</a:t>
            </a:r>
            <a:r>
              <a:rPr lang="en-GB" sz="2200" dirty="0"/>
              <a:t>=-.54)</a:t>
            </a:r>
          </a:p>
          <a:p>
            <a:pPr lvl="1">
              <a:buClr>
                <a:srgbClr val="005F8F"/>
              </a:buClr>
              <a:buFont typeface="Wingdings" charset="2"/>
              <a:buChar char="Ø"/>
            </a:pPr>
            <a:r>
              <a:rPr lang="en-GB" sz="2200" dirty="0"/>
              <a:t>Intrusive thoughts (P=.01, </a:t>
            </a:r>
            <a:r>
              <a:rPr lang="en-GB" sz="2200" i="1" dirty="0"/>
              <a:t>d</a:t>
            </a:r>
            <a:r>
              <a:rPr lang="en-GB" sz="2200" dirty="0"/>
              <a:t>=-.54)</a:t>
            </a:r>
          </a:p>
          <a:p>
            <a:pPr lvl="1">
              <a:buClr>
                <a:srgbClr val="005F8F"/>
              </a:buClr>
              <a:buFont typeface="Wingdings" charset="2"/>
              <a:buChar char="Ø"/>
            </a:pPr>
            <a:r>
              <a:rPr lang="en-GB" sz="2200" dirty="0"/>
              <a:t> Level of detrimental effect on personal life (</a:t>
            </a:r>
            <a:r>
              <a:rPr lang="en-GB" sz="2200" i="1" dirty="0"/>
              <a:t>P</a:t>
            </a:r>
            <a:r>
              <a:rPr lang="en-GB" sz="2200" dirty="0"/>
              <a:t>=.01, </a:t>
            </a:r>
            <a:r>
              <a:rPr lang="en-GB" sz="2200" i="1" dirty="0"/>
              <a:t>d</a:t>
            </a:r>
            <a:r>
              <a:rPr lang="en-GB" sz="2200" dirty="0"/>
              <a:t>=-.52)</a:t>
            </a:r>
          </a:p>
          <a:p>
            <a:pPr lvl="1">
              <a:buFont typeface="Wingdings" charset="2"/>
              <a:buChar char="q"/>
            </a:pPr>
            <a:endParaRPr lang="en-GB" sz="2000" dirty="0">
              <a:solidFill>
                <a:srgbClr val="4F3863"/>
              </a:solidFill>
            </a:endParaRPr>
          </a:p>
          <a:p>
            <a:pPr marL="0" indent="0">
              <a:buClr>
                <a:srgbClr val="005F8F"/>
              </a:buClr>
              <a:buNone/>
            </a:pPr>
            <a:r>
              <a:rPr lang="en-GB" sz="2400" dirty="0">
                <a:solidFill>
                  <a:schemeClr val="accent5">
                    <a:lumMod val="50000"/>
                  </a:schemeClr>
                </a:solidFill>
              </a:rPr>
              <a:t>Keep sending those who get used to it!</a:t>
            </a:r>
          </a:p>
          <a:p>
            <a:pPr>
              <a:buClr>
                <a:srgbClr val="005F8F"/>
              </a:buClr>
              <a:buFont typeface="Wingdings" charset="2"/>
              <a:buChar char="Ø"/>
            </a:pPr>
            <a:r>
              <a:rPr lang="en-GB" sz="2200" dirty="0"/>
              <a:t>Experience of child homicide investigation does not protect against the effects (lack of significant correlations)</a:t>
            </a:r>
          </a:p>
          <a:p>
            <a:pPr>
              <a:buClr>
                <a:srgbClr val="005F8F"/>
              </a:buClr>
              <a:buFont typeface="Wingdings" charset="2"/>
              <a:buChar char="Ø"/>
            </a:pPr>
            <a:r>
              <a:rPr lang="en-GB" sz="2200" dirty="0"/>
              <a:t>SIOs actually reported significantly more cognitive and emotional effects</a:t>
            </a:r>
          </a:p>
          <a:p>
            <a:pPr marL="0" indent="0">
              <a:buNone/>
            </a:pPr>
            <a:endParaRPr lang="en-GB" b="1" dirty="0"/>
          </a:p>
          <a:p>
            <a:pPr marL="0" indent="0">
              <a:buNone/>
            </a:pPr>
            <a:endParaRPr lang="en-GB" dirty="0">
              <a:solidFill>
                <a:srgbClr val="4F3863"/>
              </a:solidFill>
            </a:endParaRPr>
          </a:p>
        </p:txBody>
      </p:sp>
      <p:sp>
        <p:nvSpPr>
          <p:cNvPr id="9" name="TextBox 8"/>
          <p:cNvSpPr txBox="1"/>
          <p:nvPr/>
        </p:nvSpPr>
        <p:spPr>
          <a:xfrm>
            <a:off x="8810368" y="2331976"/>
            <a:ext cx="3196282" cy="3416320"/>
          </a:xfrm>
          <a:prstGeom prst="rect">
            <a:avLst/>
          </a:prstGeom>
          <a:noFill/>
        </p:spPr>
        <p:txBody>
          <a:bodyPr wrap="square" rtlCol="0">
            <a:spAutoFit/>
          </a:bodyPr>
          <a:lstStyle/>
          <a:p>
            <a:r>
              <a:rPr lang="en-US" sz="2400" i="1" dirty="0"/>
              <a:t>“Respondents with younger children reported experiencing a greater level of cognitive and emotional stress when investigating child homicides than adult homicides”</a:t>
            </a:r>
            <a:endParaRPr lang="en-GB" sz="2400" dirty="0"/>
          </a:p>
        </p:txBody>
      </p:sp>
      <p:sp>
        <p:nvSpPr>
          <p:cNvPr id="10" name="Double Bracket 9"/>
          <p:cNvSpPr/>
          <p:nvPr/>
        </p:nvSpPr>
        <p:spPr>
          <a:xfrm>
            <a:off x="8662086" y="2022861"/>
            <a:ext cx="3344564" cy="4034550"/>
          </a:xfrm>
          <a:prstGeom prst="bracketPair">
            <a:avLst/>
          </a:prstGeom>
          <a:ln w="41275">
            <a:solidFill>
              <a:srgbClr val="005F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173310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 calcmode="lin" valueType="num">
                                      <p:cBhvr additive="base">
                                        <p:cTn id="3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458" y="258570"/>
            <a:ext cx="1652496" cy="915323"/>
          </a:xfrm>
          <a:prstGeom prst="rect">
            <a:avLst/>
          </a:prstGeom>
        </p:spPr>
      </p:pic>
      <p:sp>
        <p:nvSpPr>
          <p:cNvPr id="6" name="Title 1"/>
          <p:cNvSpPr>
            <a:spLocks noGrp="1"/>
          </p:cNvSpPr>
          <p:nvPr>
            <p:ph type="title"/>
          </p:nvPr>
        </p:nvSpPr>
        <p:spPr>
          <a:xfrm>
            <a:off x="1923955" y="174196"/>
            <a:ext cx="11492048" cy="1325563"/>
          </a:xfrm>
        </p:spPr>
        <p:txBody>
          <a:bodyPr/>
          <a:lstStyle/>
          <a:p>
            <a:r>
              <a:rPr lang="en-GB" b="1" dirty="0">
                <a:solidFill>
                  <a:srgbClr val="005F8F"/>
                </a:solidFill>
              </a:rPr>
              <a:t>2. Child and Adult homicide investigations: </a:t>
            </a:r>
            <a:br>
              <a:rPr lang="en-GB" b="1" dirty="0">
                <a:solidFill>
                  <a:srgbClr val="005F8F"/>
                </a:solidFill>
              </a:rPr>
            </a:br>
            <a:r>
              <a:rPr lang="en-GB" b="1" dirty="0">
                <a:solidFill>
                  <a:srgbClr val="005F8F"/>
                </a:solidFill>
              </a:rPr>
              <a:t>a qualitative study</a:t>
            </a:r>
          </a:p>
        </p:txBody>
      </p:sp>
      <p:sp>
        <p:nvSpPr>
          <p:cNvPr id="7" name="Content Placeholder 2"/>
          <p:cNvSpPr>
            <a:spLocks noGrp="1"/>
          </p:cNvSpPr>
          <p:nvPr>
            <p:ph idx="1"/>
          </p:nvPr>
        </p:nvSpPr>
        <p:spPr>
          <a:xfrm>
            <a:off x="230961" y="1641997"/>
            <a:ext cx="5891758" cy="4959676"/>
          </a:xfrm>
        </p:spPr>
        <p:txBody>
          <a:bodyPr>
            <a:normAutofit/>
          </a:bodyPr>
          <a:lstStyle/>
          <a:p>
            <a:pPr marL="0" indent="0">
              <a:lnSpc>
                <a:spcPct val="130000"/>
              </a:lnSpc>
              <a:spcBef>
                <a:spcPts val="0"/>
              </a:spcBef>
              <a:buNone/>
            </a:pPr>
            <a:r>
              <a:rPr lang="en-GB" sz="2600" b="1" dirty="0">
                <a:solidFill>
                  <a:srgbClr val="005F8F"/>
                </a:solidFill>
              </a:rPr>
              <a:t>Aims:</a:t>
            </a:r>
            <a:endParaRPr lang="en-GB" sz="2400" dirty="0"/>
          </a:p>
          <a:p>
            <a:pPr>
              <a:lnSpc>
                <a:spcPct val="130000"/>
              </a:lnSpc>
              <a:spcBef>
                <a:spcPts val="0"/>
              </a:spcBef>
              <a:buClr>
                <a:srgbClr val="005F8F"/>
              </a:buClr>
              <a:buFont typeface="Wingdings" charset="2"/>
              <a:buChar char="Ø"/>
            </a:pPr>
            <a:r>
              <a:rPr lang="en-GB" sz="2400" dirty="0"/>
              <a:t>To develop a better understanding of </a:t>
            </a:r>
            <a:r>
              <a:rPr lang="en-GB" sz="2400" b="1" i="1" dirty="0"/>
              <a:t>how</a:t>
            </a:r>
            <a:r>
              <a:rPr lang="en-GB" sz="2400" dirty="0"/>
              <a:t> investigations into suspicious child deaths challenge and affect the emotional well-being of investigators</a:t>
            </a:r>
          </a:p>
          <a:p>
            <a:pPr>
              <a:lnSpc>
                <a:spcPct val="130000"/>
              </a:lnSpc>
              <a:spcBef>
                <a:spcPts val="0"/>
              </a:spcBef>
              <a:buClr>
                <a:srgbClr val="005F8F"/>
              </a:buClr>
              <a:buFont typeface="Wingdings" charset="2"/>
              <a:buChar char="Ø"/>
            </a:pPr>
            <a:r>
              <a:rPr lang="en-GB" sz="2400" dirty="0"/>
              <a:t>To develop insights into the coping strategies investigators adopt in order to deal with the stressors associated with investigations </a:t>
            </a:r>
          </a:p>
          <a:p>
            <a:pPr>
              <a:lnSpc>
                <a:spcPct val="130000"/>
              </a:lnSpc>
              <a:spcBef>
                <a:spcPts val="0"/>
              </a:spcBef>
              <a:buClr>
                <a:srgbClr val="005F8F"/>
              </a:buClr>
              <a:buFont typeface="Wingdings" charset="2"/>
              <a:buChar char="Ø"/>
            </a:pPr>
            <a:r>
              <a:rPr lang="en-GB" sz="2400" dirty="0"/>
              <a:t>To explore training and support needs </a:t>
            </a:r>
          </a:p>
          <a:p>
            <a:pPr>
              <a:buClr>
                <a:srgbClr val="005F8F"/>
              </a:buClr>
              <a:buFont typeface="Wingdings" charset="2"/>
              <a:buChar char="Ø"/>
            </a:pPr>
            <a:endParaRPr lang="en-GB" sz="2000" dirty="0"/>
          </a:p>
          <a:p>
            <a:pPr>
              <a:buClr>
                <a:srgbClr val="005F8F"/>
              </a:buClr>
              <a:buFont typeface="Wingdings" charset="2"/>
              <a:buChar char="Ø"/>
            </a:pPr>
            <a:endParaRPr lang="en-GB" sz="2000" dirty="0"/>
          </a:p>
          <a:p>
            <a:pPr>
              <a:buClr>
                <a:srgbClr val="005F8F"/>
              </a:buClr>
              <a:buFont typeface="Wingdings" charset="2"/>
              <a:buChar char="Ø"/>
            </a:pPr>
            <a:endParaRPr lang="en-GB" sz="2000" dirty="0"/>
          </a:p>
          <a:p>
            <a:endParaRPr lang="en-GB" sz="2000" dirty="0"/>
          </a:p>
        </p:txBody>
      </p:sp>
      <p:sp>
        <p:nvSpPr>
          <p:cNvPr id="8" name="Content Placeholder 3"/>
          <p:cNvSpPr txBox="1">
            <a:spLocks/>
          </p:cNvSpPr>
          <p:nvPr/>
        </p:nvSpPr>
        <p:spPr>
          <a:xfrm>
            <a:off x="6400958" y="1499759"/>
            <a:ext cx="5663715" cy="487547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30000"/>
              </a:lnSpc>
              <a:buFont typeface="Arial"/>
              <a:buNone/>
            </a:pPr>
            <a:r>
              <a:rPr lang="en-GB" sz="2600" b="1" dirty="0">
                <a:solidFill>
                  <a:srgbClr val="005F8F"/>
                </a:solidFill>
              </a:rPr>
              <a:t>Method</a:t>
            </a:r>
            <a:endParaRPr lang="en-GB" sz="2000" dirty="0"/>
          </a:p>
          <a:p>
            <a:pPr>
              <a:lnSpc>
                <a:spcPct val="130000"/>
              </a:lnSpc>
              <a:spcBef>
                <a:spcPts val="0"/>
              </a:spcBef>
              <a:buClr>
                <a:srgbClr val="005F8F"/>
              </a:buClr>
              <a:buFont typeface="Wingdings" charset="2"/>
              <a:buChar char="Ø"/>
            </a:pPr>
            <a:r>
              <a:rPr lang="en-GB" sz="2400" dirty="0"/>
              <a:t>Semi-structured interviews with investigators in the UK (n=5) and Denmark (n=6)</a:t>
            </a:r>
          </a:p>
          <a:p>
            <a:pPr lvl="1">
              <a:lnSpc>
                <a:spcPct val="130000"/>
              </a:lnSpc>
              <a:spcBef>
                <a:spcPts val="0"/>
              </a:spcBef>
              <a:buClr>
                <a:srgbClr val="005F8F"/>
              </a:buClr>
              <a:buFont typeface="Wingdings" charset="2"/>
              <a:buChar char="Ø"/>
            </a:pPr>
            <a:r>
              <a:rPr lang="en-GB" dirty="0"/>
              <a:t>Similarities but also important differences between samples</a:t>
            </a:r>
          </a:p>
          <a:p>
            <a:pPr>
              <a:lnSpc>
                <a:spcPct val="130000"/>
              </a:lnSpc>
              <a:spcBef>
                <a:spcPts val="0"/>
              </a:spcBef>
              <a:buClr>
                <a:srgbClr val="005F8F"/>
              </a:buClr>
              <a:buFont typeface="Wingdings" charset="2"/>
              <a:buChar char="Ø"/>
            </a:pPr>
            <a:r>
              <a:rPr lang="en-GB" sz="2400" dirty="0"/>
              <a:t>5 themes: challenges associated with investigations; pressure to conclude investigations; emotional consequences; methods of coping; training and support needs.</a:t>
            </a:r>
          </a:p>
        </p:txBody>
      </p:sp>
      <p:sp>
        <p:nvSpPr>
          <p:cNvPr id="9" name="Right Brace 8"/>
          <p:cNvSpPr/>
          <p:nvPr/>
        </p:nvSpPr>
        <p:spPr>
          <a:xfrm>
            <a:off x="5469294" y="2288485"/>
            <a:ext cx="1306849" cy="3969213"/>
          </a:xfrm>
          <a:prstGeom prst="rightBrace">
            <a:avLst/>
          </a:prstGeom>
          <a:ln w="41275">
            <a:solidFill>
              <a:srgbClr val="005F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dirty="0"/>
          </a:p>
        </p:txBody>
      </p:sp>
    </p:spTree>
    <p:extLst>
      <p:ext uri="{BB962C8B-B14F-4D97-AF65-F5344CB8AC3E}">
        <p14:creationId xmlns:p14="http://schemas.microsoft.com/office/powerpoint/2010/main" val="12866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 calcmode="lin" valueType="num">
                                      <p:cBhvr additive="base">
                                        <p:cTn id="3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calcmode="lin" valueType="num">
                                      <p:cBhvr additive="base">
                                        <p:cTn id="4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TotalTime>
  <Words>2389</Words>
  <Application>Microsoft Office PowerPoint</Application>
  <PresentationFormat>Widescreen</PresentationFormat>
  <Paragraphs>183</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Maintaining the wellbeing of homicide investigators</vt:lpstr>
      <vt:lpstr>Brilliant detectives but utterly flawed as human beings!</vt:lpstr>
      <vt:lpstr>Presentation overview: </vt:lpstr>
      <vt:lpstr>1. Investigating homicide: a quantitative study</vt:lpstr>
      <vt:lpstr>1. Investigating homicide: a quantitative study</vt:lpstr>
      <vt:lpstr>1. Investigating homicide: a quantitative study</vt:lpstr>
      <vt:lpstr>1. Investigating homicide: a quantitative study</vt:lpstr>
      <vt:lpstr>1. Investigating homicide: a quantitative study</vt:lpstr>
      <vt:lpstr>2. Child and Adult homicide investigations:  a qualitative study</vt:lpstr>
      <vt:lpstr>2. Child and Adult homicide investigations:  a qualitative study</vt:lpstr>
      <vt:lpstr>2. Child and Adult homicide investigations:  a qualitative study</vt:lpstr>
      <vt:lpstr>2. Child and Adult homicide investigations:  a qualitative study</vt:lpstr>
      <vt:lpstr>2. Child and Adult homicide investigations:  a qualitative study</vt:lpstr>
      <vt:lpstr>2. Child and Adult homicide investigations:  a qualitative study</vt:lpstr>
      <vt:lpstr>2. Child and Adult homicide investigations:  a qualitative study</vt:lpstr>
      <vt:lpstr>2. Child and Adult homicide investigations:  a qualitative study</vt:lpstr>
      <vt:lpstr>2. Child and Adult homicide investigations:  a qualitative study</vt:lpstr>
      <vt:lpstr>2. Child and Adult homicide investigations:  a qualitative study</vt:lpstr>
      <vt:lpstr>So what smarty-pants?</vt:lpstr>
      <vt:lpstr>Further research directions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the cognitive and emotional effects of child homicide on investigators.</dc:title>
  <dc:creator>Ashley Cartwright</dc:creator>
  <cp:lastModifiedBy>Jackie.Galo</cp:lastModifiedBy>
  <cp:revision>98</cp:revision>
  <cp:lastPrinted>2017-07-04T09:15:07Z</cp:lastPrinted>
  <dcterms:created xsi:type="dcterms:W3CDTF">2017-04-25T09:58:11Z</dcterms:created>
  <dcterms:modified xsi:type="dcterms:W3CDTF">2018-02-26T19:33:23Z</dcterms:modified>
</cp:coreProperties>
</file>