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18"/>
  </p:notesMasterIdLst>
  <p:sldIdLst>
    <p:sldId id="272" r:id="rId4"/>
    <p:sldId id="275" r:id="rId5"/>
    <p:sldId id="284" r:id="rId6"/>
    <p:sldId id="283" r:id="rId7"/>
    <p:sldId id="282" r:id="rId8"/>
    <p:sldId id="281" r:id="rId9"/>
    <p:sldId id="280" r:id="rId10"/>
    <p:sldId id="279" r:id="rId11"/>
    <p:sldId id="278" r:id="rId12"/>
    <p:sldId id="277" r:id="rId13"/>
    <p:sldId id="276" r:id="rId14"/>
    <p:sldId id="285" r:id="rId15"/>
    <p:sldId id="286" r:id="rId16"/>
    <p:sldId id="274"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2B2"/>
    <a:srgbClr val="1D4B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4" autoAdjust="0"/>
    <p:restoredTop sz="40865" autoAdjust="0"/>
  </p:normalViewPr>
  <p:slideViewPr>
    <p:cSldViewPr snapToGrid="0">
      <p:cViewPr>
        <p:scale>
          <a:sx n="34" d="100"/>
          <a:sy n="34" d="100"/>
        </p:scale>
        <p:origin x="2454" y="1014"/>
      </p:cViewPr>
      <p:guideLst>
        <p:guide orient="horz" pos="2160"/>
        <p:guide pos="2880"/>
      </p:guideLst>
    </p:cSldViewPr>
  </p:slideViewPr>
  <p:outlineViewPr>
    <p:cViewPr>
      <p:scale>
        <a:sx n="33" d="100"/>
        <a:sy n="33" d="100"/>
      </p:scale>
      <p:origin x="0" y="-126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C7E3BD-0B46-4D8B-8618-18A60A01007D}" type="datetimeFigureOut">
              <a:rPr lang="en-GB" smtClean="0"/>
              <a:t>21/02/2018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C696AE-BF70-4FA7-ACDD-244298CC0248}" type="slidenum">
              <a:rPr lang="en-GB" smtClean="0"/>
              <a:t>‹#›</a:t>
            </a:fld>
            <a:endParaRPr lang="en-GB"/>
          </a:p>
        </p:txBody>
      </p:sp>
    </p:spTree>
    <p:extLst>
      <p:ext uri="{BB962C8B-B14F-4D97-AF65-F5344CB8AC3E}">
        <p14:creationId xmlns:p14="http://schemas.microsoft.com/office/powerpoint/2010/main" val="154687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696AE-BF70-4FA7-ACDD-244298CC0248}" type="slidenum">
              <a:rPr lang="en-GB" smtClean="0"/>
              <a:t>1</a:t>
            </a:fld>
            <a:endParaRPr lang="en-GB"/>
          </a:p>
        </p:txBody>
      </p:sp>
    </p:spTree>
    <p:extLst>
      <p:ext uri="{BB962C8B-B14F-4D97-AF65-F5344CB8AC3E}">
        <p14:creationId xmlns:p14="http://schemas.microsoft.com/office/powerpoint/2010/main" val="381976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wanted t</a:t>
            </a:r>
            <a:r>
              <a:rPr lang="en-GB" dirty="0"/>
              <a:t>o focus on ‘Micro skills’ </a:t>
            </a:r>
          </a:p>
          <a:p>
            <a:r>
              <a:rPr lang="en-GB" dirty="0"/>
              <a:t>ALCYONE itself is very good on </a:t>
            </a:r>
            <a:r>
              <a:rPr lang="en-GB" baseline="0" dirty="0"/>
              <a:t>with high fidelity simulations with police and psychologists providing individual feedback</a:t>
            </a:r>
          </a:p>
          <a:p>
            <a:r>
              <a:rPr lang="en-GB" baseline="0" dirty="0"/>
              <a:t>We wanted ALCYONE top up to reinforce the principles, test micro skills and also allow the officers to develop feedback skills </a:t>
            </a:r>
            <a:endParaRPr lang="en-GB" dirty="0"/>
          </a:p>
          <a:p>
            <a:endParaRPr lang="en-GB" dirty="0"/>
          </a:p>
          <a:p>
            <a:endParaRPr lang="en-GB" dirty="0"/>
          </a:p>
          <a:p>
            <a:r>
              <a:rPr lang="en-GB" dirty="0"/>
              <a:t>To develop feedback skills</a:t>
            </a:r>
          </a:p>
          <a:p>
            <a:r>
              <a:rPr lang="en-GB" dirty="0"/>
              <a:t>Officers seemed to have good understanding of the principles of what we wanted them to apply, but perhaps didn’t fully understand how we are doing what </a:t>
            </a:r>
            <a:r>
              <a:rPr lang="en-GB" i="1" dirty="0"/>
              <a:t>we</a:t>
            </a:r>
            <a:r>
              <a:rPr lang="en-GB" dirty="0"/>
              <a:t> are doing when we are giving them feedback – the aim of our</a:t>
            </a:r>
            <a:r>
              <a:rPr lang="en-GB" baseline="0" dirty="0"/>
              <a:t> Top Up is to transfer some of the research expertise to allow officers to reflect with a greater knowledge of the research…..both on their own practice but also when working with colleagues (e.g. in down streaming or working with other officers) </a:t>
            </a:r>
          </a:p>
          <a:p>
            <a:endParaRPr lang="en-GB" dirty="0"/>
          </a:p>
        </p:txBody>
      </p:sp>
      <p:sp>
        <p:nvSpPr>
          <p:cNvPr id="4" name="Slide Number Placeholder 3"/>
          <p:cNvSpPr>
            <a:spLocks noGrp="1"/>
          </p:cNvSpPr>
          <p:nvPr>
            <p:ph type="sldNum" sz="quarter" idx="10"/>
          </p:nvPr>
        </p:nvSpPr>
        <p:spPr/>
        <p:txBody>
          <a:bodyPr/>
          <a:lstStyle/>
          <a:p>
            <a:fld id="{4BC696AE-BF70-4FA7-ACDD-244298CC0248}" type="slidenum">
              <a:rPr lang="en-GB" smtClean="0"/>
              <a:t>10</a:t>
            </a:fld>
            <a:endParaRPr lang="en-GB"/>
          </a:p>
        </p:txBody>
      </p:sp>
    </p:spTree>
    <p:extLst>
      <p:ext uri="{BB962C8B-B14F-4D97-AF65-F5344CB8AC3E}">
        <p14:creationId xmlns:p14="http://schemas.microsoft.com/office/powerpoint/2010/main" val="336243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696AE-BF70-4FA7-ACDD-244298CC0248}" type="slidenum">
              <a:rPr lang="en-GB" smtClean="0"/>
              <a:t>11</a:t>
            </a:fld>
            <a:endParaRPr lang="en-GB"/>
          </a:p>
        </p:txBody>
      </p:sp>
    </p:spTree>
    <p:extLst>
      <p:ext uri="{BB962C8B-B14F-4D97-AF65-F5344CB8AC3E}">
        <p14:creationId xmlns:p14="http://schemas.microsoft.com/office/powerpoint/2010/main" val="266952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696AE-BF70-4FA7-ACDD-244298CC0248}" type="slidenum">
              <a:rPr lang="en-GB" smtClean="0"/>
              <a:t>12</a:t>
            </a:fld>
            <a:endParaRPr lang="en-GB"/>
          </a:p>
        </p:txBody>
      </p:sp>
    </p:spTree>
    <p:extLst>
      <p:ext uri="{BB962C8B-B14F-4D97-AF65-F5344CB8AC3E}">
        <p14:creationId xmlns:p14="http://schemas.microsoft.com/office/powerpoint/2010/main" val="199243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696AE-BF70-4FA7-ACDD-244298CC0248}" type="slidenum">
              <a:rPr lang="en-GB" smtClean="0"/>
              <a:t>13</a:t>
            </a:fld>
            <a:endParaRPr lang="en-GB"/>
          </a:p>
        </p:txBody>
      </p:sp>
    </p:spTree>
    <p:extLst>
      <p:ext uri="{BB962C8B-B14F-4D97-AF65-F5344CB8AC3E}">
        <p14:creationId xmlns:p14="http://schemas.microsoft.com/office/powerpoint/2010/main" val="2280558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696AE-BF70-4FA7-ACDD-244298CC0248}" type="slidenum">
              <a:rPr lang="en-GB" smtClean="0"/>
              <a:t>14</a:t>
            </a:fld>
            <a:endParaRPr lang="en-GB"/>
          </a:p>
        </p:txBody>
      </p:sp>
    </p:spTree>
    <p:extLst>
      <p:ext uri="{BB962C8B-B14F-4D97-AF65-F5344CB8AC3E}">
        <p14:creationId xmlns:p14="http://schemas.microsoft.com/office/powerpoint/2010/main" val="39306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sample that the research is based on comprises a mix of Al-Qaeda, and Al-Qaeda inspired, paramilitary and right wing terrorists </a:t>
            </a:r>
          </a:p>
          <a:p>
            <a:endParaRPr lang="en-GB" dirty="0"/>
          </a:p>
          <a:p>
            <a:r>
              <a:rPr lang="en-GB" dirty="0"/>
              <a:t>ALCYONE is a 5 day residential course for CTU officers – advanced CT interviewer course </a:t>
            </a:r>
          </a:p>
          <a:p>
            <a:r>
              <a:rPr lang="en-GB" dirty="0"/>
              <a:t>Training course comprises psychological input, police input, involves working on high fidelity cases with actors and receiving both police and psychological feedback after each interview. </a:t>
            </a:r>
          </a:p>
          <a:p>
            <a:r>
              <a:rPr lang="en-GB" dirty="0"/>
              <a:t> </a:t>
            </a:r>
          </a:p>
          <a:p>
            <a:r>
              <a:rPr lang="en-GB" dirty="0"/>
              <a:t>Our aim was to “top up” this training provision </a:t>
            </a:r>
          </a:p>
          <a:p>
            <a:endParaRPr lang="en-GB" dirty="0"/>
          </a:p>
        </p:txBody>
      </p:sp>
      <p:sp>
        <p:nvSpPr>
          <p:cNvPr id="4" name="Slide Number Placeholder 3"/>
          <p:cNvSpPr>
            <a:spLocks noGrp="1"/>
          </p:cNvSpPr>
          <p:nvPr>
            <p:ph type="sldNum" sz="quarter" idx="10"/>
          </p:nvPr>
        </p:nvSpPr>
        <p:spPr/>
        <p:txBody>
          <a:bodyPr/>
          <a:lstStyle/>
          <a:p>
            <a:fld id="{4BC696AE-BF70-4FA7-ACDD-244298CC0248}" type="slidenum">
              <a:rPr lang="en-GB" smtClean="0"/>
              <a:t>2</a:t>
            </a:fld>
            <a:endParaRPr lang="en-GB"/>
          </a:p>
        </p:txBody>
      </p:sp>
    </p:spTree>
    <p:extLst>
      <p:ext uri="{BB962C8B-B14F-4D97-AF65-F5344CB8AC3E}">
        <p14:creationId xmlns:p14="http://schemas.microsoft.com/office/powerpoint/2010/main" val="35639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 techniques</a:t>
            </a:r>
            <a:r>
              <a:rPr lang="en-GB" baseline="0" dirty="0"/>
              <a:t> </a:t>
            </a:r>
            <a:r>
              <a:rPr lang="en-GB" dirty="0"/>
              <a:t>are:</a:t>
            </a:r>
          </a:p>
          <a:p>
            <a:r>
              <a:rPr lang="en-GB" dirty="0"/>
              <a:t>Autonomy </a:t>
            </a:r>
          </a:p>
          <a:p>
            <a:r>
              <a:rPr lang="en-GB" dirty="0"/>
              <a:t>Acceptance </a:t>
            </a:r>
          </a:p>
          <a:p>
            <a:r>
              <a:rPr lang="en-GB" dirty="0"/>
              <a:t>Adaptation</a:t>
            </a:r>
          </a:p>
          <a:p>
            <a:r>
              <a:rPr lang="en-GB" dirty="0"/>
              <a:t>Empathy </a:t>
            </a:r>
          </a:p>
          <a:p>
            <a:r>
              <a:rPr lang="en-GB" dirty="0"/>
              <a:t>Evocation </a:t>
            </a:r>
          </a:p>
          <a:p>
            <a:r>
              <a:rPr lang="en-GB" dirty="0"/>
              <a:t>None are ‘strategies’ as such,</a:t>
            </a:r>
            <a:r>
              <a:rPr lang="en-GB" baseline="0" dirty="0"/>
              <a:t> they are global techniques – it is more about the “spirit” of the interview </a:t>
            </a:r>
            <a:endParaRPr lang="en-GB" dirty="0"/>
          </a:p>
          <a:p>
            <a:endParaRPr lang="en-GB" dirty="0"/>
          </a:p>
        </p:txBody>
      </p:sp>
      <p:sp>
        <p:nvSpPr>
          <p:cNvPr id="4" name="Slide Number Placeholder 3"/>
          <p:cNvSpPr>
            <a:spLocks noGrp="1"/>
          </p:cNvSpPr>
          <p:nvPr>
            <p:ph type="sldNum" sz="quarter" idx="10"/>
          </p:nvPr>
        </p:nvSpPr>
        <p:spPr/>
        <p:txBody>
          <a:bodyPr/>
          <a:lstStyle/>
          <a:p>
            <a:fld id="{4BC696AE-BF70-4FA7-ACDD-244298CC0248}" type="slidenum">
              <a:rPr lang="en-GB" smtClean="0"/>
              <a:t>3</a:t>
            </a:fld>
            <a:endParaRPr lang="en-GB"/>
          </a:p>
        </p:txBody>
      </p:sp>
    </p:spTree>
    <p:extLst>
      <p:ext uri="{BB962C8B-B14F-4D97-AF65-F5344CB8AC3E}">
        <p14:creationId xmlns:p14="http://schemas.microsoft.com/office/powerpoint/2010/main" val="141729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Personality should be considered in the context of how people relate to each other rather than in isolation.</a:t>
            </a:r>
          </a:p>
          <a:p>
            <a:endParaRPr lang="en-GB" sz="1000" dirty="0"/>
          </a:p>
          <a:p>
            <a:r>
              <a:rPr lang="en-GB" sz="1000" dirty="0"/>
              <a:t>The Interpersonal Wheel represents the range of different styles that we can adopt when interacting with each other.  The circular structure shows that we move around the wheel rather than being in one fixed position, and also shows that where we are on the wheel depends on the person we are interacting with. </a:t>
            </a:r>
          </a:p>
          <a:p>
            <a:r>
              <a:rPr lang="en-GB" sz="1000" dirty="0"/>
              <a:t> </a:t>
            </a:r>
          </a:p>
          <a:p>
            <a:r>
              <a:rPr lang="en-GB" sz="1000" dirty="0"/>
              <a:t>One </a:t>
            </a:r>
            <a:r>
              <a:rPr lang="en-GB" sz="1000" dirty="0" err="1"/>
              <a:t>one</a:t>
            </a:r>
            <a:r>
              <a:rPr lang="en-GB" sz="1000" dirty="0"/>
              <a:t> axis the Hostile-Cooperative axis, you get back what you put in. </a:t>
            </a:r>
          </a:p>
          <a:p>
            <a:r>
              <a:rPr lang="en-GB" sz="1000" dirty="0"/>
              <a:t>IE if I enter the room very hostile and bark instructions at you, you are likely to think I am a hostile person and will show hostility back to me. Its</a:t>
            </a:r>
            <a:r>
              <a:rPr lang="en-GB" sz="1000" baseline="0" dirty="0"/>
              <a:t> very hard to avoid this emotional reaction if someone is hostile towards you. Likewise when someone is really cooperative and helpful it is very difficult to be anything other than the same back to them. </a:t>
            </a:r>
            <a:endParaRPr lang="en-GB" sz="1000" dirty="0"/>
          </a:p>
          <a:p>
            <a:endParaRPr lang="en-GB" sz="1000" dirty="0"/>
          </a:p>
          <a:p>
            <a:r>
              <a:rPr lang="en-GB" sz="1000" dirty="0"/>
              <a:t>On the other axis (the dominant submissive axis) it works differently. On this axis the more submissive I am the more dominant this pushes you to be. </a:t>
            </a:r>
          </a:p>
          <a:p>
            <a:endParaRPr lang="en-GB" sz="1000" dirty="0"/>
          </a:p>
          <a:p>
            <a:r>
              <a:rPr lang="en-GB" sz="1000" dirty="0"/>
              <a:t>There is always a gradual processing though, you don’t jump from hostility to suddenly being cooperative, people move around the circle. In the same way, people may be manipulated around the wheel but it will follow a predictable pattern.  In other words, you will not have someone who behaves dominantly suddenly becoming submissive.  If they are going to move towards submission it is most likely that this will emerge slowly and will follow a predictable pattern around the wheel.  This type of structure has been applied in many different contexts, from the way we carry on conversations with one another, our personalities, and even to studies of primate behaviour.</a:t>
            </a:r>
          </a:p>
          <a:p>
            <a:endParaRPr lang="en-GB" dirty="0"/>
          </a:p>
          <a:p>
            <a:endParaRPr lang="en-GB" dirty="0"/>
          </a:p>
        </p:txBody>
      </p:sp>
      <p:sp>
        <p:nvSpPr>
          <p:cNvPr id="4" name="Slide Number Placeholder 3"/>
          <p:cNvSpPr>
            <a:spLocks noGrp="1"/>
          </p:cNvSpPr>
          <p:nvPr>
            <p:ph type="sldNum" sz="quarter" idx="10"/>
          </p:nvPr>
        </p:nvSpPr>
        <p:spPr/>
        <p:txBody>
          <a:bodyPr/>
          <a:lstStyle/>
          <a:p>
            <a:fld id="{4BC696AE-BF70-4FA7-ACDD-244298CC0248}" type="slidenum">
              <a:rPr lang="en-GB" smtClean="0"/>
              <a:t>4</a:t>
            </a:fld>
            <a:endParaRPr lang="en-GB"/>
          </a:p>
        </p:txBody>
      </p:sp>
    </p:spTree>
    <p:extLst>
      <p:ext uri="{BB962C8B-B14F-4D97-AF65-F5344CB8AC3E}">
        <p14:creationId xmlns:p14="http://schemas.microsoft.com/office/powerpoint/2010/main" val="330188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add a bit of complexity -</a:t>
            </a:r>
            <a:r>
              <a:rPr lang="en-GB" baseline="0" dirty="0"/>
              <a:t> </a:t>
            </a:r>
            <a:r>
              <a:rPr lang="en-GB" dirty="0"/>
              <a:t>There</a:t>
            </a:r>
            <a:r>
              <a:rPr lang="en-GB" baseline="0" dirty="0"/>
              <a:t> are adaptive and maladaptive variants of this circle – and this is an important part of the police interview research </a:t>
            </a:r>
            <a:endParaRPr lang="en-GB" dirty="0"/>
          </a:p>
          <a:p>
            <a:endParaRPr lang="en-GB" dirty="0"/>
          </a:p>
        </p:txBody>
      </p:sp>
      <p:sp>
        <p:nvSpPr>
          <p:cNvPr id="4" name="Slide Number Placeholder 3"/>
          <p:cNvSpPr>
            <a:spLocks noGrp="1"/>
          </p:cNvSpPr>
          <p:nvPr>
            <p:ph type="sldNum" sz="quarter" idx="10"/>
          </p:nvPr>
        </p:nvSpPr>
        <p:spPr/>
        <p:txBody>
          <a:bodyPr/>
          <a:lstStyle/>
          <a:p>
            <a:fld id="{4BC696AE-BF70-4FA7-ACDD-244298CC0248}" type="slidenum">
              <a:rPr lang="en-GB" smtClean="0"/>
              <a:t>5</a:t>
            </a:fld>
            <a:endParaRPr lang="en-GB"/>
          </a:p>
        </p:txBody>
      </p:sp>
    </p:spTree>
    <p:extLst>
      <p:ext uri="{BB962C8B-B14F-4D97-AF65-F5344CB8AC3E}">
        <p14:creationId xmlns:p14="http://schemas.microsoft.com/office/powerpoint/2010/main" val="264906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696AE-BF70-4FA7-ACDD-244298CC0248}" type="slidenum">
              <a:rPr lang="en-GB" smtClean="0"/>
              <a:t>6</a:t>
            </a:fld>
            <a:endParaRPr lang="en-GB"/>
          </a:p>
        </p:txBody>
      </p:sp>
    </p:spTree>
    <p:extLst>
      <p:ext uri="{BB962C8B-B14F-4D97-AF65-F5344CB8AC3E}">
        <p14:creationId xmlns:p14="http://schemas.microsoft.com/office/powerpoint/2010/main" val="226720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696AE-BF70-4FA7-ACDD-244298CC0248}" type="slidenum">
              <a:rPr lang="en-GB" smtClean="0"/>
              <a:t>7</a:t>
            </a:fld>
            <a:endParaRPr lang="en-GB"/>
          </a:p>
        </p:txBody>
      </p:sp>
    </p:spTree>
    <p:extLst>
      <p:ext uri="{BB962C8B-B14F-4D97-AF65-F5344CB8AC3E}">
        <p14:creationId xmlns:p14="http://schemas.microsoft.com/office/powerpoint/2010/main" val="383395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696AE-BF70-4FA7-ACDD-244298CC0248}" type="slidenum">
              <a:rPr lang="en-GB" smtClean="0"/>
              <a:t>8</a:t>
            </a:fld>
            <a:endParaRPr lang="en-GB"/>
          </a:p>
        </p:txBody>
      </p:sp>
    </p:spTree>
    <p:extLst>
      <p:ext uri="{BB962C8B-B14F-4D97-AF65-F5344CB8AC3E}">
        <p14:creationId xmlns:p14="http://schemas.microsoft.com/office/powerpoint/2010/main" val="107026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 interviewers – </a:t>
            </a:r>
          </a:p>
          <a:p>
            <a:r>
              <a:rPr lang="en-GB" dirty="0"/>
              <a:t>NO maladaptive</a:t>
            </a:r>
            <a:r>
              <a:rPr lang="en-GB" baseline="0" dirty="0"/>
              <a:t> wheel behaviours</a:t>
            </a:r>
            <a:r>
              <a:rPr lang="en-GB" dirty="0"/>
              <a:t> i.e. they are COMPETENT, </a:t>
            </a:r>
          </a:p>
          <a:p>
            <a:r>
              <a:rPr lang="en-GB" dirty="0"/>
              <a:t>know what skills to use when (they are SENSITIVE) </a:t>
            </a:r>
          </a:p>
          <a:p>
            <a:r>
              <a:rPr lang="en-GB" dirty="0"/>
              <a:t>and if they can move around the circle</a:t>
            </a:r>
            <a:r>
              <a:rPr lang="en-GB" baseline="0" dirty="0"/>
              <a:t> they </a:t>
            </a:r>
            <a:r>
              <a:rPr lang="en-GB" dirty="0"/>
              <a:t>are able to be VERSATILE. </a:t>
            </a:r>
          </a:p>
          <a:p>
            <a:endParaRPr lang="en-GB" dirty="0"/>
          </a:p>
        </p:txBody>
      </p:sp>
      <p:sp>
        <p:nvSpPr>
          <p:cNvPr id="4" name="Slide Number Placeholder 3"/>
          <p:cNvSpPr>
            <a:spLocks noGrp="1"/>
          </p:cNvSpPr>
          <p:nvPr>
            <p:ph type="sldNum" sz="quarter" idx="10"/>
          </p:nvPr>
        </p:nvSpPr>
        <p:spPr/>
        <p:txBody>
          <a:bodyPr/>
          <a:lstStyle/>
          <a:p>
            <a:fld id="{4BC696AE-BF70-4FA7-ACDD-244298CC0248}" type="slidenum">
              <a:rPr lang="en-GB" smtClean="0"/>
              <a:t>9</a:t>
            </a:fld>
            <a:endParaRPr lang="en-GB"/>
          </a:p>
        </p:txBody>
      </p:sp>
    </p:spTree>
    <p:extLst>
      <p:ext uri="{BB962C8B-B14F-4D97-AF65-F5344CB8AC3E}">
        <p14:creationId xmlns:p14="http://schemas.microsoft.com/office/powerpoint/2010/main" val="648355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80F9E1-CF5F-5D4F-A5CD-7FED2D3A2EED}" type="datetimeFigureOut">
              <a:rPr lang="en-US" smtClean="0"/>
              <a:t>2/21/2018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93969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44" t="108" r="5522"/>
          <a:stretch/>
        </p:blipFill>
        <p:spPr>
          <a:xfrm>
            <a:off x="-161898" y="-41564"/>
            <a:ext cx="9305898" cy="6861949"/>
          </a:xfrm>
          <a:prstGeom prst="rect">
            <a:avLst/>
          </a:prstGeom>
        </p:spPr>
      </p:pic>
      <p:sp>
        <p:nvSpPr>
          <p:cNvPr id="3" name="TextBox 2"/>
          <p:cNvSpPr txBox="1"/>
          <p:nvPr/>
        </p:nvSpPr>
        <p:spPr>
          <a:xfrm>
            <a:off x="446037" y="5366417"/>
            <a:ext cx="7981616" cy="1384995"/>
          </a:xfrm>
          <a:prstGeom prst="rect">
            <a:avLst/>
          </a:prstGeom>
          <a:noFill/>
        </p:spPr>
        <p:txBody>
          <a:bodyPr wrap="square" rtlCol="0">
            <a:spAutoFit/>
          </a:bodyPr>
          <a:lstStyle/>
          <a:p>
            <a:r>
              <a:rPr lang="en-GB" sz="4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4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4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7098" y="5519964"/>
            <a:ext cx="1602185" cy="1478031"/>
          </a:xfrm>
          <a:prstGeom prst="rect">
            <a:avLst/>
          </a:prstGeom>
        </p:spPr>
      </p:pic>
      <p:sp>
        <p:nvSpPr>
          <p:cNvPr id="9" name="Rectangle 8"/>
          <p:cNvSpPr/>
          <p:nvPr/>
        </p:nvSpPr>
        <p:spPr>
          <a:xfrm>
            <a:off x="-22861" y="1835509"/>
            <a:ext cx="9166865" cy="2441759"/>
          </a:xfrm>
          <a:prstGeom prst="rect">
            <a:avLst/>
          </a:prstGeom>
          <a:solidFill>
            <a:srgbClr val="1A12B2">
              <a:alpha val="81176"/>
            </a:srgbClr>
          </a:solidFill>
          <a:effectLst>
            <a:softEdge rad="635000"/>
          </a:effectLst>
        </p:spPr>
        <p:txBody>
          <a:bodyPr wrap="square">
            <a:spAutoFit/>
          </a:bodyPr>
          <a:lstStyle/>
          <a:p>
            <a:pPr>
              <a:lnSpc>
                <a:spcPct val="150000"/>
              </a:lnSpc>
            </a:pPr>
            <a:endParaRPr lang="en-GB" sz="5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endParaRPr lang="en-GB" sz="5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Rectangle 10"/>
          <p:cNvSpPr/>
          <p:nvPr/>
        </p:nvSpPr>
        <p:spPr>
          <a:xfrm>
            <a:off x="15238" y="2850359"/>
            <a:ext cx="9166865" cy="2441759"/>
          </a:xfrm>
          <a:prstGeom prst="rect">
            <a:avLst/>
          </a:prstGeom>
          <a:solidFill>
            <a:srgbClr val="1A12B2">
              <a:alpha val="81176"/>
            </a:srgbClr>
          </a:solidFill>
          <a:effectLst>
            <a:softEdge rad="635000"/>
          </a:effectLst>
        </p:spPr>
        <p:txBody>
          <a:bodyPr wrap="square">
            <a:spAutoFit/>
          </a:bodyPr>
          <a:lstStyle/>
          <a:p>
            <a:pPr>
              <a:lnSpc>
                <a:spcPct val="150000"/>
              </a:lnSpc>
            </a:pPr>
            <a:endParaRPr lang="en-GB" sz="5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endParaRPr lang="en-GB" sz="5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Subtitle 2">
            <a:extLst>
              <a:ext uri="{FF2B5EF4-FFF2-40B4-BE49-F238E27FC236}">
                <a16:creationId xmlns:a16="http://schemas.microsoft.com/office/drawing/2014/main" id="{0BD11A33-AC46-4B11-BB79-1093594918F3}"/>
              </a:ext>
            </a:extLst>
          </p:cNvPr>
          <p:cNvSpPr txBox="1">
            <a:spLocks/>
          </p:cNvSpPr>
          <p:nvPr/>
        </p:nvSpPr>
        <p:spPr>
          <a:xfrm>
            <a:off x="467735" y="3937393"/>
            <a:ext cx="7920774" cy="2492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chemeClr val="bg1"/>
                </a:solidFill>
              </a:rPr>
              <a:t>Dr Zoe </a:t>
            </a:r>
            <a:r>
              <a:rPr lang="en-GB" sz="1800" b="1" dirty="0" err="1">
                <a:solidFill>
                  <a:schemeClr val="bg1"/>
                </a:solidFill>
              </a:rPr>
              <a:t>Walkington</a:t>
            </a:r>
            <a:r>
              <a:rPr lang="en-GB" sz="1800" b="1" dirty="0">
                <a:solidFill>
                  <a:schemeClr val="bg1"/>
                </a:solidFill>
              </a:rPr>
              <a:t> (Open University) </a:t>
            </a:r>
          </a:p>
          <a:p>
            <a:pPr marL="0" indent="0">
              <a:buNone/>
            </a:pPr>
            <a:r>
              <a:rPr lang="en-GB" sz="1800" b="1" dirty="0">
                <a:solidFill>
                  <a:schemeClr val="bg1"/>
                </a:solidFill>
              </a:rPr>
              <a:t>Professor Laurence Alison and Emily Alison (University of Liverpool) Better Policing Collaborative </a:t>
            </a:r>
          </a:p>
        </p:txBody>
      </p:sp>
      <p:sp>
        <p:nvSpPr>
          <p:cNvPr id="8" name="Title 1">
            <a:extLst>
              <a:ext uri="{FF2B5EF4-FFF2-40B4-BE49-F238E27FC236}">
                <a16:creationId xmlns:a16="http://schemas.microsoft.com/office/drawing/2014/main" id="{B2DD35A2-212B-4253-8D50-FD1945F2BFB6}"/>
              </a:ext>
            </a:extLst>
          </p:cNvPr>
          <p:cNvSpPr txBox="1">
            <a:spLocks/>
          </p:cNvSpPr>
          <p:nvPr/>
        </p:nvSpPr>
        <p:spPr>
          <a:xfrm>
            <a:off x="600184" y="871222"/>
            <a:ext cx="7920773" cy="9971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chemeClr val="bg1"/>
              </a:solidFill>
            </a:endParaRPr>
          </a:p>
        </p:txBody>
      </p:sp>
      <p:sp>
        <p:nvSpPr>
          <p:cNvPr id="6" name="Title 1">
            <a:extLst>
              <a:ext uri="{FF2B5EF4-FFF2-40B4-BE49-F238E27FC236}">
                <a16:creationId xmlns:a16="http://schemas.microsoft.com/office/drawing/2014/main" id="{B2DD35A2-212B-4253-8D50-FD1945F2BFB6}"/>
              </a:ext>
            </a:extLst>
          </p:cNvPr>
          <p:cNvSpPr txBox="1">
            <a:spLocks/>
          </p:cNvSpPr>
          <p:nvPr/>
        </p:nvSpPr>
        <p:spPr>
          <a:xfrm>
            <a:off x="435651" y="2218166"/>
            <a:ext cx="7920773" cy="9971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rPr>
              <a:t>FROM EVIDENCE TO ACTION:</a:t>
            </a:r>
          </a:p>
          <a:p>
            <a:r>
              <a:rPr lang="en-GB" sz="3200" b="1" dirty="0">
                <a:solidFill>
                  <a:schemeClr val="bg1"/>
                </a:solidFill>
              </a:rPr>
              <a:t>Rapport and Empathy in Police Suspect Interviewing</a:t>
            </a:r>
          </a:p>
          <a:p>
            <a:endParaRPr lang="en-GB" sz="3600" b="1" dirty="0">
              <a:solidFill>
                <a:schemeClr val="bg1"/>
              </a:solidFill>
            </a:endParaRPr>
          </a:p>
        </p:txBody>
      </p:sp>
      <p:sp>
        <p:nvSpPr>
          <p:cNvPr id="13" name="Rectangle 12"/>
          <p:cNvSpPr/>
          <p:nvPr/>
        </p:nvSpPr>
        <p:spPr>
          <a:xfrm>
            <a:off x="-114301" y="145472"/>
            <a:ext cx="3875809" cy="872836"/>
          </a:xfrm>
          <a:prstGeom prst="rect">
            <a:avLst/>
          </a:prstGeom>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5"/>
          <a:stretch>
            <a:fillRect/>
          </a:stretch>
        </p:blipFill>
        <p:spPr>
          <a:xfrm>
            <a:off x="73295" y="135081"/>
            <a:ext cx="3468925" cy="786452"/>
          </a:xfrm>
          <a:prstGeom prst="rect">
            <a:avLst/>
          </a:prstGeom>
        </p:spPr>
      </p:pic>
    </p:spTree>
    <p:extLst>
      <p:ext uri="{BB962C8B-B14F-4D97-AF65-F5344CB8AC3E}">
        <p14:creationId xmlns:p14="http://schemas.microsoft.com/office/powerpoint/2010/main" val="4413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2000" y="544317"/>
            <a:ext cx="1857842" cy="606301"/>
          </a:xfrm>
        </p:spPr>
        <p:txBody>
          <a:bodyPr/>
          <a:lstStyle/>
          <a:p>
            <a:r>
              <a:rPr lang="en-GB" sz="2400" dirty="0"/>
              <a:t>TOP UP</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sz="2200" u="sng" dirty="0"/>
              <a:t>Aims</a:t>
            </a:r>
          </a:p>
          <a:p>
            <a:pPr marL="342900" lvl="0" indent="-342900">
              <a:buFont typeface="Arial" panose="020B0604020202020204" pitchFamily="34" charset="0"/>
              <a:buChar char="•"/>
            </a:pPr>
            <a:r>
              <a:rPr lang="en-GB" sz="2200" dirty="0"/>
              <a:t>Equip delegates to be reflective and self-sustaining in their interviewing practice</a:t>
            </a:r>
          </a:p>
          <a:p>
            <a:pPr marL="342900" lvl="0" indent="-342900">
              <a:buFont typeface="Arial" panose="020B0604020202020204" pitchFamily="34" charset="0"/>
              <a:buChar char="•"/>
            </a:pPr>
            <a:r>
              <a:rPr lang="en-GB" sz="2200" dirty="0"/>
              <a:t>To gradually reduce reliance on “experts” </a:t>
            </a:r>
          </a:p>
          <a:p>
            <a:pPr marL="342900" lvl="0" indent="-342900">
              <a:buFont typeface="Arial" panose="020B0604020202020204" pitchFamily="34" charset="0"/>
              <a:buChar char="•"/>
            </a:pPr>
            <a:r>
              <a:rPr lang="en-GB" sz="2200" dirty="0"/>
              <a:t>To reinforce and refresh principles of effective interviewing using ORBIT</a:t>
            </a:r>
          </a:p>
          <a:p>
            <a:pPr marL="342900" lvl="0" indent="-342900">
              <a:buFont typeface="Arial" panose="020B0604020202020204" pitchFamily="34" charset="0"/>
              <a:buChar char="•"/>
            </a:pPr>
            <a:r>
              <a:rPr lang="en-GB" sz="2200" dirty="0"/>
              <a:t>To focus on ‘micro skills’ (i.e. short skills based sessions) to allow for rapid repeated skills practice, backed by research evidence </a:t>
            </a:r>
          </a:p>
          <a:p>
            <a:pPr marL="342900" lvl="0" indent="-342900">
              <a:buFont typeface="Arial" panose="020B0604020202020204" pitchFamily="34" charset="0"/>
              <a:buChar char="•"/>
            </a:pPr>
            <a:r>
              <a:rPr lang="en-GB" sz="2200" dirty="0"/>
              <a:t>To develop feedback skills for peer to peer feedback in line with the research evidence</a:t>
            </a:r>
          </a:p>
          <a:p>
            <a:endParaRPr lang="en-GB" dirty="0"/>
          </a:p>
        </p:txBody>
      </p:sp>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2" name="Picture 1"/>
          <p:cNvPicPr>
            <a:picLocks noChangeAspect="1"/>
          </p:cNvPicPr>
          <p:nvPr/>
        </p:nvPicPr>
        <p:blipFill>
          <a:blip r:embed="rId3"/>
          <a:stretch>
            <a:fillRect/>
          </a:stretch>
        </p:blipFill>
        <p:spPr>
          <a:xfrm>
            <a:off x="432000" y="6121105"/>
            <a:ext cx="2145978" cy="487722"/>
          </a:xfrm>
          <a:prstGeom prst="rect">
            <a:avLst/>
          </a:prstGeom>
        </p:spPr>
      </p:pic>
    </p:spTree>
    <p:extLst>
      <p:ext uri="{BB962C8B-B14F-4D97-AF65-F5344CB8AC3E}">
        <p14:creationId xmlns:p14="http://schemas.microsoft.com/office/powerpoint/2010/main" val="160952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2000" y="544317"/>
            <a:ext cx="1519745" cy="606301"/>
          </a:xfrm>
        </p:spPr>
        <p:txBody>
          <a:bodyPr/>
          <a:lstStyle/>
          <a:p>
            <a:r>
              <a:rPr lang="en-GB" sz="1800" dirty="0"/>
              <a:t>DAY ONE</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pPr marL="342900" indent="-342900">
              <a:buFont typeface="Arial" panose="020B0604020202020204" pitchFamily="34" charset="0"/>
              <a:buChar char="•"/>
            </a:pPr>
            <a:r>
              <a:rPr lang="en-GB" sz="2200" dirty="0"/>
              <a:t>Audio skills – listen to interview - code and decide response</a:t>
            </a:r>
          </a:p>
          <a:p>
            <a:pPr marL="342900" indent="-342900">
              <a:buFont typeface="Arial" panose="020B0604020202020204" pitchFamily="34" charset="0"/>
              <a:buChar char="•"/>
            </a:pPr>
            <a:r>
              <a:rPr lang="en-GB" sz="2200" dirty="0"/>
              <a:t>3 way role plays on tactical challenges (interviewer, interviewee and observers) </a:t>
            </a:r>
          </a:p>
          <a:p>
            <a:pPr marL="342900" indent="-342900">
              <a:buFont typeface="Arial" panose="020B0604020202020204" pitchFamily="34" charset="0"/>
              <a:buChar char="•"/>
            </a:pPr>
            <a:r>
              <a:rPr lang="en-GB" sz="2200" dirty="0"/>
              <a:t>Effective observation and feedback (observe, code and develop feedback for the interview team) </a:t>
            </a:r>
          </a:p>
          <a:p>
            <a:endParaRPr lang="en-GB" dirty="0"/>
          </a:p>
        </p:txBody>
      </p:sp>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2" name="Picture 1"/>
          <p:cNvPicPr>
            <a:picLocks noChangeAspect="1"/>
          </p:cNvPicPr>
          <p:nvPr/>
        </p:nvPicPr>
        <p:blipFill>
          <a:blip r:embed="rId3"/>
          <a:stretch>
            <a:fillRect/>
          </a:stretch>
        </p:blipFill>
        <p:spPr>
          <a:xfrm>
            <a:off x="432000" y="6121105"/>
            <a:ext cx="2145978" cy="487722"/>
          </a:xfrm>
          <a:prstGeom prst="rect">
            <a:avLst/>
          </a:prstGeom>
        </p:spPr>
      </p:pic>
    </p:spTree>
    <p:extLst>
      <p:ext uri="{BB962C8B-B14F-4D97-AF65-F5344CB8AC3E}">
        <p14:creationId xmlns:p14="http://schemas.microsoft.com/office/powerpoint/2010/main" val="419960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2000" y="544317"/>
            <a:ext cx="1435220" cy="539132"/>
          </a:xfrm>
        </p:spPr>
        <p:txBody>
          <a:bodyPr/>
          <a:lstStyle/>
          <a:p>
            <a:r>
              <a:rPr lang="en-GB" sz="2000" dirty="0"/>
              <a:t>DAY TWO</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pPr marL="342900" indent="-342900">
              <a:buFont typeface="Arial" panose="020B0604020202020204" pitchFamily="34" charset="0"/>
              <a:buChar char="•"/>
            </a:pPr>
            <a:r>
              <a:rPr lang="en-GB" sz="2200" dirty="0"/>
              <a:t>Day 2 centred around development of challenging scenarios between teams</a:t>
            </a:r>
          </a:p>
          <a:p>
            <a:pPr marL="342900" indent="-342900">
              <a:buFont typeface="Arial" panose="020B0604020202020204" pitchFamily="34" charset="0"/>
              <a:buChar char="•"/>
            </a:pPr>
            <a:r>
              <a:rPr lang="en-GB" sz="2200" dirty="0"/>
              <a:t>Teams of 3 people – each develop a hard to deal with scenario – key thing – it must be ambiguous- consensus about how to deal with it means it isn’t a good scenario</a:t>
            </a:r>
          </a:p>
          <a:p>
            <a:pPr marL="342900" indent="-342900">
              <a:buFont typeface="Arial" panose="020B0604020202020204" pitchFamily="34" charset="0"/>
              <a:buChar char="•"/>
            </a:pPr>
            <a:r>
              <a:rPr lang="en-GB" sz="2200" dirty="0"/>
              <a:t>Each team offers up one person to act as suspect </a:t>
            </a:r>
          </a:p>
          <a:p>
            <a:pPr marL="342900" indent="-342900">
              <a:buFont typeface="Arial" panose="020B0604020202020204" pitchFamily="34" charset="0"/>
              <a:buChar char="•"/>
            </a:pPr>
            <a:r>
              <a:rPr lang="en-GB" sz="2200" dirty="0"/>
              <a:t>Pair 2 teams together, they role play the other persons scenario </a:t>
            </a:r>
          </a:p>
          <a:p>
            <a:endParaRPr lang="en-GB" dirty="0"/>
          </a:p>
        </p:txBody>
      </p:sp>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2" name="Picture 1"/>
          <p:cNvPicPr>
            <a:picLocks noChangeAspect="1"/>
          </p:cNvPicPr>
          <p:nvPr/>
        </p:nvPicPr>
        <p:blipFill>
          <a:blip r:embed="rId3"/>
          <a:stretch>
            <a:fillRect/>
          </a:stretch>
        </p:blipFill>
        <p:spPr>
          <a:xfrm>
            <a:off x="250714" y="6121105"/>
            <a:ext cx="2145978" cy="487722"/>
          </a:xfrm>
          <a:prstGeom prst="rect">
            <a:avLst/>
          </a:prstGeom>
        </p:spPr>
      </p:pic>
    </p:spTree>
    <p:extLst>
      <p:ext uri="{BB962C8B-B14F-4D97-AF65-F5344CB8AC3E}">
        <p14:creationId xmlns:p14="http://schemas.microsoft.com/office/powerpoint/2010/main" val="24416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2000" y="544317"/>
            <a:ext cx="2165203" cy="523764"/>
          </a:xfrm>
        </p:spPr>
        <p:txBody>
          <a:bodyPr/>
          <a:lstStyle/>
          <a:p>
            <a:r>
              <a:rPr lang="en-GB" sz="2000" dirty="0"/>
              <a:t>REFERENCES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sz="2000" dirty="0"/>
              <a:t>Alison, L.J., Alison, E., </a:t>
            </a:r>
            <a:r>
              <a:rPr lang="en-GB" sz="2000" dirty="0" err="1"/>
              <a:t>Noone</a:t>
            </a:r>
            <a:r>
              <a:rPr lang="en-GB" sz="2000" dirty="0"/>
              <a:t>, G., </a:t>
            </a:r>
            <a:r>
              <a:rPr lang="en-GB" sz="2000" dirty="0" err="1"/>
              <a:t>Elntib</a:t>
            </a:r>
            <a:r>
              <a:rPr lang="en-GB" sz="2000" dirty="0"/>
              <a:t>, S., Waring, S., Christianson, P. (2014). Whatever you say, say nothing: Individual differences in counter interrogation tactics amongst a field sample of right wing, AQ inspired and paramilitary terrorists. </a:t>
            </a:r>
            <a:r>
              <a:rPr lang="en-GB" sz="2000" i="1" dirty="0"/>
              <a:t>Personality and Individual differences, 68, </a:t>
            </a:r>
            <a:r>
              <a:rPr lang="en-GB" sz="2000" dirty="0"/>
              <a:t>170-175. </a:t>
            </a:r>
          </a:p>
          <a:p>
            <a:r>
              <a:rPr lang="en-GB" sz="2000" dirty="0"/>
              <a:t>Leary, T.F. (1955). The theory and measurement methodology of interpersonal communication. </a:t>
            </a:r>
            <a:r>
              <a:rPr lang="en-GB" sz="2000" i="1" dirty="0"/>
              <a:t>Psychiatry: Journal for the study of interpersonal processes, 18, </a:t>
            </a:r>
            <a:r>
              <a:rPr lang="en-GB" sz="2000" dirty="0"/>
              <a:t>147-161. </a:t>
            </a:r>
          </a:p>
          <a:p>
            <a:r>
              <a:rPr lang="en-GB" sz="2000" dirty="0"/>
              <a:t>Martino et al. (2011). Teaching Community Program Clinicians Motivational Interviewing Using Expert and Train-the-Trainer Strategies, </a:t>
            </a:r>
            <a:r>
              <a:rPr lang="en-GB" sz="2000" i="1" dirty="0"/>
              <a:t>Addiction. </a:t>
            </a:r>
            <a:r>
              <a:rPr lang="en-GB" sz="2000" dirty="0"/>
              <a:t>106(2): 428–441. doi:10.1111/j.1360-0443.2010.03135.x.</a:t>
            </a:r>
          </a:p>
          <a:p>
            <a:r>
              <a:rPr lang="en-GB" sz="2000" dirty="0" err="1"/>
              <a:t>Milne,R</a:t>
            </a:r>
            <a:r>
              <a:rPr lang="en-GB" sz="2000" dirty="0"/>
              <a:t>. &amp; Walsh, D. (2008). Keeping the PEACE? A study of investigative interviewing practices in the public sector. </a:t>
            </a:r>
            <a:r>
              <a:rPr lang="en-GB" sz="2000" i="1" dirty="0"/>
              <a:t>Legal and Criminological Psychology </a:t>
            </a:r>
            <a:r>
              <a:rPr lang="en-GB" sz="2000" dirty="0"/>
              <a:t>13, 39–57</a:t>
            </a:r>
          </a:p>
          <a:p>
            <a:r>
              <a:rPr lang="en-GB" sz="2000" dirty="0"/>
              <a:t>Miller, W.R., and </a:t>
            </a:r>
            <a:r>
              <a:rPr lang="en-GB" sz="2000" dirty="0" err="1"/>
              <a:t>Rollnick</a:t>
            </a:r>
            <a:r>
              <a:rPr lang="en-GB" sz="2000" dirty="0"/>
              <a:t>, S. (1992). </a:t>
            </a:r>
            <a:r>
              <a:rPr lang="en-GB" sz="2000" i="1" dirty="0"/>
              <a:t>Motivational Interviewing: Preparing people for change. </a:t>
            </a:r>
            <a:r>
              <a:rPr lang="en-GB" sz="2000" dirty="0"/>
              <a:t>New York, NY: Guilford Press. </a:t>
            </a:r>
          </a:p>
          <a:p>
            <a:pPr marL="171450" indent="-171450">
              <a:buFont typeface="Arial" panose="020B0604020202020204" pitchFamily="34" charset="0"/>
              <a:buChar char="•"/>
            </a:pPr>
            <a:endParaRPr lang="en-GB" sz="1000" dirty="0"/>
          </a:p>
        </p:txBody>
      </p:sp>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2" name="Picture 1"/>
          <p:cNvPicPr>
            <a:picLocks noChangeAspect="1"/>
          </p:cNvPicPr>
          <p:nvPr/>
        </p:nvPicPr>
        <p:blipFill>
          <a:blip r:embed="rId3"/>
          <a:stretch>
            <a:fillRect/>
          </a:stretch>
        </p:blipFill>
        <p:spPr>
          <a:xfrm>
            <a:off x="388801" y="6230814"/>
            <a:ext cx="2145978" cy="487722"/>
          </a:xfrm>
          <a:prstGeom prst="rect">
            <a:avLst/>
          </a:prstGeom>
        </p:spPr>
      </p:pic>
    </p:spTree>
    <p:extLst>
      <p:ext uri="{BB962C8B-B14F-4D97-AF65-F5344CB8AC3E}">
        <p14:creationId xmlns:p14="http://schemas.microsoft.com/office/powerpoint/2010/main" val="251814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44" t="108" r="5522"/>
          <a:stretch/>
        </p:blipFill>
        <p:spPr>
          <a:xfrm>
            <a:off x="-161898" y="0"/>
            <a:ext cx="9305898" cy="6861949"/>
          </a:xfrm>
          <a:prstGeom prst="rect">
            <a:avLst/>
          </a:prstGeom>
        </p:spPr>
      </p:pic>
      <p:sp>
        <p:nvSpPr>
          <p:cNvPr id="3" name="TextBox 2"/>
          <p:cNvSpPr txBox="1"/>
          <p:nvPr/>
        </p:nvSpPr>
        <p:spPr>
          <a:xfrm>
            <a:off x="446037" y="5366417"/>
            <a:ext cx="7981616" cy="1384995"/>
          </a:xfrm>
          <a:prstGeom prst="rect">
            <a:avLst/>
          </a:prstGeom>
          <a:noFill/>
        </p:spPr>
        <p:txBody>
          <a:bodyPr wrap="square" rtlCol="0">
            <a:spAutoFit/>
          </a:bodyPr>
          <a:lstStyle/>
          <a:p>
            <a:r>
              <a:rPr lang="en-GB" sz="4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4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4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7098" y="5519964"/>
            <a:ext cx="1602185" cy="1478031"/>
          </a:xfrm>
          <a:prstGeom prst="rect">
            <a:avLst/>
          </a:prstGeom>
        </p:spPr>
      </p:pic>
      <p:sp>
        <p:nvSpPr>
          <p:cNvPr id="9" name="Rectangle 8"/>
          <p:cNvSpPr/>
          <p:nvPr/>
        </p:nvSpPr>
        <p:spPr>
          <a:xfrm>
            <a:off x="-22861" y="2594052"/>
            <a:ext cx="9166865" cy="2441759"/>
          </a:xfrm>
          <a:prstGeom prst="rect">
            <a:avLst/>
          </a:prstGeom>
          <a:solidFill>
            <a:srgbClr val="1A12B2">
              <a:alpha val="81176"/>
            </a:srgbClr>
          </a:solidFill>
          <a:effectLst>
            <a:softEdge rad="635000"/>
          </a:effectLst>
        </p:spPr>
        <p:txBody>
          <a:bodyPr wrap="square">
            <a:spAutoFit/>
          </a:bodyPr>
          <a:lstStyle/>
          <a:p>
            <a:pPr>
              <a:lnSpc>
                <a:spcPct val="150000"/>
              </a:lnSpc>
            </a:pPr>
            <a:endParaRPr lang="en-GB" sz="5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endParaRPr lang="en-GB" sz="5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itle 1">
            <a:extLst>
              <a:ext uri="{FF2B5EF4-FFF2-40B4-BE49-F238E27FC236}">
                <a16:creationId xmlns:a16="http://schemas.microsoft.com/office/drawing/2014/main" id="{B2DD35A2-212B-4253-8D50-FD1945F2BFB6}"/>
              </a:ext>
            </a:extLst>
          </p:cNvPr>
          <p:cNvSpPr txBox="1">
            <a:spLocks/>
          </p:cNvSpPr>
          <p:nvPr/>
        </p:nvSpPr>
        <p:spPr>
          <a:xfrm>
            <a:off x="3029993" y="3132429"/>
            <a:ext cx="7920773" cy="9971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rPr>
              <a:t>THANK YOU</a:t>
            </a:r>
          </a:p>
        </p:txBody>
      </p:sp>
      <p:pic>
        <p:nvPicPr>
          <p:cNvPr id="5" name="Picture 4"/>
          <p:cNvPicPr>
            <a:picLocks noChangeAspect="1"/>
          </p:cNvPicPr>
          <p:nvPr/>
        </p:nvPicPr>
        <p:blipFill>
          <a:blip r:embed="rId5"/>
          <a:stretch>
            <a:fillRect/>
          </a:stretch>
        </p:blipFill>
        <p:spPr>
          <a:xfrm>
            <a:off x="264745" y="280192"/>
            <a:ext cx="2145978" cy="487722"/>
          </a:xfrm>
          <a:prstGeom prst="rect">
            <a:avLst/>
          </a:prstGeom>
        </p:spPr>
      </p:pic>
    </p:spTree>
    <p:extLst>
      <p:ext uri="{BB962C8B-B14F-4D97-AF65-F5344CB8AC3E}">
        <p14:creationId xmlns:p14="http://schemas.microsoft.com/office/powerpoint/2010/main" val="177602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44317"/>
            <a:ext cx="2717601" cy="606301"/>
          </a:xfrm>
        </p:spPr>
        <p:txBody>
          <a:bodyPr/>
          <a:lstStyle/>
          <a:p>
            <a:r>
              <a:rPr lang="en-GB" sz="2400" dirty="0"/>
              <a:t>EVIDENCE BASE</a:t>
            </a:r>
          </a:p>
        </p:txBody>
      </p:sp>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9" name="Content Placeholder 3"/>
          <p:cNvSpPr>
            <a:spLocks noGrp="1"/>
          </p:cNvSpPr>
          <p:nvPr>
            <p:ph idx="1"/>
          </p:nvPr>
        </p:nvSpPr>
        <p:spPr>
          <a:xfrm>
            <a:off x="388801" y="1150618"/>
            <a:ext cx="8263493" cy="5214348"/>
          </a:xfrm>
        </p:spPr>
        <p:txBody>
          <a:bodyPr/>
          <a:lstStyle/>
          <a:p>
            <a:r>
              <a:rPr lang="en-GB" sz="2400" dirty="0"/>
              <a:t>Psychological training input is based on research (181 police interviews – the largest field based sample with terrorism suspects to date) (Alison et al, 2014) </a:t>
            </a:r>
          </a:p>
          <a:p>
            <a:pPr marL="342900" indent="-342900">
              <a:buFont typeface="Arial" panose="020B0604020202020204" pitchFamily="34" charset="0"/>
              <a:buChar char="•"/>
            </a:pPr>
            <a:r>
              <a:rPr lang="en-GB" sz="2400" dirty="0"/>
              <a:t>878 hours of interviews</a:t>
            </a:r>
          </a:p>
          <a:p>
            <a:pPr marL="342900" indent="-342900">
              <a:buFont typeface="Arial" panose="020B0604020202020204" pitchFamily="34" charset="0"/>
              <a:buChar char="•"/>
            </a:pPr>
            <a:r>
              <a:rPr lang="en-GB" sz="2400" dirty="0"/>
              <a:t>coded using a tool called ORBIT </a:t>
            </a:r>
          </a:p>
          <a:p>
            <a:endParaRPr lang="en-GB" dirty="0"/>
          </a:p>
          <a:p>
            <a:endParaRPr lang="en-GB" sz="2000" dirty="0"/>
          </a:p>
          <a:p>
            <a:endParaRPr lang="en-GB" sz="2000" dirty="0"/>
          </a:p>
          <a:p>
            <a:r>
              <a:rPr lang="en-GB" sz="2400" dirty="0"/>
              <a:t>Provide a “top up” to ALCYONE – a 5 day residential course for CT interviewers </a:t>
            </a:r>
          </a:p>
          <a:p>
            <a:endParaRPr lang="en-GB" dirty="0"/>
          </a:p>
        </p:txBody>
      </p:sp>
      <p:sp>
        <p:nvSpPr>
          <p:cNvPr id="10" name="Title 4">
            <a:extLst>
              <a:ext uri="{FF2B5EF4-FFF2-40B4-BE49-F238E27FC236}">
                <a16:creationId xmlns:a16="http://schemas.microsoft.com/office/drawing/2014/main" id="{52CEEB75-30B6-4F4F-8A86-0F4D5982097C}"/>
              </a:ext>
            </a:extLst>
          </p:cNvPr>
          <p:cNvSpPr txBox="1">
            <a:spLocks/>
          </p:cNvSpPr>
          <p:nvPr/>
        </p:nvSpPr>
        <p:spPr>
          <a:xfrm>
            <a:off x="431999" y="3803552"/>
            <a:ext cx="1430668" cy="480581"/>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400" dirty="0"/>
              <a:t>ACTION</a:t>
            </a:r>
          </a:p>
        </p:txBody>
      </p:sp>
      <p:pic>
        <p:nvPicPr>
          <p:cNvPr id="2" name="Picture 1"/>
          <p:cNvPicPr>
            <a:picLocks noChangeAspect="1"/>
          </p:cNvPicPr>
          <p:nvPr/>
        </p:nvPicPr>
        <p:blipFill>
          <a:blip r:embed="rId3"/>
          <a:stretch>
            <a:fillRect/>
          </a:stretch>
        </p:blipFill>
        <p:spPr>
          <a:xfrm>
            <a:off x="127792" y="6231466"/>
            <a:ext cx="2148390" cy="487069"/>
          </a:xfrm>
          <a:prstGeom prst="rect">
            <a:avLst/>
          </a:prstGeom>
        </p:spPr>
      </p:pic>
    </p:spTree>
    <p:extLst>
      <p:ext uri="{BB962C8B-B14F-4D97-AF65-F5344CB8AC3E}">
        <p14:creationId xmlns:p14="http://schemas.microsoft.com/office/powerpoint/2010/main" val="318836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0" y="1844891"/>
            <a:ext cx="7418105" cy="251999"/>
          </a:xfrm>
        </p:spPr>
        <p:txBody>
          <a:bodyPr/>
          <a:lstStyle/>
          <a:p>
            <a:r>
              <a:rPr lang="en-GB" sz="2000" dirty="0">
                <a:solidFill>
                  <a:schemeClr val="accent1">
                    <a:lumMod val="75000"/>
                  </a:schemeClr>
                </a:solidFill>
              </a:rPr>
              <a:t>Observing Rapport Based Interpersonal Techniques </a:t>
            </a:r>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388800" y="1218218"/>
            <a:ext cx="1086534" cy="491778"/>
          </a:xfrm>
        </p:spPr>
        <p:txBody>
          <a:bodyPr/>
          <a:lstStyle/>
          <a:p>
            <a:r>
              <a:rPr lang="en-GB" sz="2400" dirty="0"/>
              <a:t>ORBIT</a:t>
            </a:r>
          </a:p>
        </p:txBody>
      </p:sp>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9"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0" y="2366681"/>
            <a:ext cx="8263493" cy="4145073"/>
          </a:xfrm>
        </p:spPr>
        <p:txBody>
          <a:bodyPr/>
          <a:lstStyle/>
          <a:p>
            <a:r>
              <a:rPr lang="en-GB" sz="2000" dirty="0"/>
              <a:t>Coding framework based on 3 elements </a:t>
            </a:r>
          </a:p>
          <a:p>
            <a:r>
              <a:rPr lang="en-GB" sz="2000" dirty="0"/>
              <a:t>Interpersonal behaviour (adopted from theories of interpersonal behaviour e.g. Leary, 1957) for coding interpersonal reactions between individuals </a:t>
            </a:r>
          </a:p>
          <a:p>
            <a:pPr lvl="2"/>
            <a:endParaRPr lang="en-GB" sz="2000" dirty="0"/>
          </a:p>
          <a:p>
            <a:r>
              <a:rPr lang="en-GB" sz="2000" dirty="0"/>
              <a:t>Strategies adopted from motivational interviewing (Miller and </a:t>
            </a:r>
            <a:r>
              <a:rPr lang="en-GB" sz="2000" dirty="0" err="1"/>
              <a:t>Rollnick</a:t>
            </a:r>
            <a:r>
              <a:rPr lang="en-GB" sz="2000" dirty="0"/>
              <a:t>, 2009): Autonomy, acceptance, adaptation, empathy and evocation </a:t>
            </a:r>
          </a:p>
          <a:p>
            <a:pPr marL="685800" lvl="2"/>
            <a:endParaRPr lang="en-GB" sz="2000" dirty="0"/>
          </a:p>
          <a:p>
            <a:r>
              <a:rPr lang="en-GB" sz="2000" dirty="0"/>
              <a:t>Interview Yield i.e. info revealed relating to capability opportunity motive, people, actions, locations and times.  </a:t>
            </a:r>
          </a:p>
          <a:p>
            <a:endParaRPr lang="en-GB" dirty="0"/>
          </a:p>
        </p:txBody>
      </p:sp>
      <p:pic>
        <p:nvPicPr>
          <p:cNvPr id="2" name="Picture 1"/>
          <p:cNvPicPr>
            <a:picLocks noChangeAspect="1"/>
          </p:cNvPicPr>
          <p:nvPr/>
        </p:nvPicPr>
        <p:blipFill>
          <a:blip r:embed="rId3"/>
          <a:stretch>
            <a:fillRect/>
          </a:stretch>
        </p:blipFill>
        <p:spPr>
          <a:xfrm>
            <a:off x="213944" y="6024033"/>
            <a:ext cx="2145978" cy="487722"/>
          </a:xfrm>
          <a:prstGeom prst="rect">
            <a:avLst/>
          </a:prstGeom>
        </p:spPr>
      </p:pic>
    </p:spTree>
    <p:extLst>
      <p:ext uri="{BB962C8B-B14F-4D97-AF65-F5344CB8AC3E}">
        <p14:creationId xmlns:p14="http://schemas.microsoft.com/office/powerpoint/2010/main" val="110944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432000" y="746571"/>
            <a:ext cx="7418105" cy="251999"/>
          </a:xfrm>
        </p:spPr>
        <p:txBody>
          <a:bodyPr/>
          <a:lstStyle/>
          <a:p>
            <a:endParaRPr lang="en-GB" dirty="0"/>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351882" y="486149"/>
            <a:ext cx="5041394" cy="747187"/>
          </a:xfrm>
        </p:spPr>
        <p:txBody>
          <a:bodyPr/>
          <a:lstStyle/>
          <a:p>
            <a:r>
              <a:rPr lang="en-GB" sz="2400" dirty="0"/>
              <a:t>THE INTEPERSONAL CIRCLE</a:t>
            </a:r>
            <a:br>
              <a:rPr lang="en-GB" dirty="0"/>
            </a:br>
            <a:endParaRPr lang="en-GB" dirty="0"/>
          </a:p>
        </p:txBody>
      </p:sp>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grpSp>
        <p:nvGrpSpPr>
          <p:cNvPr id="9" name="Group 43"/>
          <p:cNvGrpSpPr/>
          <p:nvPr/>
        </p:nvGrpSpPr>
        <p:grpSpPr>
          <a:xfrm>
            <a:off x="628650" y="1233336"/>
            <a:ext cx="7234805" cy="4508324"/>
            <a:chOff x="-1739104" y="-654926"/>
            <a:chExt cx="11940408" cy="7546316"/>
          </a:xfrm>
        </p:grpSpPr>
        <p:sp>
          <p:nvSpPr>
            <p:cNvPr id="10" name="Oval 9"/>
            <p:cNvSpPr>
              <a:spLocks noChangeAspect="1"/>
            </p:cNvSpPr>
            <p:nvPr/>
          </p:nvSpPr>
          <p:spPr>
            <a:xfrm rot="1178005">
              <a:off x="1782000" y="738510"/>
              <a:ext cx="5580000" cy="558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11" name="TextBox 10"/>
            <p:cNvSpPr txBox="1"/>
            <p:nvPr/>
          </p:nvSpPr>
          <p:spPr>
            <a:xfrm>
              <a:off x="3729914" y="-654926"/>
              <a:ext cx="2526805" cy="1081869"/>
            </a:xfrm>
            <a:prstGeom prst="rect">
              <a:avLst/>
            </a:prstGeom>
            <a:noFill/>
          </p:spPr>
          <p:txBody>
            <a:bodyPr wrap="square" rtlCol="0">
              <a:spAutoFit/>
            </a:bodyPr>
            <a:lstStyle/>
            <a:p>
              <a:r>
                <a:rPr lang="en-GB" b="1" dirty="0"/>
                <a:t>Control</a:t>
              </a:r>
              <a:r>
                <a:rPr lang="en-GB" dirty="0"/>
                <a:t> over..</a:t>
              </a:r>
            </a:p>
          </p:txBody>
        </p:sp>
        <p:sp>
          <p:nvSpPr>
            <p:cNvPr id="12" name="TextBox 11"/>
            <p:cNvSpPr txBox="1"/>
            <p:nvPr/>
          </p:nvSpPr>
          <p:spPr>
            <a:xfrm>
              <a:off x="1453445" y="6273179"/>
              <a:ext cx="6670656" cy="618211"/>
            </a:xfrm>
            <a:prstGeom prst="rect">
              <a:avLst/>
            </a:prstGeom>
            <a:noFill/>
          </p:spPr>
          <p:txBody>
            <a:bodyPr wrap="square" rtlCol="0">
              <a:spAutoFit/>
            </a:bodyPr>
            <a:lstStyle/>
            <a:p>
              <a:pPr algn="ctr"/>
              <a:r>
                <a:rPr lang="en-GB" b="1" dirty="0"/>
                <a:t>Capitulate </a:t>
              </a:r>
              <a:r>
                <a:rPr lang="en-GB" dirty="0"/>
                <a:t>to…</a:t>
              </a:r>
            </a:p>
          </p:txBody>
        </p:sp>
        <p:sp>
          <p:nvSpPr>
            <p:cNvPr id="13" name="TextBox 12"/>
            <p:cNvSpPr txBox="1"/>
            <p:nvPr/>
          </p:nvSpPr>
          <p:spPr>
            <a:xfrm>
              <a:off x="-1739104" y="3421450"/>
              <a:ext cx="3965068" cy="618211"/>
            </a:xfrm>
            <a:prstGeom prst="rect">
              <a:avLst/>
            </a:prstGeom>
            <a:noFill/>
          </p:spPr>
          <p:txBody>
            <a:bodyPr wrap="square" rtlCol="0">
              <a:spAutoFit/>
            </a:bodyPr>
            <a:lstStyle/>
            <a:p>
              <a:pPr algn="ctr"/>
              <a:r>
                <a:rPr lang="en-GB" b="1" dirty="0"/>
                <a:t>Confrontation</a:t>
              </a:r>
              <a:endParaRPr lang="en-GB" sz="825" b="1" dirty="0"/>
            </a:p>
          </p:txBody>
        </p:sp>
        <p:sp>
          <p:nvSpPr>
            <p:cNvPr id="14" name="TextBox 13"/>
            <p:cNvSpPr txBox="1"/>
            <p:nvPr/>
          </p:nvSpPr>
          <p:spPr>
            <a:xfrm>
              <a:off x="7478090" y="3374102"/>
              <a:ext cx="2723214" cy="618211"/>
            </a:xfrm>
            <a:prstGeom prst="rect">
              <a:avLst/>
            </a:prstGeom>
            <a:noFill/>
          </p:spPr>
          <p:txBody>
            <a:bodyPr wrap="square" rtlCol="0">
              <a:spAutoFit/>
            </a:bodyPr>
            <a:lstStyle/>
            <a:p>
              <a:pPr algn="ctr"/>
              <a:r>
                <a:rPr lang="en-GB" b="1" dirty="0"/>
                <a:t>Co-operation</a:t>
              </a:r>
              <a:endParaRPr lang="en-GB" dirty="0"/>
            </a:p>
          </p:txBody>
        </p:sp>
        <p:cxnSp>
          <p:nvCxnSpPr>
            <p:cNvPr id="15" name="Straight Connector 14"/>
            <p:cNvCxnSpPr/>
            <p:nvPr/>
          </p:nvCxnSpPr>
          <p:spPr>
            <a:xfrm flipH="1">
              <a:off x="2712011" y="1490552"/>
              <a:ext cx="3756431" cy="4247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6401" y="1608532"/>
              <a:ext cx="3930662" cy="40113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18005" y="1254593"/>
              <a:ext cx="304882" cy="463658"/>
            </a:xfrm>
            <a:prstGeom prst="rect">
              <a:avLst/>
            </a:prstGeom>
            <a:noFill/>
          </p:spPr>
          <p:txBody>
            <a:bodyPr wrap="none" rtlCol="0">
              <a:spAutoFit/>
            </a:bodyPr>
            <a:lstStyle/>
            <a:p>
              <a:pPr algn="ctr"/>
              <a:endParaRPr lang="en-GB" sz="1200" dirty="0"/>
            </a:p>
          </p:txBody>
        </p:sp>
        <p:sp>
          <p:nvSpPr>
            <p:cNvPr id="18" name="TextBox 17"/>
            <p:cNvSpPr txBox="1"/>
            <p:nvPr/>
          </p:nvSpPr>
          <p:spPr>
            <a:xfrm>
              <a:off x="5196759" y="3260252"/>
              <a:ext cx="1888202" cy="463658"/>
            </a:xfrm>
            <a:prstGeom prst="rect">
              <a:avLst/>
            </a:prstGeom>
            <a:solidFill>
              <a:schemeClr val="bg1"/>
            </a:solidFill>
          </p:spPr>
          <p:txBody>
            <a:bodyPr wrap="square" rtlCol="0">
              <a:spAutoFit/>
            </a:bodyPr>
            <a:lstStyle/>
            <a:p>
              <a:pPr algn="ctr"/>
              <a:endParaRPr lang="en-GB" sz="1200" dirty="0"/>
            </a:p>
          </p:txBody>
        </p:sp>
        <p:sp>
          <p:nvSpPr>
            <p:cNvPr id="19" name="TextBox 18"/>
            <p:cNvSpPr txBox="1"/>
            <p:nvPr/>
          </p:nvSpPr>
          <p:spPr>
            <a:xfrm>
              <a:off x="3462643" y="4793996"/>
              <a:ext cx="2501551" cy="463658"/>
            </a:xfrm>
            <a:prstGeom prst="rect">
              <a:avLst/>
            </a:prstGeom>
            <a:noFill/>
          </p:spPr>
          <p:txBody>
            <a:bodyPr wrap="square" rtlCol="0">
              <a:spAutoFit/>
            </a:bodyPr>
            <a:lstStyle/>
            <a:p>
              <a:pPr algn="ctr"/>
              <a:endParaRPr lang="en-GB" sz="1200" dirty="0"/>
            </a:p>
          </p:txBody>
        </p:sp>
        <p:sp>
          <p:nvSpPr>
            <p:cNvPr id="20" name="TextBox 19"/>
            <p:cNvSpPr txBox="1"/>
            <p:nvPr/>
          </p:nvSpPr>
          <p:spPr>
            <a:xfrm>
              <a:off x="2190958" y="3142273"/>
              <a:ext cx="1430689" cy="463658"/>
            </a:xfrm>
            <a:prstGeom prst="rect">
              <a:avLst/>
            </a:prstGeom>
            <a:noFill/>
          </p:spPr>
          <p:txBody>
            <a:bodyPr wrap="square" rtlCol="0">
              <a:spAutoFit/>
            </a:bodyPr>
            <a:lstStyle/>
            <a:p>
              <a:pPr algn="ctr"/>
              <a:endParaRPr lang="en-GB" sz="1200" dirty="0"/>
            </a:p>
          </p:txBody>
        </p:sp>
      </p:grpSp>
      <p:pic>
        <p:nvPicPr>
          <p:cNvPr id="2" name="Picture 1"/>
          <p:cNvPicPr>
            <a:picLocks noChangeAspect="1"/>
          </p:cNvPicPr>
          <p:nvPr/>
        </p:nvPicPr>
        <p:blipFill>
          <a:blip r:embed="rId3"/>
          <a:stretch>
            <a:fillRect/>
          </a:stretch>
        </p:blipFill>
        <p:spPr>
          <a:xfrm>
            <a:off x="367974" y="6085720"/>
            <a:ext cx="2145978" cy="487722"/>
          </a:xfrm>
          <a:prstGeom prst="rect">
            <a:avLst/>
          </a:prstGeom>
        </p:spPr>
      </p:pic>
    </p:spTree>
    <p:extLst>
      <p:ext uri="{BB962C8B-B14F-4D97-AF65-F5344CB8AC3E}">
        <p14:creationId xmlns:p14="http://schemas.microsoft.com/office/powerpoint/2010/main" val="393719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1" y="909495"/>
            <a:ext cx="7418105" cy="251999"/>
          </a:xfrm>
        </p:spPr>
        <p:txBody>
          <a:bodyPr/>
          <a:lstStyle/>
          <a:p>
            <a:r>
              <a:rPr lang="en-US" dirty="0"/>
              <a:t>ADAPTIVE &amp; MALADAPTIVE</a:t>
            </a:r>
          </a:p>
          <a:p>
            <a:endParaRPr lang="en-GB" dirty="0"/>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44317"/>
            <a:ext cx="4911266" cy="525471"/>
          </a:xfrm>
        </p:spPr>
        <p:txBody>
          <a:bodyPr/>
          <a:lstStyle/>
          <a:p>
            <a:r>
              <a:rPr lang="en-US" dirty="0"/>
              <a:t>ADAPTIVE AND MALADAPTIVE VARIANTS</a:t>
            </a:r>
            <a:br>
              <a:rPr lang="en-US" dirty="0"/>
            </a:br>
            <a:endParaRPr lang="en-GB" dirty="0"/>
          </a:p>
        </p:txBody>
      </p:sp>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grpSp>
        <p:nvGrpSpPr>
          <p:cNvPr id="9" name="Group 43"/>
          <p:cNvGrpSpPr/>
          <p:nvPr/>
        </p:nvGrpSpPr>
        <p:grpSpPr>
          <a:xfrm>
            <a:off x="1" y="1123582"/>
            <a:ext cx="5177070" cy="3808449"/>
            <a:chOff x="168639" y="310751"/>
            <a:chExt cx="8544297" cy="6374823"/>
          </a:xfrm>
        </p:grpSpPr>
        <p:sp>
          <p:nvSpPr>
            <p:cNvPr id="10" name="Oval 9"/>
            <p:cNvSpPr>
              <a:spLocks noChangeAspect="1"/>
            </p:cNvSpPr>
            <p:nvPr/>
          </p:nvSpPr>
          <p:spPr>
            <a:xfrm rot="1178005">
              <a:off x="1782000" y="738510"/>
              <a:ext cx="5580000" cy="558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11" name="TextBox 10"/>
            <p:cNvSpPr txBox="1"/>
            <p:nvPr/>
          </p:nvSpPr>
          <p:spPr>
            <a:xfrm>
              <a:off x="3734449" y="310751"/>
              <a:ext cx="1989462" cy="367063"/>
            </a:xfrm>
            <a:prstGeom prst="rect">
              <a:avLst/>
            </a:prstGeom>
            <a:noFill/>
          </p:spPr>
          <p:txBody>
            <a:bodyPr wrap="square" rtlCol="0">
              <a:spAutoFit/>
            </a:bodyPr>
            <a:lstStyle/>
            <a:p>
              <a:r>
                <a:rPr lang="en-GB" sz="825" b="1" dirty="0"/>
                <a:t>Control</a:t>
              </a:r>
              <a:r>
                <a:rPr lang="en-GB" sz="825" dirty="0"/>
                <a:t> over…</a:t>
              </a:r>
            </a:p>
          </p:txBody>
        </p:sp>
        <p:sp>
          <p:nvSpPr>
            <p:cNvPr id="12" name="TextBox 11"/>
            <p:cNvSpPr txBox="1"/>
            <p:nvPr/>
          </p:nvSpPr>
          <p:spPr>
            <a:xfrm>
              <a:off x="3770727" y="6318511"/>
              <a:ext cx="1602545" cy="367063"/>
            </a:xfrm>
            <a:prstGeom prst="rect">
              <a:avLst/>
            </a:prstGeom>
            <a:noFill/>
          </p:spPr>
          <p:txBody>
            <a:bodyPr wrap="square" rtlCol="0">
              <a:spAutoFit/>
            </a:bodyPr>
            <a:lstStyle/>
            <a:p>
              <a:pPr algn="ctr"/>
              <a:r>
                <a:rPr lang="en-GB" sz="825" b="1" dirty="0"/>
                <a:t>Capitulate </a:t>
              </a:r>
              <a:r>
                <a:rPr lang="en-GB" sz="825" dirty="0"/>
                <a:t>to…</a:t>
              </a:r>
            </a:p>
          </p:txBody>
        </p:sp>
        <p:sp>
          <p:nvSpPr>
            <p:cNvPr id="13" name="TextBox 12"/>
            <p:cNvSpPr txBox="1"/>
            <p:nvPr/>
          </p:nvSpPr>
          <p:spPr>
            <a:xfrm>
              <a:off x="168639" y="3284983"/>
              <a:ext cx="1882357" cy="579573"/>
            </a:xfrm>
            <a:prstGeom prst="rect">
              <a:avLst/>
            </a:prstGeom>
            <a:noFill/>
          </p:spPr>
          <p:txBody>
            <a:bodyPr wrap="square" rtlCol="0">
              <a:spAutoFit/>
            </a:bodyPr>
            <a:lstStyle/>
            <a:p>
              <a:pPr algn="ctr"/>
              <a:r>
                <a:rPr lang="en-GB" sz="825" b="1" dirty="0"/>
                <a:t>Confrontation </a:t>
              </a:r>
              <a:r>
                <a:rPr lang="en-GB" sz="825" dirty="0"/>
                <a:t>with…</a:t>
              </a:r>
            </a:p>
          </p:txBody>
        </p:sp>
        <p:sp>
          <p:nvSpPr>
            <p:cNvPr id="14" name="TextBox 13"/>
            <p:cNvSpPr txBox="1"/>
            <p:nvPr/>
          </p:nvSpPr>
          <p:spPr>
            <a:xfrm>
              <a:off x="7400080" y="3103634"/>
              <a:ext cx="1312856" cy="579573"/>
            </a:xfrm>
            <a:prstGeom prst="rect">
              <a:avLst/>
            </a:prstGeom>
            <a:noFill/>
          </p:spPr>
          <p:txBody>
            <a:bodyPr wrap="square" rtlCol="0">
              <a:spAutoFit/>
            </a:bodyPr>
            <a:lstStyle/>
            <a:p>
              <a:pPr algn="ctr"/>
              <a:r>
                <a:rPr lang="en-GB" sz="825" b="1" dirty="0"/>
                <a:t>Co-operate </a:t>
              </a:r>
              <a:r>
                <a:rPr lang="en-GB" sz="825" dirty="0"/>
                <a:t>with…</a:t>
              </a:r>
            </a:p>
          </p:txBody>
        </p:sp>
        <p:cxnSp>
          <p:nvCxnSpPr>
            <p:cNvPr id="15" name="Straight Connector 14"/>
            <p:cNvCxnSpPr/>
            <p:nvPr/>
          </p:nvCxnSpPr>
          <p:spPr>
            <a:xfrm flipH="1">
              <a:off x="2712011" y="1490552"/>
              <a:ext cx="3756431" cy="4247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6401" y="1608532"/>
              <a:ext cx="3930662" cy="40113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88495" y="1254592"/>
              <a:ext cx="2163901" cy="1390975"/>
            </a:xfrm>
            <a:prstGeom prst="rect">
              <a:avLst/>
            </a:prstGeom>
            <a:noFill/>
          </p:spPr>
          <p:txBody>
            <a:bodyPr wrap="none" rtlCol="0">
              <a:spAutoFit/>
            </a:bodyPr>
            <a:lstStyle/>
            <a:p>
              <a:pPr algn="ctr"/>
              <a:r>
                <a:rPr lang="en-GB" sz="1200" dirty="0"/>
                <a:t>In Charge</a:t>
              </a:r>
            </a:p>
            <a:p>
              <a:pPr algn="ctr"/>
              <a:r>
                <a:rPr lang="en-GB" sz="1200" dirty="0"/>
                <a:t>Sets the Agenda</a:t>
              </a:r>
            </a:p>
            <a:p>
              <a:pPr algn="ctr"/>
              <a:r>
                <a:rPr lang="en-GB" sz="1200" dirty="0"/>
                <a:t>confident </a:t>
              </a:r>
            </a:p>
            <a:p>
              <a:pPr algn="ctr"/>
              <a:endParaRPr lang="en-GB" sz="1200" dirty="0"/>
            </a:p>
          </p:txBody>
        </p:sp>
        <p:sp>
          <p:nvSpPr>
            <p:cNvPr id="18" name="TextBox 17"/>
            <p:cNvSpPr txBox="1"/>
            <p:nvPr/>
          </p:nvSpPr>
          <p:spPr>
            <a:xfrm>
              <a:off x="5373272" y="3260254"/>
              <a:ext cx="1711688" cy="1081870"/>
            </a:xfrm>
            <a:prstGeom prst="rect">
              <a:avLst/>
            </a:prstGeom>
            <a:solidFill>
              <a:schemeClr val="bg1"/>
            </a:solidFill>
          </p:spPr>
          <p:txBody>
            <a:bodyPr wrap="square" rtlCol="0">
              <a:spAutoFit/>
            </a:bodyPr>
            <a:lstStyle/>
            <a:p>
              <a:pPr algn="ctr"/>
              <a:r>
                <a:rPr lang="en-GB" sz="1200" dirty="0"/>
                <a:t>Supportive warm respectful</a:t>
              </a:r>
            </a:p>
          </p:txBody>
        </p:sp>
        <p:sp>
          <p:nvSpPr>
            <p:cNvPr id="19" name="TextBox 18"/>
            <p:cNvSpPr txBox="1"/>
            <p:nvPr/>
          </p:nvSpPr>
          <p:spPr>
            <a:xfrm>
              <a:off x="3462643" y="4793995"/>
              <a:ext cx="2501551" cy="1081870"/>
            </a:xfrm>
            <a:prstGeom prst="rect">
              <a:avLst/>
            </a:prstGeom>
            <a:noFill/>
          </p:spPr>
          <p:txBody>
            <a:bodyPr wrap="square" rtlCol="0">
              <a:spAutoFit/>
            </a:bodyPr>
            <a:lstStyle/>
            <a:p>
              <a:pPr algn="ctr"/>
              <a:r>
                <a:rPr lang="en-GB" sz="1200" dirty="0"/>
                <a:t>Humble</a:t>
              </a:r>
            </a:p>
            <a:p>
              <a:pPr algn="ctr"/>
              <a:r>
                <a:rPr lang="en-GB" sz="1200" dirty="0"/>
                <a:t>Seeking Guidance Patient</a:t>
              </a:r>
            </a:p>
          </p:txBody>
        </p:sp>
        <p:sp>
          <p:nvSpPr>
            <p:cNvPr id="20" name="TextBox 19"/>
            <p:cNvSpPr txBox="1"/>
            <p:nvPr/>
          </p:nvSpPr>
          <p:spPr>
            <a:xfrm>
              <a:off x="2190958" y="3142273"/>
              <a:ext cx="1430689" cy="1081870"/>
            </a:xfrm>
            <a:prstGeom prst="rect">
              <a:avLst/>
            </a:prstGeom>
            <a:noFill/>
          </p:spPr>
          <p:txBody>
            <a:bodyPr wrap="square" rtlCol="0">
              <a:spAutoFit/>
            </a:bodyPr>
            <a:lstStyle/>
            <a:p>
              <a:pPr algn="ctr"/>
              <a:r>
                <a:rPr lang="en-GB" sz="1200" dirty="0"/>
                <a:t>Assertive Frank</a:t>
              </a:r>
            </a:p>
            <a:p>
              <a:pPr algn="ctr"/>
              <a:r>
                <a:rPr lang="en-GB" sz="1200" dirty="0"/>
                <a:t>Forthright</a:t>
              </a:r>
            </a:p>
          </p:txBody>
        </p:sp>
      </p:grpSp>
      <p:grpSp>
        <p:nvGrpSpPr>
          <p:cNvPr id="21" name="Group 44"/>
          <p:cNvGrpSpPr/>
          <p:nvPr/>
        </p:nvGrpSpPr>
        <p:grpSpPr>
          <a:xfrm>
            <a:off x="3852630" y="2154596"/>
            <a:ext cx="5168332" cy="3917318"/>
            <a:chOff x="90200" y="310751"/>
            <a:chExt cx="8703465" cy="6364018"/>
          </a:xfrm>
        </p:grpSpPr>
        <p:sp>
          <p:nvSpPr>
            <p:cNvPr id="22" name="Oval 21"/>
            <p:cNvSpPr>
              <a:spLocks noChangeAspect="1"/>
            </p:cNvSpPr>
            <p:nvPr/>
          </p:nvSpPr>
          <p:spPr>
            <a:xfrm rot="1178005">
              <a:off x="1782000" y="738510"/>
              <a:ext cx="5580000" cy="558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cxnSp>
          <p:nvCxnSpPr>
            <p:cNvPr id="23" name="Straight Connector 22"/>
            <p:cNvCxnSpPr/>
            <p:nvPr/>
          </p:nvCxnSpPr>
          <p:spPr>
            <a:xfrm flipH="1">
              <a:off x="2600427" y="1456028"/>
              <a:ext cx="3820630" cy="4048173"/>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734449" y="310751"/>
              <a:ext cx="1989464" cy="356257"/>
            </a:xfrm>
            <a:prstGeom prst="rect">
              <a:avLst/>
            </a:prstGeom>
            <a:noFill/>
          </p:spPr>
          <p:txBody>
            <a:bodyPr wrap="square" rtlCol="0">
              <a:spAutoFit/>
            </a:bodyPr>
            <a:lstStyle/>
            <a:p>
              <a:r>
                <a:rPr lang="en-GB" sz="825" b="1" dirty="0"/>
                <a:t>Control</a:t>
              </a:r>
              <a:r>
                <a:rPr lang="en-GB" sz="825" dirty="0"/>
                <a:t> over…</a:t>
              </a:r>
            </a:p>
          </p:txBody>
        </p:sp>
        <p:sp>
          <p:nvSpPr>
            <p:cNvPr id="25" name="TextBox 24"/>
            <p:cNvSpPr txBox="1"/>
            <p:nvPr/>
          </p:nvSpPr>
          <p:spPr>
            <a:xfrm>
              <a:off x="3770728" y="6318512"/>
              <a:ext cx="1602545" cy="356257"/>
            </a:xfrm>
            <a:prstGeom prst="rect">
              <a:avLst/>
            </a:prstGeom>
            <a:noFill/>
          </p:spPr>
          <p:txBody>
            <a:bodyPr wrap="square" rtlCol="0">
              <a:spAutoFit/>
            </a:bodyPr>
            <a:lstStyle/>
            <a:p>
              <a:pPr algn="ctr"/>
              <a:r>
                <a:rPr lang="en-GB" sz="825" b="1" dirty="0"/>
                <a:t>Capitulate </a:t>
              </a:r>
              <a:r>
                <a:rPr lang="en-GB" sz="825" dirty="0"/>
                <a:t>to…</a:t>
              </a:r>
            </a:p>
          </p:txBody>
        </p:sp>
        <p:sp>
          <p:nvSpPr>
            <p:cNvPr id="26" name="TextBox 25"/>
            <p:cNvSpPr txBox="1"/>
            <p:nvPr/>
          </p:nvSpPr>
          <p:spPr>
            <a:xfrm>
              <a:off x="90200" y="3344582"/>
              <a:ext cx="1882359" cy="562511"/>
            </a:xfrm>
            <a:prstGeom prst="rect">
              <a:avLst/>
            </a:prstGeom>
            <a:noFill/>
          </p:spPr>
          <p:txBody>
            <a:bodyPr wrap="square" rtlCol="0">
              <a:spAutoFit/>
            </a:bodyPr>
            <a:lstStyle/>
            <a:p>
              <a:pPr algn="ctr"/>
              <a:r>
                <a:rPr lang="en-GB" sz="825" b="1" dirty="0"/>
                <a:t>Confrontation </a:t>
              </a:r>
            </a:p>
            <a:p>
              <a:pPr algn="ctr"/>
              <a:r>
                <a:rPr lang="en-GB" sz="825" dirty="0"/>
                <a:t>with…</a:t>
              </a:r>
            </a:p>
          </p:txBody>
        </p:sp>
        <p:sp>
          <p:nvSpPr>
            <p:cNvPr id="27" name="TextBox 26"/>
            <p:cNvSpPr txBox="1"/>
            <p:nvPr/>
          </p:nvSpPr>
          <p:spPr>
            <a:xfrm>
              <a:off x="7480811" y="3079309"/>
              <a:ext cx="1312854" cy="562511"/>
            </a:xfrm>
            <a:prstGeom prst="rect">
              <a:avLst/>
            </a:prstGeom>
            <a:noFill/>
          </p:spPr>
          <p:txBody>
            <a:bodyPr wrap="square" rtlCol="0">
              <a:spAutoFit/>
            </a:bodyPr>
            <a:lstStyle/>
            <a:p>
              <a:pPr algn="ctr"/>
              <a:r>
                <a:rPr lang="en-GB" sz="825" b="1" dirty="0"/>
                <a:t>Co-operate </a:t>
              </a:r>
              <a:r>
                <a:rPr lang="en-GB" sz="825" dirty="0"/>
                <a:t>with…</a:t>
              </a:r>
            </a:p>
          </p:txBody>
        </p:sp>
        <p:cxnSp>
          <p:nvCxnSpPr>
            <p:cNvPr id="28" name="Straight Connector 27"/>
            <p:cNvCxnSpPr/>
            <p:nvPr/>
          </p:nvCxnSpPr>
          <p:spPr>
            <a:xfrm>
              <a:off x="2716201" y="1333356"/>
              <a:ext cx="3936410" cy="41708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5774665" y="2714996"/>
            <a:ext cx="1410956" cy="646331"/>
          </a:xfrm>
          <a:prstGeom prst="rect">
            <a:avLst/>
          </a:prstGeom>
          <a:noFill/>
        </p:spPr>
        <p:txBody>
          <a:bodyPr wrap="square" rtlCol="0">
            <a:spAutoFit/>
          </a:bodyPr>
          <a:lstStyle/>
          <a:p>
            <a:pPr algn="ctr"/>
            <a:r>
              <a:rPr lang="en-GB" sz="1200" i="1" dirty="0"/>
              <a:t>Demanding </a:t>
            </a:r>
          </a:p>
          <a:p>
            <a:pPr algn="ctr"/>
            <a:r>
              <a:rPr lang="en-GB" sz="1200" i="1" dirty="0"/>
              <a:t>Dogmatic</a:t>
            </a:r>
          </a:p>
          <a:p>
            <a:pPr algn="ctr"/>
            <a:r>
              <a:rPr lang="en-GB" sz="1200" i="1" dirty="0"/>
              <a:t>Competitive</a:t>
            </a:r>
          </a:p>
        </p:txBody>
      </p:sp>
      <p:sp>
        <p:nvSpPr>
          <p:cNvPr id="30" name="TextBox 29"/>
          <p:cNvSpPr txBox="1"/>
          <p:nvPr/>
        </p:nvSpPr>
        <p:spPr>
          <a:xfrm>
            <a:off x="6868636" y="3672834"/>
            <a:ext cx="1115858" cy="461665"/>
          </a:xfrm>
          <a:prstGeom prst="rect">
            <a:avLst/>
          </a:prstGeom>
          <a:noFill/>
        </p:spPr>
        <p:txBody>
          <a:bodyPr wrap="square" rtlCol="0">
            <a:spAutoFit/>
          </a:bodyPr>
          <a:lstStyle/>
          <a:p>
            <a:r>
              <a:rPr lang="en-GB" sz="1200" i="1" dirty="0"/>
              <a:t>Patronising</a:t>
            </a:r>
          </a:p>
          <a:p>
            <a:r>
              <a:rPr lang="en-GB" sz="1200" i="1" dirty="0"/>
              <a:t>Over familiar</a:t>
            </a:r>
          </a:p>
        </p:txBody>
      </p:sp>
      <p:sp>
        <p:nvSpPr>
          <p:cNvPr id="31" name="TextBox 30"/>
          <p:cNvSpPr txBox="1"/>
          <p:nvPr/>
        </p:nvSpPr>
        <p:spPr>
          <a:xfrm>
            <a:off x="5923488" y="4910533"/>
            <a:ext cx="1296145" cy="461665"/>
          </a:xfrm>
          <a:prstGeom prst="rect">
            <a:avLst/>
          </a:prstGeom>
          <a:noFill/>
        </p:spPr>
        <p:txBody>
          <a:bodyPr wrap="square" rtlCol="0">
            <a:spAutoFit/>
          </a:bodyPr>
          <a:lstStyle/>
          <a:p>
            <a:r>
              <a:rPr lang="en-GB" sz="1200" i="1" dirty="0"/>
              <a:t>Uncertain, Weak, Avoidant</a:t>
            </a:r>
          </a:p>
        </p:txBody>
      </p:sp>
      <p:sp>
        <p:nvSpPr>
          <p:cNvPr id="32" name="TextBox 31"/>
          <p:cNvSpPr txBox="1"/>
          <p:nvPr/>
        </p:nvSpPr>
        <p:spPr>
          <a:xfrm>
            <a:off x="5039626" y="3662709"/>
            <a:ext cx="1296145" cy="646331"/>
          </a:xfrm>
          <a:prstGeom prst="rect">
            <a:avLst/>
          </a:prstGeom>
          <a:noFill/>
        </p:spPr>
        <p:txBody>
          <a:bodyPr wrap="square" rtlCol="0">
            <a:spAutoFit/>
          </a:bodyPr>
          <a:lstStyle/>
          <a:p>
            <a:r>
              <a:rPr lang="en-GB" sz="1200" i="1" dirty="0"/>
              <a:t>Attacking Punitive Sarcastic</a:t>
            </a:r>
          </a:p>
        </p:txBody>
      </p:sp>
      <p:sp>
        <p:nvSpPr>
          <p:cNvPr id="35" name="TextBox 34"/>
          <p:cNvSpPr txBox="1"/>
          <p:nvPr/>
        </p:nvSpPr>
        <p:spPr>
          <a:xfrm>
            <a:off x="1950942" y="5183841"/>
            <a:ext cx="1560640" cy="369332"/>
          </a:xfrm>
          <a:prstGeom prst="rect">
            <a:avLst/>
          </a:prstGeom>
          <a:noFill/>
        </p:spPr>
        <p:txBody>
          <a:bodyPr wrap="square" rtlCol="0">
            <a:spAutoFit/>
          </a:bodyPr>
          <a:lstStyle/>
          <a:p>
            <a:r>
              <a:rPr lang="en-GB" dirty="0"/>
              <a:t>ADAPTIVE</a:t>
            </a:r>
          </a:p>
        </p:txBody>
      </p:sp>
      <p:sp>
        <p:nvSpPr>
          <p:cNvPr id="36" name="TextBox 35"/>
          <p:cNvSpPr txBox="1"/>
          <p:nvPr/>
        </p:nvSpPr>
        <p:spPr>
          <a:xfrm>
            <a:off x="5774665" y="6155668"/>
            <a:ext cx="1932253" cy="369332"/>
          </a:xfrm>
          <a:prstGeom prst="rect">
            <a:avLst/>
          </a:prstGeom>
          <a:noFill/>
        </p:spPr>
        <p:txBody>
          <a:bodyPr wrap="square" rtlCol="0">
            <a:spAutoFit/>
          </a:bodyPr>
          <a:lstStyle/>
          <a:p>
            <a:r>
              <a:rPr lang="en-GB" dirty="0"/>
              <a:t>MALADAPTIVE</a:t>
            </a:r>
          </a:p>
        </p:txBody>
      </p:sp>
      <p:pic>
        <p:nvPicPr>
          <p:cNvPr id="2" name="Picture 1"/>
          <p:cNvPicPr>
            <a:picLocks noChangeAspect="1"/>
          </p:cNvPicPr>
          <p:nvPr/>
        </p:nvPicPr>
        <p:blipFill>
          <a:blip r:embed="rId3"/>
          <a:stretch>
            <a:fillRect/>
          </a:stretch>
        </p:blipFill>
        <p:spPr>
          <a:xfrm>
            <a:off x="300190" y="6078267"/>
            <a:ext cx="2145978" cy="487722"/>
          </a:xfrm>
          <a:prstGeom prst="rect">
            <a:avLst/>
          </a:prstGeom>
        </p:spPr>
      </p:pic>
    </p:spTree>
    <p:extLst>
      <p:ext uri="{BB962C8B-B14F-4D97-AF65-F5344CB8AC3E}">
        <p14:creationId xmlns:p14="http://schemas.microsoft.com/office/powerpoint/2010/main" val="236508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76893" y="1269460"/>
            <a:ext cx="7418105" cy="136964"/>
          </a:xfrm>
        </p:spPr>
        <p:txBody>
          <a:bodyPr/>
          <a:lstStyle/>
          <a:p>
            <a:endParaRPr lang="en-GB" dirty="0"/>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44317"/>
            <a:ext cx="4053811" cy="549906"/>
          </a:xfrm>
        </p:spPr>
        <p:txBody>
          <a:bodyPr/>
          <a:lstStyle/>
          <a:p>
            <a:r>
              <a:rPr lang="en-US" dirty="0"/>
              <a:t>INTENSITY</a:t>
            </a:r>
            <a:endParaRPr lang="en-GB" dirty="0"/>
          </a:p>
        </p:txBody>
      </p:sp>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grpSp>
        <p:nvGrpSpPr>
          <p:cNvPr id="9" name="Group 43"/>
          <p:cNvGrpSpPr/>
          <p:nvPr/>
        </p:nvGrpSpPr>
        <p:grpSpPr>
          <a:xfrm>
            <a:off x="938544" y="1616190"/>
            <a:ext cx="4160565" cy="3226072"/>
            <a:chOff x="-269031" y="27327"/>
            <a:chExt cx="8906294" cy="7047591"/>
          </a:xfrm>
        </p:grpSpPr>
        <p:sp>
          <p:nvSpPr>
            <p:cNvPr id="10" name="TextBox 9"/>
            <p:cNvSpPr txBox="1"/>
            <p:nvPr/>
          </p:nvSpPr>
          <p:spPr>
            <a:xfrm>
              <a:off x="7324407" y="2999730"/>
              <a:ext cx="1312856" cy="1033753"/>
            </a:xfrm>
            <a:prstGeom prst="rect">
              <a:avLst/>
            </a:prstGeom>
            <a:noFill/>
          </p:spPr>
          <p:txBody>
            <a:bodyPr wrap="square" rtlCol="0">
              <a:spAutoFit/>
            </a:bodyPr>
            <a:lstStyle/>
            <a:p>
              <a:pPr algn="ctr"/>
              <a:r>
                <a:rPr lang="en-GB" sz="825" b="1" dirty="0"/>
                <a:t>Co-operate </a:t>
              </a:r>
              <a:r>
                <a:rPr lang="en-GB" sz="825" dirty="0"/>
                <a:t>with…</a:t>
              </a:r>
            </a:p>
          </p:txBody>
        </p:sp>
        <p:sp>
          <p:nvSpPr>
            <p:cNvPr id="11" name="TextBox 10"/>
            <p:cNvSpPr txBox="1"/>
            <p:nvPr/>
          </p:nvSpPr>
          <p:spPr>
            <a:xfrm>
              <a:off x="3661735" y="27327"/>
              <a:ext cx="1989464" cy="479057"/>
            </a:xfrm>
            <a:prstGeom prst="rect">
              <a:avLst/>
            </a:prstGeom>
            <a:noFill/>
          </p:spPr>
          <p:txBody>
            <a:bodyPr wrap="square" rtlCol="0">
              <a:spAutoFit/>
            </a:bodyPr>
            <a:lstStyle/>
            <a:p>
              <a:r>
                <a:rPr lang="en-GB" sz="825" b="1" dirty="0"/>
                <a:t>Control</a:t>
              </a:r>
              <a:r>
                <a:rPr lang="en-GB" sz="825" dirty="0"/>
                <a:t> over</a:t>
              </a:r>
              <a:r>
                <a:rPr lang="en-GB" sz="825" dirty="0">
                  <a:solidFill>
                    <a:srgbClr val="FFFF00"/>
                  </a:solidFill>
                </a:rPr>
                <a:t>…</a:t>
              </a:r>
            </a:p>
          </p:txBody>
        </p:sp>
        <p:sp>
          <p:nvSpPr>
            <p:cNvPr id="12" name="TextBox 11"/>
            <p:cNvSpPr txBox="1"/>
            <p:nvPr/>
          </p:nvSpPr>
          <p:spPr>
            <a:xfrm>
              <a:off x="3770726" y="6318512"/>
              <a:ext cx="1602547" cy="756406"/>
            </a:xfrm>
            <a:prstGeom prst="rect">
              <a:avLst/>
            </a:prstGeom>
            <a:noFill/>
          </p:spPr>
          <p:txBody>
            <a:bodyPr wrap="square" rtlCol="0">
              <a:spAutoFit/>
            </a:bodyPr>
            <a:lstStyle/>
            <a:p>
              <a:pPr algn="ctr"/>
              <a:r>
                <a:rPr lang="en-GB" sz="825" b="1" dirty="0"/>
                <a:t>Capitulate </a:t>
              </a:r>
              <a:r>
                <a:rPr lang="en-GB" sz="825" dirty="0"/>
                <a:t>to</a:t>
              </a:r>
              <a:r>
                <a:rPr lang="en-GB" sz="825" dirty="0">
                  <a:solidFill>
                    <a:srgbClr val="FFFF00"/>
                  </a:solidFill>
                </a:rPr>
                <a:t>…</a:t>
              </a:r>
            </a:p>
          </p:txBody>
        </p:sp>
        <p:sp>
          <p:nvSpPr>
            <p:cNvPr id="13" name="TextBox 12"/>
            <p:cNvSpPr txBox="1"/>
            <p:nvPr/>
          </p:nvSpPr>
          <p:spPr>
            <a:xfrm>
              <a:off x="-269031" y="3260253"/>
              <a:ext cx="1882357" cy="756406"/>
            </a:xfrm>
            <a:prstGeom prst="rect">
              <a:avLst/>
            </a:prstGeom>
            <a:noFill/>
          </p:spPr>
          <p:txBody>
            <a:bodyPr wrap="square" rtlCol="0">
              <a:spAutoFit/>
            </a:bodyPr>
            <a:lstStyle/>
            <a:p>
              <a:pPr algn="ctr"/>
              <a:r>
                <a:rPr lang="en-GB" sz="825" b="1" dirty="0"/>
                <a:t>Confrontation </a:t>
              </a:r>
              <a:r>
                <a:rPr lang="en-GB" sz="825" dirty="0"/>
                <a:t>with…</a:t>
              </a:r>
            </a:p>
          </p:txBody>
        </p:sp>
        <p:cxnSp>
          <p:nvCxnSpPr>
            <p:cNvPr id="14" name="Straight Connector 13"/>
            <p:cNvCxnSpPr/>
            <p:nvPr/>
          </p:nvCxnSpPr>
          <p:spPr>
            <a:xfrm flipH="1">
              <a:off x="2712011" y="1490552"/>
              <a:ext cx="3756431" cy="4247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6401" y="1608532"/>
              <a:ext cx="3930662" cy="401132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75959" y="841528"/>
              <a:ext cx="2073290" cy="1311102"/>
            </a:xfrm>
            <a:prstGeom prst="rect">
              <a:avLst/>
            </a:prstGeom>
            <a:noFill/>
          </p:spPr>
          <p:txBody>
            <a:bodyPr wrap="none" rtlCol="0">
              <a:spAutoFit/>
            </a:bodyPr>
            <a:lstStyle/>
            <a:p>
              <a:pPr algn="ctr"/>
              <a:r>
                <a:rPr lang="en-GB" sz="825" dirty="0"/>
                <a:t>In Charge</a:t>
              </a:r>
            </a:p>
            <a:p>
              <a:pPr algn="ctr"/>
              <a:r>
                <a:rPr lang="en-GB" sz="825" dirty="0"/>
                <a:t>Sets the Agenda</a:t>
              </a:r>
            </a:p>
            <a:p>
              <a:pPr algn="ctr"/>
              <a:r>
                <a:rPr lang="en-GB" sz="825" dirty="0"/>
                <a:t>confident </a:t>
              </a:r>
            </a:p>
            <a:p>
              <a:pPr algn="ctr"/>
              <a:endParaRPr lang="en-GB" sz="825" dirty="0"/>
            </a:p>
          </p:txBody>
        </p:sp>
        <p:sp>
          <p:nvSpPr>
            <p:cNvPr id="17" name="TextBox 16"/>
            <p:cNvSpPr txBox="1"/>
            <p:nvPr/>
          </p:nvSpPr>
          <p:spPr>
            <a:xfrm>
              <a:off x="5602200" y="3260253"/>
              <a:ext cx="1888201" cy="1033753"/>
            </a:xfrm>
            <a:prstGeom prst="rect">
              <a:avLst/>
            </a:prstGeom>
            <a:solidFill>
              <a:schemeClr val="bg1"/>
            </a:solidFill>
          </p:spPr>
          <p:txBody>
            <a:bodyPr wrap="square" rtlCol="0">
              <a:spAutoFit/>
            </a:bodyPr>
            <a:lstStyle/>
            <a:p>
              <a:pPr algn="ctr"/>
              <a:r>
                <a:rPr lang="en-GB" sz="825" dirty="0"/>
                <a:t>Supportive warm respectful</a:t>
              </a:r>
            </a:p>
          </p:txBody>
        </p:sp>
        <p:sp>
          <p:nvSpPr>
            <p:cNvPr id="18" name="TextBox 17"/>
            <p:cNvSpPr txBox="1"/>
            <p:nvPr/>
          </p:nvSpPr>
          <p:spPr>
            <a:xfrm>
              <a:off x="3761909" y="4809550"/>
              <a:ext cx="1576690" cy="1311102"/>
            </a:xfrm>
            <a:prstGeom prst="rect">
              <a:avLst/>
            </a:prstGeom>
            <a:noFill/>
          </p:spPr>
          <p:txBody>
            <a:bodyPr wrap="square" rtlCol="0">
              <a:spAutoFit/>
            </a:bodyPr>
            <a:lstStyle/>
            <a:p>
              <a:pPr algn="ctr"/>
              <a:r>
                <a:rPr lang="en-GB" sz="825" dirty="0"/>
                <a:t>Humble</a:t>
              </a:r>
            </a:p>
            <a:p>
              <a:pPr algn="ctr"/>
              <a:r>
                <a:rPr lang="en-GB" sz="825" dirty="0"/>
                <a:t>Seeking Guidance Patient</a:t>
              </a:r>
            </a:p>
          </p:txBody>
        </p:sp>
        <p:sp>
          <p:nvSpPr>
            <p:cNvPr id="19" name="TextBox 18"/>
            <p:cNvSpPr txBox="1"/>
            <p:nvPr/>
          </p:nvSpPr>
          <p:spPr>
            <a:xfrm>
              <a:off x="1902754" y="3142273"/>
              <a:ext cx="1430690" cy="1033753"/>
            </a:xfrm>
            <a:prstGeom prst="rect">
              <a:avLst/>
            </a:prstGeom>
            <a:noFill/>
          </p:spPr>
          <p:txBody>
            <a:bodyPr wrap="square" rtlCol="0">
              <a:spAutoFit/>
            </a:bodyPr>
            <a:lstStyle/>
            <a:p>
              <a:pPr algn="ctr"/>
              <a:r>
                <a:rPr lang="en-GB" sz="825" dirty="0"/>
                <a:t>Assertive Frank</a:t>
              </a:r>
            </a:p>
            <a:p>
              <a:pPr algn="ctr"/>
              <a:r>
                <a:rPr lang="en-GB" sz="825" dirty="0"/>
                <a:t>Forthright</a:t>
              </a:r>
            </a:p>
          </p:txBody>
        </p:sp>
        <p:sp>
          <p:nvSpPr>
            <p:cNvPr id="20" name="Oval 19"/>
            <p:cNvSpPr>
              <a:spLocks noChangeAspect="1"/>
            </p:cNvSpPr>
            <p:nvPr/>
          </p:nvSpPr>
          <p:spPr>
            <a:xfrm rot="1178005">
              <a:off x="1782000" y="738510"/>
              <a:ext cx="5580000" cy="558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21" name="Oval 20"/>
            <p:cNvSpPr>
              <a:spLocks noChangeAspect="1"/>
            </p:cNvSpPr>
            <p:nvPr/>
          </p:nvSpPr>
          <p:spPr>
            <a:xfrm>
              <a:off x="3492000" y="2349000"/>
              <a:ext cx="2160000" cy="216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grpSp>
      <p:grpSp>
        <p:nvGrpSpPr>
          <p:cNvPr id="22" name="Group 44"/>
          <p:cNvGrpSpPr/>
          <p:nvPr/>
        </p:nvGrpSpPr>
        <p:grpSpPr>
          <a:xfrm>
            <a:off x="3822625" y="3564602"/>
            <a:ext cx="4178376" cy="3152547"/>
            <a:chOff x="-163839" y="-55852"/>
            <a:chExt cx="8957504" cy="7160850"/>
          </a:xfrm>
        </p:grpSpPr>
        <p:sp>
          <p:nvSpPr>
            <p:cNvPr id="23" name="Oval 22"/>
            <p:cNvSpPr>
              <a:spLocks noChangeAspect="1"/>
            </p:cNvSpPr>
            <p:nvPr/>
          </p:nvSpPr>
          <p:spPr>
            <a:xfrm rot="1178005">
              <a:off x="1782000" y="738510"/>
              <a:ext cx="5580000" cy="558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cxnSp>
          <p:nvCxnSpPr>
            <p:cNvPr id="24" name="Straight Connector 23"/>
            <p:cNvCxnSpPr/>
            <p:nvPr/>
          </p:nvCxnSpPr>
          <p:spPr>
            <a:xfrm flipH="1">
              <a:off x="2600427" y="1456028"/>
              <a:ext cx="3820630" cy="4048173"/>
            </a:xfrm>
            <a:prstGeom prst="line">
              <a:avLst/>
            </a:prstGeom>
          </p:spPr>
          <p:style>
            <a:lnRef idx="2">
              <a:schemeClr val="accent1"/>
            </a:lnRef>
            <a:fillRef idx="0">
              <a:schemeClr val="accent1"/>
            </a:fillRef>
            <a:effectRef idx="1">
              <a:schemeClr val="accent1"/>
            </a:effectRef>
            <a:fontRef idx="minor">
              <a:schemeClr val="tx1"/>
            </a:fontRef>
          </p:style>
        </p:cxnSp>
        <p:sp>
          <p:nvSpPr>
            <p:cNvPr id="25" name="Oval 24"/>
            <p:cNvSpPr>
              <a:spLocks noChangeAspect="1"/>
            </p:cNvSpPr>
            <p:nvPr/>
          </p:nvSpPr>
          <p:spPr>
            <a:xfrm>
              <a:off x="3492000" y="2349000"/>
              <a:ext cx="2160000" cy="216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26" name="TextBox 25"/>
            <p:cNvSpPr txBox="1"/>
            <p:nvPr/>
          </p:nvSpPr>
          <p:spPr>
            <a:xfrm>
              <a:off x="3597863" y="-55852"/>
              <a:ext cx="1989463" cy="498108"/>
            </a:xfrm>
            <a:prstGeom prst="rect">
              <a:avLst/>
            </a:prstGeom>
            <a:noFill/>
          </p:spPr>
          <p:txBody>
            <a:bodyPr wrap="square" rtlCol="0">
              <a:spAutoFit/>
            </a:bodyPr>
            <a:lstStyle/>
            <a:p>
              <a:r>
                <a:rPr lang="en-GB" sz="825" b="1" dirty="0"/>
                <a:t>Control</a:t>
              </a:r>
              <a:r>
                <a:rPr lang="en-GB" sz="825" dirty="0"/>
                <a:t> over</a:t>
              </a:r>
              <a:r>
                <a:rPr lang="en-GB" sz="825" dirty="0">
                  <a:solidFill>
                    <a:srgbClr val="FFFF00"/>
                  </a:solidFill>
                </a:rPr>
                <a:t>…</a:t>
              </a:r>
            </a:p>
          </p:txBody>
        </p:sp>
        <p:sp>
          <p:nvSpPr>
            <p:cNvPr id="27" name="TextBox 26"/>
            <p:cNvSpPr txBox="1"/>
            <p:nvPr/>
          </p:nvSpPr>
          <p:spPr>
            <a:xfrm>
              <a:off x="3770726" y="6318511"/>
              <a:ext cx="1602546" cy="786487"/>
            </a:xfrm>
            <a:prstGeom prst="rect">
              <a:avLst/>
            </a:prstGeom>
            <a:noFill/>
          </p:spPr>
          <p:txBody>
            <a:bodyPr wrap="square" rtlCol="0">
              <a:spAutoFit/>
            </a:bodyPr>
            <a:lstStyle/>
            <a:p>
              <a:pPr algn="ctr"/>
              <a:r>
                <a:rPr lang="en-GB" sz="825" b="1" dirty="0"/>
                <a:t>Capitulate </a:t>
              </a:r>
              <a:r>
                <a:rPr lang="en-GB" sz="825" dirty="0"/>
                <a:t>to…</a:t>
              </a:r>
            </a:p>
          </p:txBody>
        </p:sp>
        <p:sp>
          <p:nvSpPr>
            <p:cNvPr id="28" name="TextBox 27"/>
            <p:cNvSpPr txBox="1"/>
            <p:nvPr/>
          </p:nvSpPr>
          <p:spPr>
            <a:xfrm>
              <a:off x="-163839" y="3176659"/>
              <a:ext cx="1882358" cy="786487"/>
            </a:xfrm>
            <a:prstGeom prst="rect">
              <a:avLst/>
            </a:prstGeom>
            <a:noFill/>
          </p:spPr>
          <p:txBody>
            <a:bodyPr wrap="square" rtlCol="0">
              <a:spAutoFit/>
            </a:bodyPr>
            <a:lstStyle/>
            <a:p>
              <a:pPr algn="ctr"/>
              <a:r>
                <a:rPr lang="en-GB" sz="825" dirty="0"/>
                <a:t>Confrontation with…</a:t>
              </a:r>
            </a:p>
          </p:txBody>
        </p:sp>
        <p:sp>
          <p:nvSpPr>
            <p:cNvPr id="29" name="TextBox 28"/>
            <p:cNvSpPr txBox="1"/>
            <p:nvPr/>
          </p:nvSpPr>
          <p:spPr>
            <a:xfrm>
              <a:off x="7480812" y="3079309"/>
              <a:ext cx="1312853" cy="1074863"/>
            </a:xfrm>
            <a:prstGeom prst="rect">
              <a:avLst/>
            </a:prstGeom>
            <a:noFill/>
          </p:spPr>
          <p:txBody>
            <a:bodyPr wrap="square" rtlCol="0">
              <a:spAutoFit/>
            </a:bodyPr>
            <a:lstStyle/>
            <a:p>
              <a:pPr algn="ctr"/>
              <a:r>
                <a:rPr lang="en-GB" sz="825" b="1" dirty="0"/>
                <a:t>Co-operate </a:t>
              </a:r>
              <a:r>
                <a:rPr lang="en-GB" sz="825" dirty="0"/>
                <a:t>with…</a:t>
              </a:r>
            </a:p>
          </p:txBody>
        </p:sp>
        <p:cxnSp>
          <p:nvCxnSpPr>
            <p:cNvPr id="30" name="Straight Connector 29"/>
            <p:cNvCxnSpPr/>
            <p:nvPr/>
          </p:nvCxnSpPr>
          <p:spPr>
            <a:xfrm>
              <a:off x="2716201" y="1333356"/>
              <a:ext cx="3936410" cy="41708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338618" y="4768416"/>
            <a:ext cx="2700300" cy="1131079"/>
          </a:xfrm>
          <a:prstGeom prst="rect">
            <a:avLst/>
          </a:prstGeom>
          <a:noFill/>
        </p:spPr>
        <p:txBody>
          <a:bodyPr wrap="square" rtlCol="0">
            <a:spAutoFit/>
          </a:bodyPr>
          <a:lstStyle/>
          <a:p>
            <a:r>
              <a:rPr lang="en-GB" sz="1350" dirty="0"/>
              <a:t>NEVER - CENTRE </a:t>
            </a:r>
          </a:p>
          <a:p>
            <a:r>
              <a:rPr lang="en-GB" sz="1350" dirty="0"/>
              <a:t>SOMETIMES – INNER CIRCLE</a:t>
            </a:r>
            <a:br>
              <a:rPr lang="en-GB" sz="1350" dirty="0"/>
            </a:br>
            <a:r>
              <a:rPr lang="en-GB" sz="1350" dirty="0"/>
              <a:t>OFTEN – MIDDLE CIRCLE</a:t>
            </a:r>
          </a:p>
          <a:p>
            <a:r>
              <a:rPr lang="en-GB" sz="1350" dirty="0"/>
              <a:t>VERY OFTEN – OUTER CIRCLE</a:t>
            </a:r>
          </a:p>
        </p:txBody>
      </p:sp>
      <p:sp>
        <p:nvSpPr>
          <p:cNvPr id="32" name="TextBox 31"/>
          <p:cNvSpPr txBox="1"/>
          <p:nvPr/>
        </p:nvSpPr>
        <p:spPr>
          <a:xfrm>
            <a:off x="5274078" y="3960174"/>
            <a:ext cx="1410956" cy="473206"/>
          </a:xfrm>
          <a:prstGeom prst="rect">
            <a:avLst/>
          </a:prstGeom>
          <a:noFill/>
        </p:spPr>
        <p:txBody>
          <a:bodyPr wrap="square" rtlCol="0">
            <a:spAutoFit/>
          </a:bodyPr>
          <a:lstStyle/>
          <a:p>
            <a:pPr algn="ctr"/>
            <a:r>
              <a:rPr lang="en-GB" sz="825" i="1" dirty="0"/>
              <a:t>Demanding </a:t>
            </a:r>
          </a:p>
          <a:p>
            <a:pPr algn="ctr"/>
            <a:r>
              <a:rPr lang="en-GB" sz="825" i="1" dirty="0"/>
              <a:t>Dogmatic</a:t>
            </a:r>
          </a:p>
          <a:p>
            <a:pPr algn="ctr"/>
            <a:r>
              <a:rPr lang="en-GB" sz="825" i="1" dirty="0"/>
              <a:t>Competitive</a:t>
            </a:r>
          </a:p>
        </p:txBody>
      </p:sp>
      <p:sp>
        <p:nvSpPr>
          <p:cNvPr id="33" name="TextBox 32"/>
          <p:cNvSpPr txBox="1"/>
          <p:nvPr/>
        </p:nvSpPr>
        <p:spPr>
          <a:xfrm>
            <a:off x="6462210" y="4878277"/>
            <a:ext cx="864096" cy="346249"/>
          </a:xfrm>
          <a:prstGeom prst="rect">
            <a:avLst/>
          </a:prstGeom>
          <a:noFill/>
        </p:spPr>
        <p:txBody>
          <a:bodyPr wrap="square" rtlCol="0">
            <a:spAutoFit/>
          </a:bodyPr>
          <a:lstStyle/>
          <a:p>
            <a:r>
              <a:rPr lang="en-GB" sz="825" i="1" dirty="0"/>
              <a:t>Patronising</a:t>
            </a:r>
          </a:p>
          <a:p>
            <a:r>
              <a:rPr lang="en-GB" sz="825" i="1" dirty="0"/>
              <a:t>Over familiar</a:t>
            </a:r>
          </a:p>
        </p:txBody>
      </p:sp>
      <p:sp>
        <p:nvSpPr>
          <p:cNvPr id="34" name="TextBox 33"/>
          <p:cNvSpPr txBox="1"/>
          <p:nvPr/>
        </p:nvSpPr>
        <p:spPr>
          <a:xfrm>
            <a:off x="5436097" y="5796379"/>
            <a:ext cx="1296145" cy="346249"/>
          </a:xfrm>
          <a:prstGeom prst="rect">
            <a:avLst/>
          </a:prstGeom>
          <a:noFill/>
        </p:spPr>
        <p:txBody>
          <a:bodyPr wrap="square" rtlCol="0">
            <a:spAutoFit/>
          </a:bodyPr>
          <a:lstStyle/>
          <a:p>
            <a:pPr algn="ctr"/>
            <a:r>
              <a:rPr lang="en-GB" sz="825" i="1" dirty="0"/>
              <a:t>Uncertain, Weak, Avoidant</a:t>
            </a:r>
          </a:p>
        </p:txBody>
      </p:sp>
      <p:sp>
        <p:nvSpPr>
          <p:cNvPr id="35" name="TextBox 34"/>
          <p:cNvSpPr txBox="1"/>
          <p:nvPr/>
        </p:nvSpPr>
        <p:spPr>
          <a:xfrm>
            <a:off x="4626007" y="4932283"/>
            <a:ext cx="1296145" cy="346249"/>
          </a:xfrm>
          <a:prstGeom prst="rect">
            <a:avLst/>
          </a:prstGeom>
          <a:noFill/>
        </p:spPr>
        <p:txBody>
          <a:bodyPr wrap="square" rtlCol="0">
            <a:spAutoFit/>
          </a:bodyPr>
          <a:lstStyle/>
          <a:p>
            <a:pPr algn="ctr"/>
            <a:r>
              <a:rPr lang="en-GB" sz="825" i="1" dirty="0"/>
              <a:t>Attacking Punitive Sarcastic</a:t>
            </a:r>
          </a:p>
        </p:txBody>
      </p:sp>
      <p:sp>
        <p:nvSpPr>
          <p:cNvPr id="36" name="Oval 35"/>
          <p:cNvSpPr>
            <a:spLocks noChangeAspect="1"/>
          </p:cNvSpPr>
          <p:nvPr/>
        </p:nvSpPr>
        <p:spPr>
          <a:xfrm>
            <a:off x="2292136" y="2285988"/>
            <a:ext cx="1847816" cy="181065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37" name="Oval 36"/>
          <p:cNvSpPr>
            <a:spLocks noChangeAspect="1"/>
          </p:cNvSpPr>
          <p:nvPr/>
        </p:nvSpPr>
        <p:spPr>
          <a:xfrm>
            <a:off x="5112060" y="4176198"/>
            <a:ext cx="1847816" cy="181065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pic>
        <p:nvPicPr>
          <p:cNvPr id="38" name="Picture 2" descr="http://i.dailymail.co.uk/i/pix/2009/07/03/article-1196851-058FB8DC000005DC-1_468x5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5497384" y="1015931"/>
            <a:ext cx="2222606" cy="247906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a:stretch>
            <a:fillRect/>
          </a:stretch>
        </p:blipFill>
        <p:spPr>
          <a:xfrm>
            <a:off x="388801" y="6114629"/>
            <a:ext cx="2145978" cy="487722"/>
          </a:xfrm>
          <a:prstGeom prst="rect">
            <a:avLst/>
          </a:prstGeom>
        </p:spPr>
      </p:pic>
    </p:spTree>
    <p:extLst>
      <p:ext uri="{BB962C8B-B14F-4D97-AF65-F5344CB8AC3E}">
        <p14:creationId xmlns:p14="http://schemas.microsoft.com/office/powerpoint/2010/main" val="123354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grpSp>
        <p:nvGrpSpPr>
          <p:cNvPr id="54" name="Group 43"/>
          <p:cNvGrpSpPr/>
          <p:nvPr/>
        </p:nvGrpSpPr>
        <p:grpSpPr>
          <a:xfrm>
            <a:off x="1143001" y="1763356"/>
            <a:ext cx="4217510" cy="3096333"/>
            <a:chOff x="168639" y="310751"/>
            <a:chExt cx="9028192" cy="6764167"/>
          </a:xfrm>
        </p:grpSpPr>
        <p:sp>
          <p:nvSpPr>
            <p:cNvPr id="55" name="TextBox 54"/>
            <p:cNvSpPr txBox="1"/>
            <p:nvPr/>
          </p:nvSpPr>
          <p:spPr>
            <a:xfrm>
              <a:off x="3734451" y="310751"/>
              <a:ext cx="1989464" cy="479057"/>
            </a:xfrm>
            <a:prstGeom prst="rect">
              <a:avLst/>
            </a:prstGeom>
            <a:noFill/>
          </p:spPr>
          <p:txBody>
            <a:bodyPr wrap="square" rtlCol="0">
              <a:spAutoFit/>
            </a:bodyPr>
            <a:lstStyle/>
            <a:p>
              <a:r>
                <a:rPr lang="en-GB" sz="825" b="1" dirty="0"/>
                <a:t>Control</a:t>
              </a:r>
              <a:r>
                <a:rPr lang="en-GB" sz="825" dirty="0"/>
                <a:t> over…</a:t>
              </a:r>
            </a:p>
          </p:txBody>
        </p:sp>
        <p:sp>
          <p:nvSpPr>
            <p:cNvPr id="56" name="TextBox 55"/>
            <p:cNvSpPr txBox="1"/>
            <p:nvPr/>
          </p:nvSpPr>
          <p:spPr>
            <a:xfrm>
              <a:off x="3770726" y="6318512"/>
              <a:ext cx="1602547" cy="756406"/>
            </a:xfrm>
            <a:prstGeom prst="rect">
              <a:avLst/>
            </a:prstGeom>
            <a:noFill/>
          </p:spPr>
          <p:txBody>
            <a:bodyPr wrap="square" rtlCol="0">
              <a:spAutoFit/>
            </a:bodyPr>
            <a:lstStyle/>
            <a:p>
              <a:pPr algn="ctr"/>
              <a:r>
                <a:rPr lang="en-GB" sz="825" b="1" dirty="0"/>
                <a:t>Capitulate </a:t>
              </a:r>
              <a:r>
                <a:rPr lang="en-GB" sz="825" dirty="0"/>
                <a:t>to…</a:t>
              </a:r>
            </a:p>
          </p:txBody>
        </p:sp>
        <p:sp>
          <p:nvSpPr>
            <p:cNvPr id="57" name="TextBox 56"/>
            <p:cNvSpPr txBox="1"/>
            <p:nvPr/>
          </p:nvSpPr>
          <p:spPr>
            <a:xfrm>
              <a:off x="168639" y="3284984"/>
              <a:ext cx="1882357" cy="756406"/>
            </a:xfrm>
            <a:prstGeom prst="rect">
              <a:avLst/>
            </a:prstGeom>
            <a:noFill/>
          </p:spPr>
          <p:txBody>
            <a:bodyPr wrap="square" rtlCol="0">
              <a:spAutoFit/>
            </a:bodyPr>
            <a:lstStyle/>
            <a:p>
              <a:pPr algn="ctr"/>
              <a:r>
                <a:rPr lang="en-GB" sz="825" b="1" dirty="0"/>
                <a:t>Confrontation </a:t>
              </a:r>
              <a:r>
                <a:rPr lang="en-GB" sz="825" dirty="0"/>
                <a:t>with</a:t>
              </a:r>
              <a:r>
                <a:rPr lang="en-GB" sz="825" dirty="0">
                  <a:solidFill>
                    <a:srgbClr val="FFFF00"/>
                  </a:solidFill>
                </a:rPr>
                <a:t>…</a:t>
              </a:r>
            </a:p>
          </p:txBody>
        </p:sp>
        <p:sp>
          <p:nvSpPr>
            <p:cNvPr id="58" name="TextBox 57"/>
            <p:cNvSpPr txBox="1"/>
            <p:nvPr/>
          </p:nvSpPr>
          <p:spPr>
            <a:xfrm>
              <a:off x="7093003" y="2994971"/>
              <a:ext cx="2103828" cy="756406"/>
            </a:xfrm>
            <a:prstGeom prst="rect">
              <a:avLst/>
            </a:prstGeom>
            <a:noFill/>
          </p:spPr>
          <p:txBody>
            <a:bodyPr wrap="square" rtlCol="0">
              <a:spAutoFit/>
            </a:bodyPr>
            <a:lstStyle/>
            <a:p>
              <a:pPr algn="ctr"/>
              <a:r>
                <a:rPr lang="en-GB" sz="825" b="1" dirty="0"/>
                <a:t>Co-operate </a:t>
              </a:r>
              <a:r>
                <a:rPr lang="en-GB" sz="825" dirty="0"/>
                <a:t>with…</a:t>
              </a:r>
            </a:p>
          </p:txBody>
        </p:sp>
        <p:cxnSp>
          <p:nvCxnSpPr>
            <p:cNvPr id="59" name="Straight Connector 58"/>
            <p:cNvCxnSpPr/>
            <p:nvPr/>
          </p:nvCxnSpPr>
          <p:spPr>
            <a:xfrm flipH="1">
              <a:off x="2712011" y="1490552"/>
              <a:ext cx="3756431" cy="4247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596401" y="1608532"/>
              <a:ext cx="3930662" cy="4011323"/>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299983" y="1567923"/>
              <a:ext cx="2073290" cy="1311102"/>
            </a:xfrm>
            <a:prstGeom prst="rect">
              <a:avLst/>
            </a:prstGeom>
            <a:noFill/>
          </p:spPr>
          <p:txBody>
            <a:bodyPr wrap="none" rtlCol="0">
              <a:spAutoFit/>
            </a:bodyPr>
            <a:lstStyle/>
            <a:p>
              <a:pPr algn="ctr"/>
              <a:r>
                <a:rPr lang="en-GB" sz="825" dirty="0"/>
                <a:t>In Charge</a:t>
              </a:r>
            </a:p>
            <a:p>
              <a:pPr algn="ctr"/>
              <a:r>
                <a:rPr lang="en-GB" sz="825" dirty="0"/>
                <a:t>Sets the Agenda</a:t>
              </a:r>
            </a:p>
            <a:p>
              <a:pPr algn="ctr"/>
              <a:r>
                <a:rPr lang="en-GB" sz="825" dirty="0"/>
                <a:t>confident </a:t>
              </a:r>
            </a:p>
            <a:p>
              <a:pPr algn="ctr"/>
              <a:endParaRPr lang="en-GB" sz="825" dirty="0"/>
            </a:p>
          </p:txBody>
        </p:sp>
        <p:sp>
          <p:nvSpPr>
            <p:cNvPr id="62" name="TextBox 61"/>
            <p:cNvSpPr txBox="1"/>
            <p:nvPr/>
          </p:nvSpPr>
          <p:spPr>
            <a:xfrm>
              <a:off x="5602200" y="3260253"/>
              <a:ext cx="1888201" cy="1033753"/>
            </a:xfrm>
            <a:prstGeom prst="rect">
              <a:avLst/>
            </a:prstGeom>
            <a:solidFill>
              <a:schemeClr val="bg1"/>
            </a:solidFill>
          </p:spPr>
          <p:txBody>
            <a:bodyPr wrap="square" rtlCol="0">
              <a:spAutoFit/>
            </a:bodyPr>
            <a:lstStyle/>
            <a:p>
              <a:pPr algn="ctr"/>
              <a:r>
                <a:rPr lang="en-GB" sz="825" dirty="0"/>
                <a:t>Supportive warm respectful</a:t>
              </a:r>
            </a:p>
          </p:txBody>
        </p:sp>
        <p:sp>
          <p:nvSpPr>
            <p:cNvPr id="63" name="TextBox 62"/>
            <p:cNvSpPr txBox="1"/>
            <p:nvPr/>
          </p:nvSpPr>
          <p:spPr>
            <a:xfrm>
              <a:off x="3801879" y="4835665"/>
              <a:ext cx="1576690" cy="1311102"/>
            </a:xfrm>
            <a:prstGeom prst="rect">
              <a:avLst/>
            </a:prstGeom>
            <a:noFill/>
          </p:spPr>
          <p:txBody>
            <a:bodyPr wrap="square" rtlCol="0">
              <a:spAutoFit/>
            </a:bodyPr>
            <a:lstStyle/>
            <a:p>
              <a:pPr algn="ctr"/>
              <a:r>
                <a:rPr lang="en-GB" sz="825" dirty="0"/>
                <a:t>Humble</a:t>
              </a:r>
            </a:p>
            <a:p>
              <a:pPr algn="ctr"/>
              <a:r>
                <a:rPr lang="en-GB" sz="825" dirty="0"/>
                <a:t>Seeking Guidance Patient</a:t>
              </a:r>
            </a:p>
          </p:txBody>
        </p:sp>
        <p:sp>
          <p:nvSpPr>
            <p:cNvPr id="64" name="TextBox 63"/>
            <p:cNvSpPr txBox="1"/>
            <p:nvPr/>
          </p:nvSpPr>
          <p:spPr>
            <a:xfrm>
              <a:off x="1991396" y="3377368"/>
              <a:ext cx="1430690" cy="1033753"/>
            </a:xfrm>
            <a:prstGeom prst="rect">
              <a:avLst/>
            </a:prstGeom>
            <a:noFill/>
          </p:spPr>
          <p:txBody>
            <a:bodyPr wrap="square" rtlCol="0">
              <a:spAutoFit/>
            </a:bodyPr>
            <a:lstStyle/>
            <a:p>
              <a:pPr algn="ctr"/>
              <a:r>
                <a:rPr lang="en-GB" sz="825" dirty="0"/>
                <a:t>Assertive Frank</a:t>
              </a:r>
            </a:p>
            <a:p>
              <a:pPr algn="ctr"/>
              <a:r>
                <a:rPr lang="en-GB" sz="825" dirty="0"/>
                <a:t>Forthright</a:t>
              </a:r>
            </a:p>
          </p:txBody>
        </p:sp>
        <p:sp>
          <p:nvSpPr>
            <p:cNvPr id="65" name="Oval 64"/>
            <p:cNvSpPr>
              <a:spLocks noChangeAspect="1"/>
            </p:cNvSpPr>
            <p:nvPr/>
          </p:nvSpPr>
          <p:spPr>
            <a:xfrm rot="1178005">
              <a:off x="1782000" y="738510"/>
              <a:ext cx="5580000" cy="558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66" name="Oval 65"/>
            <p:cNvSpPr>
              <a:spLocks noChangeAspect="1"/>
            </p:cNvSpPr>
            <p:nvPr/>
          </p:nvSpPr>
          <p:spPr>
            <a:xfrm>
              <a:off x="3492000" y="2349000"/>
              <a:ext cx="2160000" cy="216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grpSp>
      <p:grpSp>
        <p:nvGrpSpPr>
          <p:cNvPr id="67" name="Group 44"/>
          <p:cNvGrpSpPr/>
          <p:nvPr/>
        </p:nvGrpSpPr>
        <p:grpSpPr>
          <a:xfrm>
            <a:off x="3761696" y="3743425"/>
            <a:ext cx="4239305" cy="2991151"/>
            <a:chOff x="-294457" y="310751"/>
            <a:chExt cx="9088122" cy="6794247"/>
          </a:xfrm>
        </p:grpSpPr>
        <p:sp>
          <p:nvSpPr>
            <p:cNvPr id="68" name="Oval 67"/>
            <p:cNvSpPr>
              <a:spLocks noChangeAspect="1"/>
            </p:cNvSpPr>
            <p:nvPr/>
          </p:nvSpPr>
          <p:spPr>
            <a:xfrm rot="1178005">
              <a:off x="1782000" y="738510"/>
              <a:ext cx="5580000" cy="558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cxnSp>
          <p:nvCxnSpPr>
            <p:cNvPr id="69" name="Straight Connector 68"/>
            <p:cNvCxnSpPr/>
            <p:nvPr/>
          </p:nvCxnSpPr>
          <p:spPr>
            <a:xfrm flipH="1">
              <a:off x="2600427" y="1456028"/>
              <a:ext cx="3820630" cy="4048173"/>
            </a:xfrm>
            <a:prstGeom prst="line">
              <a:avLst/>
            </a:prstGeom>
          </p:spPr>
          <p:style>
            <a:lnRef idx="2">
              <a:schemeClr val="accent1"/>
            </a:lnRef>
            <a:fillRef idx="0">
              <a:schemeClr val="accent1"/>
            </a:fillRef>
            <a:effectRef idx="1">
              <a:schemeClr val="accent1"/>
            </a:effectRef>
            <a:fontRef idx="minor">
              <a:schemeClr val="tx1"/>
            </a:fontRef>
          </p:style>
        </p:cxnSp>
        <p:sp>
          <p:nvSpPr>
            <p:cNvPr id="70" name="Oval 69"/>
            <p:cNvSpPr>
              <a:spLocks noChangeAspect="1"/>
            </p:cNvSpPr>
            <p:nvPr/>
          </p:nvSpPr>
          <p:spPr>
            <a:xfrm>
              <a:off x="3492000" y="2349000"/>
              <a:ext cx="2160000" cy="216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71" name="TextBox 70"/>
            <p:cNvSpPr txBox="1"/>
            <p:nvPr/>
          </p:nvSpPr>
          <p:spPr>
            <a:xfrm>
              <a:off x="3734449" y="310751"/>
              <a:ext cx="1989463" cy="498108"/>
            </a:xfrm>
            <a:prstGeom prst="rect">
              <a:avLst/>
            </a:prstGeom>
            <a:noFill/>
          </p:spPr>
          <p:txBody>
            <a:bodyPr wrap="square" rtlCol="0">
              <a:spAutoFit/>
            </a:bodyPr>
            <a:lstStyle/>
            <a:p>
              <a:r>
                <a:rPr lang="en-GB" sz="825" b="1" dirty="0"/>
                <a:t>Control</a:t>
              </a:r>
              <a:r>
                <a:rPr lang="en-GB" sz="825" dirty="0"/>
                <a:t> over…</a:t>
              </a:r>
            </a:p>
          </p:txBody>
        </p:sp>
        <p:sp>
          <p:nvSpPr>
            <p:cNvPr id="72" name="TextBox 71"/>
            <p:cNvSpPr txBox="1"/>
            <p:nvPr/>
          </p:nvSpPr>
          <p:spPr>
            <a:xfrm>
              <a:off x="3770726" y="6318511"/>
              <a:ext cx="1602546" cy="786487"/>
            </a:xfrm>
            <a:prstGeom prst="rect">
              <a:avLst/>
            </a:prstGeom>
            <a:noFill/>
          </p:spPr>
          <p:txBody>
            <a:bodyPr wrap="square" rtlCol="0">
              <a:spAutoFit/>
            </a:bodyPr>
            <a:lstStyle/>
            <a:p>
              <a:pPr algn="ctr"/>
              <a:r>
                <a:rPr lang="en-GB" sz="825" b="1" dirty="0"/>
                <a:t>Capitulate </a:t>
              </a:r>
              <a:r>
                <a:rPr lang="en-GB" sz="825" dirty="0"/>
                <a:t>to…</a:t>
              </a:r>
            </a:p>
          </p:txBody>
        </p:sp>
        <p:sp>
          <p:nvSpPr>
            <p:cNvPr id="73" name="TextBox 72"/>
            <p:cNvSpPr txBox="1"/>
            <p:nvPr/>
          </p:nvSpPr>
          <p:spPr>
            <a:xfrm>
              <a:off x="-294457" y="3200261"/>
              <a:ext cx="1882358" cy="786487"/>
            </a:xfrm>
            <a:prstGeom prst="rect">
              <a:avLst/>
            </a:prstGeom>
            <a:noFill/>
          </p:spPr>
          <p:txBody>
            <a:bodyPr wrap="square" rtlCol="0">
              <a:spAutoFit/>
            </a:bodyPr>
            <a:lstStyle/>
            <a:p>
              <a:pPr algn="ctr"/>
              <a:r>
                <a:rPr lang="en-GB" sz="825" b="1" dirty="0"/>
                <a:t>Confrontation </a:t>
              </a:r>
              <a:r>
                <a:rPr lang="en-GB" sz="825" dirty="0"/>
                <a:t>with…</a:t>
              </a:r>
            </a:p>
          </p:txBody>
        </p:sp>
        <p:sp>
          <p:nvSpPr>
            <p:cNvPr id="74" name="TextBox 73"/>
            <p:cNvSpPr txBox="1"/>
            <p:nvPr/>
          </p:nvSpPr>
          <p:spPr>
            <a:xfrm>
              <a:off x="7480812" y="3079309"/>
              <a:ext cx="1312853" cy="1074863"/>
            </a:xfrm>
            <a:prstGeom prst="rect">
              <a:avLst/>
            </a:prstGeom>
            <a:noFill/>
          </p:spPr>
          <p:txBody>
            <a:bodyPr wrap="square" rtlCol="0">
              <a:spAutoFit/>
            </a:bodyPr>
            <a:lstStyle/>
            <a:p>
              <a:pPr algn="ctr"/>
              <a:r>
                <a:rPr lang="en-GB" sz="825" b="1" dirty="0"/>
                <a:t>Co-operate </a:t>
              </a:r>
              <a:r>
                <a:rPr lang="en-GB" sz="825" dirty="0"/>
                <a:t>with…</a:t>
              </a:r>
            </a:p>
          </p:txBody>
        </p:sp>
        <p:cxnSp>
          <p:nvCxnSpPr>
            <p:cNvPr id="75" name="Straight Connector 74"/>
            <p:cNvCxnSpPr/>
            <p:nvPr/>
          </p:nvCxnSpPr>
          <p:spPr>
            <a:xfrm>
              <a:off x="2716201" y="1333356"/>
              <a:ext cx="3936410" cy="41708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267993" y="4750891"/>
            <a:ext cx="2700300" cy="1131079"/>
          </a:xfrm>
          <a:prstGeom prst="rect">
            <a:avLst/>
          </a:prstGeom>
          <a:noFill/>
        </p:spPr>
        <p:txBody>
          <a:bodyPr wrap="square" rtlCol="0">
            <a:spAutoFit/>
          </a:bodyPr>
          <a:lstStyle/>
          <a:p>
            <a:r>
              <a:rPr lang="en-GB" sz="1350" dirty="0"/>
              <a:t>NEVER – CENTRE</a:t>
            </a:r>
          </a:p>
          <a:p>
            <a:r>
              <a:rPr lang="en-GB" sz="1350" dirty="0"/>
              <a:t>SOMETIMES – INNER CIRCLE</a:t>
            </a:r>
          </a:p>
          <a:p>
            <a:r>
              <a:rPr lang="en-GB" sz="1350" dirty="0"/>
              <a:t>OFTEN - MIDDLE CIRCLE</a:t>
            </a:r>
          </a:p>
          <a:p>
            <a:r>
              <a:rPr lang="en-GB" sz="1350" dirty="0"/>
              <a:t>VERY OFTEN – OUTER CIRCLE  </a:t>
            </a:r>
          </a:p>
        </p:txBody>
      </p:sp>
      <p:sp>
        <p:nvSpPr>
          <p:cNvPr id="77" name="TextBox 76"/>
          <p:cNvSpPr txBox="1"/>
          <p:nvPr/>
        </p:nvSpPr>
        <p:spPr>
          <a:xfrm>
            <a:off x="5274078" y="3977601"/>
            <a:ext cx="1410956" cy="473206"/>
          </a:xfrm>
          <a:prstGeom prst="rect">
            <a:avLst/>
          </a:prstGeom>
          <a:noFill/>
        </p:spPr>
        <p:txBody>
          <a:bodyPr wrap="square" rtlCol="0">
            <a:spAutoFit/>
          </a:bodyPr>
          <a:lstStyle/>
          <a:p>
            <a:pPr algn="ctr"/>
            <a:r>
              <a:rPr lang="en-GB" sz="825" i="1" dirty="0"/>
              <a:t>Demanding </a:t>
            </a:r>
          </a:p>
          <a:p>
            <a:pPr algn="ctr"/>
            <a:r>
              <a:rPr lang="en-GB" sz="825" i="1" dirty="0"/>
              <a:t>Dogmatic</a:t>
            </a:r>
          </a:p>
          <a:p>
            <a:pPr algn="ctr"/>
            <a:r>
              <a:rPr lang="en-GB" sz="825" i="1" dirty="0"/>
              <a:t>Competitive</a:t>
            </a:r>
          </a:p>
        </p:txBody>
      </p:sp>
      <p:sp>
        <p:nvSpPr>
          <p:cNvPr id="78" name="TextBox 77"/>
          <p:cNvSpPr txBox="1"/>
          <p:nvPr/>
        </p:nvSpPr>
        <p:spPr>
          <a:xfrm>
            <a:off x="6462210" y="4895704"/>
            <a:ext cx="864096" cy="346249"/>
          </a:xfrm>
          <a:prstGeom prst="rect">
            <a:avLst/>
          </a:prstGeom>
          <a:noFill/>
        </p:spPr>
        <p:txBody>
          <a:bodyPr wrap="square" rtlCol="0">
            <a:spAutoFit/>
          </a:bodyPr>
          <a:lstStyle/>
          <a:p>
            <a:r>
              <a:rPr lang="en-GB" sz="825" i="1" dirty="0"/>
              <a:t>Patronising</a:t>
            </a:r>
          </a:p>
          <a:p>
            <a:r>
              <a:rPr lang="en-GB" sz="825" i="1" dirty="0"/>
              <a:t>Over familiar</a:t>
            </a:r>
          </a:p>
        </p:txBody>
      </p:sp>
      <p:sp>
        <p:nvSpPr>
          <p:cNvPr id="79" name="TextBox 78"/>
          <p:cNvSpPr txBox="1"/>
          <p:nvPr/>
        </p:nvSpPr>
        <p:spPr>
          <a:xfrm>
            <a:off x="5436097" y="5813806"/>
            <a:ext cx="1296145" cy="346249"/>
          </a:xfrm>
          <a:prstGeom prst="rect">
            <a:avLst/>
          </a:prstGeom>
          <a:noFill/>
        </p:spPr>
        <p:txBody>
          <a:bodyPr wrap="square" rtlCol="0">
            <a:spAutoFit/>
          </a:bodyPr>
          <a:lstStyle/>
          <a:p>
            <a:pPr algn="ctr"/>
            <a:r>
              <a:rPr lang="en-GB" sz="825" i="1" dirty="0"/>
              <a:t>Uncertain, Weak, Avoidant</a:t>
            </a:r>
          </a:p>
        </p:txBody>
      </p:sp>
      <p:sp>
        <p:nvSpPr>
          <p:cNvPr id="80" name="TextBox 79"/>
          <p:cNvSpPr txBox="1"/>
          <p:nvPr/>
        </p:nvSpPr>
        <p:spPr>
          <a:xfrm>
            <a:off x="4626007" y="4949710"/>
            <a:ext cx="1296145" cy="346249"/>
          </a:xfrm>
          <a:prstGeom prst="rect">
            <a:avLst/>
          </a:prstGeom>
          <a:noFill/>
        </p:spPr>
        <p:txBody>
          <a:bodyPr wrap="square" rtlCol="0">
            <a:spAutoFit/>
          </a:bodyPr>
          <a:lstStyle/>
          <a:p>
            <a:r>
              <a:rPr lang="en-GB" sz="825" i="1" dirty="0"/>
              <a:t>Attacking Punitive Sarcastic</a:t>
            </a:r>
          </a:p>
        </p:txBody>
      </p:sp>
      <p:sp>
        <p:nvSpPr>
          <p:cNvPr id="81" name="Oval 80"/>
          <p:cNvSpPr>
            <a:spLocks noChangeAspect="1"/>
          </p:cNvSpPr>
          <p:nvPr/>
        </p:nvSpPr>
        <p:spPr>
          <a:xfrm>
            <a:off x="2292136" y="2303415"/>
            <a:ext cx="1847816" cy="181065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82" name="Oval 81"/>
          <p:cNvSpPr>
            <a:spLocks noChangeAspect="1"/>
          </p:cNvSpPr>
          <p:nvPr/>
        </p:nvSpPr>
        <p:spPr>
          <a:xfrm>
            <a:off x="5112060" y="4193625"/>
            <a:ext cx="1847816" cy="181065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pic>
        <p:nvPicPr>
          <p:cNvPr id="83" name="Picture 2" descr="http://i.dailymail.co.uk/i/pix/2009/07/03/article-1196851-058FB8DC000005DC-1_468x5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5884944" y="1053411"/>
            <a:ext cx="1981422" cy="2210047"/>
          </a:xfrm>
          <a:prstGeom prst="rect">
            <a:avLst/>
          </a:prstGeom>
          <a:noFill/>
          <a:extLst>
            <a:ext uri="{909E8E84-426E-40dd-AFC4-6F175D3DCCD1}">
              <a14:hiddenFill xmlns:a14="http://schemas.microsoft.com/office/drawing/2010/main" xmlns="">
                <a:solidFill>
                  <a:srgbClr val="FFFFFF"/>
                </a:solidFill>
              </a14:hiddenFill>
            </a:ext>
          </a:extLst>
        </p:spPr>
      </p:pic>
      <p:sp>
        <p:nvSpPr>
          <p:cNvPr id="84" name="Oval 83"/>
          <p:cNvSpPr/>
          <p:nvPr/>
        </p:nvSpPr>
        <p:spPr>
          <a:xfrm>
            <a:off x="3113838" y="1925373"/>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5" name="Oval 84"/>
          <p:cNvSpPr/>
          <p:nvPr/>
        </p:nvSpPr>
        <p:spPr>
          <a:xfrm>
            <a:off x="3599892" y="3113505"/>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6" name="Oval 85"/>
          <p:cNvSpPr/>
          <p:nvPr/>
        </p:nvSpPr>
        <p:spPr>
          <a:xfrm>
            <a:off x="3113838" y="3221517"/>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7" name="Oval 86"/>
          <p:cNvSpPr/>
          <p:nvPr/>
        </p:nvSpPr>
        <p:spPr>
          <a:xfrm>
            <a:off x="1817694" y="3113505"/>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8" name="Oval 87"/>
          <p:cNvSpPr/>
          <p:nvPr/>
        </p:nvSpPr>
        <p:spPr>
          <a:xfrm>
            <a:off x="5922150" y="3869589"/>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9" name="Oval 88"/>
          <p:cNvSpPr/>
          <p:nvPr/>
        </p:nvSpPr>
        <p:spPr>
          <a:xfrm>
            <a:off x="5976156" y="5003715"/>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0" name="Oval 89"/>
          <p:cNvSpPr/>
          <p:nvPr/>
        </p:nvSpPr>
        <p:spPr>
          <a:xfrm>
            <a:off x="4680012" y="4895703"/>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1" name="Oval 90"/>
          <p:cNvSpPr/>
          <p:nvPr/>
        </p:nvSpPr>
        <p:spPr>
          <a:xfrm>
            <a:off x="5976156" y="5003715"/>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92" name="Straight Connector 91"/>
          <p:cNvCxnSpPr>
            <a:stCxn id="84" idx="6"/>
            <a:endCxn id="85" idx="0"/>
          </p:cNvCxnSpPr>
          <p:nvPr/>
        </p:nvCxnSpPr>
        <p:spPr>
          <a:xfrm>
            <a:off x="3275856" y="1979379"/>
            <a:ext cx="405045" cy="1134126"/>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1925706" y="3167511"/>
            <a:ext cx="1269141" cy="108012"/>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94" name="Straight Connector 93"/>
          <p:cNvCxnSpPr>
            <a:endCxn id="91" idx="0"/>
          </p:cNvCxnSpPr>
          <p:nvPr/>
        </p:nvCxnSpPr>
        <p:spPr>
          <a:xfrm>
            <a:off x="5976156" y="3869589"/>
            <a:ext cx="81009" cy="1134126"/>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95" name="Straight Connector 94"/>
          <p:cNvCxnSpPr>
            <a:endCxn id="85" idx="4"/>
          </p:cNvCxnSpPr>
          <p:nvPr/>
        </p:nvCxnSpPr>
        <p:spPr>
          <a:xfrm flipV="1">
            <a:off x="3221850" y="3221517"/>
            <a:ext cx="459051" cy="54006"/>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84" idx="3"/>
            <a:endCxn id="87" idx="7"/>
          </p:cNvCxnSpPr>
          <p:nvPr/>
        </p:nvCxnSpPr>
        <p:spPr>
          <a:xfrm flipH="1">
            <a:off x="1955985" y="2017567"/>
            <a:ext cx="1181580" cy="1111757"/>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88" idx="1"/>
            <a:endCxn id="90" idx="7"/>
          </p:cNvCxnSpPr>
          <p:nvPr/>
        </p:nvCxnSpPr>
        <p:spPr>
          <a:xfrm flipH="1">
            <a:off x="4818303" y="3885407"/>
            <a:ext cx="1127574" cy="1026114"/>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98" name="Straight Connector 97"/>
          <p:cNvCxnSpPr>
            <a:endCxn id="90" idx="5"/>
          </p:cNvCxnSpPr>
          <p:nvPr/>
        </p:nvCxnSpPr>
        <p:spPr>
          <a:xfrm flipH="1" flipV="1">
            <a:off x="4818303" y="4987898"/>
            <a:ext cx="1211859" cy="15818"/>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281992" y="6141368"/>
            <a:ext cx="2145978" cy="487722"/>
          </a:xfrm>
          <a:prstGeom prst="rect">
            <a:avLst/>
          </a:prstGeom>
        </p:spPr>
      </p:pic>
    </p:spTree>
    <p:extLst>
      <p:ext uri="{BB962C8B-B14F-4D97-AF65-F5344CB8AC3E}">
        <p14:creationId xmlns:p14="http://schemas.microsoft.com/office/powerpoint/2010/main" val="407178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grpSp>
        <p:nvGrpSpPr>
          <p:cNvPr id="9" name="Group 43"/>
          <p:cNvGrpSpPr/>
          <p:nvPr/>
        </p:nvGrpSpPr>
        <p:grpSpPr>
          <a:xfrm>
            <a:off x="1026595" y="1745934"/>
            <a:ext cx="4836190" cy="3096333"/>
            <a:chOff x="-80545" y="310751"/>
            <a:chExt cx="10352566" cy="6764167"/>
          </a:xfrm>
        </p:grpSpPr>
        <p:sp>
          <p:nvSpPr>
            <p:cNvPr id="10" name="TextBox 9"/>
            <p:cNvSpPr txBox="1"/>
            <p:nvPr/>
          </p:nvSpPr>
          <p:spPr>
            <a:xfrm>
              <a:off x="3734451" y="310751"/>
              <a:ext cx="1989464" cy="479057"/>
            </a:xfrm>
            <a:prstGeom prst="rect">
              <a:avLst/>
            </a:prstGeom>
            <a:noFill/>
          </p:spPr>
          <p:txBody>
            <a:bodyPr wrap="square" rtlCol="0">
              <a:spAutoFit/>
            </a:bodyPr>
            <a:lstStyle/>
            <a:p>
              <a:r>
                <a:rPr lang="en-GB" sz="825" b="1" dirty="0"/>
                <a:t>Control</a:t>
              </a:r>
              <a:r>
                <a:rPr lang="en-GB" sz="825" dirty="0"/>
                <a:t> over…</a:t>
              </a:r>
            </a:p>
          </p:txBody>
        </p:sp>
        <p:sp>
          <p:nvSpPr>
            <p:cNvPr id="11" name="TextBox 10"/>
            <p:cNvSpPr txBox="1"/>
            <p:nvPr/>
          </p:nvSpPr>
          <p:spPr>
            <a:xfrm>
              <a:off x="3770726" y="6318512"/>
              <a:ext cx="1602547" cy="756406"/>
            </a:xfrm>
            <a:prstGeom prst="rect">
              <a:avLst/>
            </a:prstGeom>
            <a:noFill/>
          </p:spPr>
          <p:txBody>
            <a:bodyPr wrap="square" rtlCol="0">
              <a:spAutoFit/>
            </a:bodyPr>
            <a:lstStyle/>
            <a:p>
              <a:pPr algn="ctr"/>
              <a:r>
                <a:rPr lang="en-GB" sz="825" b="1" dirty="0"/>
                <a:t>Capitulate </a:t>
              </a:r>
              <a:r>
                <a:rPr lang="en-GB" sz="825" dirty="0"/>
                <a:t>to…</a:t>
              </a:r>
            </a:p>
          </p:txBody>
        </p:sp>
        <p:sp>
          <p:nvSpPr>
            <p:cNvPr id="12" name="TextBox 11"/>
            <p:cNvSpPr txBox="1"/>
            <p:nvPr/>
          </p:nvSpPr>
          <p:spPr>
            <a:xfrm>
              <a:off x="-80545" y="3235987"/>
              <a:ext cx="1882357" cy="756406"/>
            </a:xfrm>
            <a:prstGeom prst="rect">
              <a:avLst/>
            </a:prstGeom>
            <a:noFill/>
          </p:spPr>
          <p:txBody>
            <a:bodyPr wrap="square" rtlCol="0">
              <a:spAutoFit/>
            </a:bodyPr>
            <a:lstStyle/>
            <a:p>
              <a:pPr algn="ctr"/>
              <a:r>
                <a:rPr lang="en-GB" sz="825" b="1" dirty="0"/>
                <a:t>Confrontation </a:t>
              </a:r>
              <a:r>
                <a:rPr lang="en-GB" sz="825" dirty="0"/>
                <a:t>with…</a:t>
              </a:r>
            </a:p>
          </p:txBody>
        </p:sp>
        <p:sp>
          <p:nvSpPr>
            <p:cNvPr id="13" name="TextBox 12"/>
            <p:cNvSpPr txBox="1"/>
            <p:nvPr/>
          </p:nvSpPr>
          <p:spPr>
            <a:xfrm>
              <a:off x="7643722" y="3359872"/>
              <a:ext cx="2628299" cy="479057"/>
            </a:xfrm>
            <a:prstGeom prst="rect">
              <a:avLst/>
            </a:prstGeom>
            <a:noFill/>
          </p:spPr>
          <p:txBody>
            <a:bodyPr wrap="square" rtlCol="0">
              <a:spAutoFit/>
            </a:bodyPr>
            <a:lstStyle/>
            <a:p>
              <a:pPr algn="ctr"/>
              <a:r>
                <a:rPr lang="en-GB" sz="825" b="1" dirty="0"/>
                <a:t>Co-operate </a:t>
              </a:r>
              <a:r>
                <a:rPr lang="en-GB" sz="825" dirty="0"/>
                <a:t>with</a:t>
              </a:r>
              <a:r>
                <a:rPr lang="en-GB" sz="825" dirty="0">
                  <a:solidFill>
                    <a:srgbClr val="FFFF00"/>
                  </a:solidFill>
                </a:rPr>
                <a:t>…</a:t>
              </a:r>
            </a:p>
          </p:txBody>
        </p:sp>
        <p:cxnSp>
          <p:nvCxnSpPr>
            <p:cNvPr id="14" name="Straight Connector 13"/>
            <p:cNvCxnSpPr/>
            <p:nvPr/>
          </p:nvCxnSpPr>
          <p:spPr>
            <a:xfrm flipH="1">
              <a:off x="2712011" y="1490552"/>
              <a:ext cx="3756431" cy="4247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6401" y="1608532"/>
              <a:ext cx="3930662" cy="401132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75959" y="841528"/>
              <a:ext cx="2073290" cy="1311102"/>
            </a:xfrm>
            <a:prstGeom prst="rect">
              <a:avLst/>
            </a:prstGeom>
            <a:noFill/>
          </p:spPr>
          <p:txBody>
            <a:bodyPr wrap="none" rtlCol="0">
              <a:spAutoFit/>
            </a:bodyPr>
            <a:lstStyle/>
            <a:p>
              <a:pPr algn="ctr"/>
              <a:r>
                <a:rPr lang="en-GB" sz="825" dirty="0"/>
                <a:t>In Charge</a:t>
              </a:r>
            </a:p>
            <a:p>
              <a:pPr algn="ctr"/>
              <a:r>
                <a:rPr lang="en-GB" sz="825" dirty="0"/>
                <a:t>Sets the Agenda</a:t>
              </a:r>
            </a:p>
            <a:p>
              <a:pPr algn="ctr"/>
              <a:r>
                <a:rPr lang="en-GB" sz="825" dirty="0"/>
                <a:t>confident </a:t>
              </a:r>
            </a:p>
            <a:p>
              <a:pPr algn="ctr"/>
              <a:endParaRPr lang="en-GB" sz="825" dirty="0"/>
            </a:p>
          </p:txBody>
        </p:sp>
        <p:sp>
          <p:nvSpPr>
            <p:cNvPr id="17" name="TextBox 16"/>
            <p:cNvSpPr txBox="1"/>
            <p:nvPr/>
          </p:nvSpPr>
          <p:spPr>
            <a:xfrm>
              <a:off x="5602200" y="3260253"/>
              <a:ext cx="1888201" cy="1033753"/>
            </a:xfrm>
            <a:prstGeom prst="rect">
              <a:avLst/>
            </a:prstGeom>
            <a:solidFill>
              <a:schemeClr val="bg1"/>
            </a:solidFill>
          </p:spPr>
          <p:txBody>
            <a:bodyPr wrap="square" rtlCol="0">
              <a:spAutoFit/>
            </a:bodyPr>
            <a:lstStyle/>
            <a:p>
              <a:pPr algn="ctr"/>
              <a:r>
                <a:rPr lang="en-GB" sz="825" dirty="0"/>
                <a:t>Supportive warm respectful</a:t>
              </a:r>
            </a:p>
          </p:txBody>
        </p:sp>
        <p:sp>
          <p:nvSpPr>
            <p:cNvPr id="18" name="TextBox 17"/>
            <p:cNvSpPr txBox="1"/>
            <p:nvPr/>
          </p:nvSpPr>
          <p:spPr>
            <a:xfrm>
              <a:off x="4016718" y="5199435"/>
              <a:ext cx="1500808" cy="1311102"/>
            </a:xfrm>
            <a:prstGeom prst="rect">
              <a:avLst/>
            </a:prstGeom>
            <a:noFill/>
          </p:spPr>
          <p:txBody>
            <a:bodyPr wrap="square" rtlCol="0">
              <a:spAutoFit/>
            </a:bodyPr>
            <a:lstStyle/>
            <a:p>
              <a:pPr algn="ctr"/>
              <a:r>
                <a:rPr lang="en-GB" sz="825" dirty="0"/>
                <a:t>Humble</a:t>
              </a:r>
            </a:p>
            <a:p>
              <a:pPr algn="ctr"/>
              <a:r>
                <a:rPr lang="en-GB" sz="825" dirty="0"/>
                <a:t>Seeking Guidance Patient</a:t>
              </a:r>
            </a:p>
          </p:txBody>
        </p:sp>
        <p:sp>
          <p:nvSpPr>
            <p:cNvPr id="19" name="TextBox 18"/>
            <p:cNvSpPr txBox="1"/>
            <p:nvPr/>
          </p:nvSpPr>
          <p:spPr>
            <a:xfrm>
              <a:off x="1902754" y="3142273"/>
              <a:ext cx="1430690" cy="1033753"/>
            </a:xfrm>
            <a:prstGeom prst="rect">
              <a:avLst/>
            </a:prstGeom>
            <a:noFill/>
          </p:spPr>
          <p:txBody>
            <a:bodyPr wrap="square" rtlCol="0">
              <a:spAutoFit/>
            </a:bodyPr>
            <a:lstStyle/>
            <a:p>
              <a:pPr algn="ctr"/>
              <a:r>
                <a:rPr lang="en-GB" sz="825" dirty="0"/>
                <a:t>Assertive Frank</a:t>
              </a:r>
            </a:p>
            <a:p>
              <a:pPr algn="ctr"/>
              <a:r>
                <a:rPr lang="en-GB" sz="825" dirty="0"/>
                <a:t>Forthright</a:t>
              </a:r>
            </a:p>
          </p:txBody>
        </p:sp>
        <p:sp>
          <p:nvSpPr>
            <p:cNvPr id="20" name="Oval 19"/>
            <p:cNvSpPr>
              <a:spLocks noChangeAspect="1"/>
            </p:cNvSpPr>
            <p:nvPr/>
          </p:nvSpPr>
          <p:spPr>
            <a:xfrm rot="1178005">
              <a:off x="1782000" y="738510"/>
              <a:ext cx="5580000" cy="558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21" name="Oval 20"/>
            <p:cNvSpPr>
              <a:spLocks noChangeAspect="1"/>
            </p:cNvSpPr>
            <p:nvPr/>
          </p:nvSpPr>
          <p:spPr>
            <a:xfrm>
              <a:off x="3492000" y="2349000"/>
              <a:ext cx="2160000" cy="216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grpSp>
      <p:grpSp>
        <p:nvGrpSpPr>
          <p:cNvPr id="22" name="Group 44"/>
          <p:cNvGrpSpPr/>
          <p:nvPr/>
        </p:nvGrpSpPr>
        <p:grpSpPr>
          <a:xfrm>
            <a:off x="3747950" y="3622261"/>
            <a:ext cx="4253051" cy="3094893"/>
            <a:chOff x="-323925" y="75106"/>
            <a:chExt cx="9117590" cy="7029892"/>
          </a:xfrm>
        </p:grpSpPr>
        <p:sp>
          <p:nvSpPr>
            <p:cNvPr id="23" name="Oval 22"/>
            <p:cNvSpPr>
              <a:spLocks noChangeAspect="1"/>
            </p:cNvSpPr>
            <p:nvPr/>
          </p:nvSpPr>
          <p:spPr>
            <a:xfrm rot="1178005">
              <a:off x="1782000" y="738510"/>
              <a:ext cx="5580000" cy="558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cxnSp>
          <p:nvCxnSpPr>
            <p:cNvPr id="24" name="Straight Connector 23"/>
            <p:cNvCxnSpPr/>
            <p:nvPr/>
          </p:nvCxnSpPr>
          <p:spPr>
            <a:xfrm flipH="1">
              <a:off x="2600427" y="1456028"/>
              <a:ext cx="3820630" cy="4048173"/>
            </a:xfrm>
            <a:prstGeom prst="line">
              <a:avLst/>
            </a:prstGeom>
          </p:spPr>
          <p:style>
            <a:lnRef idx="2">
              <a:schemeClr val="accent1"/>
            </a:lnRef>
            <a:fillRef idx="0">
              <a:schemeClr val="accent1"/>
            </a:fillRef>
            <a:effectRef idx="1">
              <a:schemeClr val="accent1"/>
            </a:effectRef>
            <a:fontRef idx="minor">
              <a:schemeClr val="tx1"/>
            </a:fontRef>
          </p:style>
        </p:cxnSp>
        <p:sp>
          <p:nvSpPr>
            <p:cNvPr id="25" name="Oval 24"/>
            <p:cNvSpPr>
              <a:spLocks noChangeAspect="1"/>
            </p:cNvSpPr>
            <p:nvPr/>
          </p:nvSpPr>
          <p:spPr>
            <a:xfrm>
              <a:off x="3492000" y="2349000"/>
              <a:ext cx="2160000" cy="216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26" name="TextBox 25"/>
            <p:cNvSpPr txBox="1"/>
            <p:nvPr/>
          </p:nvSpPr>
          <p:spPr>
            <a:xfrm>
              <a:off x="3516007" y="75106"/>
              <a:ext cx="1989463" cy="498108"/>
            </a:xfrm>
            <a:prstGeom prst="rect">
              <a:avLst/>
            </a:prstGeom>
            <a:noFill/>
          </p:spPr>
          <p:txBody>
            <a:bodyPr wrap="square" rtlCol="0">
              <a:spAutoFit/>
            </a:bodyPr>
            <a:lstStyle/>
            <a:p>
              <a:r>
                <a:rPr lang="en-GB" sz="825" b="1" dirty="0"/>
                <a:t>Control</a:t>
              </a:r>
              <a:r>
                <a:rPr lang="en-GB" sz="825" dirty="0"/>
                <a:t> over…</a:t>
              </a:r>
            </a:p>
          </p:txBody>
        </p:sp>
        <p:sp>
          <p:nvSpPr>
            <p:cNvPr id="27" name="TextBox 26"/>
            <p:cNvSpPr txBox="1"/>
            <p:nvPr/>
          </p:nvSpPr>
          <p:spPr>
            <a:xfrm>
              <a:off x="3770726" y="6318511"/>
              <a:ext cx="1602546" cy="786487"/>
            </a:xfrm>
            <a:prstGeom prst="rect">
              <a:avLst/>
            </a:prstGeom>
            <a:noFill/>
          </p:spPr>
          <p:txBody>
            <a:bodyPr wrap="square" rtlCol="0">
              <a:spAutoFit/>
            </a:bodyPr>
            <a:lstStyle/>
            <a:p>
              <a:pPr algn="ctr"/>
              <a:r>
                <a:rPr lang="en-GB" sz="825" b="1" dirty="0"/>
                <a:t>Capitulate </a:t>
              </a:r>
              <a:r>
                <a:rPr lang="en-GB" sz="825" dirty="0"/>
                <a:t>to…</a:t>
              </a:r>
            </a:p>
          </p:txBody>
        </p:sp>
        <p:sp>
          <p:nvSpPr>
            <p:cNvPr id="28" name="TextBox 27"/>
            <p:cNvSpPr txBox="1"/>
            <p:nvPr/>
          </p:nvSpPr>
          <p:spPr>
            <a:xfrm>
              <a:off x="-323925" y="3117710"/>
              <a:ext cx="1882358" cy="786487"/>
            </a:xfrm>
            <a:prstGeom prst="rect">
              <a:avLst/>
            </a:prstGeom>
            <a:noFill/>
          </p:spPr>
          <p:txBody>
            <a:bodyPr wrap="square" rtlCol="0">
              <a:spAutoFit/>
            </a:bodyPr>
            <a:lstStyle/>
            <a:p>
              <a:pPr algn="ctr"/>
              <a:r>
                <a:rPr lang="en-GB" sz="825" b="1" dirty="0"/>
                <a:t>Confrontation </a:t>
              </a:r>
              <a:r>
                <a:rPr lang="en-GB" sz="825" dirty="0"/>
                <a:t>with…</a:t>
              </a:r>
            </a:p>
          </p:txBody>
        </p:sp>
        <p:sp>
          <p:nvSpPr>
            <p:cNvPr id="29" name="TextBox 28"/>
            <p:cNvSpPr txBox="1"/>
            <p:nvPr/>
          </p:nvSpPr>
          <p:spPr>
            <a:xfrm>
              <a:off x="7480812" y="3079309"/>
              <a:ext cx="1312853" cy="1074863"/>
            </a:xfrm>
            <a:prstGeom prst="rect">
              <a:avLst/>
            </a:prstGeom>
            <a:noFill/>
          </p:spPr>
          <p:txBody>
            <a:bodyPr wrap="square" rtlCol="0">
              <a:spAutoFit/>
            </a:bodyPr>
            <a:lstStyle/>
            <a:p>
              <a:pPr algn="ctr"/>
              <a:r>
                <a:rPr lang="en-GB" sz="825" b="1" dirty="0"/>
                <a:t>Co-operate </a:t>
              </a:r>
              <a:r>
                <a:rPr lang="en-GB" sz="825" dirty="0"/>
                <a:t>with…</a:t>
              </a:r>
            </a:p>
          </p:txBody>
        </p:sp>
        <p:cxnSp>
          <p:nvCxnSpPr>
            <p:cNvPr id="30" name="Straight Connector 29"/>
            <p:cNvCxnSpPr/>
            <p:nvPr/>
          </p:nvCxnSpPr>
          <p:spPr>
            <a:xfrm>
              <a:off x="2716201" y="1333356"/>
              <a:ext cx="3936410" cy="41708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53821" y="4937584"/>
            <a:ext cx="2700300" cy="1131079"/>
          </a:xfrm>
          <a:prstGeom prst="rect">
            <a:avLst/>
          </a:prstGeom>
          <a:noFill/>
        </p:spPr>
        <p:txBody>
          <a:bodyPr wrap="square" rtlCol="0">
            <a:spAutoFit/>
          </a:bodyPr>
          <a:lstStyle/>
          <a:p>
            <a:r>
              <a:rPr lang="en-GB" sz="1350" dirty="0"/>
              <a:t>NEVER - CENTRE </a:t>
            </a:r>
          </a:p>
          <a:p>
            <a:r>
              <a:rPr lang="en-GB" sz="1350" dirty="0"/>
              <a:t>SOMETIMES – INNER CIRCLE</a:t>
            </a:r>
          </a:p>
          <a:p>
            <a:r>
              <a:rPr lang="en-GB" sz="1350" dirty="0"/>
              <a:t>OFTEN – MIDDLE CIRCLE </a:t>
            </a:r>
          </a:p>
          <a:p>
            <a:r>
              <a:rPr lang="en-GB" sz="1350" dirty="0"/>
              <a:t>VERY OFTEN – OUTER CIRCLE</a:t>
            </a:r>
          </a:p>
        </p:txBody>
      </p:sp>
      <p:sp>
        <p:nvSpPr>
          <p:cNvPr id="32" name="TextBox 31"/>
          <p:cNvSpPr txBox="1"/>
          <p:nvPr/>
        </p:nvSpPr>
        <p:spPr>
          <a:xfrm>
            <a:off x="5274078" y="3960179"/>
            <a:ext cx="1410956" cy="473206"/>
          </a:xfrm>
          <a:prstGeom prst="rect">
            <a:avLst/>
          </a:prstGeom>
          <a:noFill/>
        </p:spPr>
        <p:txBody>
          <a:bodyPr wrap="square" rtlCol="0">
            <a:spAutoFit/>
          </a:bodyPr>
          <a:lstStyle/>
          <a:p>
            <a:pPr algn="ctr"/>
            <a:r>
              <a:rPr lang="en-GB" sz="825" i="1" dirty="0"/>
              <a:t>Demanding </a:t>
            </a:r>
          </a:p>
          <a:p>
            <a:pPr algn="ctr"/>
            <a:r>
              <a:rPr lang="en-GB" sz="825" i="1" dirty="0"/>
              <a:t>Dogmatic</a:t>
            </a:r>
          </a:p>
          <a:p>
            <a:pPr algn="ctr"/>
            <a:r>
              <a:rPr lang="en-GB" sz="825" i="1" dirty="0"/>
              <a:t>Competitive</a:t>
            </a:r>
          </a:p>
        </p:txBody>
      </p:sp>
      <p:sp>
        <p:nvSpPr>
          <p:cNvPr id="33" name="TextBox 32"/>
          <p:cNvSpPr txBox="1"/>
          <p:nvPr/>
        </p:nvSpPr>
        <p:spPr>
          <a:xfrm>
            <a:off x="6462210" y="4878282"/>
            <a:ext cx="864096" cy="346249"/>
          </a:xfrm>
          <a:prstGeom prst="rect">
            <a:avLst/>
          </a:prstGeom>
          <a:noFill/>
        </p:spPr>
        <p:txBody>
          <a:bodyPr wrap="square" rtlCol="0">
            <a:spAutoFit/>
          </a:bodyPr>
          <a:lstStyle/>
          <a:p>
            <a:r>
              <a:rPr lang="en-GB" sz="825" i="1" dirty="0"/>
              <a:t>Patronising</a:t>
            </a:r>
          </a:p>
          <a:p>
            <a:r>
              <a:rPr lang="en-GB" sz="825" i="1" dirty="0"/>
              <a:t>Over familiar</a:t>
            </a:r>
          </a:p>
        </p:txBody>
      </p:sp>
      <p:sp>
        <p:nvSpPr>
          <p:cNvPr id="34" name="TextBox 33"/>
          <p:cNvSpPr txBox="1"/>
          <p:nvPr/>
        </p:nvSpPr>
        <p:spPr>
          <a:xfrm>
            <a:off x="5436097" y="5796384"/>
            <a:ext cx="1296145" cy="346249"/>
          </a:xfrm>
          <a:prstGeom prst="rect">
            <a:avLst/>
          </a:prstGeom>
          <a:noFill/>
        </p:spPr>
        <p:txBody>
          <a:bodyPr wrap="square" rtlCol="0">
            <a:spAutoFit/>
          </a:bodyPr>
          <a:lstStyle/>
          <a:p>
            <a:pPr algn="ctr"/>
            <a:r>
              <a:rPr lang="en-GB" sz="825" i="1" dirty="0"/>
              <a:t>Uncertain, Weak, Avoidant</a:t>
            </a:r>
          </a:p>
        </p:txBody>
      </p:sp>
      <p:sp>
        <p:nvSpPr>
          <p:cNvPr id="35" name="TextBox 34"/>
          <p:cNvSpPr txBox="1"/>
          <p:nvPr/>
        </p:nvSpPr>
        <p:spPr>
          <a:xfrm>
            <a:off x="4626007" y="4932288"/>
            <a:ext cx="1296145" cy="346249"/>
          </a:xfrm>
          <a:prstGeom prst="rect">
            <a:avLst/>
          </a:prstGeom>
          <a:noFill/>
        </p:spPr>
        <p:txBody>
          <a:bodyPr wrap="square" rtlCol="0">
            <a:spAutoFit/>
          </a:bodyPr>
          <a:lstStyle/>
          <a:p>
            <a:r>
              <a:rPr lang="en-GB" sz="825" i="1" dirty="0"/>
              <a:t>Attacking Punitive Sarcastic</a:t>
            </a:r>
          </a:p>
        </p:txBody>
      </p:sp>
      <p:sp>
        <p:nvSpPr>
          <p:cNvPr id="36" name="Oval 35"/>
          <p:cNvSpPr>
            <a:spLocks noChangeAspect="1"/>
          </p:cNvSpPr>
          <p:nvPr/>
        </p:nvSpPr>
        <p:spPr>
          <a:xfrm>
            <a:off x="2292136" y="2285993"/>
            <a:ext cx="1847816" cy="181065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sp>
        <p:nvSpPr>
          <p:cNvPr id="37" name="Oval 36"/>
          <p:cNvSpPr>
            <a:spLocks noChangeAspect="1"/>
          </p:cNvSpPr>
          <p:nvPr/>
        </p:nvSpPr>
        <p:spPr>
          <a:xfrm>
            <a:off x="5112060" y="4176203"/>
            <a:ext cx="1847816" cy="181065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noFill/>
            </a:endParaRPr>
          </a:p>
        </p:txBody>
      </p:sp>
      <p:pic>
        <p:nvPicPr>
          <p:cNvPr id="38" name="Picture 4" descr="http://www.londoneats.com/images/jamieol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853" y="1017957"/>
            <a:ext cx="1561246" cy="1968885"/>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Oval 38"/>
          <p:cNvSpPr/>
          <p:nvPr/>
        </p:nvSpPr>
        <p:spPr>
          <a:xfrm>
            <a:off x="3113838" y="2231987"/>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0" name="Oval 39"/>
          <p:cNvSpPr/>
          <p:nvPr/>
        </p:nvSpPr>
        <p:spPr>
          <a:xfrm>
            <a:off x="4031940" y="3096083"/>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1" name="Oval 40"/>
          <p:cNvSpPr/>
          <p:nvPr/>
        </p:nvSpPr>
        <p:spPr>
          <a:xfrm>
            <a:off x="3167844" y="3636143"/>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Oval 41"/>
          <p:cNvSpPr/>
          <p:nvPr/>
        </p:nvSpPr>
        <p:spPr>
          <a:xfrm>
            <a:off x="2141730" y="3150089"/>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Oval 42"/>
          <p:cNvSpPr/>
          <p:nvPr/>
        </p:nvSpPr>
        <p:spPr>
          <a:xfrm>
            <a:off x="5976156" y="4500239"/>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Oval 43"/>
          <p:cNvSpPr/>
          <p:nvPr/>
        </p:nvSpPr>
        <p:spPr>
          <a:xfrm>
            <a:off x="6030162" y="5040299"/>
            <a:ext cx="594066" cy="5400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5" name="Oval 44"/>
          <p:cNvSpPr/>
          <p:nvPr/>
        </p:nvSpPr>
        <p:spPr>
          <a:xfrm>
            <a:off x="5922150" y="4986293"/>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6" name="Oval 45"/>
          <p:cNvSpPr/>
          <p:nvPr/>
        </p:nvSpPr>
        <p:spPr>
          <a:xfrm>
            <a:off x="6462210" y="4986293"/>
            <a:ext cx="162018"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7" name="Straight Connector 46"/>
          <p:cNvCxnSpPr>
            <a:stCxn id="39" idx="6"/>
            <a:endCxn id="40" idx="0"/>
          </p:cNvCxnSpPr>
          <p:nvPr/>
        </p:nvCxnSpPr>
        <p:spPr>
          <a:xfrm>
            <a:off x="3275856" y="2285993"/>
            <a:ext cx="837093" cy="81009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48" name="Straight Connector 47"/>
          <p:cNvCxnSpPr>
            <a:endCxn id="41" idx="5"/>
          </p:cNvCxnSpPr>
          <p:nvPr/>
        </p:nvCxnSpPr>
        <p:spPr>
          <a:xfrm>
            <a:off x="2303748" y="3258102"/>
            <a:ext cx="1002387" cy="470236"/>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49" name="Straight Connector 48"/>
          <p:cNvCxnSpPr>
            <a:endCxn id="46" idx="0"/>
          </p:cNvCxnSpPr>
          <p:nvPr/>
        </p:nvCxnSpPr>
        <p:spPr>
          <a:xfrm>
            <a:off x="6084168" y="4554245"/>
            <a:ext cx="459051" cy="43204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9" idx="3"/>
            <a:endCxn id="42" idx="7"/>
          </p:cNvCxnSpPr>
          <p:nvPr/>
        </p:nvCxnSpPr>
        <p:spPr>
          <a:xfrm flipH="1">
            <a:off x="2280021" y="2324181"/>
            <a:ext cx="857544" cy="841727"/>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6030162" y="4500240"/>
            <a:ext cx="17175" cy="501872"/>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6" idx="4"/>
            <a:endCxn id="45" idx="5"/>
          </p:cNvCxnSpPr>
          <p:nvPr/>
        </p:nvCxnSpPr>
        <p:spPr>
          <a:xfrm flipH="1" flipV="1">
            <a:off x="6060441" y="5078488"/>
            <a:ext cx="482778" cy="1581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41" idx="7"/>
          </p:cNvCxnSpPr>
          <p:nvPr/>
        </p:nvCxnSpPr>
        <p:spPr>
          <a:xfrm flipV="1">
            <a:off x="3306135" y="3150090"/>
            <a:ext cx="914826" cy="501872"/>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253821" y="6142633"/>
            <a:ext cx="2145978" cy="487722"/>
          </a:xfrm>
          <a:prstGeom prst="rect">
            <a:avLst/>
          </a:prstGeom>
        </p:spPr>
      </p:pic>
    </p:spTree>
    <p:extLst>
      <p:ext uri="{BB962C8B-B14F-4D97-AF65-F5344CB8AC3E}">
        <p14:creationId xmlns:p14="http://schemas.microsoft.com/office/powerpoint/2010/main" val="214693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1" y="939275"/>
            <a:ext cx="7418105" cy="251999"/>
          </a:xfrm>
        </p:spPr>
        <p:txBody>
          <a:bodyPr/>
          <a:lstStyle/>
          <a:p>
            <a:r>
              <a:rPr lang="en-GB" dirty="0"/>
              <a:t>WHAT IMPACT DOES INTERPERSONAL CIRCLE HAVE?</a:t>
            </a:r>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388801" y="399038"/>
            <a:ext cx="2295832" cy="469124"/>
          </a:xfrm>
        </p:spPr>
        <p:txBody>
          <a:bodyPr/>
          <a:lstStyle/>
          <a:p>
            <a:r>
              <a:rPr lang="en-GB" sz="2400" dirty="0"/>
              <a:t>IMPACT</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sz="1400" dirty="0"/>
              <a:t>3 critical elements </a:t>
            </a:r>
          </a:p>
          <a:p>
            <a:r>
              <a:rPr lang="en-GB" sz="2000" dirty="0"/>
              <a:t>1. </a:t>
            </a:r>
            <a:r>
              <a:rPr lang="en-GB" sz="2000" u="sng" dirty="0"/>
              <a:t>COMPETENCE </a:t>
            </a:r>
            <a:r>
              <a:rPr lang="en-GB" sz="2000" dirty="0"/>
              <a:t>– absence of BAD WHEEL </a:t>
            </a:r>
          </a:p>
          <a:p>
            <a:r>
              <a:rPr lang="en-GB" sz="2000" dirty="0"/>
              <a:t>highly positively correlated with yield and </a:t>
            </a:r>
            <a:r>
              <a:rPr lang="en-GB" sz="2000" dirty="0" err="1"/>
              <a:t>mimimises</a:t>
            </a:r>
            <a:r>
              <a:rPr lang="en-GB" sz="2000" dirty="0"/>
              <a:t> resistance via its effect of increasing detainee adaptive responding. Even minimal maladaptive relating significantly reduces yield </a:t>
            </a:r>
          </a:p>
          <a:p>
            <a:endParaRPr lang="en-GB" sz="2000" dirty="0"/>
          </a:p>
          <a:p>
            <a:r>
              <a:rPr lang="en-GB" sz="2000" dirty="0"/>
              <a:t>2.</a:t>
            </a:r>
            <a:r>
              <a:rPr lang="en-GB" sz="2000" u="sng" dirty="0"/>
              <a:t> SENSITIVITY</a:t>
            </a:r>
            <a:r>
              <a:rPr lang="en-GB" sz="2000" dirty="0"/>
              <a:t> (like empathic accuracy) – knowing what is in front of you </a:t>
            </a:r>
          </a:p>
          <a:p>
            <a:r>
              <a:rPr lang="en-GB" sz="2000" dirty="0"/>
              <a:t>increases yield and decreases detainee resistance – specifically start off on the right foot (adaptive authoritative) don’t challenge too soon </a:t>
            </a:r>
          </a:p>
          <a:p>
            <a:endParaRPr lang="en-GB" sz="2000" dirty="0"/>
          </a:p>
          <a:p>
            <a:r>
              <a:rPr lang="en-GB" sz="2000" dirty="0"/>
              <a:t>3.</a:t>
            </a:r>
            <a:r>
              <a:rPr lang="en-GB" sz="2000" u="sng" dirty="0"/>
              <a:t> VERSITILITY </a:t>
            </a:r>
            <a:r>
              <a:rPr lang="en-GB" sz="2000" dirty="0"/>
              <a:t>(can you move around the circle?) </a:t>
            </a:r>
          </a:p>
          <a:p>
            <a:r>
              <a:rPr lang="en-GB" sz="2000" dirty="0"/>
              <a:t>increases yield, reduces resistance, sticking in one quadrant doesn’t increase yield and can sometimes reduce info yielded </a:t>
            </a:r>
          </a:p>
          <a:p>
            <a:endParaRPr lang="en-GB" dirty="0"/>
          </a:p>
        </p:txBody>
      </p:sp>
      <p:sp>
        <p:nvSpPr>
          <p:cNvPr id="8" name="TextBox 7"/>
          <p:cNvSpPr txBox="1"/>
          <p:nvPr/>
        </p:nvSpPr>
        <p:spPr>
          <a:xfrm>
            <a:off x="5086050" y="119940"/>
            <a:ext cx="2994681" cy="677108"/>
          </a:xfrm>
          <a:prstGeom prst="rect">
            <a:avLst/>
          </a:prstGeom>
          <a:noFill/>
        </p:spPr>
        <p:txBody>
          <a:bodyPr wrap="square" rtlCol="0">
            <a:spAutoFit/>
          </a:bodyPr>
          <a:lstStyle/>
          <a:p>
            <a:pPr algn="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900" dirty="0">
                <a:solidFill>
                  <a:srgbClr val="1D4B9A"/>
                </a:solidFill>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2" name="Picture 1"/>
          <p:cNvPicPr>
            <a:picLocks noChangeAspect="1"/>
          </p:cNvPicPr>
          <p:nvPr/>
        </p:nvPicPr>
        <p:blipFill>
          <a:blip r:embed="rId3"/>
          <a:stretch>
            <a:fillRect/>
          </a:stretch>
        </p:blipFill>
        <p:spPr>
          <a:xfrm>
            <a:off x="388801" y="6014421"/>
            <a:ext cx="2145978" cy="487722"/>
          </a:xfrm>
          <a:prstGeom prst="rect">
            <a:avLst/>
          </a:prstGeom>
        </p:spPr>
      </p:pic>
    </p:spTree>
    <p:extLst>
      <p:ext uri="{BB962C8B-B14F-4D97-AF65-F5344CB8AC3E}">
        <p14:creationId xmlns:p14="http://schemas.microsoft.com/office/powerpoint/2010/main" val="966316801"/>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e Walkington EBP presentation - FINAL" id="{7E2B10DF-404E-45B2-9F73-DF4563D7FD6B}" vid="{239DD34B-B419-4953-B80F-F12DF087E2CD}"/>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e Walkington EBP presentation - FINAL" id="{7E2B10DF-404E-45B2-9F73-DF4563D7FD6B}" vid="{1E045559-6638-484E-93F0-81DA00DC1A5B}"/>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e Walkington EBP presentation - FINAL" id="{7E2B10DF-404E-45B2-9F73-DF4563D7FD6B}" vid="{6EBB97E8-ACA3-4D05-A9E9-DD3960EA13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Zoe Walkington EBP presentation - FINAL</Template>
  <TotalTime>0</TotalTime>
  <Words>1396</Words>
  <Application>Microsoft Office PowerPoint</Application>
  <PresentationFormat>On-screen Show (4:3)</PresentationFormat>
  <Paragraphs>232</Paragraphs>
  <Slides>14</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 Unicode MS</vt:lpstr>
      <vt:lpstr>Arial</vt:lpstr>
      <vt:lpstr>Calibri</vt:lpstr>
      <vt:lpstr>OU Title</vt:lpstr>
      <vt:lpstr>OU Section</vt:lpstr>
      <vt:lpstr>OU Layouts</vt:lpstr>
      <vt:lpstr>PowerPoint Presentation</vt:lpstr>
      <vt:lpstr>EVIDENCE BASE</vt:lpstr>
      <vt:lpstr>ORBIT</vt:lpstr>
      <vt:lpstr>THE INTEPERSONAL CIRCLE </vt:lpstr>
      <vt:lpstr>ADAPTIVE AND MALADAPTIVE VARIANTS </vt:lpstr>
      <vt:lpstr>INTENSITY</vt:lpstr>
      <vt:lpstr>PowerPoint Presentation</vt:lpstr>
      <vt:lpstr>PowerPoint Presentation</vt:lpstr>
      <vt:lpstr>IMPACT</vt:lpstr>
      <vt:lpstr>TOP UP</vt:lpstr>
      <vt:lpstr>DAY ONE</vt:lpstr>
      <vt:lpstr>DAY TWO</vt:lpstr>
      <vt:lpstr>REFERENCES</vt:lpstr>
      <vt:lpstr>PowerPoint Presentation</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Jackie.Galo</dc:creator>
  <cp:lastModifiedBy>Jackie.Galo</cp:lastModifiedBy>
  <cp:revision>1</cp:revision>
  <cp:lastPrinted>2018-02-20T14:22:22Z</cp:lastPrinted>
  <dcterms:created xsi:type="dcterms:W3CDTF">2018-02-21T12:12:26Z</dcterms:created>
  <dcterms:modified xsi:type="dcterms:W3CDTF">2018-02-21T12:13:20Z</dcterms:modified>
</cp:coreProperties>
</file>