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300" r:id="rId3"/>
    <p:sldId id="305" r:id="rId4"/>
    <p:sldId id="298" r:id="rId5"/>
    <p:sldId id="302" r:id="rId6"/>
    <p:sldId id="312" r:id="rId7"/>
    <p:sldId id="303" r:id="rId8"/>
    <p:sldId id="304" r:id="rId9"/>
    <p:sldId id="297" r:id="rId10"/>
    <p:sldId id="299" r:id="rId11"/>
    <p:sldId id="311" r:id="rId12"/>
    <p:sldId id="310" r:id="rId13"/>
    <p:sldId id="306" r:id="rId14"/>
    <p:sldId id="307" r:id="rId15"/>
    <p:sldId id="30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99FF"/>
    <a:srgbClr val="CCFF66"/>
    <a:srgbClr val="99CCFF"/>
    <a:srgbClr val="CC66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94"/>
    <p:restoredTop sz="69422"/>
  </p:normalViewPr>
  <p:slideViewPr>
    <p:cSldViewPr snapToGrid="0" snapToObjects="1">
      <p:cViewPr varScale="1">
        <p:scale>
          <a:sx n="53" d="100"/>
          <a:sy n="53" d="100"/>
        </p:scale>
        <p:origin x="750" y="3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880BA-4879-4D8F-A3D1-D85712AFE211}" type="datetimeFigureOut">
              <a:rPr lang="en-GB" smtClean="0"/>
              <a:t>27/02/2018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CADA9-3D7C-4C25-9083-2F438049B486}" type="slidenum">
              <a:rPr lang="en-GB" smtClean="0"/>
              <a:t>‹#›</a:t>
            </a:fld>
            <a:endParaRPr lang="en-GB"/>
          </a:p>
        </p:txBody>
      </p:sp>
    </p:spTree>
    <p:extLst>
      <p:ext uri="{BB962C8B-B14F-4D97-AF65-F5344CB8AC3E}">
        <p14:creationId xmlns:p14="http://schemas.microsoft.com/office/powerpoint/2010/main" val="2512087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CADA9-3D7C-4C25-9083-2F438049B486}" type="slidenum">
              <a:rPr lang="en-GB" smtClean="0"/>
              <a:t>3</a:t>
            </a:fld>
            <a:endParaRPr lang="en-GB"/>
          </a:p>
        </p:txBody>
      </p:sp>
    </p:spTree>
    <p:extLst>
      <p:ext uri="{BB962C8B-B14F-4D97-AF65-F5344CB8AC3E}">
        <p14:creationId xmlns:p14="http://schemas.microsoft.com/office/powerpoint/2010/main" val="337058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Innovation and change bring benefits but also</a:t>
            </a:r>
            <a:r>
              <a:rPr lang="en-US" sz="1200" b="0" i="0" kern="1200" baseline="0" dirty="0">
                <a:solidFill>
                  <a:schemeClr val="tx1"/>
                </a:solidFill>
                <a:effectLst/>
                <a:latin typeface="+mn-lt"/>
                <a:ea typeface="+mn-ea"/>
                <a:cs typeface="+mn-cs"/>
              </a:rPr>
              <a:t> new crime opportunities.  Let’s consider the past..</a:t>
            </a:r>
            <a:endParaRPr lang="en-US" dirty="0"/>
          </a:p>
        </p:txBody>
      </p:sp>
      <p:sp>
        <p:nvSpPr>
          <p:cNvPr id="4" name="Slide Number Placeholder 3"/>
          <p:cNvSpPr>
            <a:spLocks noGrp="1"/>
          </p:cNvSpPr>
          <p:nvPr>
            <p:ph type="sldNum" sz="quarter" idx="10"/>
          </p:nvPr>
        </p:nvSpPr>
        <p:spPr/>
        <p:txBody>
          <a:bodyPr/>
          <a:lstStyle/>
          <a:p>
            <a:fld id="{65490C70-F9E4-AE47-9B87-92F91EFD2937}" type="slidenum">
              <a:rPr lang="en-US" smtClean="0"/>
              <a:t>6</a:t>
            </a:fld>
            <a:endParaRPr lang="en-US"/>
          </a:p>
        </p:txBody>
      </p:sp>
    </p:spTree>
    <p:extLst>
      <p:ext uri="{BB962C8B-B14F-4D97-AF65-F5344CB8AC3E}">
        <p14:creationId xmlns:p14="http://schemas.microsoft.com/office/powerpoint/2010/main" val="989563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CADA9-3D7C-4C25-9083-2F438049B486}" type="slidenum">
              <a:rPr lang="en-GB" smtClean="0"/>
              <a:t>7</a:t>
            </a:fld>
            <a:endParaRPr lang="en-GB"/>
          </a:p>
        </p:txBody>
      </p:sp>
    </p:spTree>
    <p:extLst>
      <p:ext uri="{BB962C8B-B14F-4D97-AF65-F5344CB8AC3E}">
        <p14:creationId xmlns:p14="http://schemas.microsoft.com/office/powerpoint/2010/main" val="1730001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Innovation and change bring benefits but also</a:t>
            </a:r>
            <a:r>
              <a:rPr lang="en-US" sz="1200" b="0" i="0" kern="1200" baseline="0" dirty="0">
                <a:solidFill>
                  <a:schemeClr val="tx1"/>
                </a:solidFill>
                <a:effectLst/>
                <a:latin typeface="+mn-lt"/>
                <a:ea typeface="+mn-ea"/>
                <a:cs typeface="+mn-cs"/>
              </a:rPr>
              <a:t> new crime opportunities.  Let’s consider the past..</a:t>
            </a:r>
            <a:endParaRPr lang="en-US" dirty="0"/>
          </a:p>
        </p:txBody>
      </p:sp>
      <p:sp>
        <p:nvSpPr>
          <p:cNvPr id="4" name="Slide Number Placeholder 3"/>
          <p:cNvSpPr>
            <a:spLocks noGrp="1"/>
          </p:cNvSpPr>
          <p:nvPr>
            <p:ph type="sldNum" sz="quarter" idx="10"/>
          </p:nvPr>
        </p:nvSpPr>
        <p:spPr/>
        <p:txBody>
          <a:bodyPr/>
          <a:lstStyle/>
          <a:p>
            <a:fld id="{65490C70-F9E4-AE47-9B87-92F91EFD2937}" type="slidenum">
              <a:rPr lang="en-US" smtClean="0"/>
              <a:t>11</a:t>
            </a:fld>
            <a:endParaRPr lang="en-US"/>
          </a:p>
        </p:txBody>
      </p:sp>
    </p:spTree>
    <p:extLst>
      <p:ext uri="{BB962C8B-B14F-4D97-AF65-F5344CB8AC3E}">
        <p14:creationId xmlns:p14="http://schemas.microsoft.com/office/powerpoint/2010/main" val="537428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Changes to recording practice (TWOC) in 70s.</a:t>
            </a:r>
          </a:p>
          <a:p>
            <a:endParaRPr lang="en-GB" dirty="0"/>
          </a:p>
          <a:p>
            <a:r>
              <a:rPr lang="en-GB" dirty="0"/>
              <a:t>Increase in availability led to a crime harvest that showed no signs</a:t>
            </a:r>
            <a:r>
              <a:rPr lang="en-GB" baseline="0" dirty="0"/>
              <a:t> of abating.</a:t>
            </a:r>
            <a:endParaRPr lang="en-GB" dirty="0"/>
          </a:p>
          <a:p>
            <a:endParaRPr lang="en-GB" dirty="0"/>
          </a:p>
          <a:p>
            <a:r>
              <a:rPr lang="en-GB" dirty="0"/>
              <a:t>Vehicle</a:t>
            </a:r>
            <a:r>
              <a:rPr lang="en-GB" baseline="0" dirty="0"/>
              <a:t> manufacturers had the competency to act, and their changes could affect the masses.  But were reluctant to do so.   Car theft index</a:t>
            </a:r>
            <a:r>
              <a:rPr lang="is-IS" baseline="0" dirty="0"/>
              <a:t>…</a:t>
            </a:r>
          </a:p>
          <a:p>
            <a:endParaRPr lang="is-IS" baseline="0" dirty="0"/>
          </a:p>
          <a:p>
            <a:r>
              <a:rPr lang="en-US" baseline="0" dirty="0"/>
              <a:t>https://</a:t>
            </a:r>
            <a:r>
              <a:rPr lang="en-US" baseline="0" dirty="0" err="1"/>
              <a:t>www.gov.uk</a:t>
            </a:r>
            <a:r>
              <a:rPr lang="en-US" baseline="0" dirty="0"/>
              <a:t>/government/uploads/system/uploads/</a:t>
            </a:r>
            <a:r>
              <a:rPr lang="en-US" baseline="0" dirty="0" err="1"/>
              <a:t>attachment_data</a:t>
            </a:r>
            <a:r>
              <a:rPr lang="en-US" baseline="0" dirty="0"/>
              <a:t>/file/8995/vehicles-</a:t>
            </a:r>
            <a:r>
              <a:rPr lang="en-US" baseline="0" dirty="0" err="1"/>
              <a:t>summary.pdf</a:t>
            </a:r>
            <a:endParaRPr lang="is-IS" baseline="0" dirty="0"/>
          </a:p>
          <a:p>
            <a:endParaRPr lang="en-GB" dirty="0"/>
          </a:p>
          <a:p>
            <a:r>
              <a:rPr lang="en-GB" dirty="0"/>
              <a:t>1992 first Car Theft Index, last 2006</a:t>
            </a:r>
          </a:p>
          <a:p>
            <a:r>
              <a:rPr lang="en-GB" dirty="0"/>
              <a:t>Car theft peaked in 2003: 592,000 incidents</a:t>
            </a:r>
          </a:p>
          <a:p>
            <a:r>
              <a:rPr lang="en-GB" dirty="0"/>
              <a:t>Last year, 2010-11, 99,000</a:t>
            </a:r>
          </a:p>
          <a:p>
            <a:pPr eaLnBrk="1" hangingPunct="1"/>
            <a:r>
              <a:rPr lang="en-GB" sz="1200" dirty="0"/>
              <a:t>The police loved it</a:t>
            </a:r>
          </a:p>
          <a:p>
            <a:pPr eaLnBrk="1" hangingPunct="1"/>
            <a:r>
              <a:rPr lang="en-GB" sz="1200" dirty="0"/>
              <a:t>The manufacturers took it on the chin</a:t>
            </a:r>
          </a:p>
          <a:p>
            <a:pPr eaLnBrk="1" hangingPunct="1"/>
            <a:r>
              <a:rPr lang="en-GB" sz="1200" dirty="0"/>
              <a:t>The insurance industry was supportive</a:t>
            </a:r>
          </a:p>
          <a:p>
            <a:pPr eaLnBrk="1" hangingPunct="1"/>
            <a:r>
              <a:rPr lang="en-GB" sz="1200" dirty="0"/>
              <a:t>The consumer groups were keen</a:t>
            </a:r>
          </a:p>
          <a:p>
            <a:pPr eaLnBrk="1" hangingPunct="1"/>
            <a:r>
              <a:rPr lang="en-GB" sz="1200" dirty="0"/>
              <a:t>The media picked up on it</a:t>
            </a:r>
          </a:p>
          <a:p>
            <a:pPr eaLnBrk="1" hangingPunct="1"/>
            <a:r>
              <a:rPr lang="en-GB" sz="1200" dirty="0"/>
              <a:t>It avoided legislation</a:t>
            </a:r>
          </a:p>
          <a:p>
            <a:pPr eaLnBrk="1" hangingPunct="1"/>
            <a:r>
              <a:rPr lang="en-GB" sz="1200" dirty="0"/>
              <a:t>It was very popular with the politicians</a:t>
            </a:r>
          </a:p>
          <a:p>
            <a:endParaRPr lang="en-GB" dirty="0"/>
          </a:p>
        </p:txBody>
      </p:sp>
      <p:sp>
        <p:nvSpPr>
          <p:cNvPr id="4" name="Slide Number Placeholder 3"/>
          <p:cNvSpPr>
            <a:spLocks noGrp="1"/>
          </p:cNvSpPr>
          <p:nvPr>
            <p:ph type="sldNum" sz="quarter" idx="10"/>
          </p:nvPr>
        </p:nvSpPr>
        <p:spPr/>
        <p:txBody>
          <a:bodyPr/>
          <a:lstStyle/>
          <a:p>
            <a:pPr>
              <a:defRPr/>
            </a:pPr>
            <a:fld id="{83383BAA-5B31-40F0-BC5E-82EB8BBFFAED}" type="slidenum">
              <a:rPr lang="en-US" smtClean="0"/>
              <a:pPr>
                <a:defRPr/>
              </a:pPr>
              <a:t>12</a:t>
            </a:fld>
            <a:endParaRPr lang="en-US"/>
          </a:p>
        </p:txBody>
      </p:sp>
    </p:spTree>
    <p:extLst>
      <p:ext uri="{BB962C8B-B14F-4D97-AF65-F5344CB8AC3E}">
        <p14:creationId xmlns:p14="http://schemas.microsoft.com/office/powerpoint/2010/main" val="1723396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Tension between evidence and stimulus value – RCTs</a:t>
            </a:r>
            <a:r>
              <a:rPr lang="en-US" baseline="0" dirty="0"/>
              <a:t> </a:t>
            </a:r>
            <a:r>
              <a:rPr lang="en-US" dirty="0"/>
              <a:t>tells us about interventions now but offer no insight into </a:t>
            </a:r>
            <a:r>
              <a:rPr lang="en-US" baseline="0" dirty="0"/>
              <a:t>what’s next.</a:t>
            </a:r>
          </a:p>
          <a:p>
            <a:endParaRPr lang="en-US" baseline="0" dirty="0"/>
          </a:p>
          <a:p>
            <a:r>
              <a:rPr lang="en-US" baseline="0" dirty="0"/>
              <a:t>Hierarchy of evidence – High quality peer-reviewed studies with good samples; Ltd sample but robust method; single study or well cited review through to pure speculation.</a:t>
            </a:r>
            <a:endParaRPr lang="en-US" dirty="0"/>
          </a:p>
        </p:txBody>
      </p:sp>
      <p:sp>
        <p:nvSpPr>
          <p:cNvPr id="4" name="Slide Number Placeholder 3"/>
          <p:cNvSpPr>
            <a:spLocks noGrp="1"/>
          </p:cNvSpPr>
          <p:nvPr>
            <p:ph type="sldNum" sz="quarter" idx="10"/>
          </p:nvPr>
        </p:nvSpPr>
        <p:spPr/>
        <p:txBody>
          <a:bodyPr/>
          <a:lstStyle/>
          <a:p>
            <a:fld id="{95ECADA9-3D7C-4C25-9083-2F438049B486}" type="slidenum">
              <a:rPr lang="en-GB" smtClean="0"/>
              <a:t>13</a:t>
            </a:fld>
            <a:endParaRPr lang="en-GB"/>
          </a:p>
        </p:txBody>
      </p:sp>
    </p:spTree>
    <p:extLst>
      <p:ext uri="{BB962C8B-B14F-4D97-AF65-F5344CB8AC3E}">
        <p14:creationId xmlns:p14="http://schemas.microsoft.com/office/powerpoint/2010/main" val="1449635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CADA9-3D7C-4C25-9083-2F438049B486}" type="slidenum">
              <a:rPr lang="en-GB" smtClean="0"/>
              <a:t>14</a:t>
            </a:fld>
            <a:endParaRPr lang="en-GB"/>
          </a:p>
        </p:txBody>
      </p:sp>
    </p:spTree>
    <p:extLst>
      <p:ext uri="{BB962C8B-B14F-4D97-AF65-F5344CB8AC3E}">
        <p14:creationId xmlns:p14="http://schemas.microsoft.com/office/powerpoint/2010/main" val="1390776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8533" y="1374821"/>
            <a:ext cx="9440336"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388533" y="3915051"/>
            <a:ext cx="9440336" cy="136839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15585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228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98910" y="650631"/>
            <a:ext cx="2329959" cy="5526332"/>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66801" y="1270001"/>
            <a:ext cx="7196667"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9131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800" y="365127"/>
            <a:ext cx="8255000" cy="1325563"/>
          </a:xfrm>
        </p:spPr>
        <p:txBody>
          <a:bodyPr/>
          <a:lstStyle/>
          <a:p>
            <a:r>
              <a:rPr lang="en-US"/>
              <a:t>Click to edit Master title style</a:t>
            </a:r>
          </a:p>
        </p:txBody>
      </p:sp>
      <p:sp>
        <p:nvSpPr>
          <p:cNvPr id="3" name="Content Placeholder 2"/>
          <p:cNvSpPr>
            <a:spLocks noGrp="1"/>
          </p:cNvSpPr>
          <p:nvPr>
            <p:ph idx="1"/>
          </p:nvPr>
        </p:nvSpPr>
        <p:spPr>
          <a:xfrm>
            <a:off x="1202268" y="1825625"/>
            <a:ext cx="1015153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8499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11868" y="1150941"/>
            <a:ext cx="9535583" cy="1156554"/>
          </a:xfrm>
        </p:spPr>
        <p:txBody>
          <a:bodyPr anchor="b">
            <a:normAutofit/>
          </a:bodyPr>
          <a:lstStyle>
            <a:lvl1pPr algn="r">
              <a:defRPr sz="5400"/>
            </a:lvl1pPr>
          </a:lstStyle>
          <a:p>
            <a:r>
              <a:rPr lang="en-US"/>
              <a:t>Click to edit Master title style</a:t>
            </a:r>
          </a:p>
        </p:txBody>
      </p:sp>
      <p:sp>
        <p:nvSpPr>
          <p:cNvPr id="3" name="Text Placeholder 2"/>
          <p:cNvSpPr>
            <a:spLocks noGrp="1"/>
          </p:cNvSpPr>
          <p:nvPr>
            <p:ph type="body" idx="1"/>
          </p:nvPr>
        </p:nvSpPr>
        <p:spPr>
          <a:xfrm>
            <a:off x="1100668" y="2455335"/>
            <a:ext cx="10246783" cy="363431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4441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1068" y="365127"/>
            <a:ext cx="8322733" cy="1325563"/>
          </a:xfrm>
        </p:spPr>
        <p:txBody>
          <a:bodyPr/>
          <a:lstStyle>
            <a:lvl1pPr algn="r">
              <a:defRPr/>
            </a:lvl1pPr>
          </a:lstStyle>
          <a:p>
            <a:r>
              <a:rPr lang="en-US"/>
              <a:t>Click to edit Master title style</a:t>
            </a:r>
            <a:endParaRPr lang="en-US" dirty="0"/>
          </a:p>
        </p:txBody>
      </p:sp>
      <p:sp>
        <p:nvSpPr>
          <p:cNvPr id="3" name="Content Placeholder 2"/>
          <p:cNvSpPr>
            <a:spLocks noGrp="1"/>
          </p:cNvSpPr>
          <p:nvPr>
            <p:ph sz="half" idx="1"/>
          </p:nvPr>
        </p:nvSpPr>
        <p:spPr>
          <a:xfrm>
            <a:off x="1253067" y="1825625"/>
            <a:ext cx="496146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1600" y="1825625"/>
            <a:ext cx="4902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9366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35869" y="365127"/>
            <a:ext cx="8019521" cy="1325563"/>
          </a:xfrm>
        </p:spPr>
        <p:txBody>
          <a:bodyPr/>
          <a:lstStyle>
            <a:lvl1pPr algn="r">
              <a:defRPr/>
            </a:lvl1pPr>
          </a:lstStyle>
          <a:p>
            <a:r>
              <a:rPr lang="en-US"/>
              <a:t>Click to edit Master title style</a:t>
            </a:r>
          </a:p>
        </p:txBody>
      </p:sp>
      <p:sp>
        <p:nvSpPr>
          <p:cNvPr id="3" name="Text Placeholder 2"/>
          <p:cNvSpPr>
            <a:spLocks noGrp="1"/>
          </p:cNvSpPr>
          <p:nvPr>
            <p:ph type="body" idx="1"/>
          </p:nvPr>
        </p:nvSpPr>
        <p:spPr>
          <a:xfrm>
            <a:off x="965202" y="1690688"/>
            <a:ext cx="487679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65203" y="2505075"/>
            <a:ext cx="487679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50001" y="1690688"/>
            <a:ext cx="496566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50003" y="2505075"/>
            <a:ext cx="496566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794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66533" y="365127"/>
            <a:ext cx="8187267" cy="1325563"/>
          </a:xfrm>
        </p:spPr>
        <p:txBody>
          <a:bodyPr/>
          <a:lstStyle>
            <a:lvl1pPr algn="r">
              <a:defRPr/>
            </a:lvl1pPr>
          </a:lstStyle>
          <a:p>
            <a:r>
              <a:rPr lang="en-US"/>
              <a:t>Click to edit Master title style</a:t>
            </a:r>
          </a:p>
        </p:txBody>
      </p:sp>
    </p:spTree>
    <p:extLst>
      <p:ext uri="{BB962C8B-B14F-4D97-AF65-F5344CB8AC3E}">
        <p14:creationId xmlns:p14="http://schemas.microsoft.com/office/powerpoint/2010/main" val="183029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39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5203" y="1786960"/>
            <a:ext cx="4813060" cy="9935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960534" y="650633"/>
            <a:ext cx="5394855" cy="52104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65203" y="2921330"/>
            <a:ext cx="4813060" cy="294765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5609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4667" y="1638769"/>
            <a:ext cx="4501012" cy="82115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6031527" y="635730"/>
            <a:ext cx="5322272" cy="52332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354667" y="2707574"/>
            <a:ext cx="4501012" cy="31614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00452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38600" y="365127"/>
            <a:ext cx="73152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8272" y="1540805"/>
            <a:ext cx="895063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5089" y="226848"/>
            <a:ext cx="2148075" cy="685228"/>
          </a:xfrm>
          <a:prstGeom prst="rect">
            <a:avLst/>
          </a:prstGeom>
        </p:spPr>
      </p:pic>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1562719">
            <a:off x="10102667" y="2499000"/>
            <a:ext cx="2151839" cy="4664994"/>
          </a:xfrm>
          <a:prstGeom prst="rect">
            <a:avLst/>
          </a:prstGeom>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5089" y="6311902"/>
            <a:ext cx="450115" cy="430331"/>
          </a:xfrm>
          <a:prstGeom prst="rect">
            <a:avLst/>
          </a:prstGeom>
        </p:spPr>
      </p:pic>
      <p:pic>
        <p:nvPicPr>
          <p:cNvPr id="5" name="Picture 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57967" y="6424121"/>
            <a:ext cx="6705600" cy="3517900"/>
          </a:xfrm>
          <a:prstGeom prst="rect">
            <a:avLst/>
          </a:prstGeom>
        </p:spPr>
      </p:pic>
    </p:spTree>
    <p:extLst>
      <p:ext uri="{BB962C8B-B14F-4D97-AF65-F5344CB8AC3E}">
        <p14:creationId xmlns:p14="http://schemas.microsoft.com/office/powerpoint/2010/main" val="728652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image" Target="../media/image12.tiff"/><Relationship Id="rId7" Type="http://schemas.openxmlformats.org/officeDocument/2006/relationships/image" Target="../media/image16.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tiff"/><Relationship Id="rId5" Type="http://schemas.openxmlformats.org/officeDocument/2006/relationships/image" Target="../media/image14.tiff"/><Relationship Id="rId4" Type="http://schemas.openxmlformats.org/officeDocument/2006/relationships/image" Target="../media/image13.tiff"/><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3683" y="3995136"/>
            <a:ext cx="9440334" cy="1368398"/>
          </a:xfrm>
        </p:spPr>
        <p:txBody>
          <a:bodyPr>
            <a:normAutofit/>
          </a:bodyPr>
          <a:lstStyle/>
          <a:p>
            <a:r>
              <a:rPr lang="en-GB" sz="4000" dirty="0">
                <a:latin typeface="Futura Medium" charset="0"/>
                <a:ea typeface="Futura Medium" charset="0"/>
                <a:cs typeface="Futura Medium" charset="0"/>
              </a:rPr>
              <a:t>Martin Innes &amp; Shane D Johnson</a:t>
            </a:r>
          </a:p>
          <a:p>
            <a:endParaRPr lang="en-GB" sz="2800" dirty="0"/>
          </a:p>
          <a:p>
            <a:endParaRPr lang="en-US" sz="3600" dirty="0"/>
          </a:p>
        </p:txBody>
      </p:sp>
      <p:pic>
        <p:nvPicPr>
          <p:cNvPr id="5" name="Picture 4" descr="UPSI-Logo-Banner-Header-RED"/>
          <p:cNvPicPr>
            <a:picLocks noChangeAspect="1" noChangeArrowheads="1"/>
          </p:cNvPicPr>
          <p:nvPr/>
        </p:nvPicPr>
        <p:blipFill>
          <a:blip r:embed="rId2" cstate="print"/>
          <a:srcRect r="49101"/>
          <a:stretch>
            <a:fillRect/>
          </a:stretch>
        </p:blipFill>
        <p:spPr bwMode="auto">
          <a:xfrm>
            <a:off x="8817967" y="0"/>
            <a:ext cx="3249613" cy="865414"/>
          </a:xfrm>
          <a:prstGeom prst="rect">
            <a:avLst/>
          </a:prstGeom>
          <a:noFill/>
          <a:ln w="9525" algn="in">
            <a:noFill/>
            <a:miter lim="800000"/>
            <a:headEnd/>
            <a:tailEnd/>
          </a:ln>
          <a:effectLst/>
        </p:spPr>
      </p:pic>
      <p:sp>
        <p:nvSpPr>
          <p:cNvPr id="6" name="Text Placeholder 2"/>
          <p:cNvSpPr>
            <a:spLocks noGrp="1"/>
          </p:cNvSpPr>
          <p:nvPr>
            <p:ph type="ctrTitle"/>
          </p:nvPr>
        </p:nvSpPr>
        <p:spPr>
          <a:xfrm>
            <a:off x="1344742" y="1125884"/>
            <a:ext cx="9439275" cy="1893272"/>
          </a:xfrm>
        </p:spPr>
        <p:txBody>
          <a:bodyPr>
            <a:normAutofit fontScale="90000"/>
          </a:bodyPr>
          <a:lstStyle/>
          <a:p>
            <a:endParaRPr lang="en-GB" sz="4400" dirty="0">
              <a:solidFill>
                <a:schemeClr val="accent1">
                  <a:lumMod val="50000"/>
                </a:schemeClr>
              </a:solidFill>
            </a:endParaRPr>
          </a:p>
          <a:p>
            <a:endParaRPr lang="en-GB" sz="4400" dirty="0">
              <a:solidFill>
                <a:schemeClr val="accent1">
                  <a:lumMod val="50000"/>
                </a:schemeClr>
              </a:solidFill>
            </a:endParaRPr>
          </a:p>
          <a:p>
            <a:r>
              <a:rPr lang="en-GB" sz="4400" dirty="0">
                <a:solidFill>
                  <a:schemeClr val="accent1">
                    <a:lumMod val="50000"/>
                  </a:schemeClr>
                </a:solidFill>
              </a:rPr>
              <a:t>                     </a:t>
            </a:r>
          </a:p>
        </p:txBody>
      </p:sp>
      <p:sp>
        <p:nvSpPr>
          <p:cNvPr id="7" name="Title 1"/>
          <p:cNvSpPr txBox="1">
            <a:spLocks/>
          </p:cNvSpPr>
          <p:nvPr/>
        </p:nvSpPr>
        <p:spPr>
          <a:xfrm>
            <a:off x="630712" y="1644226"/>
            <a:ext cx="10515600" cy="186292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accent1">
                    <a:lumMod val="25000"/>
                  </a:schemeClr>
                </a:solidFill>
                <a:latin typeface="+mj-lt"/>
                <a:ea typeface="+mj-ea"/>
                <a:cs typeface="+mj-cs"/>
              </a:defRPr>
            </a:lvl1pPr>
          </a:lstStyle>
          <a:p>
            <a:pPr>
              <a:lnSpc>
                <a:spcPct val="120000"/>
              </a:lnSpc>
            </a:pPr>
            <a:r>
              <a:rPr lang="en-GB" b="1" dirty="0">
                <a:latin typeface="Futura Medium" charset="0"/>
                <a:ea typeface="Futura Medium" charset="0"/>
                <a:cs typeface="Futura Medium" charset="0"/>
              </a:rPr>
              <a:t>History as Evidence</a:t>
            </a:r>
          </a:p>
          <a:p>
            <a:pPr>
              <a:lnSpc>
                <a:spcPct val="120000"/>
              </a:lnSpc>
            </a:pPr>
            <a:r>
              <a:rPr lang="en-GB" sz="4800" dirty="0">
                <a:latin typeface="Futura Medium" charset="0"/>
                <a:ea typeface="Futura Medium" charset="0"/>
                <a:cs typeface="Futura Medium" charset="0"/>
              </a:rPr>
              <a:t>Using the Past to Prevent Future Crimes</a:t>
            </a:r>
          </a:p>
        </p:txBody>
      </p:sp>
      <p:pic>
        <p:nvPicPr>
          <p:cNvPr id="8" name="Picture 7">
            <a:extLst>
              <a:ext uri="{FF2B5EF4-FFF2-40B4-BE49-F238E27FC236}">
                <a16:creationId xmlns:a16="http://schemas.microsoft.com/office/drawing/2014/main" id="{AC14B7BE-C024-944C-9B0A-B751E5FA7CFC}"/>
              </a:ext>
            </a:extLst>
          </p:cNvPr>
          <p:cNvPicPr>
            <a:picLocks noChangeAspect="1"/>
          </p:cNvPicPr>
          <p:nvPr/>
        </p:nvPicPr>
        <p:blipFill>
          <a:blip r:embed="rId3"/>
          <a:stretch>
            <a:fillRect/>
          </a:stretch>
        </p:blipFill>
        <p:spPr>
          <a:xfrm>
            <a:off x="4541294" y="0"/>
            <a:ext cx="1999661" cy="865414"/>
          </a:xfrm>
          <a:prstGeom prst="rect">
            <a:avLst/>
          </a:prstGeom>
        </p:spPr>
      </p:pic>
    </p:spTree>
    <p:extLst>
      <p:ext uri="{BB962C8B-B14F-4D97-AF65-F5344CB8AC3E}">
        <p14:creationId xmlns:p14="http://schemas.microsoft.com/office/powerpoint/2010/main" val="1064437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274" y="0"/>
            <a:ext cx="8255000" cy="1325563"/>
          </a:xfrm>
        </p:spPr>
        <p:txBody>
          <a:bodyPr/>
          <a:lstStyle/>
          <a:p>
            <a:r>
              <a:rPr lang="en-US" dirty="0"/>
              <a:t> </a:t>
            </a:r>
            <a:r>
              <a:rPr lang="en-US" dirty="0" err="1"/>
              <a:t>Behavioural</a:t>
            </a:r>
            <a:r>
              <a:rPr lang="en-US" dirty="0"/>
              <a:t> Crime Prevention</a:t>
            </a:r>
          </a:p>
        </p:txBody>
      </p:sp>
      <p:sp>
        <p:nvSpPr>
          <p:cNvPr id="3" name="Content Placeholder 2"/>
          <p:cNvSpPr>
            <a:spLocks noGrp="1"/>
          </p:cNvSpPr>
          <p:nvPr>
            <p:ph idx="1"/>
          </p:nvPr>
        </p:nvSpPr>
        <p:spPr>
          <a:xfrm>
            <a:off x="504967" y="1690688"/>
            <a:ext cx="10193615" cy="4351338"/>
          </a:xfrm>
        </p:spPr>
        <p:txBody>
          <a:bodyPr>
            <a:normAutofit lnSpcReduction="10000"/>
          </a:bodyPr>
          <a:lstStyle/>
          <a:p>
            <a:pPr marL="0" indent="0">
              <a:buNone/>
            </a:pPr>
            <a:r>
              <a:rPr lang="en-US" dirty="0"/>
              <a:t>Design policy &amp; practice to go with the grain of human </a:t>
            </a:r>
            <a:r>
              <a:rPr lang="en-US" dirty="0" err="1"/>
              <a:t>behaviour</a:t>
            </a:r>
            <a:endParaRPr lang="en-US" dirty="0"/>
          </a:p>
          <a:p>
            <a:r>
              <a:rPr lang="en-US" dirty="0"/>
              <a:t>Messenger, message, mechanism – blend alters salience, receptivity &amp; impact;</a:t>
            </a:r>
          </a:p>
          <a:p>
            <a:r>
              <a:rPr lang="en-US" dirty="0"/>
              <a:t> </a:t>
            </a:r>
            <a:r>
              <a:rPr lang="en-US" b="1" u="sng" dirty="0"/>
              <a:t>Avoid negative side effects – anger, fear;</a:t>
            </a:r>
          </a:p>
          <a:p>
            <a:r>
              <a:rPr lang="en-US" dirty="0"/>
              <a:t>Need to install responsibility + competence;</a:t>
            </a:r>
          </a:p>
          <a:p>
            <a:r>
              <a:rPr lang="en-US" dirty="0"/>
              <a:t>Paradox of choice  - too much info induces inertia;</a:t>
            </a:r>
          </a:p>
          <a:p>
            <a:r>
              <a:rPr lang="en-US" dirty="0"/>
              <a:t>Showing not telling – model what you want people to do.</a:t>
            </a:r>
          </a:p>
          <a:p>
            <a:endParaRPr lang="en-US" dirty="0"/>
          </a:p>
          <a:p>
            <a:pPr marL="0" indent="0">
              <a:buNone/>
            </a:pPr>
            <a:r>
              <a:rPr lang="en-US" dirty="0"/>
              <a:t>Complex problems blend nudges, tugs, teachable moments.</a:t>
            </a:r>
          </a:p>
          <a:p>
            <a:endParaRPr lang="en-US" dirty="0"/>
          </a:p>
          <a:p>
            <a:pPr lvl="0"/>
            <a:endParaRPr lang="en-GB" dirty="0"/>
          </a:p>
          <a:p>
            <a:pPr lvl="0"/>
            <a:endParaRPr lang="en-US" dirty="0"/>
          </a:p>
          <a:p>
            <a:endParaRPr lang="en-US" dirty="0"/>
          </a:p>
        </p:txBody>
      </p:sp>
      <p:pic>
        <p:nvPicPr>
          <p:cNvPr id="4" name="Picture 3">
            <a:extLst>
              <a:ext uri="{FF2B5EF4-FFF2-40B4-BE49-F238E27FC236}">
                <a16:creationId xmlns:a16="http://schemas.microsoft.com/office/drawing/2014/main" id="{6CADD79E-C011-AA49-B68F-A594D07CD22E}"/>
              </a:ext>
            </a:extLst>
          </p:cNvPr>
          <p:cNvPicPr>
            <a:picLocks noChangeAspect="1"/>
          </p:cNvPicPr>
          <p:nvPr/>
        </p:nvPicPr>
        <p:blipFill>
          <a:blip r:embed="rId2"/>
          <a:stretch>
            <a:fillRect/>
          </a:stretch>
        </p:blipFill>
        <p:spPr>
          <a:xfrm>
            <a:off x="9995036" y="162701"/>
            <a:ext cx="1999661" cy="591363"/>
          </a:xfrm>
          <a:prstGeom prst="rect">
            <a:avLst/>
          </a:prstGeom>
        </p:spPr>
      </p:pic>
    </p:spTree>
    <p:extLst>
      <p:ext uri="{BB962C8B-B14F-4D97-AF65-F5344CB8AC3E}">
        <p14:creationId xmlns:p14="http://schemas.microsoft.com/office/powerpoint/2010/main" val="26137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201" y="584203"/>
            <a:ext cx="8489950" cy="1296988"/>
          </a:xfrm>
        </p:spPr>
        <p:txBody>
          <a:bodyPr>
            <a:normAutofit/>
          </a:bodyPr>
          <a:lstStyle/>
          <a:p>
            <a:pPr algn="ctr"/>
            <a:r>
              <a:rPr lang="en-US" sz="3200" dirty="0"/>
              <a:t>Technological Change</a:t>
            </a:r>
          </a:p>
        </p:txBody>
      </p:sp>
      <p:pic>
        <p:nvPicPr>
          <p:cNvPr id="13" name="Picture 12"/>
          <p:cNvPicPr>
            <a:picLocks noChangeAspect="1"/>
          </p:cNvPicPr>
          <p:nvPr/>
        </p:nvPicPr>
        <p:blipFill>
          <a:blip r:embed="rId3"/>
          <a:stretch>
            <a:fillRect/>
          </a:stretch>
        </p:blipFill>
        <p:spPr>
          <a:xfrm>
            <a:off x="1659407" y="3688748"/>
            <a:ext cx="3002896" cy="1681621"/>
          </a:xfrm>
          <a:prstGeom prst="rect">
            <a:avLst/>
          </a:prstGeom>
        </p:spPr>
      </p:pic>
      <p:pic>
        <p:nvPicPr>
          <p:cNvPr id="16" name="Picture 15"/>
          <p:cNvPicPr>
            <a:picLocks noChangeAspect="1"/>
          </p:cNvPicPr>
          <p:nvPr/>
        </p:nvPicPr>
        <p:blipFill rotWithShape="1">
          <a:blip r:embed="rId4" cstate="screen">
            <a:extLst>
              <a:ext uri="{28A0092B-C50C-407E-A947-70E740481C1C}">
                <a14:useLocalDpi xmlns:a14="http://schemas.microsoft.com/office/drawing/2010/main"/>
              </a:ext>
            </a:extLst>
          </a:blip>
          <a:srcRect l="20537" r="14414"/>
          <a:stretch/>
        </p:blipFill>
        <p:spPr>
          <a:xfrm>
            <a:off x="4541942" y="1770688"/>
            <a:ext cx="2997298" cy="2303860"/>
          </a:xfrm>
          <a:prstGeom prst="rect">
            <a:avLst/>
          </a:prstGeom>
        </p:spPr>
      </p:pic>
      <p:pic>
        <p:nvPicPr>
          <p:cNvPr id="17" name="Picture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63207" y="3711631"/>
            <a:ext cx="2787080" cy="1658737"/>
          </a:xfrm>
          <a:prstGeom prst="rect">
            <a:avLst/>
          </a:prstGeom>
        </p:spPr>
      </p:pic>
      <p:sp>
        <p:nvSpPr>
          <p:cNvPr id="15" name="TextBox 14"/>
          <p:cNvSpPr txBox="1"/>
          <p:nvPr/>
        </p:nvSpPr>
        <p:spPr>
          <a:xfrm>
            <a:off x="1538284" y="57152"/>
            <a:ext cx="4271966" cy="369332"/>
          </a:xfrm>
          <a:prstGeom prst="rect">
            <a:avLst/>
          </a:prstGeom>
          <a:noFill/>
        </p:spPr>
        <p:txBody>
          <a:bodyPr wrap="square" rtlCol="0">
            <a:spAutoFit/>
          </a:bodyPr>
          <a:lstStyle/>
          <a:p>
            <a:r>
              <a:rPr lang="en-US" dirty="0">
                <a:solidFill>
                  <a:schemeClr val="bg1"/>
                </a:solidFill>
              </a:rPr>
              <a:t>Dawes Centre for </a:t>
            </a:r>
            <a:r>
              <a:rPr lang="en-US">
                <a:solidFill>
                  <a:schemeClr val="bg1"/>
                </a:solidFill>
              </a:rPr>
              <a:t>Future Crime at UCL</a:t>
            </a:r>
            <a:endParaRPr lang="en-US" dirty="0">
              <a:solidFill>
                <a:schemeClr val="bg1"/>
              </a:solidFill>
            </a:endParaRPr>
          </a:p>
        </p:txBody>
      </p:sp>
      <p:pic>
        <p:nvPicPr>
          <p:cNvPr id="19" name="Picture 18"/>
          <p:cNvPicPr>
            <a:picLocks noChangeAspect="1"/>
          </p:cNvPicPr>
          <p:nvPr/>
        </p:nvPicPr>
        <p:blipFill>
          <a:blip r:embed="rId6"/>
          <a:stretch>
            <a:fillRect/>
          </a:stretch>
        </p:blipFill>
        <p:spPr>
          <a:xfrm>
            <a:off x="1659407" y="1785679"/>
            <a:ext cx="2886588" cy="1925953"/>
          </a:xfrm>
          <a:prstGeom prst="rect">
            <a:avLst/>
          </a:prstGeom>
        </p:spPr>
      </p:pic>
      <p:pic>
        <p:nvPicPr>
          <p:cNvPr id="7" name="Picture 6"/>
          <p:cNvPicPr>
            <a:picLocks noChangeAspect="1"/>
          </p:cNvPicPr>
          <p:nvPr/>
        </p:nvPicPr>
        <p:blipFill rotWithShape="1">
          <a:blip r:embed="rId7" cstate="screen">
            <a:extLst>
              <a:ext uri="{28A0092B-C50C-407E-A947-70E740481C1C}">
                <a14:useLocalDpi xmlns:a14="http://schemas.microsoft.com/office/drawing/2010/main"/>
              </a:ext>
            </a:extLst>
          </a:blip>
          <a:srcRect l="3357" r="3671"/>
          <a:stretch/>
        </p:blipFill>
        <p:spPr>
          <a:xfrm>
            <a:off x="7364735" y="1770688"/>
            <a:ext cx="3174105" cy="1956466"/>
          </a:xfrm>
          <a:prstGeom prst="rect">
            <a:avLst/>
          </a:prstGeom>
        </p:spPr>
      </p:pic>
      <p:pic>
        <p:nvPicPr>
          <p:cNvPr id="22" name="Picture 21"/>
          <p:cNvPicPr>
            <a:picLocks noChangeAspect="1"/>
          </p:cNvPicPr>
          <p:nvPr/>
        </p:nvPicPr>
        <p:blipFill rotWithShape="1">
          <a:blip r:embed="rId8"/>
          <a:srcRect b="29944"/>
          <a:stretch/>
        </p:blipFill>
        <p:spPr>
          <a:xfrm>
            <a:off x="7343470" y="3705889"/>
            <a:ext cx="3195370" cy="1664479"/>
          </a:xfrm>
          <a:prstGeom prst="rect">
            <a:avLst/>
          </a:prstGeom>
        </p:spPr>
      </p:pic>
      <p:pic>
        <p:nvPicPr>
          <p:cNvPr id="23" name="Picture 22">
            <a:extLst>
              <a:ext uri="{FF2B5EF4-FFF2-40B4-BE49-F238E27FC236}">
                <a16:creationId xmlns:a16="http://schemas.microsoft.com/office/drawing/2014/main" id="{796F8B5B-BF76-2748-B589-8ADFCD1C177C}"/>
              </a:ext>
            </a:extLst>
          </p:cNvPr>
          <p:cNvPicPr>
            <a:picLocks noChangeAspect="1"/>
          </p:cNvPicPr>
          <p:nvPr/>
        </p:nvPicPr>
        <p:blipFill>
          <a:blip r:embed="rId9"/>
          <a:stretch>
            <a:fillRect/>
          </a:stretch>
        </p:blipFill>
        <p:spPr>
          <a:xfrm>
            <a:off x="10011365" y="219984"/>
            <a:ext cx="1999661" cy="591363"/>
          </a:xfrm>
          <a:prstGeom prst="rect">
            <a:avLst/>
          </a:prstGeom>
        </p:spPr>
      </p:pic>
    </p:spTree>
    <p:extLst>
      <p:ext uri="{BB962C8B-B14F-4D97-AF65-F5344CB8AC3E}">
        <p14:creationId xmlns:p14="http://schemas.microsoft.com/office/powerpoint/2010/main" val="207918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srcRect/>
          <a:stretch>
            <a:fillRect/>
          </a:stretch>
        </p:blipFill>
        <p:spPr bwMode="auto">
          <a:xfrm>
            <a:off x="1556513" y="1973571"/>
            <a:ext cx="7346069" cy="3910921"/>
          </a:xfrm>
          <a:prstGeom prst="rect">
            <a:avLst/>
          </a:prstGeom>
          <a:noFill/>
          <a:ln w="9525">
            <a:noFill/>
            <a:miter lim="800000"/>
            <a:headEnd/>
            <a:tailEnd/>
          </a:ln>
        </p:spPr>
      </p:pic>
      <p:sp>
        <p:nvSpPr>
          <p:cNvPr id="6" name="Title 5"/>
          <p:cNvSpPr>
            <a:spLocks noGrp="1"/>
          </p:cNvSpPr>
          <p:nvPr>
            <p:ph type="title"/>
          </p:nvPr>
        </p:nvSpPr>
        <p:spPr>
          <a:xfrm>
            <a:off x="1854200" y="1252820"/>
            <a:ext cx="8489950" cy="720750"/>
          </a:xfrm>
        </p:spPr>
        <p:txBody>
          <a:bodyPr>
            <a:normAutofit fontScale="90000"/>
          </a:bodyPr>
          <a:lstStyle/>
          <a:p>
            <a:pPr algn="ctr"/>
            <a:r>
              <a:rPr lang="en-GB" sz="3200" dirty="0"/>
              <a:t>Car theft in England and Wales – A Crime Harvest?</a:t>
            </a:r>
          </a:p>
        </p:txBody>
      </p:sp>
      <p:sp>
        <p:nvSpPr>
          <p:cNvPr id="4" name="TextBox 3"/>
          <p:cNvSpPr txBox="1"/>
          <p:nvPr/>
        </p:nvSpPr>
        <p:spPr>
          <a:xfrm>
            <a:off x="1538284" y="401922"/>
            <a:ext cx="4271966" cy="369332"/>
          </a:xfrm>
          <a:prstGeom prst="rect">
            <a:avLst/>
          </a:prstGeom>
          <a:noFill/>
        </p:spPr>
        <p:txBody>
          <a:bodyPr wrap="square" rtlCol="0">
            <a:spAutoFit/>
          </a:bodyPr>
          <a:lstStyle/>
          <a:p>
            <a:r>
              <a:rPr lang="en-US" dirty="0">
                <a:solidFill>
                  <a:schemeClr val="bg1"/>
                </a:solidFill>
              </a:rPr>
              <a:t>Dawes Centre for Future Crime at UCL</a:t>
            </a:r>
          </a:p>
        </p:txBody>
      </p:sp>
      <p:sp>
        <p:nvSpPr>
          <p:cNvPr id="5" name="Rectangle 4"/>
          <p:cNvSpPr/>
          <p:nvPr/>
        </p:nvSpPr>
        <p:spPr>
          <a:xfrm>
            <a:off x="3943350" y="2267197"/>
            <a:ext cx="792000" cy="2351124"/>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4713816" y="2269313"/>
            <a:ext cx="756000" cy="2351125"/>
          </a:xfrm>
          <a:prstGeom prst="rect">
            <a:avLst/>
          </a:prstGeom>
          <a:solidFill>
            <a:schemeClr val="bg1">
              <a:lumMod val="8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5468296" y="2282943"/>
            <a:ext cx="756000" cy="23508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6218332" y="2279604"/>
            <a:ext cx="756000" cy="2350800"/>
          </a:xfrm>
          <a:prstGeom prst="rect">
            <a:avLst/>
          </a:pr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6974297" y="2271028"/>
            <a:ext cx="756000" cy="2358000"/>
          </a:xfrm>
          <a:prstGeom prst="rect">
            <a:avLst/>
          </a:prstGeom>
          <a:solidFill>
            <a:schemeClr val="bg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9902705" y="2557388"/>
            <a:ext cx="1192452" cy="369332"/>
          </a:xfrm>
          <a:prstGeom prst="rect">
            <a:avLst/>
          </a:prstGeom>
          <a:noFill/>
        </p:spPr>
        <p:txBody>
          <a:bodyPr wrap="square" rtlCol="0">
            <a:spAutoFit/>
          </a:bodyPr>
          <a:lstStyle/>
          <a:p>
            <a:r>
              <a:rPr lang="en-US" dirty="0">
                <a:solidFill>
                  <a:schemeClr val="bg1">
                    <a:lumMod val="50000"/>
                  </a:schemeClr>
                </a:solidFill>
              </a:rPr>
              <a:t>4M</a:t>
            </a:r>
          </a:p>
        </p:txBody>
      </p:sp>
      <p:sp>
        <p:nvSpPr>
          <p:cNvPr id="12" name="Rectangle 11"/>
          <p:cNvSpPr/>
          <p:nvPr/>
        </p:nvSpPr>
        <p:spPr>
          <a:xfrm>
            <a:off x="9137411" y="2486888"/>
            <a:ext cx="684000" cy="503999"/>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p:cNvSpPr txBox="1"/>
          <p:nvPr/>
        </p:nvSpPr>
        <p:spPr>
          <a:xfrm>
            <a:off x="9023112" y="1956046"/>
            <a:ext cx="1759189" cy="369332"/>
          </a:xfrm>
          <a:prstGeom prst="rect">
            <a:avLst/>
          </a:prstGeom>
          <a:noFill/>
        </p:spPr>
        <p:txBody>
          <a:bodyPr wrap="square" rtlCol="0">
            <a:spAutoFit/>
          </a:bodyPr>
          <a:lstStyle/>
          <a:p>
            <a:r>
              <a:rPr lang="en-US" dirty="0">
                <a:solidFill>
                  <a:schemeClr val="bg1">
                    <a:lumMod val="50000"/>
                  </a:schemeClr>
                </a:solidFill>
              </a:rPr>
              <a:t>Ownership</a:t>
            </a:r>
          </a:p>
        </p:txBody>
      </p:sp>
      <p:sp>
        <p:nvSpPr>
          <p:cNvPr id="14" name="Rectangle 13"/>
          <p:cNvSpPr/>
          <p:nvPr/>
        </p:nvSpPr>
        <p:spPr>
          <a:xfrm>
            <a:off x="9143999" y="3048295"/>
            <a:ext cx="666000" cy="503999"/>
          </a:xfrm>
          <a:prstGeom prst="rect">
            <a:avLst/>
          </a:prstGeom>
          <a:solidFill>
            <a:schemeClr val="bg1">
              <a:lumMod val="8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Box 14"/>
          <p:cNvSpPr txBox="1"/>
          <p:nvPr/>
        </p:nvSpPr>
        <p:spPr>
          <a:xfrm>
            <a:off x="9926265" y="3095278"/>
            <a:ext cx="1192452" cy="369332"/>
          </a:xfrm>
          <a:prstGeom prst="rect">
            <a:avLst/>
          </a:prstGeom>
          <a:noFill/>
        </p:spPr>
        <p:txBody>
          <a:bodyPr wrap="square" rtlCol="0">
            <a:spAutoFit/>
          </a:bodyPr>
          <a:lstStyle/>
          <a:p>
            <a:r>
              <a:rPr lang="en-US" dirty="0">
                <a:solidFill>
                  <a:schemeClr val="bg1">
                    <a:lumMod val="50000"/>
                  </a:schemeClr>
                </a:solidFill>
              </a:rPr>
              <a:t>8M</a:t>
            </a:r>
          </a:p>
        </p:txBody>
      </p:sp>
      <p:sp>
        <p:nvSpPr>
          <p:cNvPr id="17" name="TextBox 16"/>
          <p:cNvSpPr txBox="1"/>
          <p:nvPr/>
        </p:nvSpPr>
        <p:spPr>
          <a:xfrm>
            <a:off x="9888165" y="3666211"/>
            <a:ext cx="1192452" cy="369332"/>
          </a:xfrm>
          <a:prstGeom prst="rect">
            <a:avLst/>
          </a:prstGeom>
          <a:noFill/>
        </p:spPr>
        <p:txBody>
          <a:bodyPr wrap="square" rtlCol="0">
            <a:spAutoFit/>
          </a:bodyPr>
          <a:lstStyle/>
          <a:p>
            <a:r>
              <a:rPr lang="en-US" dirty="0">
                <a:solidFill>
                  <a:schemeClr val="bg1">
                    <a:lumMod val="50000"/>
                  </a:schemeClr>
                </a:solidFill>
              </a:rPr>
              <a:t>13M</a:t>
            </a:r>
          </a:p>
        </p:txBody>
      </p:sp>
      <p:sp>
        <p:nvSpPr>
          <p:cNvPr id="19" name="TextBox 18"/>
          <p:cNvSpPr txBox="1"/>
          <p:nvPr/>
        </p:nvSpPr>
        <p:spPr>
          <a:xfrm>
            <a:off x="9926265" y="4218661"/>
            <a:ext cx="1192452" cy="369332"/>
          </a:xfrm>
          <a:prstGeom prst="rect">
            <a:avLst/>
          </a:prstGeom>
          <a:noFill/>
        </p:spPr>
        <p:txBody>
          <a:bodyPr wrap="square" rtlCol="0">
            <a:spAutoFit/>
          </a:bodyPr>
          <a:lstStyle/>
          <a:p>
            <a:r>
              <a:rPr lang="en-US" dirty="0">
                <a:solidFill>
                  <a:schemeClr val="bg1">
                    <a:lumMod val="50000"/>
                  </a:schemeClr>
                </a:solidFill>
              </a:rPr>
              <a:t>19M</a:t>
            </a:r>
          </a:p>
        </p:txBody>
      </p:sp>
      <p:sp>
        <p:nvSpPr>
          <p:cNvPr id="20" name="Rectangle 19"/>
          <p:cNvSpPr/>
          <p:nvPr/>
        </p:nvSpPr>
        <p:spPr>
          <a:xfrm>
            <a:off x="7732062" y="2271028"/>
            <a:ext cx="756000" cy="2358000"/>
          </a:xfrm>
          <a:prstGeom prst="rect">
            <a:avLst/>
          </a:prstGeom>
          <a:solidFill>
            <a:schemeClr val="bg1">
              <a:lumMod val="6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9141166" y="3604136"/>
            <a:ext cx="684000" cy="503999"/>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23"/>
          <p:cNvSpPr/>
          <p:nvPr/>
        </p:nvSpPr>
        <p:spPr>
          <a:xfrm>
            <a:off x="9137273" y="4161513"/>
            <a:ext cx="684000" cy="503999"/>
          </a:xfrm>
          <a:prstGeom prst="rect">
            <a:avLst/>
          </a:pr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9150232" y="4723120"/>
            <a:ext cx="684000" cy="503999"/>
          </a:xfrm>
          <a:prstGeom prst="rect">
            <a:avLst/>
          </a:prstGeom>
          <a:solidFill>
            <a:schemeClr val="bg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TextBox 25"/>
          <p:cNvSpPr txBox="1"/>
          <p:nvPr/>
        </p:nvSpPr>
        <p:spPr>
          <a:xfrm>
            <a:off x="9926265" y="4752061"/>
            <a:ext cx="1192452" cy="369332"/>
          </a:xfrm>
          <a:prstGeom prst="rect">
            <a:avLst/>
          </a:prstGeom>
          <a:noFill/>
        </p:spPr>
        <p:txBody>
          <a:bodyPr wrap="square" rtlCol="0">
            <a:spAutoFit/>
          </a:bodyPr>
          <a:lstStyle/>
          <a:p>
            <a:r>
              <a:rPr lang="en-US" dirty="0">
                <a:solidFill>
                  <a:schemeClr val="bg1">
                    <a:lumMod val="50000"/>
                  </a:schemeClr>
                </a:solidFill>
              </a:rPr>
              <a:t>23M</a:t>
            </a:r>
          </a:p>
        </p:txBody>
      </p:sp>
      <p:sp>
        <p:nvSpPr>
          <p:cNvPr id="27" name="Rectangle 26"/>
          <p:cNvSpPr/>
          <p:nvPr/>
        </p:nvSpPr>
        <p:spPr>
          <a:xfrm>
            <a:off x="9143999" y="5284269"/>
            <a:ext cx="684000" cy="503999"/>
          </a:xfrm>
          <a:prstGeom prst="rect">
            <a:avLst/>
          </a:prstGeom>
          <a:solidFill>
            <a:schemeClr val="bg1">
              <a:lumMod val="6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TextBox 27"/>
          <p:cNvSpPr txBox="1"/>
          <p:nvPr/>
        </p:nvSpPr>
        <p:spPr>
          <a:xfrm>
            <a:off x="9926265" y="5323561"/>
            <a:ext cx="1192452" cy="369332"/>
          </a:xfrm>
          <a:prstGeom prst="rect">
            <a:avLst/>
          </a:prstGeom>
          <a:noFill/>
        </p:spPr>
        <p:txBody>
          <a:bodyPr wrap="square" rtlCol="0">
            <a:spAutoFit/>
          </a:bodyPr>
          <a:lstStyle/>
          <a:p>
            <a:r>
              <a:rPr lang="en-US" dirty="0">
                <a:solidFill>
                  <a:schemeClr val="bg1">
                    <a:lumMod val="50000"/>
                  </a:schemeClr>
                </a:solidFill>
              </a:rPr>
              <a:t>28M</a:t>
            </a:r>
          </a:p>
        </p:txBody>
      </p:sp>
      <p:sp>
        <p:nvSpPr>
          <p:cNvPr id="29" name="Title 1"/>
          <p:cNvSpPr txBox="1">
            <a:spLocks/>
          </p:cNvSpPr>
          <p:nvPr/>
        </p:nvSpPr>
        <p:spPr>
          <a:xfrm>
            <a:off x="2025349" y="89942"/>
            <a:ext cx="8675914" cy="132556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pPr algn="ctr"/>
            <a:r>
              <a:rPr lang="en-US" dirty="0"/>
              <a:t> Lessons in Prevention</a:t>
            </a:r>
          </a:p>
        </p:txBody>
      </p:sp>
      <p:pic>
        <p:nvPicPr>
          <p:cNvPr id="30" name="Picture 29">
            <a:extLst>
              <a:ext uri="{FF2B5EF4-FFF2-40B4-BE49-F238E27FC236}">
                <a16:creationId xmlns:a16="http://schemas.microsoft.com/office/drawing/2014/main" id="{796F8B5B-BF76-2748-B589-8ADFCD1C177C}"/>
              </a:ext>
            </a:extLst>
          </p:cNvPr>
          <p:cNvPicPr>
            <a:picLocks noChangeAspect="1"/>
          </p:cNvPicPr>
          <p:nvPr/>
        </p:nvPicPr>
        <p:blipFill>
          <a:blip r:embed="rId4"/>
          <a:stretch>
            <a:fillRect/>
          </a:stretch>
        </p:blipFill>
        <p:spPr>
          <a:xfrm>
            <a:off x="10011365" y="219984"/>
            <a:ext cx="1999661" cy="591363"/>
          </a:xfrm>
          <a:prstGeom prst="rect">
            <a:avLst/>
          </a:prstGeom>
        </p:spPr>
      </p:pic>
    </p:spTree>
    <p:extLst>
      <p:ext uri="{BB962C8B-B14F-4D97-AF65-F5344CB8AC3E}">
        <p14:creationId xmlns:p14="http://schemas.microsoft.com/office/powerpoint/2010/main" val="1384013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5349" y="2"/>
            <a:ext cx="8675914" cy="1325563"/>
          </a:xfrm>
        </p:spPr>
        <p:txBody>
          <a:bodyPr/>
          <a:lstStyle/>
          <a:p>
            <a:pPr algn="ctr"/>
            <a:r>
              <a:rPr lang="en-US" dirty="0"/>
              <a:t> Lessons in Prevention</a:t>
            </a:r>
          </a:p>
        </p:txBody>
      </p:sp>
      <p:sp>
        <p:nvSpPr>
          <p:cNvPr id="3" name="Content Placeholder 2"/>
          <p:cNvSpPr>
            <a:spLocks noGrp="1"/>
          </p:cNvSpPr>
          <p:nvPr>
            <p:ph idx="1"/>
          </p:nvPr>
        </p:nvSpPr>
        <p:spPr>
          <a:xfrm>
            <a:off x="507648" y="1910441"/>
            <a:ext cx="10193615" cy="4256443"/>
          </a:xfrm>
        </p:spPr>
        <p:txBody>
          <a:bodyPr>
            <a:normAutofit/>
          </a:bodyPr>
          <a:lstStyle/>
          <a:p>
            <a:r>
              <a:rPr lang="en-US" dirty="0"/>
              <a:t>Horizon Scanning</a:t>
            </a:r>
          </a:p>
          <a:p>
            <a:pPr lvl="1"/>
            <a:r>
              <a:rPr lang="en-US" dirty="0"/>
              <a:t>Tension between hard evidence versus stimulus</a:t>
            </a:r>
          </a:p>
          <a:p>
            <a:pPr lvl="1"/>
            <a:r>
              <a:rPr lang="en-US" dirty="0"/>
              <a:t>Bottom-up (inductive) scanning for signals and issues </a:t>
            </a:r>
          </a:p>
          <a:p>
            <a:pPr lvl="2">
              <a:buFont typeface="Wingdings" charset="2"/>
              <a:buChar char="§"/>
            </a:pPr>
            <a:r>
              <a:rPr lang="en-US" dirty="0"/>
              <a:t>clear search criteria</a:t>
            </a:r>
          </a:p>
          <a:p>
            <a:pPr lvl="2">
              <a:buFont typeface="Wingdings" charset="2"/>
              <a:buChar char="§"/>
            </a:pPr>
            <a:r>
              <a:rPr lang="en-US" dirty="0"/>
              <a:t>Reach and possible impact</a:t>
            </a:r>
          </a:p>
          <a:p>
            <a:pPr lvl="1"/>
            <a:r>
              <a:rPr lang="en-US" dirty="0"/>
              <a:t>Top-down (deductive) hypothesis testing </a:t>
            </a:r>
          </a:p>
          <a:p>
            <a:pPr lvl="2">
              <a:buFont typeface="Wingdings" charset="2"/>
              <a:buChar char="§"/>
            </a:pPr>
            <a:r>
              <a:rPr lang="en-US" dirty="0"/>
              <a:t>Systematic realist synthesis</a:t>
            </a:r>
          </a:p>
          <a:p>
            <a:pPr lvl="2">
              <a:buFont typeface="Wingdings" charset="2"/>
              <a:buChar char="§"/>
            </a:pPr>
            <a:r>
              <a:rPr lang="en-US" dirty="0"/>
              <a:t>Hierarchy of evidence</a:t>
            </a:r>
          </a:p>
          <a:p>
            <a:pPr lvl="2">
              <a:buFont typeface="Wingdings" charset="2"/>
              <a:buChar char="§"/>
            </a:pPr>
            <a:r>
              <a:rPr lang="en-US" dirty="0"/>
              <a:t>Impartiality</a:t>
            </a:r>
          </a:p>
          <a:p>
            <a:pPr lvl="2">
              <a:buFont typeface="Wingdings" charset="2"/>
              <a:buChar char="§"/>
            </a:pPr>
            <a:r>
              <a:rPr lang="en-US" dirty="0"/>
              <a:t>Weighting convergent sources</a:t>
            </a:r>
          </a:p>
        </p:txBody>
      </p:sp>
      <p:pic>
        <p:nvPicPr>
          <p:cNvPr id="4" name="Picture 3">
            <a:extLst>
              <a:ext uri="{FF2B5EF4-FFF2-40B4-BE49-F238E27FC236}">
                <a16:creationId xmlns:a16="http://schemas.microsoft.com/office/drawing/2014/main" id="{796F8B5B-BF76-2748-B589-8ADFCD1C177C}"/>
              </a:ext>
            </a:extLst>
          </p:cNvPr>
          <p:cNvPicPr>
            <a:picLocks noChangeAspect="1"/>
          </p:cNvPicPr>
          <p:nvPr/>
        </p:nvPicPr>
        <p:blipFill>
          <a:blip r:embed="rId3"/>
          <a:stretch>
            <a:fillRect/>
          </a:stretch>
        </p:blipFill>
        <p:spPr>
          <a:xfrm>
            <a:off x="10011365" y="130044"/>
            <a:ext cx="1999661" cy="591363"/>
          </a:xfrm>
          <a:prstGeom prst="rect">
            <a:avLst/>
          </a:prstGeom>
        </p:spPr>
      </p:pic>
    </p:spTree>
    <p:extLst>
      <p:ext uri="{BB962C8B-B14F-4D97-AF65-F5344CB8AC3E}">
        <p14:creationId xmlns:p14="http://schemas.microsoft.com/office/powerpoint/2010/main" val="293365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498" y="0"/>
            <a:ext cx="8675914" cy="1325563"/>
          </a:xfrm>
        </p:spPr>
        <p:txBody>
          <a:bodyPr/>
          <a:lstStyle/>
          <a:p>
            <a:pPr algn="ctr"/>
            <a:r>
              <a:rPr lang="en-US" dirty="0"/>
              <a:t> Future Crimes Challenges</a:t>
            </a:r>
          </a:p>
        </p:txBody>
      </p:sp>
      <p:sp>
        <p:nvSpPr>
          <p:cNvPr id="3" name="Content Placeholder 2"/>
          <p:cNvSpPr>
            <a:spLocks noGrp="1"/>
          </p:cNvSpPr>
          <p:nvPr>
            <p:ph idx="1"/>
          </p:nvPr>
        </p:nvSpPr>
        <p:spPr>
          <a:xfrm>
            <a:off x="507648" y="1910441"/>
            <a:ext cx="10193615" cy="3861309"/>
          </a:xfrm>
        </p:spPr>
        <p:txBody>
          <a:bodyPr>
            <a:normAutofit/>
          </a:bodyPr>
          <a:lstStyle/>
          <a:p>
            <a:r>
              <a:rPr lang="en-US" dirty="0"/>
              <a:t>Internet of Things</a:t>
            </a:r>
          </a:p>
          <a:p>
            <a:endParaRPr lang="en-US" dirty="0"/>
          </a:p>
          <a:p>
            <a:r>
              <a:rPr lang="en-US" dirty="0"/>
              <a:t>Criminogenic Smart Cities: “The more we instrument the city and rely on those technologies clearly the more vulnerable they are to, to hacking and to, you know to collapse and so on.”</a:t>
            </a:r>
          </a:p>
        </p:txBody>
      </p:sp>
      <p:pic>
        <p:nvPicPr>
          <p:cNvPr id="4" name="Picture 3">
            <a:extLst>
              <a:ext uri="{FF2B5EF4-FFF2-40B4-BE49-F238E27FC236}">
                <a16:creationId xmlns:a16="http://schemas.microsoft.com/office/drawing/2014/main" id="{C0163325-D065-E54F-8339-69F5CCAC3B6A}"/>
              </a:ext>
            </a:extLst>
          </p:cNvPr>
          <p:cNvPicPr>
            <a:picLocks noChangeAspect="1"/>
          </p:cNvPicPr>
          <p:nvPr/>
        </p:nvPicPr>
        <p:blipFill>
          <a:blip r:embed="rId3"/>
          <a:stretch>
            <a:fillRect/>
          </a:stretch>
        </p:blipFill>
        <p:spPr>
          <a:xfrm>
            <a:off x="9942414" y="245785"/>
            <a:ext cx="1999661" cy="591363"/>
          </a:xfrm>
          <a:prstGeom prst="rect">
            <a:avLst/>
          </a:prstGeom>
        </p:spPr>
      </p:pic>
    </p:spTree>
    <p:extLst>
      <p:ext uri="{BB962C8B-B14F-4D97-AF65-F5344CB8AC3E}">
        <p14:creationId xmlns:p14="http://schemas.microsoft.com/office/powerpoint/2010/main" val="3125693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498" y="0"/>
            <a:ext cx="8675914" cy="1325563"/>
          </a:xfrm>
        </p:spPr>
        <p:txBody>
          <a:bodyPr/>
          <a:lstStyle/>
          <a:p>
            <a:pPr algn="ctr"/>
            <a:r>
              <a:rPr lang="en-US" dirty="0"/>
              <a:t> Conclusions</a:t>
            </a:r>
          </a:p>
        </p:txBody>
      </p:sp>
      <p:sp>
        <p:nvSpPr>
          <p:cNvPr id="3" name="Content Placeholder 2"/>
          <p:cNvSpPr>
            <a:spLocks noGrp="1"/>
          </p:cNvSpPr>
          <p:nvPr>
            <p:ph idx="1"/>
          </p:nvPr>
        </p:nvSpPr>
        <p:spPr>
          <a:xfrm>
            <a:off x="507648" y="1910441"/>
            <a:ext cx="10193615" cy="3861309"/>
          </a:xfrm>
        </p:spPr>
        <p:txBody>
          <a:bodyPr>
            <a:normAutofit/>
          </a:bodyPr>
          <a:lstStyle/>
          <a:p>
            <a:r>
              <a:rPr lang="en-GB" dirty="0"/>
              <a:t>“We should recognize that anything that has happened in the past can happen again.” Becker, H. (2017) Evidence. P.10 – not ideographic history, but one that looks at ‘deep’ patterns </a:t>
            </a:r>
            <a:r>
              <a:rPr lang="en-GB"/>
              <a:t>in core processes</a:t>
            </a:r>
            <a:r>
              <a:rPr lang="en-GB" dirty="0"/>
              <a:t>.</a:t>
            </a:r>
          </a:p>
          <a:p>
            <a:pPr marL="0" indent="0">
              <a:buNone/>
            </a:pPr>
            <a:endParaRPr lang="en-GB" dirty="0"/>
          </a:p>
          <a:p>
            <a:r>
              <a:rPr lang="en-GB" dirty="0"/>
              <a:t>Policing as a social institution was </a:t>
            </a:r>
            <a:r>
              <a:rPr lang="en-GB" dirty="0" err="1"/>
              <a:t>estd</a:t>
            </a:r>
            <a:r>
              <a:rPr lang="en-GB" dirty="0"/>
              <a:t>. as part of wider regulatory response to industrial revolution and urbanization, if ‘information revolution’ similarly profound, should accept changes to organization of social control similarly wide-ranging.</a:t>
            </a:r>
            <a:endParaRPr lang="en-US" dirty="0"/>
          </a:p>
          <a:p>
            <a:endParaRPr lang="en-US" dirty="0"/>
          </a:p>
        </p:txBody>
      </p:sp>
      <p:pic>
        <p:nvPicPr>
          <p:cNvPr id="4" name="Picture 3">
            <a:extLst>
              <a:ext uri="{FF2B5EF4-FFF2-40B4-BE49-F238E27FC236}">
                <a16:creationId xmlns:a16="http://schemas.microsoft.com/office/drawing/2014/main" id="{333955AE-8481-A141-ABBB-7ADED9F6534A}"/>
              </a:ext>
            </a:extLst>
          </p:cNvPr>
          <p:cNvPicPr>
            <a:picLocks noChangeAspect="1"/>
          </p:cNvPicPr>
          <p:nvPr/>
        </p:nvPicPr>
        <p:blipFill>
          <a:blip r:embed="rId2"/>
          <a:stretch>
            <a:fillRect/>
          </a:stretch>
        </p:blipFill>
        <p:spPr>
          <a:xfrm>
            <a:off x="10060350" y="196800"/>
            <a:ext cx="1999661" cy="591363"/>
          </a:xfrm>
          <a:prstGeom prst="rect">
            <a:avLst/>
          </a:prstGeom>
        </p:spPr>
      </p:pic>
    </p:spTree>
    <p:extLst>
      <p:ext uri="{BB962C8B-B14F-4D97-AF65-F5344CB8AC3E}">
        <p14:creationId xmlns:p14="http://schemas.microsoft.com/office/powerpoint/2010/main" val="2854250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057" y="105911"/>
            <a:ext cx="8255000" cy="1325563"/>
          </a:xfrm>
        </p:spPr>
        <p:txBody>
          <a:bodyPr/>
          <a:lstStyle/>
          <a:p>
            <a:pPr algn="ctr"/>
            <a:r>
              <a:rPr lang="en-US" dirty="0"/>
              <a:t>For the Super-</a:t>
            </a:r>
            <a:r>
              <a:rPr lang="en-US" dirty="0" err="1"/>
              <a:t>recognisers</a:t>
            </a:r>
            <a:r>
              <a:rPr lang="en-US" dirty="0"/>
              <a:t> </a:t>
            </a:r>
          </a:p>
        </p:txBody>
      </p:sp>
      <p:pic>
        <p:nvPicPr>
          <p:cNvPr id="4" name="Picture 1">
            <a:extLst>
              <a:ext uri="{FF2B5EF4-FFF2-40B4-BE49-F238E27FC236}">
                <a16:creationId xmlns:a16="http://schemas.microsoft.com/office/drawing/2014/main" id="{AF9B7827-32E0-BE45-B48A-377E9757E2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6557" y="1382488"/>
            <a:ext cx="7874000" cy="482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1733CF6-EEEE-B746-A808-D1000BFB9D88}"/>
              </a:ext>
            </a:extLst>
          </p:cNvPr>
          <p:cNvPicPr>
            <a:picLocks noChangeAspect="1"/>
          </p:cNvPicPr>
          <p:nvPr/>
        </p:nvPicPr>
        <p:blipFill>
          <a:blip r:embed="rId3"/>
          <a:stretch>
            <a:fillRect/>
          </a:stretch>
        </p:blipFill>
        <p:spPr>
          <a:xfrm>
            <a:off x="10192341" y="260010"/>
            <a:ext cx="1999661" cy="685800"/>
          </a:xfrm>
          <a:prstGeom prst="rect">
            <a:avLst/>
          </a:prstGeom>
        </p:spPr>
      </p:pic>
    </p:spTree>
    <p:extLst>
      <p:ext uri="{BB962C8B-B14F-4D97-AF65-F5344CB8AC3E}">
        <p14:creationId xmlns:p14="http://schemas.microsoft.com/office/powerpoint/2010/main" val="406658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533" y="2"/>
            <a:ext cx="8255000" cy="1325563"/>
          </a:xfrm>
        </p:spPr>
        <p:txBody>
          <a:bodyPr/>
          <a:lstStyle/>
          <a:p>
            <a:pPr algn="ctr"/>
            <a:r>
              <a:rPr lang="en-US" dirty="0"/>
              <a:t>Policing a Perplexed Society</a:t>
            </a:r>
          </a:p>
        </p:txBody>
      </p:sp>
      <p:sp>
        <p:nvSpPr>
          <p:cNvPr id="3" name="Content Placeholder 2"/>
          <p:cNvSpPr>
            <a:spLocks noGrp="1"/>
          </p:cNvSpPr>
          <p:nvPr>
            <p:ph idx="1"/>
          </p:nvPr>
        </p:nvSpPr>
        <p:spPr/>
        <p:txBody>
          <a:bodyPr>
            <a:normAutofit lnSpcReduction="10000"/>
          </a:bodyPr>
          <a:lstStyle/>
          <a:p>
            <a:pPr marL="0" indent="0">
              <a:buNone/>
            </a:pPr>
            <a:r>
              <a:rPr lang="en-US" sz="4400" b="1" dirty="0">
                <a:latin typeface="Futura Medium" charset="0"/>
                <a:ea typeface="Futura Medium" charset="0"/>
                <a:cs typeface="Futura Medium" charset="0"/>
              </a:rPr>
              <a:t>“We…are the anvil on which society beats out the problems and abrasions of social inequality, racial prejudice, weak laws and ineffective legislation...”</a:t>
            </a:r>
          </a:p>
          <a:p>
            <a:pPr marL="0" indent="0">
              <a:buNone/>
            </a:pPr>
            <a:endParaRPr lang="en-US" dirty="0"/>
          </a:p>
          <a:p>
            <a:pPr marL="0" indent="0">
              <a:buNone/>
            </a:pPr>
            <a:r>
              <a:rPr lang="en-US" dirty="0"/>
              <a:t>(Sir Robert Mark, 1977: 118 from a speech to National Police College 1975, </a:t>
            </a:r>
            <a:r>
              <a:rPr lang="en-US" dirty="0" err="1"/>
              <a:t>pubd</a:t>
            </a:r>
            <a:r>
              <a:rPr lang="en-US" dirty="0"/>
              <a:t> as ‘Policing a Perplexed Society’ )</a:t>
            </a:r>
          </a:p>
        </p:txBody>
      </p:sp>
      <p:pic>
        <p:nvPicPr>
          <p:cNvPr id="4" name="Picture 3">
            <a:extLst>
              <a:ext uri="{FF2B5EF4-FFF2-40B4-BE49-F238E27FC236}">
                <a16:creationId xmlns:a16="http://schemas.microsoft.com/office/drawing/2014/main" id="{398088EB-9A68-074B-9445-DE5B7A9E7AE7}"/>
              </a:ext>
            </a:extLst>
          </p:cNvPr>
          <p:cNvPicPr>
            <a:picLocks noChangeAspect="1"/>
          </p:cNvPicPr>
          <p:nvPr/>
        </p:nvPicPr>
        <p:blipFill>
          <a:blip r:embed="rId3"/>
          <a:stretch>
            <a:fillRect/>
          </a:stretch>
        </p:blipFill>
        <p:spPr>
          <a:xfrm>
            <a:off x="10044022" y="229456"/>
            <a:ext cx="1999661" cy="489002"/>
          </a:xfrm>
          <a:prstGeom prst="rect">
            <a:avLst/>
          </a:prstGeom>
        </p:spPr>
      </p:pic>
    </p:spTree>
    <p:extLst>
      <p:ext uri="{BB962C8B-B14F-4D97-AF65-F5344CB8AC3E}">
        <p14:creationId xmlns:p14="http://schemas.microsoft.com/office/powerpoint/2010/main" val="359002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626" y="0"/>
            <a:ext cx="8255000" cy="1325563"/>
          </a:xfrm>
        </p:spPr>
        <p:txBody>
          <a:bodyPr/>
          <a:lstStyle/>
          <a:p>
            <a:pPr algn="ctr"/>
            <a:r>
              <a:rPr lang="en-US" dirty="0"/>
              <a:t> 3 Propositions</a:t>
            </a:r>
          </a:p>
        </p:txBody>
      </p:sp>
      <p:sp>
        <p:nvSpPr>
          <p:cNvPr id="3" name="Content Placeholder 2"/>
          <p:cNvSpPr>
            <a:spLocks noGrp="1"/>
          </p:cNvSpPr>
          <p:nvPr>
            <p:ph idx="1"/>
          </p:nvPr>
        </p:nvSpPr>
        <p:spPr>
          <a:xfrm>
            <a:off x="491319" y="1518555"/>
            <a:ext cx="10193615" cy="3861309"/>
          </a:xfrm>
        </p:spPr>
        <p:txBody>
          <a:bodyPr>
            <a:normAutofit/>
          </a:bodyPr>
          <a:lstStyle/>
          <a:p>
            <a:r>
              <a:rPr lang="en-GB" dirty="0"/>
              <a:t>Policing has neglected learning systematically from its own history. Shift focus from ‘problems’ to ‘process patterns’ in responding to new risks and threats.</a:t>
            </a:r>
          </a:p>
          <a:p>
            <a:r>
              <a:rPr lang="en-GB" dirty="0"/>
              <a:t>Current accent in EBP is upon evidence about ‘treatments’, rather than evidence based diagnostics. A pluralistic and wide-ranging acceptance of evidence is needed.</a:t>
            </a:r>
          </a:p>
          <a:p>
            <a:r>
              <a:rPr lang="en-GB" dirty="0"/>
              <a:t>Digital technologies (</a:t>
            </a:r>
            <a:r>
              <a:rPr lang="en-GB" dirty="0" err="1"/>
              <a:t>socmed</a:t>
            </a:r>
            <a:r>
              <a:rPr lang="en-GB" dirty="0"/>
              <a:t> / </a:t>
            </a:r>
            <a:r>
              <a:rPr lang="en-GB" dirty="0" err="1"/>
              <a:t>IoT</a:t>
            </a:r>
            <a:r>
              <a:rPr lang="en-GB" dirty="0"/>
              <a:t> / smart cities) creating new criminogenic opportunity structures that will alter prevalence and distribution of future crimes. </a:t>
            </a:r>
            <a:endParaRPr lang="en-US" dirty="0"/>
          </a:p>
          <a:p>
            <a:pPr lvl="0"/>
            <a:endParaRPr lang="en-GB" dirty="0"/>
          </a:p>
          <a:p>
            <a:pPr lvl="0"/>
            <a:endParaRPr lang="en-US" dirty="0"/>
          </a:p>
          <a:p>
            <a:endParaRPr lang="en-US" dirty="0"/>
          </a:p>
        </p:txBody>
      </p:sp>
      <p:pic>
        <p:nvPicPr>
          <p:cNvPr id="4" name="Picture 3">
            <a:extLst>
              <a:ext uri="{FF2B5EF4-FFF2-40B4-BE49-F238E27FC236}">
                <a16:creationId xmlns:a16="http://schemas.microsoft.com/office/drawing/2014/main" id="{FF227FFE-FDC9-CC48-B98B-C68AB3AD970F}"/>
              </a:ext>
            </a:extLst>
          </p:cNvPr>
          <p:cNvPicPr>
            <a:picLocks noChangeAspect="1"/>
          </p:cNvPicPr>
          <p:nvPr/>
        </p:nvPicPr>
        <p:blipFill>
          <a:blip r:embed="rId2"/>
          <a:stretch>
            <a:fillRect/>
          </a:stretch>
        </p:blipFill>
        <p:spPr>
          <a:xfrm>
            <a:off x="9978708" y="196799"/>
            <a:ext cx="1999661" cy="537989"/>
          </a:xfrm>
          <a:prstGeom prst="rect">
            <a:avLst/>
          </a:prstGeom>
        </p:spPr>
      </p:pic>
    </p:spTree>
    <p:extLst>
      <p:ext uri="{BB962C8B-B14F-4D97-AF65-F5344CB8AC3E}">
        <p14:creationId xmlns:p14="http://schemas.microsoft.com/office/powerpoint/2010/main" val="1350364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826" y="0"/>
            <a:ext cx="8610600" cy="1325563"/>
          </a:xfrm>
        </p:spPr>
        <p:txBody>
          <a:bodyPr/>
          <a:lstStyle/>
          <a:p>
            <a:r>
              <a:rPr lang="en-US" dirty="0"/>
              <a:t>4 Cases of ‘Eternal Recurrence’</a:t>
            </a:r>
          </a:p>
        </p:txBody>
      </p:sp>
      <p:sp>
        <p:nvSpPr>
          <p:cNvPr id="3" name="Content Placeholder 2"/>
          <p:cNvSpPr>
            <a:spLocks noGrp="1"/>
          </p:cNvSpPr>
          <p:nvPr>
            <p:ph idx="1"/>
          </p:nvPr>
        </p:nvSpPr>
        <p:spPr>
          <a:xfrm>
            <a:off x="491319" y="1894112"/>
            <a:ext cx="10193615" cy="3861309"/>
          </a:xfrm>
        </p:spPr>
        <p:txBody>
          <a:bodyPr>
            <a:normAutofit/>
          </a:bodyPr>
          <a:lstStyle/>
          <a:p>
            <a:r>
              <a:rPr lang="en-US" dirty="0"/>
              <a:t>Digital disclosure – long standing concerns (Innes, 2003);</a:t>
            </a:r>
          </a:p>
          <a:p>
            <a:pPr lvl="0"/>
            <a:r>
              <a:rPr lang="en-US" dirty="0"/>
              <a:t>Non-crime demand – the classic police ethnographies of the 1970s;</a:t>
            </a:r>
          </a:p>
          <a:p>
            <a:r>
              <a:rPr lang="en-US" dirty="0"/>
              <a:t>Technology’s ironies – phones + patrol cars increased social distance between police &amp; policed; computerization process &amp; store more information.</a:t>
            </a:r>
          </a:p>
          <a:p>
            <a:pPr lvl="0"/>
            <a:r>
              <a:rPr lang="en-US" dirty="0"/>
              <a:t>Child sexual abuse – HMIC 2016 reports flag issues that have been highlighted repeatedly over past 5 decades.</a:t>
            </a:r>
          </a:p>
          <a:p>
            <a:endParaRPr lang="en-US" dirty="0"/>
          </a:p>
        </p:txBody>
      </p:sp>
      <p:pic>
        <p:nvPicPr>
          <p:cNvPr id="4" name="Picture 3">
            <a:extLst>
              <a:ext uri="{FF2B5EF4-FFF2-40B4-BE49-F238E27FC236}">
                <a16:creationId xmlns:a16="http://schemas.microsoft.com/office/drawing/2014/main" id="{8FA0BB92-456F-6D40-9A40-5D7B4E03BB48}"/>
              </a:ext>
            </a:extLst>
          </p:cNvPr>
          <p:cNvPicPr>
            <a:picLocks noChangeAspect="1"/>
          </p:cNvPicPr>
          <p:nvPr/>
        </p:nvPicPr>
        <p:blipFill>
          <a:blip r:embed="rId2"/>
          <a:stretch>
            <a:fillRect/>
          </a:stretch>
        </p:blipFill>
        <p:spPr>
          <a:xfrm>
            <a:off x="10011365" y="245784"/>
            <a:ext cx="1999661" cy="416998"/>
          </a:xfrm>
          <a:prstGeom prst="rect">
            <a:avLst/>
          </a:prstGeom>
        </p:spPr>
      </p:pic>
    </p:spTree>
    <p:extLst>
      <p:ext uri="{BB962C8B-B14F-4D97-AF65-F5344CB8AC3E}">
        <p14:creationId xmlns:p14="http://schemas.microsoft.com/office/powerpoint/2010/main" val="84762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38284" y="57152"/>
            <a:ext cx="4271966" cy="369332"/>
          </a:xfrm>
          <a:prstGeom prst="rect">
            <a:avLst/>
          </a:prstGeom>
          <a:noFill/>
        </p:spPr>
        <p:txBody>
          <a:bodyPr wrap="square" rtlCol="0">
            <a:spAutoFit/>
          </a:bodyPr>
          <a:lstStyle/>
          <a:p>
            <a:r>
              <a:rPr lang="en-US" dirty="0">
                <a:solidFill>
                  <a:schemeClr val="bg1"/>
                </a:solidFill>
              </a:rPr>
              <a:t>Dawes Centre for </a:t>
            </a:r>
            <a:r>
              <a:rPr lang="en-US">
                <a:solidFill>
                  <a:schemeClr val="bg1"/>
                </a:solidFill>
              </a:rPr>
              <a:t>Future Crime at UCL</a:t>
            </a:r>
            <a:endParaRPr lang="en-US" dirty="0">
              <a:solidFill>
                <a:schemeClr val="bg1"/>
              </a:solidFill>
            </a:endParaRPr>
          </a:p>
        </p:txBody>
      </p:sp>
      <p:pic>
        <p:nvPicPr>
          <p:cNvPr id="23" name="Picture 22">
            <a:extLst>
              <a:ext uri="{FF2B5EF4-FFF2-40B4-BE49-F238E27FC236}">
                <a16:creationId xmlns:a16="http://schemas.microsoft.com/office/drawing/2014/main" id="{796F8B5B-BF76-2748-B589-8ADFCD1C177C}"/>
              </a:ext>
            </a:extLst>
          </p:cNvPr>
          <p:cNvPicPr>
            <a:picLocks noChangeAspect="1"/>
          </p:cNvPicPr>
          <p:nvPr/>
        </p:nvPicPr>
        <p:blipFill>
          <a:blip r:embed="rId3"/>
          <a:stretch>
            <a:fillRect/>
          </a:stretch>
        </p:blipFill>
        <p:spPr>
          <a:xfrm>
            <a:off x="10011365" y="219984"/>
            <a:ext cx="1999661" cy="591363"/>
          </a:xfrm>
          <a:prstGeom prst="rect">
            <a:avLst/>
          </a:prstGeom>
        </p:spPr>
      </p:pic>
      <p:pic>
        <p:nvPicPr>
          <p:cNvPr id="14" name="Picture 13">
            <a:extLst>
              <a:ext uri="{FF2B5EF4-FFF2-40B4-BE49-F238E27FC236}">
                <a16:creationId xmlns:a16="http://schemas.microsoft.com/office/drawing/2014/main" id="{FA19EED6-32B7-DE41-A77E-73E83E4581A8}"/>
              </a:ext>
            </a:extLst>
          </p:cNvPr>
          <p:cNvPicPr/>
          <p:nvPr/>
        </p:nvPicPr>
        <p:blipFill>
          <a:blip r:embed="rId4"/>
          <a:stretch>
            <a:fillRect/>
          </a:stretch>
        </p:blipFill>
        <p:spPr>
          <a:xfrm>
            <a:off x="3931874" y="1240971"/>
            <a:ext cx="5765165" cy="5617029"/>
          </a:xfrm>
          <a:prstGeom prst="rect">
            <a:avLst/>
          </a:prstGeom>
        </p:spPr>
      </p:pic>
      <p:sp>
        <p:nvSpPr>
          <p:cNvPr id="6" name="TextBox 5">
            <a:extLst>
              <a:ext uri="{FF2B5EF4-FFF2-40B4-BE49-F238E27FC236}">
                <a16:creationId xmlns:a16="http://schemas.microsoft.com/office/drawing/2014/main" id="{13A17805-A8B6-254F-817D-5D30F5D78A60}"/>
              </a:ext>
            </a:extLst>
          </p:cNvPr>
          <p:cNvSpPr txBox="1"/>
          <p:nvPr/>
        </p:nvSpPr>
        <p:spPr>
          <a:xfrm>
            <a:off x="238626" y="1013372"/>
            <a:ext cx="3192379" cy="5170646"/>
          </a:xfrm>
          <a:prstGeom prst="rect">
            <a:avLst/>
          </a:prstGeom>
          <a:noFill/>
        </p:spPr>
        <p:txBody>
          <a:bodyPr wrap="square" rtlCol="0">
            <a:spAutoFit/>
          </a:bodyPr>
          <a:lstStyle/>
          <a:p>
            <a:r>
              <a:rPr lang="en-GB" sz="800" dirty="0"/>
              <a:t> </a:t>
            </a:r>
          </a:p>
          <a:p>
            <a:pPr lvl="0"/>
            <a:r>
              <a:rPr lang="en-GB" sz="800" b="1" dirty="0"/>
              <a:t>Prevention</a:t>
            </a:r>
            <a:r>
              <a:rPr lang="en-GB" sz="800" dirty="0"/>
              <a:t> – trying to limit the amount and harm of CSA. More recently, this dimension of police activity has focused upon the use of proactive high level surveillance capabilities.</a:t>
            </a:r>
          </a:p>
          <a:p>
            <a:pPr lvl="0"/>
            <a:r>
              <a:rPr lang="en-GB" sz="800" b="1" dirty="0"/>
              <a:t>Prosecution</a:t>
            </a:r>
            <a:r>
              <a:rPr lang="en-GB" sz="800" dirty="0"/>
              <a:t> – police work to construct a case for the prosecution through their investigative activities.</a:t>
            </a:r>
          </a:p>
          <a:p>
            <a:pPr lvl="0"/>
            <a:r>
              <a:rPr lang="en-GB" sz="800" b="1" dirty="0"/>
              <a:t>Protection</a:t>
            </a:r>
            <a:r>
              <a:rPr lang="en-GB" sz="800" dirty="0"/>
              <a:t> – work to support vulnerable individuals at risk of CSA, or who have experienced it.</a:t>
            </a:r>
          </a:p>
          <a:p>
            <a:pPr lvl="0"/>
            <a:r>
              <a:rPr lang="en-GB" sz="800" b="1" dirty="0"/>
              <a:t>Partnering</a:t>
            </a:r>
            <a:r>
              <a:rPr lang="en-GB" sz="800" dirty="0"/>
              <a:t> – working with other agencies with child protection responsibilities. A key aim being to ensure police have access to relevant information possessed by other agencies, but also that others are aware of information and intelligence available to the police.</a:t>
            </a:r>
          </a:p>
          <a:p>
            <a:pPr lvl="0"/>
            <a:r>
              <a:rPr lang="en-GB" sz="800" b="1" dirty="0"/>
              <a:t>Perpetrator management</a:t>
            </a:r>
            <a:r>
              <a:rPr lang="en-GB" sz="800" dirty="0"/>
              <a:t> – monitoring and supervision of known offenders, albeit other agencies (Probation Service / National Offender Management Service) are ‘on point’ for this work, police play an important role. </a:t>
            </a:r>
          </a:p>
          <a:p>
            <a:pPr lvl="0"/>
            <a:r>
              <a:rPr lang="en-GB" sz="800" b="1" dirty="0"/>
              <a:t>Powers</a:t>
            </a:r>
            <a:r>
              <a:rPr lang="en-GB" sz="800" dirty="0"/>
              <a:t> – use and explanation of powers possessed by police and other agencies for managing the harms associated with CSA. An important consideration is that only police possess some of the powers routinely utilised.</a:t>
            </a:r>
          </a:p>
          <a:p>
            <a:pPr lvl="0"/>
            <a:r>
              <a:rPr lang="en-GB" sz="800" b="1" dirty="0"/>
              <a:t>Process of criminal justice</a:t>
            </a:r>
            <a:r>
              <a:rPr lang="en-GB" sz="800" dirty="0"/>
              <a:t> – this category covers issues relating to the courts and other aspects of the criminal justice process as they relate to the police role.</a:t>
            </a:r>
          </a:p>
          <a:p>
            <a:pPr lvl="0"/>
            <a:r>
              <a:rPr lang="en-GB" sz="800" b="1" dirty="0"/>
              <a:t>Prioritisation</a:t>
            </a:r>
            <a:r>
              <a:rPr lang="en-GB" sz="800" dirty="0"/>
              <a:t> – this concept is designed to capture how CSA was positioned in relation to other demands on the police at national and local level. This includes the local use of risk assessment tools to decide what issues and cases to work on, as well as how government edicts and strategies both explicitly and implicitly shaped police activity. </a:t>
            </a:r>
          </a:p>
          <a:p>
            <a:pPr lvl="0"/>
            <a:r>
              <a:rPr lang="en-GB" sz="800" b="1" dirty="0"/>
              <a:t>Proportionality</a:t>
            </a:r>
            <a:r>
              <a:rPr lang="en-GB" sz="800" dirty="0"/>
              <a:t> – this focuses upon the balance between rights as a suspect vs rights of victims. This theme has come to the fore relatively recently in relation to a number of false allegations, but interestingly was also present in Home Office policy commentary about the issues associated with naming young people in press reports.</a:t>
            </a:r>
          </a:p>
          <a:p>
            <a:pPr lvl="0"/>
            <a:r>
              <a:rPr lang="en-GB" sz="800" b="1" dirty="0"/>
              <a:t>Performance</a:t>
            </a:r>
            <a:r>
              <a:rPr lang="en-GB" sz="800" dirty="0"/>
              <a:t> – pertains to the activities associated with monitoring and identification of good and poor policing performance, as well as commentaries upon these.</a:t>
            </a:r>
          </a:p>
          <a:p>
            <a:endParaRPr lang="en-US" dirty="0"/>
          </a:p>
        </p:txBody>
      </p:sp>
      <p:sp>
        <p:nvSpPr>
          <p:cNvPr id="8" name="TextBox 7">
            <a:extLst>
              <a:ext uri="{FF2B5EF4-FFF2-40B4-BE49-F238E27FC236}">
                <a16:creationId xmlns:a16="http://schemas.microsoft.com/office/drawing/2014/main" id="{00B7C582-7989-4B42-B2A2-E48B945327EB}"/>
              </a:ext>
            </a:extLst>
          </p:cNvPr>
          <p:cNvSpPr txBox="1"/>
          <p:nvPr/>
        </p:nvSpPr>
        <p:spPr>
          <a:xfrm>
            <a:off x="3431005" y="219984"/>
            <a:ext cx="5765165" cy="769441"/>
          </a:xfrm>
          <a:prstGeom prst="rect">
            <a:avLst/>
          </a:prstGeom>
          <a:noFill/>
        </p:spPr>
        <p:txBody>
          <a:bodyPr wrap="square" rtlCol="0">
            <a:spAutoFit/>
          </a:bodyPr>
          <a:lstStyle/>
          <a:p>
            <a:r>
              <a:rPr lang="en-US" sz="4400" dirty="0"/>
              <a:t>50 Year Analysis of CSA</a:t>
            </a:r>
          </a:p>
        </p:txBody>
      </p:sp>
    </p:spTree>
    <p:extLst>
      <p:ext uri="{BB962C8B-B14F-4D97-AF65-F5344CB8AC3E}">
        <p14:creationId xmlns:p14="http://schemas.microsoft.com/office/powerpoint/2010/main" val="1859392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826" y="0"/>
            <a:ext cx="8610600" cy="1325563"/>
          </a:xfrm>
        </p:spPr>
        <p:txBody>
          <a:bodyPr/>
          <a:lstStyle/>
          <a:p>
            <a:pPr algn="ctr"/>
            <a:r>
              <a:rPr lang="en-US" dirty="0"/>
              <a:t>2 Visions of EBP</a:t>
            </a:r>
          </a:p>
        </p:txBody>
      </p:sp>
      <p:sp>
        <p:nvSpPr>
          <p:cNvPr id="3" name="Content Placeholder 2"/>
          <p:cNvSpPr>
            <a:spLocks noGrp="1"/>
          </p:cNvSpPr>
          <p:nvPr>
            <p:ph idx="1"/>
          </p:nvPr>
        </p:nvSpPr>
        <p:spPr>
          <a:xfrm>
            <a:off x="703590" y="1632855"/>
            <a:ext cx="10193615" cy="3861309"/>
          </a:xfrm>
        </p:spPr>
        <p:txBody>
          <a:bodyPr>
            <a:normAutofit fontScale="92500"/>
          </a:bodyPr>
          <a:lstStyle/>
          <a:p>
            <a:pPr marL="0" indent="0">
              <a:buNone/>
            </a:pPr>
            <a:endParaRPr lang="en-GB" dirty="0"/>
          </a:p>
          <a:p>
            <a:pPr lvl="0"/>
            <a:r>
              <a:rPr lang="en-US" dirty="0"/>
              <a:t>‘Strong’ vision – privileges RCTs and systematic reviews;</a:t>
            </a:r>
          </a:p>
          <a:p>
            <a:pPr lvl="0"/>
            <a:r>
              <a:rPr lang="en-US" dirty="0"/>
              <a:t>‘Catholic’ vision – more pluralist in what counts as evidence - naturalism + experimentalism, problem-finding + problem-solving.</a:t>
            </a:r>
          </a:p>
          <a:p>
            <a:pPr lvl="0"/>
            <a:endParaRPr lang="en-US" dirty="0"/>
          </a:p>
          <a:p>
            <a:pPr lvl="0"/>
            <a:r>
              <a:rPr lang="en-US" dirty="0" err="1"/>
              <a:t>Neighbourhood</a:t>
            </a:r>
            <a:r>
              <a:rPr lang="en-US" dirty="0"/>
              <a:t> Policing – based upon multiple forms of evidence including – quasi-experimental design; in-depth qualitative interviews; field observations; structured survey; co-production; signal crimes analysis </a:t>
            </a:r>
            <a:r>
              <a:rPr lang="en-US"/>
              <a:t>– </a:t>
            </a:r>
            <a:r>
              <a:rPr lang="en-US" dirty="0">
                <a:solidFill>
                  <a:srgbClr val="FF0000"/>
                </a:solidFill>
              </a:rPr>
              <a:t>a</a:t>
            </a:r>
            <a:r>
              <a:rPr lang="en-US">
                <a:solidFill>
                  <a:srgbClr val="FF0000"/>
                </a:solidFill>
              </a:rPr>
              <a:t> </a:t>
            </a:r>
            <a:r>
              <a:rPr lang="en-US" dirty="0">
                <a:solidFill>
                  <a:srgbClr val="FF0000"/>
                </a:solidFill>
              </a:rPr>
              <a:t>focus on </a:t>
            </a:r>
            <a:r>
              <a:rPr lang="en-US" i="1" dirty="0">
                <a:solidFill>
                  <a:srgbClr val="FF0000"/>
                </a:solidFill>
              </a:rPr>
              <a:t>how</a:t>
            </a:r>
            <a:r>
              <a:rPr lang="en-US" dirty="0">
                <a:solidFill>
                  <a:srgbClr val="FF0000"/>
                </a:solidFill>
              </a:rPr>
              <a:t> as well as </a:t>
            </a:r>
            <a:r>
              <a:rPr lang="en-US" i="1" dirty="0">
                <a:solidFill>
                  <a:srgbClr val="FF0000"/>
                </a:solidFill>
              </a:rPr>
              <a:t>if</a:t>
            </a:r>
            <a:r>
              <a:rPr lang="en-US" dirty="0">
                <a:solidFill>
                  <a:srgbClr val="FF0000"/>
                </a:solidFill>
              </a:rPr>
              <a:t> it works. </a:t>
            </a:r>
          </a:p>
        </p:txBody>
      </p:sp>
      <p:pic>
        <p:nvPicPr>
          <p:cNvPr id="4" name="Picture 3">
            <a:extLst>
              <a:ext uri="{FF2B5EF4-FFF2-40B4-BE49-F238E27FC236}">
                <a16:creationId xmlns:a16="http://schemas.microsoft.com/office/drawing/2014/main" id="{1234F29A-CBA7-2046-A5F1-09D14D95D53A}"/>
              </a:ext>
            </a:extLst>
          </p:cNvPr>
          <p:cNvPicPr>
            <a:picLocks noChangeAspect="1"/>
          </p:cNvPicPr>
          <p:nvPr/>
        </p:nvPicPr>
        <p:blipFill>
          <a:blip r:embed="rId3"/>
          <a:stretch>
            <a:fillRect/>
          </a:stretch>
        </p:blipFill>
        <p:spPr>
          <a:xfrm>
            <a:off x="10027693" y="229456"/>
            <a:ext cx="1999661" cy="591363"/>
          </a:xfrm>
          <a:prstGeom prst="rect">
            <a:avLst/>
          </a:prstGeom>
        </p:spPr>
      </p:pic>
    </p:spTree>
    <p:extLst>
      <p:ext uri="{BB962C8B-B14F-4D97-AF65-F5344CB8AC3E}">
        <p14:creationId xmlns:p14="http://schemas.microsoft.com/office/powerpoint/2010/main" val="381145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826" y="0"/>
            <a:ext cx="8610600" cy="1325563"/>
          </a:xfrm>
        </p:spPr>
        <p:txBody>
          <a:bodyPr/>
          <a:lstStyle/>
          <a:p>
            <a:r>
              <a:rPr lang="en-US" dirty="0"/>
              <a:t>Crime Prevention </a:t>
            </a:r>
            <a:r>
              <a:rPr lang="en-US" dirty="0" err="1"/>
              <a:t>Comms</a:t>
            </a:r>
            <a:endParaRPr lang="en-US" dirty="0"/>
          </a:p>
        </p:txBody>
      </p:sp>
      <p:sp>
        <p:nvSpPr>
          <p:cNvPr id="3" name="Content Placeholder 2"/>
          <p:cNvSpPr>
            <a:spLocks noGrp="1"/>
          </p:cNvSpPr>
          <p:nvPr>
            <p:ph idx="1"/>
          </p:nvPr>
        </p:nvSpPr>
        <p:spPr>
          <a:xfrm>
            <a:off x="491319" y="1894112"/>
            <a:ext cx="10193615" cy="3861309"/>
          </a:xfrm>
        </p:spPr>
        <p:txBody>
          <a:bodyPr>
            <a:normAutofit/>
          </a:bodyPr>
          <a:lstStyle/>
          <a:p>
            <a:pPr lvl="0"/>
            <a:r>
              <a:rPr lang="en-GB" dirty="0"/>
              <a:t>In terms of austerity ‘doing more with less’, or more properly ‘less with more’, what can we learn from 1980s.  </a:t>
            </a:r>
          </a:p>
          <a:p>
            <a:pPr marL="0" indent="0">
              <a:buNone/>
            </a:pPr>
            <a:endParaRPr lang="en-GB" dirty="0"/>
          </a:p>
          <a:p>
            <a:pPr lvl="0"/>
            <a:r>
              <a:rPr lang="en-US" dirty="0"/>
              <a:t>Lots of work in 1980s on crime prevention, what lessons have been forgotten?</a:t>
            </a:r>
          </a:p>
          <a:p>
            <a:pPr lvl="0"/>
            <a:endParaRPr lang="en-US" dirty="0"/>
          </a:p>
          <a:p>
            <a:pPr lvl="0"/>
            <a:r>
              <a:rPr lang="en-US" dirty="0"/>
              <a:t>From contemporary perspective tells us much about ‘what doesn’t work’ – crime prevention communication experiments.</a:t>
            </a:r>
          </a:p>
          <a:p>
            <a:pPr marL="0" indent="0">
              <a:buNone/>
            </a:pPr>
            <a:endParaRPr lang="en-US" dirty="0"/>
          </a:p>
        </p:txBody>
      </p:sp>
      <p:pic>
        <p:nvPicPr>
          <p:cNvPr id="4" name="Picture 3">
            <a:extLst>
              <a:ext uri="{FF2B5EF4-FFF2-40B4-BE49-F238E27FC236}">
                <a16:creationId xmlns:a16="http://schemas.microsoft.com/office/drawing/2014/main" id="{EF3D18C4-0940-B345-826F-055CB329D6F3}"/>
              </a:ext>
            </a:extLst>
          </p:cNvPr>
          <p:cNvPicPr>
            <a:picLocks noChangeAspect="1"/>
          </p:cNvPicPr>
          <p:nvPr/>
        </p:nvPicPr>
        <p:blipFill>
          <a:blip r:embed="rId2"/>
          <a:stretch>
            <a:fillRect/>
          </a:stretch>
        </p:blipFill>
        <p:spPr>
          <a:xfrm>
            <a:off x="10060350" y="146372"/>
            <a:ext cx="1999661" cy="591363"/>
          </a:xfrm>
          <a:prstGeom prst="rect">
            <a:avLst/>
          </a:prstGeom>
        </p:spPr>
      </p:pic>
    </p:spTree>
    <p:extLst>
      <p:ext uri="{BB962C8B-B14F-4D97-AF65-F5344CB8AC3E}">
        <p14:creationId xmlns:p14="http://schemas.microsoft.com/office/powerpoint/2010/main" val="147644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340" y="0"/>
            <a:ext cx="8801542" cy="1325563"/>
          </a:xfrm>
        </p:spPr>
        <p:txBody>
          <a:bodyPr>
            <a:normAutofit/>
          </a:bodyPr>
          <a:lstStyle/>
          <a:p>
            <a:pPr algn="ctr"/>
            <a:r>
              <a:rPr lang="en-GB" dirty="0"/>
              <a:t>#</a:t>
            </a:r>
            <a:r>
              <a:rPr lang="en-GB" dirty="0" err="1"/>
              <a:t>Copcat</a:t>
            </a:r>
            <a:r>
              <a:rPr lang="en-GB" dirty="0"/>
              <a:t> MPS Trial</a:t>
            </a:r>
          </a:p>
        </p:txBody>
      </p:sp>
      <p:sp>
        <p:nvSpPr>
          <p:cNvPr id="8" name="Content Placeholder 7"/>
          <p:cNvSpPr>
            <a:spLocks noGrp="1"/>
          </p:cNvSpPr>
          <p:nvPr>
            <p:ph sz="half" idx="2"/>
          </p:nvPr>
        </p:nvSpPr>
        <p:spPr>
          <a:xfrm>
            <a:off x="6406296" y="1200335"/>
            <a:ext cx="4902200" cy="4351338"/>
          </a:xfrm>
        </p:spPr>
        <p:txBody>
          <a:bodyPr/>
          <a:lstStyle/>
          <a:p>
            <a:r>
              <a:rPr lang="en-GB" dirty="0"/>
              <a:t>Field trial June 2016 – compare ‘</a:t>
            </a:r>
            <a:r>
              <a:rPr lang="en-GB" dirty="0" err="1"/>
              <a:t>Copcat</a:t>
            </a:r>
            <a:r>
              <a:rPr lang="en-GB" dirty="0"/>
              <a:t>’ campaign with standard MPS </a:t>
            </a:r>
            <a:r>
              <a:rPr lang="en-GB" dirty="0" err="1"/>
              <a:t>comms</a:t>
            </a:r>
            <a:r>
              <a:rPr lang="en-GB" dirty="0"/>
              <a:t>.</a:t>
            </a:r>
          </a:p>
          <a:p>
            <a:r>
              <a:rPr lang="en-GB" dirty="0"/>
              <a:t>Empathetic messenger; humour; simple; no fear.</a:t>
            </a:r>
          </a:p>
          <a:p>
            <a:r>
              <a:rPr lang="en-GB" dirty="0"/>
              <a:t>Social media assets; tube station; posters</a:t>
            </a:r>
          </a:p>
        </p:txBody>
      </p:sp>
      <p:pic>
        <p:nvPicPr>
          <p:cNvPr id="6" name="Content Placeholder 6"/>
          <p:cNvPicPr/>
          <p:nvPr/>
        </p:nvPicPr>
        <p:blipFill>
          <a:blip r:embed="rId2" cstate="print">
            <a:extLst>
              <a:ext uri="{28A0092B-C50C-407E-A947-70E740481C1C}">
                <a14:useLocalDpi xmlns:a14="http://schemas.microsoft.com/office/drawing/2010/main" val="0"/>
              </a:ext>
            </a:extLst>
          </a:blip>
          <a:stretch>
            <a:fillRect/>
          </a:stretch>
        </p:blipFill>
        <p:spPr>
          <a:xfrm>
            <a:off x="232012" y="1575464"/>
            <a:ext cx="5650173" cy="1945658"/>
          </a:xfrm>
          <a:prstGeom prst="rect">
            <a:avLst/>
          </a:prstGeom>
          <a:ln>
            <a:solidFill>
              <a:schemeClr val="tx1"/>
            </a:solidFill>
          </a:ln>
        </p:spPr>
      </p:pic>
      <p:pic>
        <p:nvPicPr>
          <p:cNvPr id="9"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10800000">
            <a:off x="232011" y="3700127"/>
            <a:ext cx="5650173" cy="2449537"/>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6251944" y="4423145"/>
            <a:ext cx="3610515" cy="2232837"/>
          </a:xfrm>
          <a:prstGeom prst="rect">
            <a:avLst/>
          </a:prstGeom>
        </p:spPr>
      </p:pic>
      <p:pic>
        <p:nvPicPr>
          <p:cNvPr id="7" name="Picture 6">
            <a:extLst>
              <a:ext uri="{FF2B5EF4-FFF2-40B4-BE49-F238E27FC236}">
                <a16:creationId xmlns:a16="http://schemas.microsoft.com/office/drawing/2014/main" id="{88DCD27C-C8FB-C449-BB7D-BBE0AAB911F0}"/>
              </a:ext>
            </a:extLst>
          </p:cNvPr>
          <p:cNvPicPr>
            <a:picLocks noChangeAspect="1"/>
          </p:cNvPicPr>
          <p:nvPr/>
        </p:nvPicPr>
        <p:blipFill>
          <a:blip r:embed="rId5"/>
          <a:stretch>
            <a:fillRect/>
          </a:stretch>
        </p:blipFill>
        <p:spPr>
          <a:xfrm>
            <a:off x="9985884" y="96029"/>
            <a:ext cx="1999661" cy="591363"/>
          </a:xfrm>
          <a:prstGeom prst="rect">
            <a:avLst/>
          </a:prstGeom>
        </p:spPr>
      </p:pic>
    </p:spTree>
    <p:extLst>
      <p:ext uri="{BB962C8B-B14F-4D97-AF65-F5344CB8AC3E}">
        <p14:creationId xmlns:p14="http://schemas.microsoft.com/office/powerpoint/2010/main" val="2861567312"/>
      </p:ext>
    </p:extLst>
  </p:cSld>
  <p:clrMapOvr>
    <a:masterClrMapping/>
  </p:clrMapOvr>
</p:sld>
</file>

<file path=ppt/theme/theme1.xml><?xml version="1.0" encoding="utf-8"?>
<a:theme xmlns:a="http://schemas.openxmlformats.org/drawingml/2006/main" name="CSI PowerPoint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I PowerPoint Template" id="{E726320D-EF7C-2D40-8E24-B3C67B7792D9}" vid="{4EA22552-6AC6-5E47-A613-655D61D57F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Prevent-ing Problems innes POST 0416</Template>
  <TotalTime>2965</TotalTime>
  <Words>938</Words>
  <Application>Microsoft Office PowerPoint</Application>
  <PresentationFormat>Widescreen</PresentationFormat>
  <Paragraphs>122</Paragraphs>
  <Slides>15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Franklin Gothic Book</vt:lpstr>
      <vt:lpstr>Franklin Gothic Medium</vt:lpstr>
      <vt:lpstr>Futura Medium</vt:lpstr>
      <vt:lpstr>Wingdings</vt:lpstr>
      <vt:lpstr>CSI PowerPoint Template</vt:lpstr>
      <vt:lpstr>                       </vt:lpstr>
      <vt:lpstr>For the Super-recognisers </vt:lpstr>
      <vt:lpstr>Policing a Perplexed Society</vt:lpstr>
      <vt:lpstr> 3 Propositions</vt:lpstr>
      <vt:lpstr>4 Cases of ‘Eternal Recurrence’</vt:lpstr>
      <vt:lpstr>PowerPoint Presentation</vt:lpstr>
      <vt:lpstr>2 Visions of EBP</vt:lpstr>
      <vt:lpstr>Crime Prevention Comms</vt:lpstr>
      <vt:lpstr>#Copcat MPS Trial</vt:lpstr>
      <vt:lpstr> Behavioural Crime Prevention</vt:lpstr>
      <vt:lpstr>Technological Change</vt:lpstr>
      <vt:lpstr>Car theft in England and Wales – A Crime Harvest?</vt:lpstr>
      <vt:lpstr> Lessons in Prevention</vt:lpstr>
      <vt:lpstr> Future Crimes Challenges</vt:lpstr>
      <vt:lpstr> 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Problems Community Policing &amp; Counter Terrorism</dc:title>
  <dc:creator>Aimee-Jade Hayes</dc:creator>
  <cp:lastModifiedBy>Jackie.Galo</cp:lastModifiedBy>
  <cp:revision>68</cp:revision>
  <dcterms:created xsi:type="dcterms:W3CDTF">2016-04-19T08:55:20Z</dcterms:created>
  <dcterms:modified xsi:type="dcterms:W3CDTF">2018-02-27T19:42:30Z</dcterms:modified>
</cp:coreProperties>
</file>