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704" r:id="rId3"/>
  </p:sldMasterIdLst>
  <p:notesMasterIdLst>
    <p:notesMasterId r:id="rId46"/>
  </p:notesMasterIdLst>
  <p:sldIdLst>
    <p:sldId id="256" r:id="rId4"/>
    <p:sldId id="257" r:id="rId5"/>
    <p:sldId id="292" r:id="rId6"/>
    <p:sldId id="260" r:id="rId7"/>
    <p:sldId id="299" r:id="rId8"/>
    <p:sldId id="300" r:id="rId9"/>
    <p:sldId id="301" r:id="rId10"/>
    <p:sldId id="302" r:id="rId11"/>
    <p:sldId id="303" r:id="rId12"/>
    <p:sldId id="304" r:id="rId13"/>
    <p:sldId id="305" r:id="rId14"/>
    <p:sldId id="306" r:id="rId15"/>
    <p:sldId id="293" r:id="rId16"/>
    <p:sldId id="264"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336" r:id="rId30"/>
    <p:sldId id="337" r:id="rId31"/>
    <p:sldId id="338" r:id="rId32"/>
    <p:sldId id="339" r:id="rId33"/>
    <p:sldId id="340" r:id="rId34"/>
    <p:sldId id="341" r:id="rId35"/>
    <p:sldId id="342" r:id="rId36"/>
    <p:sldId id="343" r:id="rId37"/>
    <p:sldId id="344" r:id="rId38"/>
    <p:sldId id="345" r:id="rId39"/>
    <p:sldId id="346" r:id="rId40"/>
    <p:sldId id="347" r:id="rId41"/>
    <p:sldId id="348" r:id="rId42"/>
    <p:sldId id="349" r:id="rId43"/>
    <p:sldId id="350" r:id="rId44"/>
    <p:sldId id="351" r:id="rId45"/>
  </p:sldIdLst>
  <p:sldSz cx="12192000" cy="6858000"/>
  <p:notesSz cx="6858000" cy="9144000"/>
  <p:custDataLst>
    <p:custData r:id="rId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78E"/>
    <a:srgbClr val="5660AE"/>
    <a:srgbClr val="6C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32" d="100"/>
          <a:sy n="32" d="100"/>
        </p:scale>
        <p:origin x="1200"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oleObject" Target="file:///C:\Users\ajroy1\Dropbox\MESA%20CAMERA%20STUDY\Excel%20charts%20OFS%20.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Sheet1!$BO$25</c:f>
              <c:strCache>
                <c:ptCount val="1"/>
                <c:pt idx="0">
                  <c:v>Treatment</c:v>
                </c:pt>
              </c:strCache>
            </c:strRef>
          </c:tx>
          <c:marker>
            <c:symbol val="none"/>
          </c:marker>
          <c:cat>
            <c:strRef>
              <c:f>Sheet1!$BP$24:$BS$24</c:f>
              <c:strCache>
                <c:ptCount val="4"/>
                <c:pt idx="0">
                  <c:v>Wave 1  (Nov 2012)</c:v>
                </c:pt>
                <c:pt idx="1">
                  <c:v>Wave 2    (Feb 2013)</c:v>
                </c:pt>
                <c:pt idx="2">
                  <c:v>Wave 3     (May 2013)</c:v>
                </c:pt>
                <c:pt idx="3">
                  <c:v>Wave 4     (Aug 2013)</c:v>
                </c:pt>
              </c:strCache>
            </c:strRef>
          </c:cat>
          <c:val>
            <c:numRef>
              <c:f>Sheet1!$BP$25:$BS$25</c:f>
              <c:numCache>
                <c:formatCode>0.0%</c:formatCode>
                <c:ptCount val="4"/>
                <c:pt idx="0">
                  <c:v>0.20800000000000021</c:v>
                </c:pt>
                <c:pt idx="1">
                  <c:v>0.13</c:v>
                </c:pt>
                <c:pt idx="2">
                  <c:v>0.20500000000000004</c:v>
                </c:pt>
                <c:pt idx="3">
                  <c:v>0.19</c:v>
                </c:pt>
              </c:numCache>
            </c:numRef>
          </c:val>
          <c:smooth val="0"/>
          <c:extLst>
            <c:ext xmlns:c16="http://schemas.microsoft.com/office/drawing/2014/chart" uri="{C3380CC4-5D6E-409C-BE32-E72D297353CC}">
              <c16:uniqueId val="{00000000-CE6A-487B-8853-8D2902390835}"/>
            </c:ext>
          </c:extLst>
        </c:ser>
        <c:ser>
          <c:idx val="1"/>
          <c:order val="1"/>
          <c:tx>
            <c:strRef>
              <c:f>Sheet1!$BO$26</c:f>
              <c:strCache>
                <c:ptCount val="1"/>
                <c:pt idx="0">
                  <c:v>Comparison</c:v>
                </c:pt>
              </c:strCache>
            </c:strRef>
          </c:tx>
          <c:spPr>
            <a:ln>
              <a:prstDash val="dash"/>
            </a:ln>
          </c:spPr>
          <c:marker>
            <c:symbol val="none"/>
          </c:marker>
          <c:cat>
            <c:strRef>
              <c:f>Sheet1!$BP$24:$BS$24</c:f>
              <c:strCache>
                <c:ptCount val="4"/>
                <c:pt idx="0">
                  <c:v>Wave 1  (Nov 2012)</c:v>
                </c:pt>
                <c:pt idx="1">
                  <c:v>Wave 2    (Feb 2013)</c:v>
                </c:pt>
                <c:pt idx="2">
                  <c:v>Wave 3     (May 2013)</c:v>
                </c:pt>
                <c:pt idx="3">
                  <c:v>Wave 4     (Aug 2013)</c:v>
                </c:pt>
              </c:strCache>
            </c:strRef>
          </c:cat>
          <c:val>
            <c:numRef>
              <c:f>Sheet1!$BP$26:$BS$26</c:f>
              <c:numCache>
                <c:formatCode>0.0%</c:formatCode>
                <c:ptCount val="4"/>
                <c:pt idx="0">
                  <c:v>0.5</c:v>
                </c:pt>
                <c:pt idx="1">
                  <c:v>0.34100000000000008</c:v>
                </c:pt>
                <c:pt idx="2">
                  <c:v>0.30200000000000032</c:v>
                </c:pt>
                <c:pt idx="3">
                  <c:v>0.19500000000000001</c:v>
                </c:pt>
              </c:numCache>
            </c:numRef>
          </c:val>
          <c:smooth val="0"/>
          <c:extLst>
            <c:ext xmlns:c16="http://schemas.microsoft.com/office/drawing/2014/chart" uri="{C3380CC4-5D6E-409C-BE32-E72D297353CC}">
              <c16:uniqueId val="{00000001-CE6A-487B-8853-8D2902390835}"/>
            </c:ext>
          </c:extLst>
        </c:ser>
        <c:dLbls>
          <c:showLegendKey val="0"/>
          <c:showVal val="0"/>
          <c:showCatName val="0"/>
          <c:showSerName val="0"/>
          <c:showPercent val="0"/>
          <c:showBubbleSize val="0"/>
        </c:dLbls>
        <c:smooth val="0"/>
        <c:axId val="34945280"/>
        <c:axId val="34975744"/>
      </c:lineChart>
      <c:catAx>
        <c:axId val="34945280"/>
        <c:scaling>
          <c:orientation val="minMax"/>
        </c:scaling>
        <c:delete val="0"/>
        <c:axPos val="b"/>
        <c:numFmt formatCode="General" sourceLinked="0"/>
        <c:majorTickMark val="out"/>
        <c:minorTickMark val="none"/>
        <c:tickLblPos val="nextTo"/>
        <c:txPr>
          <a:bodyPr/>
          <a:lstStyle/>
          <a:p>
            <a:pPr>
              <a:defRPr sz="900"/>
            </a:pPr>
            <a:endParaRPr lang="en-US"/>
          </a:p>
        </c:txPr>
        <c:crossAx val="34975744"/>
        <c:crosses val="autoZero"/>
        <c:auto val="1"/>
        <c:lblAlgn val="ctr"/>
        <c:lblOffset val="100"/>
        <c:noMultiLvlLbl val="0"/>
      </c:catAx>
      <c:valAx>
        <c:axId val="34975744"/>
        <c:scaling>
          <c:orientation val="minMax"/>
        </c:scaling>
        <c:delete val="0"/>
        <c:axPos val="l"/>
        <c:majorGridlines/>
        <c:title>
          <c:tx>
            <c:rich>
              <a:bodyPr/>
              <a:lstStyle/>
              <a:p>
                <a:pPr>
                  <a:defRPr/>
                </a:pPr>
                <a:r>
                  <a:rPr lang="en-US"/>
                  <a:t>Percent  Agree</a:t>
                </a:r>
              </a:p>
            </c:rich>
          </c:tx>
          <c:overlay val="0"/>
        </c:title>
        <c:numFmt formatCode="0.0%" sourceLinked="1"/>
        <c:majorTickMark val="out"/>
        <c:minorTickMark val="none"/>
        <c:tickLblPos val="nextTo"/>
        <c:txPr>
          <a:bodyPr/>
          <a:lstStyle/>
          <a:p>
            <a:pPr>
              <a:defRPr sz="900"/>
            </a:pPr>
            <a:endParaRPr lang="en-US"/>
          </a:p>
        </c:txPr>
        <c:crossAx val="34945280"/>
        <c:crosses val="autoZero"/>
        <c:crossBetween val="between"/>
      </c:valAx>
    </c:plotArea>
    <c:legend>
      <c:legendPos val="r"/>
      <c:overlay val="0"/>
      <c:txPr>
        <a:bodyPr/>
        <a:lstStyle/>
        <a:p>
          <a:pPr>
            <a:defRPr sz="900"/>
          </a:pPr>
          <a:endParaRPr lang="en-US"/>
        </a:p>
      </c:txPr>
    </c:legend>
    <c:plotVisOnly val="1"/>
    <c:dispBlanksAs val="gap"/>
    <c:showDLblsOverMax val="0"/>
  </c:chart>
  <c:txPr>
    <a:bodyPr/>
    <a:lstStyle/>
    <a:p>
      <a:pPr>
        <a:defRPr>
          <a:latin typeface="Arial"/>
          <a:cs typeface="Arial"/>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27335B-42DD-498F-971B-A6FB013010BB}" type="datetimeFigureOut">
              <a:rPr lang="en-GB" smtClean="0"/>
              <a:t>28/03/2017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A840F7-3BD4-4A04-AA7B-0637A028620E}" type="slidenum">
              <a:rPr lang="en-GB" smtClean="0"/>
              <a:t>‹#›</a:t>
            </a:fld>
            <a:endParaRPr lang="en-GB"/>
          </a:p>
        </p:txBody>
      </p:sp>
    </p:spTree>
    <p:extLst>
      <p:ext uri="{BB962C8B-B14F-4D97-AF65-F5344CB8AC3E}">
        <p14:creationId xmlns:p14="http://schemas.microsoft.com/office/powerpoint/2010/main" val="879526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1200">
                <a:solidFill>
                  <a:schemeClr val="tx1"/>
                </a:solidFill>
                <a:latin typeface="Arial" charset="0"/>
                <a:ea typeface="MS PGothic" pitchFamily="34" charset="-128"/>
              </a:defRPr>
            </a:lvl1pPr>
            <a:lvl2pPr marL="734852" indent="-282635" defTabSz="913854">
              <a:defRPr sz="1200">
                <a:solidFill>
                  <a:schemeClr val="tx1"/>
                </a:solidFill>
                <a:latin typeface="Arial" charset="0"/>
                <a:ea typeface="MS PGothic" pitchFamily="34" charset="-128"/>
              </a:defRPr>
            </a:lvl2pPr>
            <a:lvl3pPr marL="1130541" indent="-226108" defTabSz="913854">
              <a:defRPr sz="1200">
                <a:solidFill>
                  <a:schemeClr val="tx1"/>
                </a:solidFill>
                <a:latin typeface="Arial" charset="0"/>
                <a:ea typeface="MS PGothic" pitchFamily="34" charset="-128"/>
              </a:defRPr>
            </a:lvl3pPr>
            <a:lvl4pPr marL="1582758" indent="-226108" defTabSz="913854">
              <a:defRPr sz="1200">
                <a:solidFill>
                  <a:schemeClr val="tx1"/>
                </a:solidFill>
                <a:latin typeface="Arial" charset="0"/>
                <a:ea typeface="MS PGothic" pitchFamily="34" charset="-128"/>
              </a:defRPr>
            </a:lvl4pPr>
            <a:lvl5pPr marL="2034974" indent="-226108" defTabSz="913854">
              <a:defRPr sz="1200">
                <a:solidFill>
                  <a:schemeClr val="tx1"/>
                </a:solidFill>
                <a:latin typeface="Arial" charset="0"/>
                <a:ea typeface="MS PGothic" pitchFamily="34" charset="-128"/>
              </a:defRPr>
            </a:lvl5pPr>
            <a:lvl6pPr marL="2487191" indent="-226108" defTabSz="913854" eaLnBrk="0" fontAlgn="base" hangingPunct="0">
              <a:spcBef>
                <a:spcPct val="30000"/>
              </a:spcBef>
              <a:spcAft>
                <a:spcPct val="0"/>
              </a:spcAft>
              <a:defRPr sz="1200">
                <a:solidFill>
                  <a:schemeClr val="tx1"/>
                </a:solidFill>
                <a:latin typeface="Arial" charset="0"/>
                <a:ea typeface="MS PGothic" pitchFamily="34" charset="-128"/>
              </a:defRPr>
            </a:lvl6pPr>
            <a:lvl7pPr marL="2939407" indent="-226108" defTabSz="913854" eaLnBrk="0" fontAlgn="base" hangingPunct="0">
              <a:spcBef>
                <a:spcPct val="30000"/>
              </a:spcBef>
              <a:spcAft>
                <a:spcPct val="0"/>
              </a:spcAft>
              <a:defRPr sz="1200">
                <a:solidFill>
                  <a:schemeClr val="tx1"/>
                </a:solidFill>
                <a:latin typeface="Arial" charset="0"/>
                <a:ea typeface="MS PGothic" pitchFamily="34" charset="-128"/>
              </a:defRPr>
            </a:lvl7pPr>
            <a:lvl8pPr marL="3391624" indent="-226108" defTabSz="913854" eaLnBrk="0" fontAlgn="base" hangingPunct="0">
              <a:spcBef>
                <a:spcPct val="30000"/>
              </a:spcBef>
              <a:spcAft>
                <a:spcPct val="0"/>
              </a:spcAft>
              <a:defRPr sz="1200">
                <a:solidFill>
                  <a:schemeClr val="tx1"/>
                </a:solidFill>
                <a:latin typeface="Arial" charset="0"/>
                <a:ea typeface="MS PGothic" pitchFamily="34" charset="-128"/>
              </a:defRPr>
            </a:lvl8pPr>
            <a:lvl9pPr marL="3843840" indent="-226108" defTabSz="913854" eaLnBrk="0" fontAlgn="base" hangingPunct="0">
              <a:spcBef>
                <a:spcPct val="30000"/>
              </a:spcBef>
              <a:spcAft>
                <a:spcPct val="0"/>
              </a:spcAft>
              <a:defRPr sz="1200">
                <a:solidFill>
                  <a:schemeClr val="tx1"/>
                </a:solidFill>
                <a:latin typeface="Arial" charset="0"/>
                <a:ea typeface="MS PGothic" pitchFamily="34" charset="-128"/>
              </a:defRPr>
            </a:lvl9pPr>
          </a:lstStyle>
          <a:p>
            <a:fld id="{69EA764F-A153-4743-B6A3-1321D9DF7412}" type="slidenum">
              <a:rPr lang="en-US" altLang="en-US">
                <a:solidFill>
                  <a:prstClr val="black"/>
                </a:solidFill>
              </a:rPr>
              <a:pPr/>
              <a:t>15</a:t>
            </a:fld>
            <a:endParaRPr lang="en-US" altLang="en-US">
              <a:solidFill>
                <a:prstClr val="black"/>
              </a:solidFill>
            </a:endParaRPr>
          </a:p>
        </p:txBody>
      </p:sp>
      <p:sp>
        <p:nvSpPr>
          <p:cNvPr id="10243" name="Rectangle 2"/>
          <p:cNvSpPr>
            <a:spLocks noGrp="1" noRot="1" noChangeAspect="1" noChangeArrowheads="1" noTextEdit="1"/>
          </p:cNvSpPr>
          <p:nvPr>
            <p:ph type="sldImg"/>
          </p:nvPr>
        </p:nvSpPr>
        <p:spPr>
          <a:xfrm>
            <a:off x="385763" y="687388"/>
            <a:ext cx="6092825" cy="3427412"/>
          </a:xfrm>
          <a:ln/>
        </p:spPr>
      </p:sp>
      <p:sp>
        <p:nvSpPr>
          <p:cNvPr id="10244" name="Rectangle 3"/>
          <p:cNvSpPr>
            <a:spLocks noGrp="1" noChangeArrowheads="1"/>
          </p:cNvSpPr>
          <p:nvPr>
            <p:ph type="body" idx="1"/>
          </p:nvPr>
        </p:nvSpPr>
        <p:spPr>
          <a:xfrm>
            <a:off x="457201" y="4344024"/>
            <a:ext cx="5943599" cy="43424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382588" y="685800"/>
            <a:ext cx="6094412" cy="3429000"/>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1200">
                <a:solidFill>
                  <a:schemeClr val="tx1"/>
                </a:solidFill>
                <a:latin typeface="Arial" charset="0"/>
                <a:ea typeface="MS PGothic" pitchFamily="34" charset="-128"/>
              </a:defRPr>
            </a:lvl1pPr>
            <a:lvl2pPr marL="734852" indent="-282635" defTabSz="913854">
              <a:defRPr sz="1200">
                <a:solidFill>
                  <a:schemeClr val="tx1"/>
                </a:solidFill>
                <a:latin typeface="Arial" charset="0"/>
                <a:ea typeface="MS PGothic" pitchFamily="34" charset="-128"/>
              </a:defRPr>
            </a:lvl2pPr>
            <a:lvl3pPr marL="1130541" indent="-226108" defTabSz="913854">
              <a:defRPr sz="1200">
                <a:solidFill>
                  <a:schemeClr val="tx1"/>
                </a:solidFill>
                <a:latin typeface="Arial" charset="0"/>
                <a:ea typeface="MS PGothic" pitchFamily="34" charset="-128"/>
              </a:defRPr>
            </a:lvl3pPr>
            <a:lvl4pPr marL="1582758" indent="-226108" defTabSz="913854">
              <a:defRPr sz="1200">
                <a:solidFill>
                  <a:schemeClr val="tx1"/>
                </a:solidFill>
                <a:latin typeface="Arial" charset="0"/>
                <a:ea typeface="MS PGothic" pitchFamily="34" charset="-128"/>
              </a:defRPr>
            </a:lvl4pPr>
            <a:lvl5pPr marL="2034974" indent="-226108" defTabSz="913854">
              <a:defRPr sz="1200">
                <a:solidFill>
                  <a:schemeClr val="tx1"/>
                </a:solidFill>
                <a:latin typeface="Arial" charset="0"/>
                <a:ea typeface="MS PGothic" pitchFamily="34" charset="-128"/>
              </a:defRPr>
            </a:lvl5pPr>
            <a:lvl6pPr marL="2487191" indent="-226108" defTabSz="913854" eaLnBrk="0" fontAlgn="base" hangingPunct="0">
              <a:spcBef>
                <a:spcPct val="30000"/>
              </a:spcBef>
              <a:spcAft>
                <a:spcPct val="0"/>
              </a:spcAft>
              <a:defRPr sz="1200">
                <a:solidFill>
                  <a:schemeClr val="tx1"/>
                </a:solidFill>
                <a:latin typeface="Arial" charset="0"/>
                <a:ea typeface="MS PGothic" pitchFamily="34" charset="-128"/>
              </a:defRPr>
            </a:lvl6pPr>
            <a:lvl7pPr marL="2939407" indent="-226108" defTabSz="913854" eaLnBrk="0" fontAlgn="base" hangingPunct="0">
              <a:spcBef>
                <a:spcPct val="30000"/>
              </a:spcBef>
              <a:spcAft>
                <a:spcPct val="0"/>
              </a:spcAft>
              <a:defRPr sz="1200">
                <a:solidFill>
                  <a:schemeClr val="tx1"/>
                </a:solidFill>
                <a:latin typeface="Arial" charset="0"/>
                <a:ea typeface="MS PGothic" pitchFamily="34" charset="-128"/>
              </a:defRPr>
            </a:lvl7pPr>
            <a:lvl8pPr marL="3391624" indent="-226108" defTabSz="913854" eaLnBrk="0" fontAlgn="base" hangingPunct="0">
              <a:spcBef>
                <a:spcPct val="30000"/>
              </a:spcBef>
              <a:spcAft>
                <a:spcPct val="0"/>
              </a:spcAft>
              <a:defRPr sz="1200">
                <a:solidFill>
                  <a:schemeClr val="tx1"/>
                </a:solidFill>
                <a:latin typeface="Arial" charset="0"/>
                <a:ea typeface="MS PGothic" pitchFamily="34" charset="-128"/>
              </a:defRPr>
            </a:lvl8pPr>
            <a:lvl9pPr marL="3843840" indent="-226108" defTabSz="913854" eaLnBrk="0" fontAlgn="base" hangingPunct="0">
              <a:spcBef>
                <a:spcPct val="30000"/>
              </a:spcBef>
              <a:spcAft>
                <a:spcPct val="0"/>
              </a:spcAft>
              <a:defRPr sz="1200">
                <a:solidFill>
                  <a:schemeClr val="tx1"/>
                </a:solidFill>
                <a:latin typeface="Arial" charset="0"/>
                <a:ea typeface="MS PGothic" pitchFamily="34" charset="-128"/>
              </a:defRPr>
            </a:lvl9pPr>
          </a:lstStyle>
          <a:p>
            <a:fld id="{7EEE9E53-761F-4152-A864-1ED71FD82F68}" type="slidenum">
              <a:rPr lang="en-US" altLang="en-US">
                <a:solidFill>
                  <a:prstClr val="black"/>
                </a:solidFill>
              </a:rPr>
              <a:pPr/>
              <a:t>25</a:t>
            </a:fld>
            <a:endParaRPr lang="en-US"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382588" y="685800"/>
            <a:ext cx="6094412" cy="3429000"/>
          </a:xfrm>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1200">
                <a:solidFill>
                  <a:schemeClr val="tx1"/>
                </a:solidFill>
                <a:latin typeface="Arial" charset="0"/>
                <a:ea typeface="MS PGothic" pitchFamily="34" charset="-128"/>
              </a:defRPr>
            </a:lvl1pPr>
            <a:lvl2pPr marL="734852" indent="-282635" defTabSz="913854">
              <a:defRPr sz="1200">
                <a:solidFill>
                  <a:schemeClr val="tx1"/>
                </a:solidFill>
                <a:latin typeface="Arial" charset="0"/>
                <a:ea typeface="MS PGothic" pitchFamily="34" charset="-128"/>
              </a:defRPr>
            </a:lvl2pPr>
            <a:lvl3pPr marL="1130541" indent="-226108" defTabSz="913854">
              <a:defRPr sz="1200">
                <a:solidFill>
                  <a:schemeClr val="tx1"/>
                </a:solidFill>
                <a:latin typeface="Arial" charset="0"/>
                <a:ea typeface="MS PGothic" pitchFamily="34" charset="-128"/>
              </a:defRPr>
            </a:lvl3pPr>
            <a:lvl4pPr marL="1582758" indent="-226108" defTabSz="913854">
              <a:defRPr sz="1200">
                <a:solidFill>
                  <a:schemeClr val="tx1"/>
                </a:solidFill>
                <a:latin typeface="Arial" charset="0"/>
                <a:ea typeface="MS PGothic" pitchFamily="34" charset="-128"/>
              </a:defRPr>
            </a:lvl4pPr>
            <a:lvl5pPr marL="2034974" indent="-226108" defTabSz="913854">
              <a:defRPr sz="1200">
                <a:solidFill>
                  <a:schemeClr val="tx1"/>
                </a:solidFill>
                <a:latin typeface="Arial" charset="0"/>
                <a:ea typeface="MS PGothic" pitchFamily="34" charset="-128"/>
              </a:defRPr>
            </a:lvl5pPr>
            <a:lvl6pPr marL="2487191" indent="-226108" defTabSz="913854" eaLnBrk="0" fontAlgn="base" hangingPunct="0">
              <a:spcBef>
                <a:spcPct val="30000"/>
              </a:spcBef>
              <a:spcAft>
                <a:spcPct val="0"/>
              </a:spcAft>
              <a:defRPr sz="1200">
                <a:solidFill>
                  <a:schemeClr val="tx1"/>
                </a:solidFill>
                <a:latin typeface="Arial" charset="0"/>
                <a:ea typeface="MS PGothic" pitchFamily="34" charset="-128"/>
              </a:defRPr>
            </a:lvl6pPr>
            <a:lvl7pPr marL="2939407" indent="-226108" defTabSz="913854" eaLnBrk="0" fontAlgn="base" hangingPunct="0">
              <a:spcBef>
                <a:spcPct val="30000"/>
              </a:spcBef>
              <a:spcAft>
                <a:spcPct val="0"/>
              </a:spcAft>
              <a:defRPr sz="1200">
                <a:solidFill>
                  <a:schemeClr val="tx1"/>
                </a:solidFill>
                <a:latin typeface="Arial" charset="0"/>
                <a:ea typeface="MS PGothic" pitchFamily="34" charset="-128"/>
              </a:defRPr>
            </a:lvl7pPr>
            <a:lvl8pPr marL="3391624" indent="-226108" defTabSz="913854" eaLnBrk="0" fontAlgn="base" hangingPunct="0">
              <a:spcBef>
                <a:spcPct val="30000"/>
              </a:spcBef>
              <a:spcAft>
                <a:spcPct val="0"/>
              </a:spcAft>
              <a:defRPr sz="1200">
                <a:solidFill>
                  <a:schemeClr val="tx1"/>
                </a:solidFill>
                <a:latin typeface="Arial" charset="0"/>
                <a:ea typeface="MS PGothic" pitchFamily="34" charset="-128"/>
              </a:defRPr>
            </a:lvl8pPr>
            <a:lvl9pPr marL="3843840" indent="-226108" defTabSz="913854" eaLnBrk="0" fontAlgn="base" hangingPunct="0">
              <a:spcBef>
                <a:spcPct val="30000"/>
              </a:spcBef>
              <a:spcAft>
                <a:spcPct val="0"/>
              </a:spcAft>
              <a:defRPr sz="1200">
                <a:solidFill>
                  <a:schemeClr val="tx1"/>
                </a:solidFill>
                <a:latin typeface="Arial" charset="0"/>
                <a:ea typeface="MS PGothic" pitchFamily="34" charset="-128"/>
              </a:defRPr>
            </a:lvl9pPr>
          </a:lstStyle>
          <a:p>
            <a:fld id="{8327C048-2820-486D-9B8D-BA047CEE6F85}" type="slidenum">
              <a:rPr lang="en-US" altLang="en-US">
                <a:solidFill>
                  <a:prstClr val="black"/>
                </a:solidFill>
              </a:rPr>
              <a:pPr/>
              <a:t>26</a:t>
            </a:fld>
            <a:endParaRPr lang="en-US"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382588" y="685800"/>
            <a:ext cx="6094412" cy="3429000"/>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1200">
                <a:solidFill>
                  <a:schemeClr val="tx1"/>
                </a:solidFill>
                <a:latin typeface="Arial" charset="0"/>
                <a:ea typeface="MS PGothic" pitchFamily="34" charset="-128"/>
              </a:defRPr>
            </a:lvl1pPr>
            <a:lvl2pPr marL="734852" indent="-282635" defTabSz="913854">
              <a:defRPr sz="1200">
                <a:solidFill>
                  <a:schemeClr val="tx1"/>
                </a:solidFill>
                <a:latin typeface="Arial" charset="0"/>
                <a:ea typeface="MS PGothic" pitchFamily="34" charset="-128"/>
              </a:defRPr>
            </a:lvl2pPr>
            <a:lvl3pPr marL="1130541" indent="-226108" defTabSz="913854">
              <a:defRPr sz="1200">
                <a:solidFill>
                  <a:schemeClr val="tx1"/>
                </a:solidFill>
                <a:latin typeface="Arial" charset="0"/>
                <a:ea typeface="MS PGothic" pitchFamily="34" charset="-128"/>
              </a:defRPr>
            </a:lvl3pPr>
            <a:lvl4pPr marL="1582758" indent="-226108" defTabSz="913854">
              <a:defRPr sz="1200">
                <a:solidFill>
                  <a:schemeClr val="tx1"/>
                </a:solidFill>
                <a:latin typeface="Arial" charset="0"/>
                <a:ea typeface="MS PGothic" pitchFamily="34" charset="-128"/>
              </a:defRPr>
            </a:lvl4pPr>
            <a:lvl5pPr marL="2034974" indent="-226108" defTabSz="913854">
              <a:defRPr sz="1200">
                <a:solidFill>
                  <a:schemeClr val="tx1"/>
                </a:solidFill>
                <a:latin typeface="Arial" charset="0"/>
                <a:ea typeface="MS PGothic" pitchFamily="34" charset="-128"/>
              </a:defRPr>
            </a:lvl5pPr>
            <a:lvl6pPr marL="2487191" indent="-226108" defTabSz="913854" eaLnBrk="0" fontAlgn="base" hangingPunct="0">
              <a:spcBef>
                <a:spcPct val="30000"/>
              </a:spcBef>
              <a:spcAft>
                <a:spcPct val="0"/>
              </a:spcAft>
              <a:defRPr sz="1200">
                <a:solidFill>
                  <a:schemeClr val="tx1"/>
                </a:solidFill>
                <a:latin typeface="Arial" charset="0"/>
                <a:ea typeface="MS PGothic" pitchFamily="34" charset="-128"/>
              </a:defRPr>
            </a:lvl6pPr>
            <a:lvl7pPr marL="2939407" indent="-226108" defTabSz="913854" eaLnBrk="0" fontAlgn="base" hangingPunct="0">
              <a:spcBef>
                <a:spcPct val="30000"/>
              </a:spcBef>
              <a:spcAft>
                <a:spcPct val="0"/>
              </a:spcAft>
              <a:defRPr sz="1200">
                <a:solidFill>
                  <a:schemeClr val="tx1"/>
                </a:solidFill>
                <a:latin typeface="Arial" charset="0"/>
                <a:ea typeface="MS PGothic" pitchFamily="34" charset="-128"/>
              </a:defRPr>
            </a:lvl7pPr>
            <a:lvl8pPr marL="3391624" indent="-226108" defTabSz="913854" eaLnBrk="0" fontAlgn="base" hangingPunct="0">
              <a:spcBef>
                <a:spcPct val="30000"/>
              </a:spcBef>
              <a:spcAft>
                <a:spcPct val="0"/>
              </a:spcAft>
              <a:defRPr sz="1200">
                <a:solidFill>
                  <a:schemeClr val="tx1"/>
                </a:solidFill>
                <a:latin typeface="Arial" charset="0"/>
                <a:ea typeface="MS PGothic" pitchFamily="34" charset="-128"/>
              </a:defRPr>
            </a:lvl8pPr>
            <a:lvl9pPr marL="3843840" indent="-226108" defTabSz="913854" eaLnBrk="0" fontAlgn="base" hangingPunct="0">
              <a:spcBef>
                <a:spcPct val="30000"/>
              </a:spcBef>
              <a:spcAft>
                <a:spcPct val="0"/>
              </a:spcAft>
              <a:defRPr sz="1200">
                <a:solidFill>
                  <a:schemeClr val="tx1"/>
                </a:solidFill>
                <a:latin typeface="Arial" charset="0"/>
                <a:ea typeface="MS PGothic" pitchFamily="34" charset="-128"/>
              </a:defRPr>
            </a:lvl9pPr>
          </a:lstStyle>
          <a:p>
            <a:fld id="{F4401B44-FD6C-43B6-A9DE-ECCF69F7B6BB}" type="slidenum">
              <a:rPr lang="en-US" altLang="en-US">
                <a:solidFill>
                  <a:srgbClr val="000000"/>
                </a:solidFill>
              </a:rPr>
              <a:pPr/>
              <a:t>29</a:t>
            </a:fld>
            <a:endParaRPr lang="en-US" alt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382588" y="685800"/>
            <a:ext cx="6094412" cy="3429000"/>
          </a:xfrm>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1200">
                <a:solidFill>
                  <a:schemeClr val="tx1"/>
                </a:solidFill>
                <a:latin typeface="Arial" charset="0"/>
                <a:ea typeface="MS PGothic" pitchFamily="34" charset="-128"/>
              </a:defRPr>
            </a:lvl1pPr>
            <a:lvl2pPr marL="734852" indent="-282635" defTabSz="913854">
              <a:defRPr sz="1200">
                <a:solidFill>
                  <a:schemeClr val="tx1"/>
                </a:solidFill>
                <a:latin typeface="Arial" charset="0"/>
                <a:ea typeface="MS PGothic" pitchFamily="34" charset="-128"/>
              </a:defRPr>
            </a:lvl2pPr>
            <a:lvl3pPr marL="1130541" indent="-226108" defTabSz="913854">
              <a:defRPr sz="1200">
                <a:solidFill>
                  <a:schemeClr val="tx1"/>
                </a:solidFill>
                <a:latin typeface="Arial" charset="0"/>
                <a:ea typeface="MS PGothic" pitchFamily="34" charset="-128"/>
              </a:defRPr>
            </a:lvl3pPr>
            <a:lvl4pPr marL="1582758" indent="-226108" defTabSz="913854">
              <a:defRPr sz="1200">
                <a:solidFill>
                  <a:schemeClr val="tx1"/>
                </a:solidFill>
                <a:latin typeface="Arial" charset="0"/>
                <a:ea typeface="MS PGothic" pitchFamily="34" charset="-128"/>
              </a:defRPr>
            </a:lvl4pPr>
            <a:lvl5pPr marL="2034974" indent="-226108" defTabSz="913854">
              <a:defRPr sz="1200">
                <a:solidFill>
                  <a:schemeClr val="tx1"/>
                </a:solidFill>
                <a:latin typeface="Arial" charset="0"/>
                <a:ea typeface="MS PGothic" pitchFamily="34" charset="-128"/>
              </a:defRPr>
            </a:lvl5pPr>
            <a:lvl6pPr marL="2487191" indent="-226108" defTabSz="913854" eaLnBrk="0" fontAlgn="base" hangingPunct="0">
              <a:spcBef>
                <a:spcPct val="30000"/>
              </a:spcBef>
              <a:spcAft>
                <a:spcPct val="0"/>
              </a:spcAft>
              <a:defRPr sz="1200">
                <a:solidFill>
                  <a:schemeClr val="tx1"/>
                </a:solidFill>
                <a:latin typeface="Arial" charset="0"/>
                <a:ea typeface="MS PGothic" pitchFamily="34" charset="-128"/>
              </a:defRPr>
            </a:lvl6pPr>
            <a:lvl7pPr marL="2939407" indent="-226108" defTabSz="913854" eaLnBrk="0" fontAlgn="base" hangingPunct="0">
              <a:spcBef>
                <a:spcPct val="30000"/>
              </a:spcBef>
              <a:spcAft>
                <a:spcPct val="0"/>
              </a:spcAft>
              <a:defRPr sz="1200">
                <a:solidFill>
                  <a:schemeClr val="tx1"/>
                </a:solidFill>
                <a:latin typeface="Arial" charset="0"/>
                <a:ea typeface="MS PGothic" pitchFamily="34" charset="-128"/>
              </a:defRPr>
            </a:lvl7pPr>
            <a:lvl8pPr marL="3391624" indent="-226108" defTabSz="913854" eaLnBrk="0" fontAlgn="base" hangingPunct="0">
              <a:spcBef>
                <a:spcPct val="30000"/>
              </a:spcBef>
              <a:spcAft>
                <a:spcPct val="0"/>
              </a:spcAft>
              <a:defRPr sz="1200">
                <a:solidFill>
                  <a:schemeClr val="tx1"/>
                </a:solidFill>
                <a:latin typeface="Arial" charset="0"/>
                <a:ea typeface="MS PGothic" pitchFamily="34" charset="-128"/>
              </a:defRPr>
            </a:lvl8pPr>
            <a:lvl9pPr marL="3843840" indent="-226108" defTabSz="913854" eaLnBrk="0" fontAlgn="base" hangingPunct="0">
              <a:spcBef>
                <a:spcPct val="30000"/>
              </a:spcBef>
              <a:spcAft>
                <a:spcPct val="0"/>
              </a:spcAft>
              <a:defRPr sz="1200">
                <a:solidFill>
                  <a:schemeClr val="tx1"/>
                </a:solidFill>
                <a:latin typeface="Arial" charset="0"/>
                <a:ea typeface="MS PGothic" pitchFamily="34" charset="-128"/>
              </a:defRPr>
            </a:lvl9pPr>
          </a:lstStyle>
          <a:p>
            <a:fld id="{B126A159-AA1A-41B6-B60D-6187FC6B26D2}" type="slidenum">
              <a:rPr lang="en-US" altLang="en-US">
                <a:solidFill>
                  <a:srgbClr val="000000"/>
                </a:solidFill>
              </a:rPr>
              <a:pPr/>
              <a:t>36</a:t>
            </a:fld>
            <a:endParaRPr lang="en-US" alt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382588" y="685800"/>
            <a:ext cx="6094412" cy="3429000"/>
          </a:xfrm>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1200">
                <a:solidFill>
                  <a:schemeClr val="tx1"/>
                </a:solidFill>
                <a:latin typeface="Arial" charset="0"/>
                <a:ea typeface="MS PGothic" pitchFamily="34" charset="-128"/>
              </a:defRPr>
            </a:lvl1pPr>
            <a:lvl2pPr marL="734852" indent="-282635" defTabSz="913854">
              <a:defRPr sz="1200">
                <a:solidFill>
                  <a:schemeClr val="tx1"/>
                </a:solidFill>
                <a:latin typeface="Arial" charset="0"/>
                <a:ea typeface="MS PGothic" pitchFamily="34" charset="-128"/>
              </a:defRPr>
            </a:lvl2pPr>
            <a:lvl3pPr marL="1130541" indent="-226108" defTabSz="913854">
              <a:defRPr sz="1200">
                <a:solidFill>
                  <a:schemeClr val="tx1"/>
                </a:solidFill>
                <a:latin typeface="Arial" charset="0"/>
                <a:ea typeface="MS PGothic" pitchFamily="34" charset="-128"/>
              </a:defRPr>
            </a:lvl3pPr>
            <a:lvl4pPr marL="1582758" indent="-226108" defTabSz="913854">
              <a:defRPr sz="1200">
                <a:solidFill>
                  <a:schemeClr val="tx1"/>
                </a:solidFill>
                <a:latin typeface="Arial" charset="0"/>
                <a:ea typeface="MS PGothic" pitchFamily="34" charset="-128"/>
              </a:defRPr>
            </a:lvl4pPr>
            <a:lvl5pPr marL="2034974" indent="-226108" defTabSz="913854">
              <a:defRPr sz="1200">
                <a:solidFill>
                  <a:schemeClr val="tx1"/>
                </a:solidFill>
                <a:latin typeface="Arial" charset="0"/>
                <a:ea typeface="MS PGothic" pitchFamily="34" charset="-128"/>
              </a:defRPr>
            </a:lvl5pPr>
            <a:lvl6pPr marL="2487191" indent="-226108" defTabSz="913854" eaLnBrk="0" fontAlgn="base" hangingPunct="0">
              <a:spcBef>
                <a:spcPct val="30000"/>
              </a:spcBef>
              <a:spcAft>
                <a:spcPct val="0"/>
              </a:spcAft>
              <a:defRPr sz="1200">
                <a:solidFill>
                  <a:schemeClr val="tx1"/>
                </a:solidFill>
                <a:latin typeface="Arial" charset="0"/>
                <a:ea typeface="MS PGothic" pitchFamily="34" charset="-128"/>
              </a:defRPr>
            </a:lvl6pPr>
            <a:lvl7pPr marL="2939407" indent="-226108" defTabSz="913854" eaLnBrk="0" fontAlgn="base" hangingPunct="0">
              <a:spcBef>
                <a:spcPct val="30000"/>
              </a:spcBef>
              <a:spcAft>
                <a:spcPct val="0"/>
              </a:spcAft>
              <a:defRPr sz="1200">
                <a:solidFill>
                  <a:schemeClr val="tx1"/>
                </a:solidFill>
                <a:latin typeface="Arial" charset="0"/>
                <a:ea typeface="MS PGothic" pitchFamily="34" charset="-128"/>
              </a:defRPr>
            </a:lvl7pPr>
            <a:lvl8pPr marL="3391624" indent="-226108" defTabSz="913854" eaLnBrk="0" fontAlgn="base" hangingPunct="0">
              <a:spcBef>
                <a:spcPct val="30000"/>
              </a:spcBef>
              <a:spcAft>
                <a:spcPct val="0"/>
              </a:spcAft>
              <a:defRPr sz="1200">
                <a:solidFill>
                  <a:schemeClr val="tx1"/>
                </a:solidFill>
                <a:latin typeface="Arial" charset="0"/>
                <a:ea typeface="MS PGothic" pitchFamily="34" charset="-128"/>
              </a:defRPr>
            </a:lvl8pPr>
            <a:lvl9pPr marL="3843840" indent="-226108" defTabSz="913854" eaLnBrk="0" fontAlgn="base" hangingPunct="0">
              <a:spcBef>
                <a:spcPct val="30000"/>
              </a:spcBef>
              <a:spcAft>
                <a:spcPct val="0"/>
              </a:spcAft>
              <a:defRPr sz="1200">
                <a:solidFill>
                  <a:schemeClr val="tx1"/>
                </a:solidFill>
                <a:latin typeface="Arial" charset="0"/>
                <a:ea typeface="MS PGothic" pitchFamily="34" charset="-128"/>
              </a:defRPr>
            </a:lvl9pPr>
          </a:lstStyle>
          <a:p>
            <a:fld id="{72851690-F561-4CD4-9C3D-061961A5E848}" type="slidenum">
              <a:rPr lang="en-US" altLang="en-US">
                <a:solidFill>
                  <a:prstClr val="black"/>
                </a:solidFill>
              </a:rPr>
              <a:pPr/>
              <a:t>40</a:t>
            </a:fld>
            <a:endParaRPr lang="en-US"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2588" y="685800"/>
            <a:ext cx="6094412" cy="3429000"/>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1200">
                <a:solidFill>
                  <a:schemeClr val="tx1"/>
                </a:solidFill>
                <a:latin typeface="Arial" charset="0"/>
                <a:ea typeface="MS PGothic" pitchFamily="34" charset="-128"/>
              </a:defRPr>
            </a:lvl1pPr>
            <a:lvl2pPr marL="734852" indent="-282635" defTabSz="913854">
              <a:defRPr sz="1200">
                <a:solidFill>
                  <a:schemeClr val="tx1"/>
                </a:solidFill>
                <a:latin typeface="Arial" charset="0"/>
                <a:ea typeface="MS PGothic" pitchFamily="34" charset="-128"/>
              </a:defRPr>
            </a:lvl2pPr>
            <a:lvl3pPr marL="1130541" indent="-226108" defTabSz="913854">
              <a:defRPr sz="1200">
                <a:solidFill>
                  <a:schemeClr val="tx1"/>
                </a:solidFill>
                <a:latin typeface="Arial" charset="0"/>
                <a:ea typeface="MS PGothic" pitchFamily="34" charset="-128"/>
              </a:defRPr>
            </a:lvl3pPr>
            <a:lvl4pPr marL="1582758" indent="-226108" defTabSz="913854">
              <a:defRPr sz="1200">
                <a:solidFill>
                  <a:schemeClr val="tx1"/>
                </a:solidFill>
                <a:latin typeface="Arial" charset="0"/>
                <a:ea typeface="MS PGothic" pitchFamily="34" charset="-128"/>
              </a:defRPr>
            </a:lvl4pPr>
            <a:lvl5pPr marL="2034974" indent="-226108" defTabSz="913854">
              <a:defRPr sz="1200">
                <a:solidFill>
                  <a:schemeClr val="tx1"/>
                </a:solidFill>
                <a:latin typeface="Arial" charset="0"/>
                <a:ea typeface="MS PGothic" pitchFamily="34" charset="-128"/>
              </a:defRPr>
            </a:lvl5pPr>
            <a:lvl6pPr marL="2487191" indent="-226108" defTabSz="913854" eaLnBrk="0" fontAlgn="base" hangingPunct="0">
              <a:spcBef>
                <a:spcPct val="30000"/>
              </a:spcBef>
              <a:spcAft>
                <a:spcPct val="0"/>
              </a:spcAft>
              <a:defRPr sz="1200">
                <a:solidFill>
                  <a:schemeClr val="tx1"/>
                </a:solidFill>
                <a:latin typeface="Arial" charset="0"/>
                <a:ea typeface="MS PGothic" pitchFamily="34" charset="-128"/>
              </a:defRPr>
            </a:lvl6pPr>
            <a:lvl7pPr marL="2939407" indent="-226108" defTabSz="913854" eaLnBrk="0" fontAlgn="base" hangingPunct="0">
              <a:spcBef>
                <a:spcPct val="30000"/>
              </a:spcBef>
              <a:spcAft>
                <a:spcPct val="0"/>
              </a:spcAft>
              <a:defRPr sz="1200">
                <a:solidFill>
                  <a:schemeClr val="tx1"/>
                </a:solidFill>
                <a:latin typeface="Arial" charset="0"/>
                <a:ea typeface="MS PGothic" pitchFamily="34" charset="-128"/>
              </a:defRPr>
            </a:lvl7pPr>
            <a:lvl8pPr marL="3391624" indent="-226108" defTabSz="913854" eaLnBrk="0" fontAlgn="base" hangingPunct="0">
              <a:spcBef>
                <a:spcPct val="30000"/>
              </a:spcBef>
              <a:spcAft>
                <a:spcPct val="0"/>
              </a:spcAft>
              <a:defRPr sz="1200">
                <a:solidFill>
                  <a:schemeClr val="tx1"/>
                </a:solidFill>
                <a:latin typeface="Arial" charset="0"/>
                <a:ea typeface="MS PGothic" pitchFamily="34" charset="-128"/>
              </a:defRPr>
            </a:lvl8pPr>
            <a:lvl9pPr marL="3843840" indent="-226108" defTabSz="913854" eaLnBrk="0" fontAlgn="base" hangingPunct="0">
              <a:spcBef>
                <a:spcPct val="30000"/>
              </a:spcBef>
              <a:spcAft>
                <a:spcPct val="0"/>
              </a:spcAft>
              <a:defRPr sz="1200">
                <a:solidFill>
                  <a:schemeClr val="tx1"/>
                </a:solidFill>
                <a:latin typeface="Arial" charset="0"/>
                <a:ea typeface="MS PGothic" pitchFamily="34" charset="-128"/>
              </a:defRPr>
            </a:lvl9pPr>
          </a:lstStyle>
          <a:p>
            <a:fld id="{BEDC53B5-5CC1-45FE-AE41-1DBA97217DB3}" type="slidenum">
              <a:rPr lang="en-US" altLang="en-US">
                <a:solidFill>
                  <a:prstClr val="black"/>
                </a:solidFill>
              </a:rPr>
              <a:pPr/>
              <a:t>41</a:t>
            </a:fld>
            <a:endParaRPr lang="en-US"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1200">
                <a:solidFill>
                  <a:schemeClr val="tx1"/>
                </a:solidFill>
                <a:latin typeface="Arial" charset="0"/>
                <a:ea typeface="MS PGothic" pitchFamily="34" charset="-128"/>
              </a:defRPr>
            </a:lvl1pPr>
            <a:lvl2pPr marL="734852" indent="-282635" defTabSz="913854">
              <a:defRPr sz="1200">
                <a:solidFill>
                  <a:schemeClr val="tx1"/>
                </a:solidFill>
                <a:latin typeface="Arial" charset="0"/>
                <a:ea typeface="MS PGothic" pitchFamily="34" charset="-128"/>
              </a:defRPr>
            </a:lvl2pPr>
            <a:lvl3pPr marL="1130541" indent="-226108" defTabSz="913854">
              <a:defRPr sz="1200">
                <a:solidFill>
                  <a:schemeClr val="tx1"/>
                </a:solidFill>
                <a:latin typeface="Arial" charset="0"/>
                <a:ea typeface="MS PGothic" pitchFamily="34" charset="-128"/>
              </a:defRPr>
            </a:lvl3pPr>
            <a:lvl4pPr marL="1582758" indent="-226108" defTabSz="913854">
              <a:defRPr sz="1200">
                <a:solidFill>
                  <a:schemeClr val="tx1"/>
                </a:solidFill>
                <a:latin typeface="Arial" charset="0"/>
                <a:ea typeface="MS PGothic" pitchFamily="34" charset="-128"/>
              </a:defRPr>
            </a:lvl4pPr>
            <a:lvl5pPr marL="2034974" indent="-226108" defTabSz="913854">
              <a:defRPr sz="1200">
                <a:solidFill>
                  <a:schemeClr val="tx1"/>
                </a:solidFill>
                <a:latin typeface="Arial" charset="0"/>
                <a:ea typeface="MS PGothic" pitchFamily="34" charset="-128"/>
              </a:defRPr>
            </a:lvl5pPr>
            <a:lvl6pPr marL="2487191" indent="-226108" defTabSz="913854" eaLnBrk="0" fontAlgn="base" hangingPunct="0">
              <a:spcBef>
                <a:spcPct val="30000"/>
              </a:spcBef>
              <a:spcAft>
                <a:spcPct val="0"/>
              </a:spcAft>
              <a:defRPr sz="1200">
                <a:solidFill>
                  <a:schemeClr val="tx1"/>
                </a:solidFill>
                <a:latin typeface="Arial" charset="0"/>
                <a:ea typeface="MS PGothic" pitchFamily="34" charset="-128"/>
              </a:defRPr>
            </a:lvl6pPr>
            <a:lvl7pPr marL="2939407" indent="-226108" defTabSz="913854" eaLnBrk="0" fontAlgn="base" hangingPunct="0">
              <a:spcBef>
                <a:spcPct val="30000"/>
              </a:spcBef>
              <a:spcAft>
                <a:spcPct val="0"/>
              </a:spcAft>
              <a:defRPr sz="1200">
                <a:solidFill>
                  <a:schemeClr val="tx1"/>
                </a:solidFill>
                <a:latin typeface="Arial" charset="0"/>
                <a:ea typeface="MS PGothic" pitchFamily="34" charset="-128"/>
              </a:defRPr>
            </a:lvl7pPr>
            <a:lvl8pPr marL="3391624" indent="-226108" defTabSz="913854" eaLnBrk="0" fontAlgn="base" hangingPunct="0">
              <a:spcBef>
                <a:spcPct val="30000"/>
              </a:spcBef>
              <a:spcAft>
                <a:spcPct val="0"/>
              </a:spcAft>
              <a:defRPr sz="1200">
                <a:solidFill>
                  <a:schemeClr val="tx1"/>
                </a:solidFill>
                <a:latin typeface="Arial" charset="0"/>
                <a:ea typeface="MS PGothic" pitchFamily="34" charset="-128"/>
              </a:defRPr>
            </a:lvl8pPr>
            <a:lvl9pPr marL="3843840" indent="-226108" defTabSz="913854" eaLnBrk="0" fontAlgn="base" hangingPunct="0">
              <a:spcBef>
                <a:spcPct val="30000"/>
              </a:spcBef>
              <a:spcAft>
                <a:spcPct val="0"/>
              </a:spcAft>
              <a:defRPr sz="1200">
                <a:solidFill>
                  <a:schemeClr val="tx1"/>
                </a:solidFill>
                <a:latin typeface="Arial" charset="0"/>
                <a:ea typeface="MS PGothic" pitchFamily="34" charset="-128"/>
              </a:defRPr>
            </a:lvl9pPr>
          </a:lstStyle>
          <a:p>
            <a:fld id="{25D8A306-1DD0-4E6E-833E-DDD689C25989}" type="slidenum">
              <a:rPr lang="en-US" altLang="en-US">
                <a:solidFill>
                  <a:prstClr val="black"/>
                </a:solidFill>
              </a:rPr>
              <a:pPr/>
              <a:t>16</a:t>
            </a:fld>
            <a:endParaRPr lang="en-US" altLang="en-US">
              <a:solidFill>
                <a:prstClr val="black"/>
              </a:solidFill>
            </a:endParaRPr>
          </a:p>
        </p:txBody>
      </p:sp>
      <p:sp>
        <p:nvSpPr>
          <p:cNvPr id="12291" name="Rectangle 2"/>
          <p:cNvSpPr>
            <a:spLocks noGrp="1" noRot="1" noChangeAspect="1" noChangeArrowheads="1" noTextEdit="1"/>
          </p:cNvSpPr>
          <p:nvPr>
            <p:ph type="sldImg"/>
          </p:nvPr>
        </p:nvSpPr>
        <p:spPr>
          <a:xfrm>
            <a:off x="382588" y="685800"/>
            <a:ext cx="6094412" cy="3429000"/>
          </a:xfrm>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xfrm>
            <a:off x="382588" y="685800"/>
            <a:ext cx="6094412" cy="3429000"/>
          </a:xfrm>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1200">
                <a:solidFill>
                  <a:schemeClr val="tx1"/>
                </a:solidFill>
                <a:latin typeface="Arial" charset="0"/>
                <a:ea typeface="MS PGothic" pitchFamily="34" charset="-128"/>
              </a:defRPr>
            </a:lvl1pPr>
            <a:lvl2pPr marL="734852" indent="-282635" defTabSz="913854">
              <a:defRPr sz="1200">
                <a:solidFill>
                  <a:schemeClr val="tx1"/>
                </a:solidFill>
                <a:latin typeface="Arial" charset="0"/>
                <a:ea typeface="MS PGothic" pitchFamily="34" charset="-128"/>
              </a:defRPr>
            </a:lvl2pPr>
            <a:lvl3pPr marL="1130541" indent="-226108" defTabSz="913854">
              <a:defRPr sz="1200">
                <a:solidFill>
                  <a:schemeClr val="tx1"/>
                </a:solidFill>
                <a:latin typeface="Arial" charset="0"/>
                <a:ea typeface="MS PGothic" pitchFamily="34" charset="-128"/>
              </a:defRPr>
            </a:lvl3pPr>
            <a:lvl4pPr marL="1582758" indent="-226108" defTabSz="913854">
              <a:defRPr sz="1200">
                <a:solidFill>
                  <a:schemeClr val="tx1"/>
                </a:solidFill>
                <a:latin typeface="Arial" charset="0"/>
                <a:ea typeface="MS PGothic" pitchFamily="34" charset="-128"/>
              </a:defRPr>
            </a:lvl4pPr>
            <a:lvl5pPr marL="2034974" indent="-226108" defTabSz="913854">
              <a:defRPr sz="1200">
                <a:solidFill>
                  <a:schemeClr val="tx1"/>
                </a:solidFill>
                <a:latin typeface="Arial" charset="0"/>
                <a:ea typeface="MS PGothic" pitchFamily="34" charset="-128"/>
              </a:defRPr>
            </a:lvl5pPr>
            <a:lvl6pPr marL="2487191" indent="-226108" defTabSz="913854" eaLnBrk="0" fontAlgn="base" hangingPunct="0">
              <a:spcBef>
                <a:spcPct val="30000"/>
              </a:spcBef>
              <a:spcAft>
                <a:spcPct val="0"/>
              </a:spcAft>
              <a:defRPr sz="1200">
                <a:solidFill>
                  <a:schemeClr val="tx1"/>
                </a:solidFill>
                <a:latin typeface="Arial" charset="0"/>
                <a:ea typeface="MS PGothic" pitchFamily="34" charset="-128"/>
              </a:defRPr>
            </a:lvl6pPr>
            <a:lvl7pPr marL="2939407" indent="-226108" defTabSz="913854" eaLnBrk="0" fontAlgn="base" hangingPunct="0">
              <a:spcBef>
                <a:spcPct val="30000"/>
              </a:spcBef>
              <a:spcAft>
                <a:spcPct val="0"/>
              </a:spcAft>
              <a:defRPr sz="1200">
                <a:solidFill>
                  <a:schemeClr val="tx1"/>
                </a:solidFill>
                <a:latin typeface="Arial" charset="0"/>
                <a:ea typeface="MS PGothic" pitchFamily="34" charset="-128"/>
              </a:defRPr>
            </a:lvl7pPr>
            <a:lvl8pPr marL="3391624" indent="-226108" defTabSz="913854" eaLnBrk="0" fontAlgn="base" hangingPunct="0">
              <a:spcBef>
                <a:spcPct val="30000"/>
              </a:spcBef>
              <a:spcAft>
                <a:spcPct val="0"/>
              </a:spcAft>
              <a:defRPr sz="1200">
                <a:solidFill>
                  <a:schemeClr val="tx1"/>
                </a:solidFill>
                <a:latin typeface="Arial" charset="0"/>
                <a:ea typeface="MS PGothic" pitchFamily="34" charset="-128"/>
              </a:defRPr>
            </a:lvl8pPr>
            <a:lvl9pPr marL="3843840" indent="-226108" defTabSz="913854" eaLnBrk="0" fontAlgn="base" hangingPunct="0">
              <a:spcBef>
                <a:spcPct val="30000"/>
              </a:spcBef>
              <a:spcAft>
                <a:spcPct val="0"/>
              </a:spcAft>
              <a:defRPr sz="1200">
                <a:solidFill>
                  <a:schemeClr val="tx1"/>
                </a:solidFill>
                <a:latin typeface="Arial" charset="0"/>
                <a:ea typeface="MS PGothic" pitchFamily="34" charset="-128"/>
              </a:defRPr>
            </a:lvl9pPr>
          </a:lstStyle>
          <a:p>
            <a:fld id="{A2388F5D-0AAD-468D-9851-C308C21D2CF9}" type="slidenum">
              <a:rPr lang="en-US" altLang="en-US">
                <a:solidFill>
                  <a:prstClr val="black"/>
                </a:solidFill>
              </a:rPr>
              <a:pPr/>
              <a:t>17</a:t>
            </a:fld>
            <a:endParaRPr lang="en-US"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382588" y="685800"/>
            <a:ext cx="6094412" cy="3429000"/>
          </a:xfrm>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1200">
                <a:solidFill>
                  <a:schemeClr val="tx1"/>
                </a:solidFill>
                <a:latin typeface="Arial" charset="0"/>
                <a:ea typeface="MS PGothic" pitchFamily="34" charset="-128"/>
              </a:defRPr>
            </a:lvl1pPr>
            <a:lvl2pPr marL="734852" indent="-282635" defTabSz="913854">
              <a:defRPr sz="1200">
                <a:solidFill>
                  <a:schemeClr val="tx1"/>
                </a:solidFill>
                <a:latin typeface="Arial" charset="0"/>
                <a:ea typeface="MS PGothic" pitchFamily="34" charset="-128"/>
              </a:defRPr>
            </a:lvl2pPr>
            <a:lvl3pPr marL="1130541" indent="-226108" defTabSz="913854">
              <a:defRPr sz="1200">
                <a:solidFill>
                  <a:schemeClr val="tx1"/>
                </a:solidFill>
                <a:latin typeface="Arial" charset="0"/>
                <a:ea typeface="MS PGothic" pitchFamily="34" charset="-128"/>
              </a:defRPr>
            </a:lvl3pPr>
            <a:lvl4pPr marL="1582758" indent="-226108" defTabSz="913854">
              <a:defRPr sz="1200">
                <a:solidFill>
                  <a:schemeClr val="tx1"/>
                </a:solidFill>
                <a:latin typeface="Arial" charset="0"/>
                <a:ea typeface="MS PGothic" pitchFamily="34" charset="-128"/>
              </a:defRPr>
            </a:lvl4pPr>
            <a:lvl5pPr marL="2034974" indent="-226108" defTabSz="913854">
              <a:defRPr sz="1200">
                <a:solidFill>
                  <a:schemeClr val="tx1"/>
                </a:solidFill>
                <a:latin typeface="Arial" charset="0"/>
                <a:ea typeface="MS PGothic" pitchFamily="34" charset="-128"/>
              </a:defRPr>
            </a:lvl5pPr>
            <a:lvl6pPr marL="2487191" indent="-226108" defTabSz="913854" eaLnBrk="0" fontAlgn="base" hangingPunct="0">
              <a:spcBef>
                <a:spcPct val="30000"/>
              </a:spcBef>
              <a:spcAft>
                <a:spcPct val="0"/>
              </a:spcAft>
              <a:defRPr sz="1200">
                <a:solidFill>
                  <a:schemeClr val="tx1"/>
                </a:solidFill>
                <a:latin typeface="Arial" charset="0"/>
                <a:ea typeface="MS PGothic" pitchFamily="34" charset="-128"/>
              </a:defRPr>
            </a:lvl6pPr>
            <a:lvl7pPr marL="2939407" indent="-226108" defTabSz="913854" eaLnBrk="0" fontAlgn="base" hangingPunct="0">
              <a:spcBef>
                <a:spcPct val="30000"/>
              </a:spcBef>
              <a:spcAft>
                <a:spcPct val="0"/>
              </a:spcAft>
              <a:defRPr sz="1200">
                <a:solidFill>
                  <a:schemeClr val="tx1"/>
                </a:solidFill>
                <a:latin typeface="Arial" charset="0"/>
                <a:ea typeface="MS PGothic" pitchFamily="34" charset="-128"/>
              </a:defRPr>
            </a:lvl7pPr>
            <a:lvl8pPr marL="3391624" indent="-226108" defTabSz="913854" eaLnBrk="0" fontAlgn="base" hangingPunct="0">
              <a:spcBef>
                <a:spcPct val="30000"/>
              </a:spcBef>
              <a:spcAft>
                <a:spcPct val="0"/>
              </a:spcAft>
              <a:defRPr sz="1200">
                <a:solidFill>
                  <a:schemeClr val="tx1"/>
                </a:solidFill>
                <a:latin typeface="Arial" charset="0"/>
                <a:ea typeface="MS PGothic" pitchFamily="34" charset="-128"/>
              </a:defRPr>
            </a:lvl8pPr>
            <a:lvl9pPr marL="3843840" indent="-226108" defTabSz="913854" eaLnBrk="0" fontAlgn="base" hangingPunct="0">
              <a:spcBef>
                <a:spcPct val="30000"/>
              </a:spcBef>
              <a:spcAft>
                <a:spcPct val="0"/>
              </a:spcAft>
              <a:defRPr sz="1200">
                <a:solidFill>
                  <a:schemeClr val="tx1"/>
                </a:solidFill>
                <a:latin typeface="Arial" charset="0"/>
                <a:ea typeface="MS PGothic" pitchFamily="34" charset="-128"/>
              </a:defRPr>
            </a:lvl9pPr>
          </a:lstStyle>
          <a:p>
            <a:fld id="{DC58EB89-C8E5-4D56-9B27-23D60AFE36C3}" type="slidenum">
              <a:rPr lang="en-US" altLang="en-US">
                <a:solidFill>
                  <a:prstClr val="black"/>
                </a:solidFill>
              </a:rPr>
              <a:pPr/>
              <a:t>18</a:t>
            </a:fld>
            <a:endParaRPr lang="en-US"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382588" y="685800"/>
            <a:ext cx="6094412" cy="3429000"/>
          </a:xfrm>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1200">
                <a:solidFill>
                  <a:schemeClr val="tx1"/>
                </a:solidFill>
                <a:latin typeface="Arial" charset="0"/>
                <a:ea typeface="MS PGothic" pitchFamily="34" charset="-128"/>
              </a:defRPr>
            </a:lvl1pPr>
            <a:lvl2pPr marL="734852" indent="-282635" defTabSz="913854">
              <a:defRPr sz="1200">
                <a:solidFill>
                  <a:schemeClr val="tx1"/>
                </a:solidFill>
                <a:latin typeface="Arial" charset="0"/>
                <a:ea typeface="MS PGothic" pitchFamily="34" charset="-128"/>
              </a:defRPr>
            </a:lvl2pPr>
            <a:lvl3pPr marL="1130541" indent="-226108" defTabSz="913854">
              <a:defRPr sz="1200">
                <a:solidFill>
                  <a:schemeClr val="tx1"/>
                </a:solidFill>
                <a:latin typeface="Arial" charset="0"/>
                <a:ea typeface="MS PGothic" pitchFamily="34" charset="-128"/>
              </a:defRPr>
            </a:lvl3pPr>
            <a:lvl4pPr marL="1582758" indent="-226108" defTabSz="913854">
              <a:defRPr sz="1200">
                <a:solidFill>
                  <a:schemeClr val="tx1"/>
                </a:solidFill>
                <a:latin typeface="Arial" charset="0"/>
                <a:ea typeface="MS PGothic" pitchFamily="34" charset="-128"/>
              </a:defRPr>
            </a:lvl4pPr>
            <a:lvl5pPr marL="2034974" indent="-226108" defTabSz="913854">
              <a:defRPr sz="1200">
                <a:solidFill>
                  <a:schemeClr val="tx1"/>
                </a:solidFill>
                <a:latin typeface="Arial" charset="0"/>
                <a:ea typeface="MS PGothic" pitchFamily="34" charset="-128"/>
              </a:defRPr>
            </a:lvl5pPr>
            <a:lvl6pPr marL="2487191" indent="-226108" defTabSz="913854" eaLnBrk="0" fontAlgn="base" hangingPunct="0">
              <a:spcBef>
                <a:spcPct val="30000"/>
              </a:spcBef>
              <a:spcAft>
                <a:spcPct val="0"/>
              </a:spcAft>
              <a:defRPr sz="1200">
                <a:solidFill>
                  <a:schemeClr val="tx1"/>
                </a:solidFill>
                <a:latin typeface="Arial" charset="0"/>
                <a:ea typeface="MS PGothic" pitchFamily="34" charset="-128"/>
              </a:defRPr>
            </a:lvl6pPr>
            <a:lvl7pPr marL="2939407" indent="-226108" defTabSz="913854" eaLnBrk="0" fontAlgn="base" hangingPunct="0">
              <a:spcBef>
                <a:spcPct val="30000"/>
              </a:spcBef>
              <a:spcAft>
                <a:spcPct val="0"/>
              </a:spcAft>
              <a:defRPr sz="1200">
                <a:solidFill>
                  <a:schemeClr val="tx1"/>
                </a:solidFill>
                <a:latin typeface="Arial" charset="0"/>
                <a:ea typeface="MS PGothic" pitchFamily="34" charset="-128"/>
              </a:defRPr>
            </a:lvl7pPr>
            <a:lvl8pPr marL="3391624" indent="-226108" defTabSz="913854" eaLnBrk="0" fontAlgn="base" hangingPunct="0">
              <a:spcBef>
                <a:spcPct val="30000"/>
              </a:spcBef>
              <a:spcAft>
                <a:spcPct val="0"/>
              </a:spcAft>
              <a:defRPr sz="1200">
                <a:solidFill>
                  <a:schemeClr val="tx1"/>
                </a:solidFill>
                <a:latin typeface="Arial" charset="0"/>
                <a:ea typeface="MS PGothic" pitchFamily="34" charset="-128"/>
              </a:defRPr>
            </a:lvl8pPr>
            <a:lvl9pPr marL="3843840" indent="-226108" defTabSz="913854" eaLnBrk="0" fontAlgn="base" hangingPunct="0">
              <a:spcBef>
                <a:spcPct val="30000"/>
              </a:spcBef>
              <a:spcAft>
                <a:spcPct val="0"/>
              </a:spcAft>
              <a:defRPr sz="1200">
                <a:solidFill>
                  <a:schemeClr val="tx1"/>
                </a:solidFill>
                <a:latin typeface="Arial" charset="0"/>
                <a:ea typeface="MS PGothic" pitchFamily="34" charset="-128"/>
              </a:defRPr>
            </a:lvl9pPr>
          </a:lstStyle>
          <a:p>
            <a:fld id="{2DE7DB9A-AC3F-40DE-BF95-5A96C186E6CA}" type="slidenum">
              <a:rPr lang="en-US" altLang="en-US">
                <a:solidFill>
                  <a:prstClr val="black"/>
                </a:solidFill>
              </a:rPr>
              <a:pPr/>
              <a:t>19</a:t>
            </a:fld>
            <a:endParaRPr lang="en-US"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82588" y="685800"/>
            <a:ext cx="6094412" cy="3429000"/>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1200">
                <a:solidFill>
                  <a:schemeClr val="tx1"/>
                </a:solidFill>
                <a:latin typeface="Arial" charset="0"/>
                <a:ea typeface="MS PGothic" pitchFamily="34" charset="-128"/>
              </a:defRPr>
            </a:lvl1pPr>
            <a:lvl2pPr marL="734852" indent="-282635" defTabSz="913854">
              <a:defRPr sz="1200">
                <a:solidFill>
                  <a:schemeClr val="tx1"/>
                </a:solidFill>
                <a:latin typeface="Arial" charset="0"/>
                <a:ea typeface="MS PGothic" pitchFamily="34" charset="-128"/>
              </a:defRPr>
            </a:lvl2pPr>
            <a:lvl3pPr marL="1130541" indent="-226108" defTabSz="913854">
              <a:defRPr sz="1200">
                <a:solidFill>
                  <a:schemeClr val="tx1"/>
                </a:solidFill>
                <a:latin typeface="Arial" charset="0"/>
                <a:ea typeface="MS PGothic" pitchFamily="34" charset="-128"/>
              </a:defRPr>
            </a:lvl3pPr>
            <a:lvl4pPr marL="1582758" indent="-226108" defTabSz="913854">
              <a:defRPr sz="1200">
                <a:solidFill>
                  <a:schemeClr val="tx1"/>
                </a:solidFill>
                <a:latin typeface="Arial" charset="0"/>
                <a:ea typeface="MS PGothic" pitchFamily="34" charset="-128"/>
              </a:defRPr>
            </a:lvl4pPr>
            <a:lvl5pPr marL="2034974" indent="-226108" defTabSz="913854">
              <a:defRPr sz="1200">
                <a:solidFill>
                  <a:schemeClr val="tx1"/>
                </a:solidFill>
                <a:latin typeface="Arial" charset="0"/>
                <a:ea typeface="MS PGothic" pitchFamily="34" charset="-128"/>
              </a:defRPr>
            </a:lvl5pPr>
            <a:lvl6pPr marL="2487191" indent="-226108" defTabSz="913854" eaLnBrk="0" fontAlgn="base" hangingPunct="0">
              <a:spcBef>
                <a:spcPct val="30000"/>
              </a:spcBef>
              <a:spcAft>
                <a:spcPct val="0"/>
              </a:spcAft>
              <a:defRPr sz="1200">
                <a:solidFill>
                  <a:schemeClr val="tx1"/>
                </a:solidFill>
                <a:latin typeface="Arial" charset="0"/>
                <a:ea typeface="MS PGothic" pitchFamily="34" charset="-128"/>
              </a:defRPr>
            </a:lvl6pPr>
            <a:lvl7pPr marL="2939407" indent="-226108" defTabSz="913854" eaLnBrk="0" fontAlgn="base" hangingPunct="0">
              <a:spcBef>
                <a:spcPct val="30000"/>
              </a:spcBef>
              <a:spcAft>
                <a:spcPct val="0"/>
              </a:spcAft>
              <a:defRPr sz="1200">
                <a:solidFill>
                  <a:schemeClr val="tx1"/>
                </a:solidFill>
                <a:latin typeface="Arial" charset="0"/>
                <a:ea typeface="MS PGothic" pitchFamily="34" charset="-128"/>
              </a:defRPr>
            </a:lvl7pPr>
            <a:lvl8pPr marL="3391624" indent="-226108" defTabSz="913854" eaLnBrk="0" fontAlgn="base" hangingPunct="0">
              <a:spcBef>
                <a:spcPct val="30000"/>
              </a:spcBef>
              <a:spcAft>
                <a:spcPct val="0"/>
              </a:spcAft>
              <a:defRPr sz="1200">
                <a:solidFill>
                  <a:schemeClr val="tx1"/>
                </a:solidFill>
                <a:latin typeface="Arial" charset="0"/>
                <a:ea typeface="MS PGothic" pitchFamily="34" charset="-128"/>
              </a:defRPr>
            </a:lvl8pPr>
            <a:lvl9pPr marL="3843840" indent="-226108" defTabSz="913854" eaLnBrk="0" fontAlgn="base" hangingPunct="0">
              <a:spcBef>
                <a:spcPct val="30000"/>
              </a:spcBef>
              <a:spcAft>
                <a:spcPct val="0"/>
              </a:spcAft>
              <a:defRPr sz="1200">
                <a:solidFill>
                  <a:schemeClr val="tx1"/>
                </a:solidFill>
                <a:latin typeface="Arial" charset="0"/>
                <a:ea typeface="MS PGothic" pitchFamily="34" charset="-128"/>
              </a:defRPr>
            </a:lvl9pPr>
          </a:lstStyle>
          <a:p>
            <a:fld id="{9BBA9A6E-113F-4D43-99AB-B645678BE890}" type="slidenum">
              <a:rPr lang="en-US" altLang="en-US">
                <a:solidFill>
                  <a:srgbClr val="000000"/>
                </a:solidFill>
              </a:rPr>
              <a:pPr/>
              <a:t>20</a:t>
            </a:fld>
            <a:endParaRPr lang="en-US" alt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382588" y="685800"/>
            <a:ext cx="6094412" cy="3429000"/>
          </a:xfrm>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1200">
                <a:solidFill>
                  <a:schemeClr val="tx1"/>
                </a:solidFill>
                <a:latin typeface="Arial" charset="0"/>
                <a:ea typeface="MS PGothic" pitchFamily="34" charset="-128"/>
              </a:defRPr>
            </a:lvl1pPr>
            <a:lvl2pPr marL="734852" indent="-282635" defTabSz="913854">
              <a:defRPr sz="1200">
                <a:solidFill>
                  <a:schemeClr val="tx1"/>
                </a:solidFill>
                <a:latin typeface="Arial" charset="0"/>
                <a:ea typeface="MS PGothic" pitchFamily="34" charset="-128"/>
              </a:defRPr>
            </a:lvl2pPr>
            <a:lvl3pPr marL="1130541" indent="-226108" defTabSz="913854">
              <a:defRPr sz="1200">
                <a:solidFill>
                  <a:schemeClr val="tx1"/>
                </a:solidFill>
                <a:latin typeface="Arial" charset="0"/>
                <a:ea typeface="MS PGothic" pitchFamily="34" charset="-128"/>
              </a:defRPr>
            </a:lvl3pPr>
            <a:lvl4pPr marL="1582758" indent="-226108" defTabSz="913854">
              <a:defRPr sz="1200">
                <a:solidFill>
                  <a:schemeClr val="tx1"/>
                </a:solidFill>
                <a:latin typeface="Arial" charset="0"/>
                <a:ea typeface="MS PGothic" pitchFamily="34" charset="-128"/>
              </a:defRPr>
            </a:lvl4pPr>
            <a:lvl5pPr marL="2034974" indent="-226108" defTabSz="913854">
              <a:defRPr sz="1200">
                <a:solidFill>
                  <a:schemeClr val="tx1"/>
                </a:solidFill>
                <a:latin typeface="Arial" charset="0"/>
                <a:ea typeface="MS PGothic" pitchFamily="34" charset="-128"/>
              </a:defRPr>
            </a:lvl5pPr>
            <a:lvl6pPr marL="2487191" indent="-226108" defTabSz="913854" eaLnBrk="0" fontAlgn="base" hangingPunct="0">
              <a:spcBef>
                <a:spcPct val="30000"/>
              </a:spcBef>
              <a:spcAft>
                <a:spcPct val="0"/>
              </a:spcAft>
              <a:defRPr sz="1200">
                <a:solidFill>
                  <a:schemeClr val="tx1"/>
                </a:solidFill>
                <a:latin typeface="Arial" charset="0"/>
                <a:ea typeface="MS PGothic" pitchFamily="34" charset="-128"/>
              </a:defRPr>
            </a:lvl6pPr>
            <a:lvl7pPr marL="2939407" indent="-226108" defTabSz="913854" eaLnBrk="0" fontAlgn="base" hangingPunct="0">
              <a:spcBef>
                <a:spcPct val="30000"/>
              </a:spcBef>
              <a:spcAft>
                <a:spcPct val="0"/>
              </a:spcAft>
              <a:defRPr sz="1200">
                <a:solidFill>
                  <a:schemeClr val="tx1"/>
                </a:solidFill>
                <a:latin typeface="Arial" charset="0"/>
                <a:ea typeface="MS PGothic" pitchFamily="34" charset="-128"/>
              </a:defRPr>
            </a:lvl7pPr>
            <a:lvl8pPr marL="3391624" indent="-226108" defTabSz="913854" eaLnBrk="0" fontAlgn="base" hangingPunct="0">
              <a:spcBef>
                <a:spcPct val="30000"/>
              </a:spcBef>
              <a:spcAft>
                <a:spcPct val="0"/>
              </a:spcAft>
              <a:defRPr sz="1200">
                <a:solidFill>
                  <a:schemeClr val="tx1"/>
                </a:solidFill>
                <a:latin typeface="Arial" charset="0"/>
                <a:ea typeface="MS PGothic" pitchFamily="34" charset="-128"/>
              </a:defRPr>
            </a:lvl8pPr>
            <a:lvl9pPr marL="3843840" indent="-226108" defTabSz="913854" eaLnBrk="0" fontAlgn="base" hangingPunct="0">
              <a:spcBef>
                <a:spcPct val="30000"/>
              </a:spcBef>
              <a:spcAft>
                <a:spcPct val="0"/>
              </a:spcAft>
              <a:defRPr sz="1200">
                <a:solidFill>
                  <a:schemeClr val="tx1"/>
                </a:solidFill>
                <a:latin typeface="Arial" charset="0"/>
                <a:ea typeface="MS PGothic" pitchFamily="34" charset="-128"/>
              </a:defRPr>
            </a:lvl9pPr>
          </a:lstStyle>
          <a:p>
            <a:fld id="{901835B5-A10C-4612-881E-83957CAA5A6E}" type="slidenum">
              <a:rPr lang="en-US" altLang="en-US">
                <a:solidFill>
                  <a:prstClr val="black"/>
                </a:solidFill>
              </a:rPr>
              <a:pPr/>
              <a:t>21</a:t>
            </a:fld>
            <a:endParaRPr lang="en-US"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382588" y="685800"/>
            <a:ext cx="6094412" cy="3429000"/>
          </a:xfrm>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1200">
                <a:solidFill>
                  <a:schemeClr val="tx1"/>
                </a:solidFill>
                <a:latin typeface="Arial" charset="0"/>
                <a:ea typeface="MS PGothic" pitchFamily="34" charset="-128"/>
              </a:defRPr>
            </a:lvl1pPr>
            <a:lvl2pPr marL="734852" indent="-282635" defTabSz="913854">
              <a:defRPr sz="1200">
                <a:solidFill>
                  <a:schemeClr val="tx1"/>
                </a:solidFill>
                <a:latin typeface="Arial" charset="0"/>
                <a:ea typeface="MS PGothic" pitchFamily="34" charset="-128"/>
              </a:defRPr>
            </a:lvl2pPr>
            <a:lvl3pPr marL="1130541" indent="-226108" defTabSz="913854">
              <a:defRPr sz="1200">
                <a:solidFill>
                  <a:schemeClr val="tx1"/>
                </a:solidFill>
                <a:latin typeface="Arial" charset="0"/>
                <a:ea typeface="MS PGothic" pitchFamily="34" charset="-128"/>
              </a:defRPr>
            </a:lvl3pPr>
            <a:lvl4pPr marL="1582758" indent="-226108" defTabSz="913854">
              <a:defRPr sz="1200">
                <a:solidFill>
                  <a:schemeClr val="tx1"/>
                </a:solidFill>
                <a:latin typeface="Arial" charset="0"/>
                <a:ea typeface="MS PGothic" pitchFamily="34" charset="-128"/>
              </a:defRPr>
            </a:lvl4pPr>
            <a:lvl5pPr marL="2034974" indent="-226108" defTabSz="913854">
              <a:defRPr sz="1200">
                <a:solidFill>
                  <a:schemeClr val="tx1"/>
                </a:solidFill>
                <a:latin typeface="Arial" charset="0"/>
                <a:ea typeface="MS PGothic" pitchFamily="34" charset="-128"/>
              </a:defRPr>
            </a:lvl5pPr>
            <a:lvl6pPr marL="2487191" indent="-226108" defTabSz="913854" eaLnBrk="0" fontAlgn="base" hangingPunct="0">
              <a:spcBef>
                <a:spcPct val="30000"/>
              </a:spcBef>
              <a:spcAft>
                <a:spcPct val="0"/>
              </a:spcAft>
              <a:defRPr sz="1200">
                <a:solidFill>
                  <a:schemeClr val="tx1"/>
                </a:solidFill>
                <a:latin typeface="Arial" charset="0"/>
                <a:ea typeface="MS PGothic" pitchFamily="34" charset="-128"/>
              </a:defRPr>
            </a:lvl6pPr>
            <a:lvl7pPr marL="2939407" indent="-226108" defTabSz="913854" eaLnBrk="0" fontAlgn="base" hangingPunct="0">
              <a:spcBef>
                <a:spcPct val="30000"/>
              </a:spcBef>
              <a:spcAft>
                <a:spcPct val="0"/>
              </a:spcAft>
              <a:defRPr sz="1200">
                <a:solidFill>
                  <a:schemeClr val="tx1"/>
                </a:solidFill>
                <a:latin typeface="Arial" charset="0"/>
                <a:ea typeface="MS PGothic" pitchFamily="34" charset="-128"/>
              </a:defRPr>
            </a:lvl7pPr>
            <a:lvl8pPr marL="3391624" indent="-226108" defTabSz="913854" eaLnBrk="0" fontAlgn="base" hangingPunct="0">
              <a:spcBef>
                <a:spcPct val="30000"/>
              </a:spcBef>
              <a:spcAft>
                <a:spcPct val="0"/>
              </a:spcAft>
              <a:defRPr sz="1200">
                <a:solidFill>
                  <a:schemeClr val="tx1"/>
                </a:solidFill>
                <a:latin typeface="Arial" charset="0"/>
                <a:ea typeface="MS PGothic" pitchFamily="34" charset="-128"/>
              </a:defRPr>
            </a:lvl8pPr>
            <a:lvl9pPr marL="3843840" indent="-226108" defTabSz="913854" eaLnBrk="0" fontAlgn="base" hangingPunct="0">
              <a:spcBef>
                <a:spcPct val="30000"/>
              </a:spcBef>
              <a:spcAft>
                <a:spcPct val="0"/>
              </a:spcAft>
              <a:defRPr sz="1200">
                <a:solidFill>
                  <a:schemeClr val="tx1"/>
                </a:solidFill>
                <a:latin typeface="Arial" charset="0"/>
                <a:ea typeface="MS PGothic" pitchFamily="34" charset="-128"/>
              </a:defRPr>
            </a:lvl9pPr>
          </a:lstStyle>
          <a:p>
            <a:fld id="{CA861726-9AC2-4DDD-A2E1-6D80EEA346D0}" type="slidenum">
              <a:rPr lang="en-US" altLang="en-US">
                <a:solidFill>
                  <a:prstClr val="black"/>
                </a:solidFill>
              </a:rPr>
              <a:pPr/>
              <a:t>22</a:t>
            </a:fld>
            <a:endParaRPr lang="en-US"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382588" y="685800"/>
            <a:ext cx="6094412" cy="3429000"/>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a:defRPr sz="1200">
                <a:solidFill>
                  <a:schemeClr val="tx1"/>
                </a:solidFill>
                <a:latin typeface="Arial" charset="0"/>
                <a:ea typeface="MS PGothic" pitchFamily="34" charset="-128"/>
              </a:defRPr>
            </a:lvl1pPr>
            <a:lvl2pPr marL="734852" indent="-282635" defTabSz="913854">
              <a:defRPr sz="1200">
                <a:solidFill>
                  <a:schemeClr val="tx1"/>
                </a:solidFill>
                <a:latin typeface="Arial" charset="0"/>
                <a:ea typeface="MS PGothic" pitchFamily="34" charset="-128"/>
              </a:defRPr>
            </a:lvl2pPr>
            <a:lvl3pPr marL="1130541" indent="-226108" defTabSz="913854">
              <a:defRPr sz="1200">
                <a:solidFill>
                  <a:schemeClr val="tx1"/>
                </a:solidFill>
                <a:latin typeface="Arial" charset="0"/>
                <a:ea typeface="MS PGothic" pitchFamily="34" charset="-128"/>
              </a:defRPr>
            </a:lvl3pPr>
            <a:lvl4pPr marL="1582758" indent="-226108" defTabSz="913854">
              <a:defRPr sz="1200">
                <a:solidFill>
                  <a:schemeClr val="tx1"/>
                </a:solidFill>
                <a:latin typeface="Arial" charset="0"/>
                <a:ea typeface="MS PGothic" pitchFamily="34" charset="-128"/>
              </a:defRPr>
            </a:lvl4pPr>
            <a:lvl5pPr marL="2034974" indent="-226108" defTabSz="913854">
              <a:defRPr sz="1200">
                <a:solidFill>
                  <a:schemeClr val="tx1"/>
                </a:solidFill>
                <a:latin typeface="Arial" charset="0"/>
                <a:ea typeface="MS PGothic" pitchFamily="34" charset="-128"/>
              </a:defRPr>
            </a:lvl5pPr>
            <a:lvl6pPr marL="2487191" indent="-226108" defTabSz="913854" eaLnBrk="0" fontAlgn="base" hangingPunct="0">
              <a:spcBef>
                <a:spcPct val="30000"/>
              </a:spcBef>
              <a:spcAft>
                <a:spcPct val="0"/>
              </a:spcAft>
              <a:defRPr sz="1200">
                <a:solidFill>
                  <a:schemeClr val="tx1"/>
                </a:solidFill>
                <a:latin typeface="Arial" charset="0"/>
                <a:ea typeface="MS PGothic" pitchFamily="34" charset="-128"/>
              </a:defRPr>
            </a:lvl6pPr>
            <a:lvl7pPr marL="2939407" indent="-226108" defTabSz="913854" eaLnBrk="0" fontAlgn="base" hangingPunct="0">
              <a:spcBef>
                <a:spcPct val="30000"/>
              </a:spcBef>
              <a:spcAft>
                <a:spcPct val="0"/>
              </a:spcAft>
              <a:defRPr sz="1200">
                <a:solidFill>
                  <a:schemeClr val="tx1"/>
                </a:solidFill>
                <a:latin typeface="Arial" charset="0"/>
                <a:ea typeface="MS PGothic" pitchFamily="34" charset="-128"/>
              </a:defRPr>
            </a:lvl7pPr>
            <a:lvl8pPr marL="3391624" indent="-226108" defTabSz="913854" eaLnBrk="0" fontAlgn="base" hangingPunct="0">
              <a:spcBef>
                <a:spcPct val="30000"/>
              </a:spcBef>
              <a:spcAft>
                <a:spcPct val="0"/>
              </a:spcAft>
              <a:defRPr sz="1200">
                <a:solidFill>
                  <a:schemeClr val="tx1"/>
                </a:solidFill>
                <a:latin typeface="Arial" charset="0"/>
                <a:ea typeface="MS PGothic" pitchFamily="34" charset="-128"/>
              </a:defRPr>
            </a:lvl8pPr>
            <a:lvl9pPr marL="3843840" indent="-226108" defTabSz="913854" eaLnBrk="0" fontAlgn="base" hangingPunct="0">
              <a:spcBef>
                <a:spcPct val="30000"/>
              </a:spcBef>
              <a:spcAft>
                <a:spcPct val="0"/>
              </a:spcAft>
              <a:defRPr sz="1200">
                <a:solidFill>
                  <a:schemeClr val="tx1"/>
                </a:solidFill>
                <a:latin typeface="Arial" charset="0"/>
                <a:ea typeface="MS PGothic" pitchFamily="34" charset="-128"/>
              </a:defRPr>
            </a:lvl9pPr>
          </a:lstStyle>
          <a:p>
            <a:fld id="{B61F4D26-DD47-4A04-8492-93F135DF8674}" type="slidenum">
              <a:rPr lang="en-US" altLang="en-US">
                <a:solidFill>
                  <a:srgbClr val="000000"/>
                </a:solidFill>
              </a:rPr>
              <a:pPr/>
              <a:t>24</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731F619-9252-4F70-AB85-F30B42094E13}" type="datetimeFigureOut">
              <a:rPr lang="en-GB" smtClean="0"/>
              <a:t>28/03/2017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101B8E-F526-4CE1-87AE-A4135DFA5103}" type="slidenum">
              <a:rPr lang="en-GB" smtClean="0"/>
              <a:t>‹#›</a:t>
            </a:fld>
            <a:endParaRPr lang="en-GB"/>
          </a:p>
        </p:txBody>
      </p:sp>
    </p:spTree>
    <p:extLst>
      <p:ext uri="{BB962C8B-B14F-4D97-AF65-F5344CB8AC3E}">
        <p14:creationId xmlns:p14="http://schemas.microsoft.com/office/powerpoint/2010/main" val="2491495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31F619-9252-4F70-AB85-F30B42094E13}" type="datetimeFigureOut">
              <a:rPr lang="en-GB" smtClean="0"/>
              <a:t>28/03/2017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101B8E-F526-4CE1-87AE-A4135DFA5103}" type="slidenum">
              <a:rPr lang="en-GB" smtClean="0"/>
              <a:t>‹#›</a:t>
            </a:fld>
            <a:endParaRPr lang="en-GB"/>
          </a:p>
        </p:txBody>
      </p:sp>
    </p:spTree>
    <p:extLst>
      <p:ext uri="{BB962C8B-B14F-4D97-AF65-F5344CB8AC3E}">
        <p14:creationId xmlns:p14="http://schemas.microsoft.com/office/powerpoint/2010/main" val="4082579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31F619-9252-4F70-AB85-F30B42094E13}" type="datetimeFigureOut">
              <a:rPr lang="en-GB" smtClean="0"/>
              <a:t>28/03/2017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101B8E-F526-4CE1-87AE-A4135DFA5103}" type="slidenum">
              <a:rPr lang="en-GB" smtClean="0"/>
              <a:t>‹#›</a:t>
            </a:fld>
            <a:endParaRPr lang="en-GB"/>
          </a:p>
        </p:txBody>
      </p:sp>
    </p:spTree>
    <p:extLst>
      <p:ext uri="{BB962C8B-B14F-4D97-AF65-F5344CB8AC3E}">
        <p14:creationId xmlns:p14="http://schemas.microsoft.com/office/powerpoint/2010/main" val="4133380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5" y="770467"/>
            <a:ext cx="10782300"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3" y="4198409"/>
            <a:ext cx="922820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Date Placeholder 6"/>
          <p:cNvSpPr>
            <a:spLocks noGrp="1"/>
          </p:cNvSpPr>
          <p:nvPr>
            <p:ph type="dt" sz="half" idx="10"/>
          </p:nvPr>
        </p:nvSpPr>
        <p:spPr/>
        <p:txBody>
          <a:bodyPr/>
          <a:lstStyle>
            <a:lvl1pPr>
              <a:defRPr>
                <a:solidFill>
                  <a:srgbClr val="FFFFFF">
                    <a:alpha val="75000"/>
                  </a:srgbClr>
                </a:solidFill>
              </a:defRPr>
            </a:lvl1pPr>
          </a:lstStyle>
          <a:p>
            <a:pPr>
              <a:defRPr/>
            </a:pPr>
            <a:fld id="{867CB570-CB0A-4EFD-B8EC-C0B0F8B21C2D}" type="datetimeFigureOut">
              <a:rPr lang="en-US"/>
              <a:pPr>
                <a:defRPr/>
              </a:pPr>
              <a:t>3/28/2017</a:t>
            </a:fld>
            <a:endParaRPr lang="en-US" dirty="0"/>
          </a:p>
        </p:txBody>
      </p:sp>
      <p:sp>
        <p:nvSpPr>
          <p:cNvPr id="6" name="Footer Placeholder 7"/>
          <p:cNvSpPr>
            <a:spLocks noGrp="1"/>
          </p:cNvSpPr>
          <p:nvPr>
            <p:ph type="ftr" sz="quarter" idx="11"/>
          </p:nvPr>
        </p:nvSpPr>
        <p:spPr/>
        <p:txBody>
          <a:bodyPr/>
          <a:lstStyle>
            <a:lvl1pPr>
              <a:defRPr>
                <a:solidFill>
                  <a:srgbClr val="FFFFFF">
                    <a:alpha val="75000"/>
                  </a:srgbClr>
                </a:solidFill>
              </a:defRPr>
            </a:lvl1pPr>
          </a:lstStyle>
          <a:p>
            <a:pPr>
              <a:defRPr/>
            </a:pPr>
            <a:r>
              <a:rPr lang="en-US"/>
              <a:t>School of Criminology and Criminal Justice</a:t>
            </a:r>
          </a:p>
        </p:txBody>
      </p:sp>
      <p:sp>
        <p:nvSpPr>
          <p:cNvPr id="7" name="Slide Number Placeholder 8"/>
          <p:cNvSpPr>
            <a:spLocks noGrp="1"/>
          </p:cNvSpPr>
          <p:nvPr>
            <p:ph type="sldNum" sz="quarter" idx="12"/>
          </p:nvPr>
        </p:nvSpPr>
        <p:spPr/>
        <p:txBody>
          <a:bodyPr/>
          <a:lstStyle>
            <a:lvl1pPr>
              <a:defRPr>
                <a:solidFill>
                  <a:srgbClr val="FFFFFF"/>
                </a:solidFill>
              </a:defRPr>
            </a:lvl1pPr>
          </a:lstStyle>
          <a:p>
            <a:fld id="{FE10252F-534C-4B6B-8AD5-E9216A8847C3}" type="slidenum">
              <a:rPr lang="en-US"/>
              <a:pPr/>
              <a:t>‹#›</a:t>
            </a:fld>
            <a:endParaRPr lang="en-US"/>
          </a:p>
        </p:txBody>
      </p:sp>
    </p:spTree>
    <p:extLst>
      <p:ext uri="{BB962C8B-B14F-4D97-AF65-F5344CB8AC3E}">
        <p14:creationId xmlns:p14="http://schemas.microsoft.com/office/powerpoint/2010/main" val="2288702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A5B1772-BFC6-4DFD-86A3-9BD3879B5EAC}" type="datetimeFigureOut">
              <a:rPr lang="en-US">
                <a:solidFill>
                  <a:prstClr val="black">
                    <a:alpha val="75000"/>
                  </a:prstClr>
                </a:solidFill>
              </a:rPr>
              <a:pPr>
                <a:defRPr/>
              </a:pPr>
              <a:t>3/28/2017</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alpha val="75000"/>
                  </a:prstClr>
                </a:solidFill>
              </a:rPr>
              <a:t>School of Criminology and Criminal Justice</a:t>
            </a:r>
          </a:p>
        </p:txBody>
      </p:sp>
      <p:sp>
        <p:nvSpPr>
          <p:cNvPr id="6" name="Slide Number Placeholder 5"/>
          <p:cNvSpPr>
            <a:spLocks noGrp="1"/>
          </p:cNvSpPr>
          <p:nvPr>
            <p:ph type="sldNum" sz="quarter" idx="12"/>
          </p:nvPr>
        </p:nvSpPr>
        <p:spPr/>
        <p:txBody>
          <a:bodyPr/>
          <a:lstStyle>
            <a:lvl1pPr>
              <a:defRPr/>
            </a:lvl1pPr>
          </a:lstStyle>
          <a:p>
            <a:fld id="{776D8C1A-5E19-4CA9-B546-6682D3DA7E30}" type="slidenum">
              <a:rPr lang="en-US"/>
              <a:pPr/>
              <a:t>‹#›</a:t>
            </a:fld>
            <a:endParaRPr lang="en-US"/>
          </a:p>
        </p:txBody>
      </p:sp>
    </p:spTree>
    <p:extLst>
      <p:ext uri="{BB962C8B-B14F-4D97-AF65-F5344CB8AC3E}">
        <p14:creationId xmlns:p14="http://schemas.microsoft.com/office/powerpoint/2010/main" val="1509307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187275"/>
            <a:ext cx="9226296" cy="1645920"/>
          </a:xfrm>
        </p:spPr>
        <p:txBody>
          <a:bodyPr>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936E3E5-616C-4104-A005-84E10292A10F}" type="datetimeFigureOut">
              <a:rPr lang="en-US">
                <a:solidFill>
                  <a:prstClr val="black">
                    <a:alpha val="75000"/>
                  </a:prstClr>
                </a:solidFill>
              </a:rPr>
              <a:pPr>
                <a:defRPr/>
              </a:pPr>
              <a:t>3/28/2017</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alpha val="75000"/>
                  </a:prstClr>
                </a:solidFill>
              </a:rPr>
              <a:t>School of Criminology and Criminal Justice</a:t>
            </a:r>
          </a:p>
        </p:txBody>
      </p:sp>
      <p:sp>
        <p:nvSpPr>
          <p:cNvPr id="6" name="Slide Number Placeholder 5"/>
          <p:cNvSpPr>
            <a:spLocks noGrp="1"/>
          </p:cNvSpPr>
          <p:nvPr>
            <p:ph type="sldNum" sz="quarter" idx="12"/>
          </p:nvPr>
        </p:nvSpPr>
        <p:spPr/>
        <p:txBody>
          <a:bodyPr/>
          <a:lstStyle>
            <a:lvl1pPr>
              <a:defRPr/>
            </a:lvl1pPr>
          </a:lstStyle>
          <a:p>
            <a:fld id="{88CC7296-9FA7-4B1F-AD0F-30EE9C8E1034}" type="slidenum">
              <a:rPr lang="en-US"/>
              <a:pPr/>
              <a:t>‹#›</a:t>
            </a:fld>
            <a:endParaRPr lang="en-US"/>
          </a:p>
        </p:txBody>
      </p:sp>
    </p:spTree>
    <p:extLst>
      <p:ext uri="{BB962C8B-B14F-4D97-AF65-F5344CB8AC3E}">
        <p14:creationId xmlns:p14="http://schemas.microsoft.com/office/powerpoint/2010/main" val="3386553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3392"/>
            <a:ext cx="507492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43651" y="1993392"/>
            <a:ext cx="507492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C94EDA10-EEAB-4167-978F-8FE2C4A3154D}" type="datetimeFigureOut">
              <a:rPr lang="en-US">
                <a:solidFill>
                  <a:prstClr val="black">
                    <a:alpha val="75000"/>
                  </a:prstClr>
                </a:solidFill>
              </a:rPr>
              <a:pPr>
                <a:defRPr/>
              </a:pPr>
              <a:t>3/28/2017</a:t>
            </a:fld>
            <a:endParaRPr lang="en-US">
              <a:solidFill>
                <a:prstClr val="black">
                  <a:alpha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alpha val="75000"/>
                  </a:prstClr>
                </a:solidFill>
              </a:rPr>
              <a:t>School of Criminology and Criminal Justice</a:t>
            </a:r>
          </a:p>
        </p:txBody>
      </p:sp>
      <p:sp>
        <p:nvSpPr>
          <p:cNvPr id="7" name="Slide Number Placeholder 5"/>
          <p:cNvSpPr>
            <a:spLocks noGrp="1"/>
          </p:cNvSpPr>
          <p:nvPr>
            <p:ph type="sldNum" sz="quarter" idx="12"/>
          </p:nvPr>
        </p:nvSpPr>
        <p:spPr/>
        <p:txBody>
          <a:bodyPr/>
          <a:lstStyle>
            <a:lvl1pPr>
              <a:defRPr/>
            </a:lvl1pPr>
          </a:lstStyle>
          <a:p>
            <a:fld id="{158E7606-6A35-42CF-B2CF-67EAE81EC875}" type="slidenum">
              <a:rPr lang="en-US"/>
              <a:pPr/>
              <a:t>‹#›</a:t>
            </a:fld>
            <a:endParaRPr lang="en-US"/>
          </a:p>
        </p:txBody>
      </p:sp>
    </p:spTree>
    <p:extLst>
      <p:ext uri="{BB962C8B-B14F-4D97-AF65-F5344CB8AC3E}">
        <p14:creationId xmlns:p14="http://schemas.microsoft.com/office/powerpoint/2010/main" val="4014857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32000"/>
            <a:ext cx="507492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36150"/>
            <a:ext cx="507492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55080" y="2029968"/>
            <a:ext cx="507492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55080" y="2734056"/>
            <a:ext cx="507492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B4126093-89CC-4F07-B0CE-495C53907B9A}" type="datetimeFigureOut">
              <a:rPr lang="en-US">
                <a:solidFill>
                  <a:prstClr val="black">
                    <a:alpha val="75000"/>
                  </a:prstClr>
                </a:solidFill>
              </a:rPr>
              <a:pPr>
                <a:defRPr/>
              </a:pPr>
              <a:t>3/28/2017</a:t>
            </a:fld>
            <a:endParaRPr lang="en-US">
              <a:solidFill>
                <a:prstClr val="black">
                  <a:alpha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alpha val="75000"/>
                  </a:prstClr>
                </a:solidFill>
              </a:rPr>
              <a:t>School of Criminology and Criminal Justice</a:t>
            </a:r>
          </a:p>
        </p:txBody>
      </p:sp>
      <p:sp>
        <p:nvSpPr>
          <p:cNvPr id="9" name="Slide Number Placeholder 5"/>
          <p:cNvSpPr>
            <a:spLocks noGrp="1"/>
          </p:cNvSpPr>
          <p:nvPr>
            <p:ph type="sldNum" sz="quarter" idx="12"/>
          </p:nvPr>
        </p:nvSpPr>
        <p:spPr/>
        <p:txBody>
          <a:bodyPr/>
          <a:lstStyle>
            <a:lvl1pPr>
              <a:defRPr/>
            </a:lvl1pPr>
          </a:lstStyle>
          <a:p>
            <a:fld id="{46646C81-AFD0-4A1B-B155-E67529F5021C}" type="slidenum">
              <a:rPr lang="en-US"/>
              <a:pPr/>
              <a:t>‹#›</a:t>
            </a:fld>
            <a:endParaRPr lang="en-US"/>
          </a:p>
        </p:txBody>
      </p:sp>
    </p:spTree>
    <p:extLst>
      <p:ext uri="{BB962C8B-B14F-4D97-AF65-F5344CB8AC3E}">
        <p14:creationId xmlns:p14="http://schemas.microsoft.com/office/powerpoint/2010/main" val="2916241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0875C83C-4129-4E01-A3FA-825483E0D72A}" type="datetimeFigureOut">
              <a:rPr lang="en-US">
                <a:solidFill>
                  <a:prstClr val="black">
                    <a:alpha val="75000"/>
                  </a:prstClr>
                </a:solidFill>
              </a:rPr>
              <a:pPr>
                <a:defRPr/>
              </a:pPr>
              <a:t>3/28/2017</a:t>
            </a:fld>
            <a:endParaRPr lang="en-US">
              <a:solidFill>
                <a:prstClr val="black">
                  <a:alpha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alpha val="75000"/>
                  </a:prstClr>
                </a:solidFill>
              </a:rPr>
              <a:t>School of Criminology and Criminal Justice</a:t>
            </a:r>
          </a:p>
        </p:txBody>
      </p:sp>
      <p:sp>
        <p:nvSpPr>
          <p:cNvPr id="5" name="Slide Number Placeholder 5"/>
          <p:cNvSpPr>
            <a:spLocks noGrp="1"/>
          </p:cNvSpPr>
          <p:nvPr>
            <p:ph type="sldNum" sz="quarter" idx="12"/>
          </p:nvPr>
        </p:nvSpPr>
        <p:spPr/>
        <p:txBody>
          <a:bodyPr/>
          <a:lstStyle>
            <a:lvl1pPr>
              <a:defRPr/>
            </a:lvl1pPr>
          </a:lstStyle>
          <a:p>
            <a:fld id="{AE88050C-5A92-4487-B64E-39581082E577}" type="slidenum">
              <a:rPr lang="en-US"/>
              <a:pPr/>
              <a:t>‹#›</a:t>
            </a:fld>
            <a:endParaRPr lang="en-US"/>
          </a:p>
        </p:txBody>
      </p:sp>
    </p:spTree>
    <p:extLst>
      <p:ext uri="{BB962C8B-B14F-4D97-AF65-F5344CB8AC3E}">
        <p14:creationId xmlns:p14="http://schemas.microsoft.com/office/powerpoint/2010/main" val="3036238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0FFD767-8FEA-47BA-87BA-E01708743B55}" type="datetimeFigureOut">
              <a:rPr lang="en-US">
                <a:solidFill>
                  <a:prstClr val="black">
                    <a:alpha val="75000"/>
                  </a:prstClr>
                </a:solidFill>
              </a:rPr>
              <a:pPr>
                <a:defRPr/>
              </a:pPr>
              <a:t>3/28/2017</a:t>
            </a:fld>
            <a:endParaRPr lang="en-US">
              <a:solidFill>
                <a:prstClr val="black">
                  <a:alpha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alpha val="75000"/>
                  </a:prstClr>
                </a:solidFill>
              </a:rPr>
              <a:t>School of Criminology and Criminal Justice</a:t>
            </a:r>
          </a:p>
        </p:txBody>
      </p:sp>
      <p:sp>
        <p:nvSpPr>
          <p:cNvPr id="4" name="Slide Number Placeholder 5"/>
          <p:cNvSpPr>
            <a:spLocks noGrp="1"/>
          </p:cNvSpPr>
          <p:nvPr>
            <p:ph type="sldNum" sz="quarter" idx="12"/>
          </p:nvPr>
        </p:nvSpPr>
        <p:spPr/>
        <p:txBody>
          <a:bodyPr/>
          <a:lstStyle>
            <a:lvl1pPr>
              <a:defRPr/>
            </a:lvl1pPr>
          </a:lstStyle>
          <a:p>
            <a:fld id="{14CAC64B-7544-4E3D-9336-1C16A4BFD8A2}" type="slidenum">
              <a:rPr lang="en-US"/>
              <a:pPr/>
              <a:t>‹#›</a:t>
            </a:fld>
            <a:endParaRPr lang="en-US"/>
          </a:p>
        </p:txBody>
      </p:sp>
    </p:spTree>
    <p:extLst>
      <p:ext uri="{BB962C8B-B14F-4D97-AF65-F5344CB8AC3E}">
        <p14:creationId xmlns:p14="http://schemas.microsoft.com/office/powerpoint/2010/main" val="773889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3"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9343615B-95AE-450B-9D18-7C6CF2317275}" type="datetimeFigureOut">
              <a:rPr lang="en-US">
                <a:solidFill>
                  <a:prstClr val="black">
                    <a:alpha val="75000"/>
                  </a:prstClr>
                </a:solidFill>
              </a:rPr>
              <a:pPr>
                <a:defRPr/>
              </a:pPr>
              <a:t>3/28/2017</a:t>
            </a:fld>
            <a:endParaRPr lang="en-US">
              <a:solidFill>
                <a:prstClr val="black">
                  <a:alpha val="75000"/>
                </a:prstClr>
              </a:solidFill>
            </a:endParaRPr>
          </a:p>
        </p:txBody>
      </p:sp>
      <p:sp>
        <p:nvSpPr>
          <p:cNvPr id="7" name="Footer Placeholder 5"/>
          <p:cNvSpPr>
            <a:spLocks noGrp="1"/>
          </p:cNvSpPr>
          <p:nvPr>
            <p:ph type="ftr" sz="quarter" idx="11"/>
          </p:nvPr>
        </p:nvSpPr>
        <p:spPr/>
        <p:txBody>
          <a:bodyPr/>
          <a:lstStyle>
            <a:lvl1pPr>
              <a:defRPr/>
            </a:lvl1pPr>
          </a:lstStyle>
          <a:p>
            <a:pPr>
              <a:defRPr/>
            </a:pPr>
            <a:r>
              <a:rPr lang="en-US">
                <a:solidFill>
                  <a:prstClr val="black">
                    <a:alpha val="75000"/>
                  </a:prstClr>
                </a:solidFill>
              </a:rPr>
              <a:t>School of Criminology and Criminal Justice</a:t>
            </a:r>
          </a:p>
        </p:txBody>
      </p:sp>
      <p:sp>
        <p:nvSpPr>
          <p:cNvPr id="8" name="Slide Number Placeholder 6"/>
          <p:cNvSpPr>
            <a:spLocks noGrp="1"/>
          </p:cNvSpPr>
          <p:nvPr>
            <p:ph type="sldNum" sz="quarter" idx="12"/>
          </p:nvPr>
        </p:nvSpPr>
        <p:spPr/>
        <p:txBody>
          <a:bodyPr/>
          <a:lstStyle>
            <a:lvl1pPr>
              <a:defRPr>
                <a:solidFill>
                  <a:srgbClr val="FFFFFF"/>
                </a:solidFill>
              </a:defRPr>
            </a:lvl1pPr>
          </a:lstStyle>
          <a:p>
            <a:fld id="{2F073723-9F4C-475F-9992-C0DCDED6FE80}" type="slidenum">
              <a:rPr lang="en-US"/>
              <a:pPr/>
              <a:t>‹#›</a:t>
            </a:fld>
            <a:endParaRPr lang="en-US"/>
          </a:p>
        </p:txBody>
      </p:sp>
    </p:spTree>
    <p:extLst>
      <p:ext uri="{BB962C8B-B14F-4D97-AF65-F5344CB8AC3E}">
        <p14:creationId xmlns:p14="http://schemas.microsoft.com/office/powerpoint/2010/main" val="891843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31F619-9252-4F70-AB85-F30B42094E13}" type="datetimeFigureOut">
              <a:rPr lang="en-GB" smtClean="0"/>
              <a:t>28/03/2017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101B8E-F526-4CE1-87AE-A4135DFA5103}" type="slidenum">
              <a:rPr lang="en-GB" smtClean="0"/>
              <a:t>‹#›</a:t>
            </a:fld>
            <a:endParaRPr lang="en-GB"/>
          </a:p>
        </p:txBody>
      </p:sp>
    </p:spTree>
    <p:extLst>
      <p:ext uri="{BB962C8B-B14F-4D97-AF65-F5344CB8AC3E}">
        <p14:creationId xmlns:p14="http://schemas.microsoft.com/office/powerpoint/2010/main" val="2753020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9"/>
            <a:ext cx="10780776" cy="613283"/>
          </a:xfrm>
        </p:spPr>
        <p:txBody>
          <a:bodyPr anchor="b"/>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rtlCol="0">
            <a:normAutofit/>
          </a:bodyPr>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pPr>
              <a:defRPr/>
            </a:pPr>
            <a:fld id="{EE340103-0300-40E1-BF96-8BBF590E4355}" type="datetimeFigureOut">
              <a:rPr lang="en-US"/>
              <a:pPr>
                <a:defRPr/>
              </a:pPr>
              <a:t>3/28/2017</a:t>
            </a:fld>
            <a:endParaRPr lang="en-US" dirty="0"/>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pPr>
              <a:defRPr/>
            </a:pPr>
            <a:r>
              <a:rPr lang="en-US"/>
              <a:t>School of Criminology and Criminal Justice</a:t>
            </a: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3F89CC8-CFC6-4EEB-968A-EEFD6920FA58}" type="slidenum">
              <a:rPr lang="en-US"/>
              <a:pPr/>
              <a:t>‹#›</a:t>
            </a:fld>
            <a:endParaRPr lang="en-US"/>
          </a:p>
        </p:txBody>
      </p:sp>
    </p:spTree>
    <p:extLst>
      <p:ext uri="{BB962C8B-B14F-4D97-AF65-F5344CB8AC3E}">
        <p14:creationId xmlns:p14="http://schemas.microsoft.com/office/powerpoint/2010/main" val="53202033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2B0A114-9059-4370-A1FD-AF37DEC49438}" type="datetimeFigureOut">
              <a:rPr lang="en-US">
                <a:solidFill>
                  <a:prstClr val="black">
                    <a:alpha val="75000"/>
                  </a:prstClr>
                </a:solidFill>
              </a:rPr>
              <a:pPr>
                <a:defRPr/>
              </a:pPr>
              <a:t>3/28/2017</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alpha val="75000"/>
                  </a:prstClr>
                </a:solidFill>
              </a:rPr>
              <a:t>School of Criminology and Criminal Justice</a:t>
            </a:r>
          </a:p>
        </p:txBody>
      </p:sp>
      <p:sp>
        <p:nvSpPr>
          <p:cNvPr id="6" name="Slide Number Placeholder 5"/>
          <p:cNvSpPr>
            <a:spLocks noGrp="1"/>
          </p:cNvSpPr>
          <p:nvPr>
            <p:ph type="sldNum" sz="quarter" idx="12"/>
          </p:nvPr>
        </p:nvSpPr>
        <p:spPr/>
        <p:txBody>
          <a:bodyPr/>
          <a:lstStyle>
            <a:lvl1pPr>
              <a:defRPr/>
            </a:lvl1pPr>
          </a:lstStyle>
          <a:p>
            <a:fld id="{5B44E57D-FE93-4C46-8F3D-27126FD1505C}" type="slidenum">
              <a:rPr lang="en-US"/>
              <a:pPr/>
              <a:t>‹#›</a:t>
            </a:fld>
            <a:endParaRPr lang="en-US"/>
          </a:p>
        </p:txBody>
      </p:sp>
    </p:spTree>
    <p:extLst>
      <p:ext uri="{BB962C8B-B14F-4D97-AF65-F5344CB8AC3E}">
        <p14:creationId xmlns:p14="http://schemas.microsoft.com/office/powerpoint/2010/main" val="1128424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1"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6" y="714376"/>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1C01793-41F7-4DA8-9010-82352048C66C}" type="datetimeFigureOut">
              <a:rPr lang="en-US">
                <a:solidFill>
                  <a:prstClr val="black">
                    <a:alpha val="75000"/>
                  </a:prstClr>
                </a:solidFill>
              </a:rPr>
              <a:pPr>
                <a:defRPr/>
              </a:pPr>
              <a:t>3/28/2017</a:t>
            </a:fld>
            <a:endParaRPr lang="en-US">
              <a:solidFill>
                <a:prstClr val="black">
                  <a:alpha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alpha val="75000"/>
                  </a:prstClr>
                </a:solidFill>
              </a:rPr>
              <a:t>School of Criminology and Criminal Justice</a:t>
            </a:r>
          </a:p>
        </p:txBody>
      </p:sp>
      <p:sp>
        <p:nvSpPr>
          <p:cNvPr id="6" name="Slide Number Placeholder 5"/>
          <p:cNvSpPr>
            <a:spLocks noGrp="1"/>
          </p:cNvSpPr>
          <p:nvPr>
            <p:ph type="sldNum" sz="quarter" idx="12"/>
          </p:nvPr>
        </p:nvSpPr>
        <p:spPr/>
        <p:txBody>
          <a:bodyPr/>
          <a:lstStyle>
            <a:lvl1pPr>
              <a:defRPr/>
            </a:lvl1pPr>
          </a:lstStyle>
          <a:p>
            <a:fld id="{8D66FA18-9448-43B8-8887-FA7A3E3278D5}" type="slidenum">
              <a:rPr lang="en-US"/>
              <a:pPr/>
              <a:t>‹#›</a:t>
            </a:fld>
            <a:endParaRPr lang="en-US"/>
          </a:p>
        </p:txBody>
      </p:sp>
    </p:spTree>
    <p:extLst>
      <p:ext uri="{BB962C8B-B14F-4D97-AF65-F5344CB8AC3E}">
        <p14:creationId xmlns:p14="http://schemas.microsoft.com/office/powerpoint/2010/main" val="27903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31F619-9252-4F70-AB85-F30B42094E13}" type="datetimeFigureOut">
              <a:rPr lang="en-GB" smtClean="0"/>
              <a:t>28/03/2017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101B8E-F526-4CE1-87AE-A4135DFA5103}" type="slidenum">
              <a:rPr lang="en-GB" smtClean="0"/>
              <a:t>‹#›</a:t>
            </a:fld>
            <a:endParaRPr lang="en-GB"/>
          </a:p>
        </p:txBody>
      </p:sp>
    </p:spTree>
    <p:extLst>
      <p:ext uri="{BB962C8B-B14F-4D97-AF65-F5344CB8AC3E}">
        <p14:creationId xmlns:p14="http://schemas.microsoft.com/office/powerpoint/2010/main" val="1616602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731F619-9252-4F70-AB85-F30B42094E13}" type="datetimeFigureOut">
              <a:rPr lang="en-GB" smtClean="0"/>
              <a:t>28/03/2017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101B8E-F526-4CE1-87AE-A4135DFA5103}" type="slidenum">
              <a:rPr lang="en-GB" smtClean="0"/>
              <a:t>‹#›</a:t>
            </a:fld>
            <a:endParaRPr lang="en-GB"/>
          </a:p>
        </p:txBody>
      </p:sp>
    </p:spTree>
    <p:extLst>
      <p:ext uri="{BB962C8B-B14F-4D97-AF65-F5344CB8AC3E}">
        <p14:creationId xmlns:p14="http://schemas.microsoft.com/office/powerpoint/2010/main" val="2681238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31F619-9252-4F70-AB85-F30B42094E13}" type="datetimeFigureOut">
              <a:rPr lang="en-GB" smtClean="0"/>
              <a:t>28/03/2017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101B8E-F526-4CE1-87AE-A4135DFA5103}" type="slidenum">
              <a:rPr lang="en-GB" smtClean="0"/>
              <a:t>‹#›</a:t>
            </a:fld>
            <a:endParaRPr lang="en-GB"/>
          </a:p>
        </p:txBody>
      </p:sp>
    </p:spTree>
    <p:extLst>
      <p:ext uri="{BB962C8B-B14F-4D97-AF65-F5344CB8AC3E}">
        <p14:creationId xmlns:p14="http://schemas.microsoft.com/office/powerpoint/2010/main" val="3549564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731F619-9252-4F70-AB85-F30B42094E13}" type="datetimeFigureOut">
              <a:rPr lang="en-GB" smtClean="0"/>
              <a:t>28/03/2017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101B8E-F526-4CE1-87AE-A4135DFA5103}" type="slidenum">
              <a:rPr lang="en-GB" smtClean="0"/>
              <a:t>‹#›</a:t>
            </a:fld>
            <a:endParaRPr lang="en-GB"/>
          </a:p>
        </p:txBody>
      </p:sp>
    </p:spTree>
    <p:extLst>
      <p:ext uri="{BB962C8B-B14F-4D97-AF65-F5344CB8AC3E}">
        <p14:creationId xmlns:p14="http://schemas.microsoft.com/office/powerpoint/2010/main" val="1566652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31F619-9252-4F70-AB85-F30B42094E13}" type="datetimeFigureOut">
              <a:rPr lang="en-GB" smtClean="0"/>
              <a:t>28/03/2017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101B8E-F526-4CE1-87AE-A4135DFA5103}" type="slidenum">
              <a:rPr lang="en-GB" smtClean="0"/>
              <a:t>‹#›</a:t>
            </a:fld>
            <a:endParaRPr lang="en-GB"/>
          </a:p>
        </p:txBody>
      </p:sp>
    </p:spTree>
    <p:extLst>
      <p:ext uri="{BB962C8B-B14F-4D97-AF65-F5344CB8AC3E}">
        <p14:creationId xmlns:p14="http://schemas.microsoft.com/office/powerpoint/2010/main" val="3333324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31F619-9252-4F70-AB85-F30B42094E13}" type="datetimeFigureOut">
              <a:rPr lang="en-GB" smtClean="0"/>
              <a:t>28/03/2017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101B8E-F526-4CE1-87AE-A4135DFA5103}" type="slidenum">
              <a:rPr lang="en-GB" smtClean="0"/>
              <a:t>‹#›</a:t>
            </a:fld>
            <a:endParaRPr lang="en-GB"/>
          </a:p>
        </p:txBody>
      </p:sp>
    </p:spTree>
    <p:extLst>
      <p:ext uri="{BB962C8B-B14F-4D97-AF65-F5344CB8AC3E}">
        <p14:creationId xmlns:p14="http://schemas.microsoft.com/office/powerpoint/2010/main" val="2998527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31F619-9252-4F70-AB85-F30B42094E13}" type="datetimeFigureOut">
              <a:rPr lang="en-GB" smtClean="0"/>
              <a:t>28/03/2017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101B8E-F526-4CE1-87AE-A4135DFA5103}" type="slidenum">
              <a:rPr lang="en-GB" smtClean="0"/>
              <a:t>‹#›</a:t>
            </a:fld>
            <a:endParaRPr lang="en-GB"/>
          </a:p>
        </p:txBody>
      </p:sp>
    </p:spTree>
    <p:extLst>
      <p:ext uri="{BB962C8B-B14F-4D97-AF65-F5344CB8AC3E}">
        <p14:creationId xmlns:p14="http://schemas.microsoft.com/office/powerpoint/2010/main" val="3237548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1F619-9252-4F70-AB85-F30B42094E13}" type="datetimeFigureOut">
              <a:rPr lang="en-GB" smtClean="0"/>
              <a:t>28/03/2017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101B8E-F526-4CE1-87AE-A4135DFA5103}" type="slidenum">
              <a:rPr lang="en-GB" smtClean="0"/>
              <a:t>‹#›</a:t>
            </a:fld>
            <a:endParaRPr lang="en-GB"/>
          </a:p>
        </p:txBody>
      </p:sp>
    </p:spTree>
    <p:extLst>
      <p:ext uri="{BB962C8B-B14F-4D97-AF65-F5344CB8AC3E}">
        <p14:creationId xmlns:p14="http://schemas.microsoft.com/office/powerpoint/2010/main" val="3238823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8285" y="500063"/>
            <a:ext cx="10771716" cy="16573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051" name="Text Placeholder 2"/>
          <p:cNvSpPr>
            <a:spLocks noGrp="1"/>
          </p:cNvSpPr>
          <p:nvPr>
            <p:ph type="body" idx="1"/>
          </p:nvPr>
        </p:nvSpPr>
        <p:spPr bwMode="auto">
          <a:xfrm>
            <a:off x="675218" y="1993900"/>
            <a:ext cx="10754783"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85800" y="6411913"/>
            <a:ext cx="4114800" cy="228600"/>
          </a:xfrm>
          <a:prstGeom prst="rect">
            <a:avLst/>
          </a:prstGeom>
        </p:spPr>
        <p:txBody>
          <a:bodyPr vert="horz" lIns="91440" tIns="45720" rIns="91440" bIns="45720" rtlCol="0" anchor="ctr"/>
          <a:lstStyle>
            <a:lvl1pPr algn="l" eaLnBrk="1" hangingPunct="1">
              <a:defRPr sz="950">
                <a:solidFill>
                  <a:schemeClr val="tx1">
                    <a:alpha val="75000"/>
                  </a:schemeClr>
                </a:solidFill>
              </a:defRPr>
            </a:lvl1pPr>
          </a:lstStyle>
          <a:p>
            <a:pPr fontAlgn="base">
              <a:spcBef>
                <a:spcPct val="0"/>
              </a:spcBef>
              <a:spcAft>
                <a:spcPct val="0"/>
              </a:spcAft>
              <a:defRPr/>
            </a:pPr>
            <a:fld id="{C682692A-48DE-4F5A-9248-EC697011B3F1}" type="datetimeFigureOut">
              <a:rPr lang="en-US">
                <a:solidFill>
                  <a:prstClr val="black">
                    <a:alpha val="75000"/>
                  </a:prstClr>
                </a:solidFill>
                <a:latin typeface="Times New Roman" pitchFamily="18" charset="0"/>
                <a:ea typeface="MS PGothic" pitchFamily="34" charset="-128"/>
              </a:rPr>
              <a:pPr fontAlgn="base">
                <a:spcBef>
                  <a:spcPct val="0"/>
                </a:spcBef>
                <a:spcAft>
                  <a:spcPct val="0"/>
                </a:spcAft>
                <a:defRPr/>
              </a:pPr>
              <a:t>3/28/2017</a:t>
            </a:fld>
            <a:endParaRPr lang="en-US">
              <a:solidFill>
                <a:prstClr val="black">
                  <a:alpha val="75000"/>
                </a:prstClr>
              </a:solidFill>
              <a:latin typeface="Times New Roman" pitchFamily="18" charset="0"/>
              <a:ea typeface="MS PGothic" pitchFamily="34" charset="-128"/>
            </a:endParaRPr>
          </a:p>
        </p:txBody>
      </p:sp>
      <p:sp>
        <p:nvSpPr>
          <p:cNvPr id="5" name="Footer Placeholder 4"/>
          <p:cNvSpPr>
            <a:spLocks noGrp="1"/>
          </p:cNvSpPr>
          <p:nvPr>
            <p:ph type="ftr" sz="quarter" idx="3"/>
          </p:nvPr>
        </p:nvSpPr>
        <p:spPr>
          <a:xfrm>
            <a:off x="685800" y="6554788"/>
            <a:ext cx="5029200" cy="228600"/>
          </a:xfrm>
          <a:prstGeom prst="rect">
            <a:avLst/>
          </a:prstGeom>
        </p:spPr>
        <p:txBody>
          <a:bodyPr vert="horz" lIns="91440" tIns="45720" rIns="91440" bIns="45720" rtlCol="0" anchor="ctr"/>
          <a:lstStyle>
            <a:lvl1pPr algn="l" eaLnBrk="1" hangingPunct="1">
              <a:defRPr sz="950" cap="all" baseline="0">
                <a:solidFill>
                  <a:schemeClr val="tx1">
                    <a:alpha val="75000"/>
                  </a:schemeClr>
                </a:solidFill>
              </a:defRPr>
            </a:lvl1pPr>
          </a:lstStyle>
          <a:p>
            <a:pPr fontAlgn="base">
              <a:spcBef>
                <a:spcPct val="0"/>
              </a:spcBef>
              <a:spcAft>
                <a:spcPct val="0"/>
              </a:spcAft>
              <a:defRPr/>
            </a:pPr>
            <a:r>
              <a:rPr lang="en-US">
                <a:solidFill>
                  <a:prstClr val="black">
                    <a:alpha val="75000"/>
                  </a:prstClr>
                </a:solidFill>
                <a:latin typeface="Times New Roman" pitchFamily="18" charset="0"/>
                <a:ea typeface="MS PGothic" pitchFamily="34" charset="-128"/>
              </a:rPr>
              <a:t>School of Criminology and Criminal Justice</a:t>
            </a:r>
          </a:p>
        </p:txBody>
      </p:sp>
      <p:sp>
        <p:nvSpPr>
          <p:cNvPr id="6" name="Slide Number Placeholder 5"/>
          <p:cNvSpPr>
            <a:spLocks noGrp="1"/>
          </p:cNvSpPr>
          <p:nvPr>
            <p:ph type="sldNum" sz="quarter" idx="4"/>
          </p:nvPr>
        </p:nvSpPr>
        <p:spPr>
          <a:xfrm>
            <a:off x="8720667" y="5829300"/>
            <a:ext cx="2927351" cy="13970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9000">
                <a:solidFill>
                  <a:srgbClr val="94B6D2"/>
                </a:solidFill>
                <a:latin typeface="Calibri Light" pitchFamily="34" charset="0"/>
              </a:defRPr>
            </a:lvl1pPr>
          </a:lstStyle>
          <a:p>
            <a:pPr fontAlgn="base">
              <a:spcBef>
                <a:spcPct val="0"/>
              </a:spcBef>
              <a:spcAft>
                <a:spcPct val="0"/>
              </a:spcAft>
            </a:pPr>
            <a:fld id="{C401EBE2-91DA-4D5D-B150-50ED4E7C4EF6}" type="slidenum">
              <a:rPr lang="en-US" smtClean="0">
                <a:ea typeface="MS PGothic" pitchFamily="34" charset="-128"/>
              </a:rPr>
              <a:pPr fontAlgn="base">
                <a:spcBef>
                  <a:spcPct val="0"/>
                </a:spcBef>
                <a:spcAft>
                  <a:spcPct val="0"/>
                </a:spcAft>
              </a:pPr>
              <a:t>‹#›</a:t>
            </a:fld>
            <a:endParaRPr lang="en-US">
              <a:ea typeface="MS PGothic" pitchFamily="34" charset="-128"/>
            </a:endParaRPr>
          </a:p>
        </p:txBody>
      </p:sp>
    </p:spTree>
    <p:extLst>
      <p:ext uri="{BB962C8B-B14F-4D97-AF65-F5344CB8AC3E}">
        <p14:creationId xmlns:p14="http://schemas.microsoft.com/office/powerpoint/2010/main" val="349577538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sldNum="0" hdr="0" dt="0"/>
  <p:txStyles>
    <p:titleStyle>
      <a:lvl1pPr algn="l" rtl="0" eaLnBrk="0" fontAlgn="base" hangingPunct="0">
        <a:lnSpc>
          <a:spcPct val="90000"/>
        </a:lnSpc>
        <a:spcBef>
          <a:spcPct val="0"/>
        </a:spcBef>
        <a:spcAft>
          <a:spcPct val="0"/>
        </a:spcAft>
        <a:defRPr sz="4800" kern="1200" spc="-120">
          <a:solidFill>
            <a:schemeClr val="accent1"/>
          </a:solidFill>
          <a:latin typeface="+mj-lt"/>
          <a:ea typeface="+mj-ea"/>
          <a:cs typeface="+mj-cs"/>
        </a:defRPr>
      </a:lvl1pPr>
      <a:lvl2pPr algn="l" rtl="0" eaLnBrk="0" fontAlgn="base" hangingPunct="0">
        <a:lnSpc>
          <a:spcPct val="90000"/>
        </a:lnSpc>
        <a:spcBef>
          <a:spcPct val="0"/>
        </a:spcBef>
        <a:spcAft>
          <a:spcPct val="0"/>
        </a:spcAft>
        <a:defRPr sz="4800">
          <a:solidFill>
            <a:schemeClr val="accent1"/>
          </a:solidFill>
          <a:latin typeface="Calibri Light" panose="020F0302020204030204" pitchFamily="34" charset="0"/>
        </a:defRPr>
      </a:lvl2pPr>
      <a:lvl3pPr algn="l" rtl="0" eaLnBrk="0" fontAlgn="base" hangingPunct="0">
        <a:lnSpc>
          <a:spcPct val="90000"/>
        </a:lnSpc>
        <a:spcBef>
          <a:spcPct val="0"/>
        </a:spcBef>
        <a:spcAft>
          <a:spcPct val="0"/>
        </a:spcAft>
        <a:defRPr sz="4800">
          <a:solidFill>
            <a:schemeClr val="accent1"/>
          </a:solidFill>
          <a:latin typeface="Calibri Light" panose="020F0302020204030204" pitchFamily="34" charset="0"/>
        </a:defRPr>
      </a:lvl3pPr>
      <a:lvl4pPr algn="l" rtl="0" eaLnBrk="0" fontAlgn="base" hangingPunct="0">
        <a:lnSpc>
          <a:spcPct val="90000"/>
        </a:lnSpc>
        <a:spcBef>
          <a:spcPct val="0"/>
        </a:spcBef>
        <a:spcAft>
          <a:spcPct val="0"/>
        </a:spcAft>
        <a:defRPr sz="4800">
          <a:solidFill>
            <a:schemeClr val="accent1"/>
          </a:solidFill>
          <a:latin typeface="Calibri Light" panose="020F0302020204030204" pitchFamily="34" charset="0"/>
        </a:defRPr>
      </a:lvl4pPr>
      <a:lvl5pPr algn="l" rtl="0" eaLnBrk="0" fontAlgn="base" hangingPunct="0">
        <a:lnSpc>
          <a:spcPct val="90000"/>
        </a:lnSpc>
        <a:spcBef>
          <a:spcPct val="0"/>
        </a:spcBef>
        <a:spcAft>
          <a:spcPct val="0"/>
        </a:spcAft>
        <a:defRPr sz="4800">
          <a:solidFill>
            <a:schemeClr val="accent1"/>
          </a:solidFill>
          <a:latin typeface="Calibri Light" panose="020F0302020204030204" pitchFamily="34" charset="0"/>
        </a:defRPr>
      </a:lvl5pPr>
      <a:lvl6pPr marL="457200" algn="l" rtl="0" fontAlgn="base">
        <a:lnSpc>
          <a:spcPct val="90000"/>
        </a:lnSpc>
        <a:spcBef>
          <a:spcPct val="0"/>
        </a:spcBef>
        <a:spcAft>
          <a:spcPct val="0"/>
        </a:spcAft>
        <a:defRPr sz="4800">
          <a:solidFill>
            <a:schemeClr val="accent1"/>
          </a:solidFill>
          <a:latin typeface="Calibri Light" panose="020F0302020204030204" pitchFamily="34" charset="0"/>
        </a:defRPr>
      </a:lvl6pPr>
      <a:lvl7pPr marL="914400" algn="l" rtl="0" fontAlgn="base">
        <a:lnSpc>
          <a:spcPct val="90000"/>
        </a:lnSpc>
        <a:spcBef>
          <a:spcPct val="0"/>
        </a:spcBef>
        <a:spcAft>
          <a:spcPct val="0"/>
        </a:spcAft>
        <a:defRPr sz="4800">
          <a:solidFill>
            <a:schemeClr val="accent1"/>
          </a:solidFill>
          <a:latin typeface="Calibri Light" panose="020F0302020204030204" pitchFamily="34" charset="0"/>
        </a:defRPr>
      </a:lvl7pPr>
      <a:lvl8pPr marL="1371600" algn="l" rtl="0" fontAlgn="base">
        <a:lnSpc>
          <a:spcPct val="90000"/>
        </a:lnSpc>
        <a:spcBef>
          <a:spcPct val="0"/>
        </a:spcBef>
        <a:spcAft>
          <a:spcPct val="0"/>
        </a:spcAft>
        <a:defRPr sz="4800">
          <a:solidFill>
            <a:schemeClr val="accent1"/>
          </a:solidFill>
          <a:latin typeface="Calibri Light" panose="020F0302020204030204" pitchFamily="34" charset="0"/>
        </a:defRPr>
      </a:lvl8pPr>
      <a:lvl9pPr marL="1828800" algn="l" rtl="0" fontAlgn="base">
        <a:lnSpc>
          <a:spcPct val="90000"/>
        </a:lnSpc>
        <a:spcBef>
          <a:spcPct val="0"/>
        </a:spcBef>
        <a:spcAft>
          <a:spcPct val="0"/>
        </a:spcAft>
        <a:defRPr sz="4800">
          <a:solidFill>
            <a:schemeClr val="accent1"/>
          </a:solidFill>
          <a:latin typeface="Calibri Light" panose="020F0302020204030204" pitchFamily="34" charset="0"/>
        </a:defRPr>
      </a:lvl9pPr>
    </p:titleStyle>
    <p:bodyStyle>
      <a:lvl1pPr marL="90488" indent="-90488" algn="l" rtl="0" eaLnBrk="0" fontAlgn="base" hangingPunct="0">
        <a:lnSpc>
          <a:spcPct val="85000"/>
        </a:lnSpc>
        <a:spcBef>
          <a:spcPts val="1300"/>
        </a:spcBef>
        <a:spcAft>
          <a:spcPct val="0"/>
        </a:spcAft>
        <a:buFont typeface="Arial" charset="0"/>
        <a:buChar char=" "/>
        <a:defRPr sz="2400" kern="1200">
          <a:solidFill>
            <a:srgbClr val="262626"/>
          </a:solidFill>
          <a:latin typeface="+mn-lt"/>
          <a:ea typeface="+mn-ea"/>
          <a:cs typeface="+mn-cs"/>
        </a:defRPr>
      </a:lvl1pPr>
      <a:lvl2pPr marL="273050" indent="-342900" algn="l" rtl="0" eaLnBrk="0" fontAlgn="base" hangingPunct="0">
        <a:lnSpc>
          <a:spcPct val="85000"/>
        </a:lnSpc>
        <a:spcBef>
          <a:spcPts val="600"/>
        </a:spcBef>
        <a:spcAft>
          <a:spcPct val="0"/>
        </a:spcAft>
        <a:buFont typeface="Arial" charset="0"/>
        <a:buChar char=" "/>
        <a:defRPr sz="2400" kern="1200">
          <a:solidFill>
            <a:srgbClr val="262626"/>
          </a:solidFill>
          <a:latin typeface="+mn-lt"/>
          <a:ea typeface="+mn-ea"/>
          <a:cs typeface="+mn-cs"/>
        </a:defRPr>
      </a:lvl2pPr>
      <a:lvl3pPr marL="547688" indent="-547688" algn="l" rtl="0" eaLnBrk="0" fontAlgn="base" hangingPunct="0">
        <a:lnSpc>
          <a:spcPct val="85000"/>
        </a:lnSpc>
        <a:spcBef>
          <a:spcPts val="600"/>
        </a:spcBef>
        <a:spcAft>
          <a:spcPct val="0"/>
        </a:spcAft>
        <a:buFont typeface="Arial" charset="0"/>
        <a:buChar char=" "/>
        <a:defRPr sz="2000" i="1" kern="1200">
          <a:solidFill>
            <a:srgbClr val="262626"/>
          </a:solidFill>
          <a:latin typeface="+mn-lt"/>
          <a:ea typeface="+mn-ea"/>
          <a:cs typeface="+mn-cs"/>
        </a:defRPr>
      </a:lvl3pPr>
      <a:lvl4pPr marL="822325" indent="-822325" algn="l" rtl="0" eaLnBrk="0" fontAlgn="base" hangingPunct="0">
        <a:lnSpc>
          <a:spcPct val="85000"/>
        </a:lnSpc>
        <a:spcBef>
          <a:spcPts val="600"/>
        </a:spcBef>
        <a:spcAft>
          <a:spcPct val="0"/>
        </a:spcAft>
        <a:buFont typeface="Arial" charset="0"/>
        <a:buChar char=" "/>
        <a:defRPr kern="1200">
          <a:solidFill>
            <a:srgbClr val="262626"/>
          </a:solidFill>
          <a:latin typeface="+mn-lt"/>
          <a:ea typeface="+mn-ea"/>
          <a:cs typeface="+mn-cs"/>
        </a:defRPr>
      </a:lvl4pPr>
      <a:lvl5pPr marL="1096963" indent="-1096963" algn="l" rtl="0" eaLnBrk="0" fontAlgn="base" hangingPunct="0">
        <a:lnSpc>
          <a:spcPct val="85000"/>
        </a:lnSpc>
        <a:spcBef>
          <a:spcPts val="600"/>
        </a:spcBef>
        <a:spcAft>
          <a:spcPct val="0"/>
        </a:spcAft>
        <a:buFont typeface="Arial" charset="0"/>
        <a:buChar char=" "/>
        <a:defRPr kern="1200">
          <a:solidFill>
            <a:srgbClr val="262626"/>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david.hill@northampton.ac.uk"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www.empac.org.uk/"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35.png"/><Relationship Id="rId4" Type="http://schemas.openxmlformats.org/officeDocument/2006/relationships/oleObject" Targe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7.jpg"/><Relationship Id="rId13" Type="http://schemas.openxmlformats.org/officeDocument/2006/relationships/image" Target="../media/image22.jp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21.jpeg"/><Relationship Id="rId2" Type="http://schemas.openxmlformats.org/officeDocument/2006/relationships/slideLayout" Target="../slideLayouts/slideLayout2.xml"/><Relationship Id="rId16" Type="http://schemas.openxmlformats.org/officeDocument/2006/relationships/image" Target="../media/image25.jpg"/><Relationship Id="rId1" Type="http://schemas.openxmlformats.org/officeDocument/2006/relationships/vmlDrawing" Target="../drawings/vmlDrawing1.vml"/><Relationship Id="rId6" Type="http://schemas.openxmlformats.org/officeDocument/2006/relationships/image" Target="../media/image15.jpg"/><Relationship Id="rId11" Type="http://schemas.openxmlformats.org/officeDocument/2006/relationships/image" Target="../media/image20.jpg"/><Relationship Id="rId5" Type="http://schemas.openxmlformats.org/officeDocument/2006/relationships/image" Target="../media/image13.png"/><Relationship Id="rId15" Type="http://schemas.openxmlformats.org/officeDocument/2006/relationships/image" Target="../media/image24.jpg"/><Relationship Id="rId10" Type="http://schemas.openxmlformats.org/officeDocument/2006/relationships/image" Target="../media/image19.jpg"/><Relationship Id="rId4" Type="http://schemas.openxmlformats.org/officeDocument/2006/relationships/oleObject" Target="../embeddings/oleObject1.bin"/><Relationship Id="rId9" Type="http://schemas.openxmlformats.org/officeDocument/2006/relationships/image" Target="../media/image18.jpg"/><Relationship Id="rId14" Type="http://schemas.openxmlformats.org/officeDocument/2006/relationships/image" Target="../media/image23.jpg"/></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0.jp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hyperlink" Target="http://www.google.co.uk/url?sa=i&amp;rct=j&amp;q=&amp;esrc=s&amp;source=images&amp;cd=&amp;cad=rja&amp;uact=8&amp;ved=0ahUKEwikhq-JqPrMAhWMLMAKHXSFBgAQjRwIBw&amp;url=http://www.empac.org.uk/&amp;psig=AFQjCNG3WHfPy60-XszTpiKBmTB9XFy0nw&amp;ust=1464440480661827" TargetMode="External"/><Relationship Id="rId5" Type="http://schemas.openxmlformats.org/officeDocument/2006/relationships/image" Target="../media/image29.jpeg"/><Relationship Id="rId4" Type="http://schemas.openxmlformats.org/officeDocument/2006/relationships/image" Target="cid:image001.jpg@01D055AC.F4CDAC8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785031" y="2311400"/>
            <a:ext cx="4805765" cy="2324100"/>
          </a:xfrm>
          <a:prstGeom prst="rect">
            <a:avLst/>
          </a:prstGeom>
          <a:noFill/>
          <a:ln>
            <a:noFill/>
          </a:ln>
        </p:spPr>
      </p:pic>
      <p:sp>
        <p:nvSpPr>
          <p:cNvPr id="5" name="TextBox 4"/>
          <p:cNvSpPr txBox="1"/>
          <p:nvPr/>
        </p:nvSpPr>
        <p:spPr>
          <a:xfrm>
            <a:off x="2962210" y="4139168"/>
            <a:ext cx="6014723" cy="646331"/>
          </a:xfrm>
          <a:prstGeom prst="rect">
            <a:avLst/>
          </a:prstGeom>
          <a:noFill/>
        </p:spPr>
        <p:txBody>
          <a:bodyPr wrap="none" rtlCol="0">
            <a:spAutoFit/>
          </a:bodyPr>
          <a:lstStyle/>
          <a:p>
            <a:pPr algn="ctr"/>
            <a:r>
              <a:rPr lang="en-GB" sz="2000" dirty="0">
                <a:solidFill>
                  <a:srgbClr val="18278E"/>
                </a:solidFill>
                <a:latin typeface="Microsoft YaHei UI" panose="020B0503020204020204" pitchFamily="34" charset="-122"/>
                <a:ea typeface="Microsoft YaHei UI" panose="020B0503020204020204" pitchFamily="34" charset="-122"/>
              </a:rPr>
              <a:t>Conference 2017</a:t>
            </a:r>
            <a:br>
              <a:rPr lang="en-GB" sz="2000" dirty="0">
                <a:solidFill>
                  <a:srgbClr val="18278E"/>
                </a:solidFill>
                <a:latin typeface="Microsoft YaHei UI" panose="020B0503020204020204" pitchFamily="34" charset="-122"/>
                <a:ea typeface="Microsoft YaHei UI" panose="020B0503020204020204" pitchFamily="34" charset="-122"/>
              </a:rPr>
            </a:br>
            <a:r>
              <a:rPr lang="en-US" sz="1600" dirty="0">
                <a:solidFill>
                  <a:srgbClr val="18278E"/>
                </a:solidFill>
                <a:latin typeface="Microsoft YaHei UI" panose="020B0503020204020204" pitchFamily="34" charset="-122"/>
                <a:ea typeface="Microsoft YaHei UI" panose="020B0503020204020204" pitchFamily="34" charset="-122"/>
              </a:rPr>
              <a:t>Creating a Culture of Curiosity: Why Failure is a Good Thing</a:t>
            </a:r>
            <a:endParaRPr lang="en-GB" sz="2000" dirty="0">
              <a:solidFill>
                <a:srgbClr val="18278E"/>
              </a:solidFill>
              <a:latin typeface="Microsoft YaHei UI" panose="020B0503020204020204" pitchFamily="34" charset="-122"/>
              <a:ea typeface="Microsoft YaHei UI" panose="020B0503020204020204" pitchFamily="34" charset="-122"/>
            </a:endParaRPr>
          </a:p>
        </p:txBody>
      </p:sp>
      <p:pic>
        <p:nvPicPr>
          <p:cNvPr id="7" name="Picture 6" descr="C:\Users\67233\AppData\Local\Microsoft\Windows\Temporary Internet Files\Content.Outlook\R1G5AVQV\PSCJ_CMYK_MAST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1751" y="5340350"/>
            <a:ext cx="2519045" cy="698500"/>
          </a:xfrm>
          <a:prstGeom prst="rect">
            <a:avLst/>
          </a:prstGeom>
          <a:noFill/>
          <a:ln>
            <a:noFill/>
          </a:ln>
        </p:spPr>
      </p:pic>
      <p:pic>
        <p:nvPicPr>
          <p:cNvPr id="10" name="Picture 9" descr="C:\Users\67233\Desktop\College of Policing.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3301" y="817420"/>
            <a:ext cx="1313158" cy="531633"/>
          </a:xfrm>
          <a:prstGeom prst="rect">
            <a:avLst/>
          </a:prstGeom>
          <a:noFill/>
          <a:ln>
            <a:noFill/>
          </a:ln>
        </p:spPr>
      </p:pic>
      <p:pic>
        <p:nvPicPr>
          <p:cNvPr id="11" name="Picture 10" descr="C:\Users\67233\Desktop\Oxford University Press.png"/>
          <p:cNvPicPr/>
          <p:nvPr/>
        </p:nvPicPr>
        <p:blipFill>
          <a:blip r:embed="rId5">
            <a:extLst>
              <a:ext uri="{28A0092B-C50C-407E-A947-70E740481C1C}">
                <a14:useLocalDpi xmlns:a14="http://schemas.microsoft.com/office/drawing/2010/main" val="0"/>
              </a:ext>
            </a:extLst>
          </a:blip>
          <a:srcRect/>
          <a:stretch>
            <a:fillRect/>
          </a:stretch>
        </p:blipFill>
        <p:spPr bwMode="auto">
          <a:xfrm>
            <a:off x="7920274" y="753467"/>
            <a:ext cx="1524381" cy="591183"/>
          </a:xfrm>
          <a:prstGeom prst="rect">
            <a:avLst/>
          </a:prstGeom>
          <a:noFill/>
          <a:ln>
            <a:noFill/>
          </a:ln>
        </p:spPr>
      </p:pic>
      <p:pic>
        <p:nvPicPr>
          <p:cNvPr id="13" name="Picture 12" descr="C:\Users\67233\Desktop\University of Cambridg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90150" y="722133"/>
            <a:ext cx="705279" cy="705279"/>
          </a:xfrm>
          <a:prstGeom prst="rect">
            <a:avLst/>
          </a:prstGeom>
          <a:noFill/>
          <a:ln>
            <a:noFill/>
          </a:ln>
        </p:spPr>
      </p:pic>
      <p:pic>
        <p:nvPicPr>
          <p:cNvPr id="14" name="Picture 13" descr="C:\Users\67233\Desktop\Lighfoot Solutions.png"/>
          <p:cNvPicPr/>
          <p:nvPr/>
        </p:nvPicPr>
        <p:blipFill>
          <a:blip r:embed="rId7">
            <a:extLst>
              <a:ext uri="{28A0092B-C50C-407E-A947-70E740481C1C}">
                <a14:useLocalDpi xmlns:a14="http://schemas.microsoft.com/office/drawing/2010/main" val="0"/>
              </a:ext>
            </a:extLst>
          </a:blip>
          <a:srcRect/>
          <a:stretch>
            <a:fillRect/>
          </a:stretch>
        </p:blipFill>
        <p:spPr bwMode="auto">
          <a:xfrm>
            <a:off x="6524047" y="738366"/>
            <a:ext cx="1173303" cy="591183"/>
          </a:xfrm>
          <a:prstGeom prst="rect">
            <a:avLst/>
          </a:prstGeom>
          <a:noFill/>
          <a:ln>
            <a:noFill/>
          </a:ln>
        </p:spPr>
      </p:pic>
      <p:sp>
        <p:nvSpPr>
          <p:cNvPr id="15" name="TextBox 14"/>
          <p:cNvSpPr txBox="1"/>
          <p:nvPr/>
        </p:nvSpPr>
        <p:spPr>
          <a:xfrm>
            <a:off x="3630884" y="4913818"/>
            <a:ext cx="1993944" cy="369332"/>
          </a:xfrm>
          <a:prstGeom prst="rect">
            <a:avLst/>
          </a:prstGeom>
          <a:noFill/>
        </p:spPr>
        <p:txBody>
          <a:bodyPr wrap="none" rtlCol="0">
            <a:spAutoFit/>
          </a:bodyPr>
          <a:lstStyle/>
          <a:p>
            <a:r>
              <a:rPr lang="en-GB" dirty="0"/>
              <a:t>In association with:</a:t>
            </a:r>
          </a:p>
        </p:txBody>
      </p:sp>
      <p:pic>
        <p:nvPicPr>
          <p:cNvPr id="1026" name="Picture 2" descr="Image result for College of policing logo"/>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759" t="23731" r="8970" b="23412"/>
          <a:stretch/>
        </p:blipFill>
        <p:spPr bwMode="auto">
          <a:xfrm>
            <a:off x="3111713" y="722807"/>
            <a:ext cx="1588664" cy="6487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nnaxy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67579" y="753467"/>
            <a:ext cx="1269851" cy="62222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93614" y="5337674"/>
            <a:ext cx="2109516" cy="742787"/>
          </a:xfrm>
          <a:prstGeom prst="rect">
            <a:avLst/>
          </a:prstGeom>
        </p:spPr>
      </p:pic>
      <p:pic>
        <p:nvPicPr>
          <p:cNvPr id="2" name="Picture 2" descr="Image result for accenture logo transparen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6841" b="15027"/>
          <a:stretch/>
        </p:blipFill>
        <p:spPr bwMode="auto">
          <a:xfrm>
            <a:off x="487341" y="753467"/>
            <a:ext cx="1117680" cy="5711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67233\Desktop\Axon logo.pn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30501" y="686920"/>
            <a:ext cx="1744088" cy="720478"/>
          </a:xfrm>
          <a:prstGeom prst="rect">
            <a:avLst/>
          </a:prstGeom>
          <a:noFill/>
          <a:ln>
            <a:noFill/>
          </a:ln>
        </p:spPr>
      </p:pic>
      <p:sp>
        <p:nvSpPr>
          <p:cNvPr id="17" name="TextBox 16"/>
          <p:cNvSpPr txBox="1"/>
          <p:nvPr/>
        </p:nvSpPr>
        <p:spPr>
          <a:xfrm>
            <a:off x="8162768" y="1665069"/>
            <a:ext cx="3632661" cy="646331"/>
          </a:xfrm>
          <a:prstGeom prst="rect">
            <a:avLst/>
          </a:prstGeom>
          <a:noFill/>
        </p:spPr>
        <p:txBody>
          <a:bodyPr wrap="none" rtlCol="0">
            <a:spAutoFit/>
          </a:bodyPr>
          <a:lstStyle/>
          <a:p>
            <a:pPr algn="r"/>
            <a:r>
              <a:rPr lang="en-GB" dirty="0">
                <a:solidFill>
                  <a:srgbClr val="18278E"/>
                </a:solidFill>
                <a:latin typeface="Microsoft YaHei UI" panose="020B0503020204020204" pitchFamily="34" charset="-122"/>
                <a:ea typeface="Microsoft YaHei UI" panose="020B0503020204020204" pitchFamily="34" charset="-122"/>
              </a:rPr>
              <a:t>WIFI Code: </a:t>
            </a:r>
            <a:r>
              <a:rPr lang="en-GB" dirty="0" err="1">
                <a:solidFill>
                  <a:srgbClr val="18278E"/>
                </a:solidFill>
                <a:latin typeface="Microsoft YaHei UI" panose="020B0503020204020204" pitchFamily="34" charset="-122"/>
                <a:ea typeface="Microsoft YaHei UI" panose="020B0503020204020204" pitchFamily="34" charset="-122"/>
              </a:rPr>
              <a:t>saints_conferencing</a:t>
            </a:r>
            <a:br>
              <a:rPr lang="en-GB" dirty="0">
                <a:solidFill>
                  <a:srgbClr val="18278E"/>
                </a:solidFill>
                <a:latin typeface="Microsoft YaHei UI" panose="020B0503020204020204" pitchFamily="34" charset="-122"/>
                <a:ea typeface="Microsoft YaHei UI" panose="020B0503020204020204" pitchFamily="34" charset="-122"/>
              </a:rPr>
            </a:br>
            <a:r>
              <a:rPr lang="en-GB" dirty="0">
                <a:solidFill>
                  <a:srgbClr val="18278E"/>
                </a:solidFill>
                <a:latin typeface="Microsoft YaHei UI" panose="020B0503020204020204" pitchFamily="34" charset="-122"/>
                <a:ea typeface="Microsoft YaHei UI" panose="020B0503020204020204" pitchFamily="34" charset="-122"/>
              </a:rPr>
              <a:t>Password: TheS41nt753</a:t>
            </a:r>
          </a:p>
        </p:txBody>
      </p:sp>
    </p:spTree>
    <p:extLst>
      <p:ext uri="{BB962C8B-B14F-4D97-AF65-F5344CB8AC3E}">
        <p14:creationId xmlns:p14="http://schemas.microsoft.com/office/powerpoint/2010/main" val="84883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03389" y="1484314"/>
            <a:ext cx="8785225" cy="51847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45059" name="Title 1"/>
          <p:cNvSpPr>
            <a:spLocks noGrp="1"/>
          </p:cNvSpPr>
          <p:nvPr>
            <p:ph type="title"/>
          </p:nvPr>
        </p:nvSpPr>
        <p:spPr>
          <a:xfrm>
            <a:off x="1981200" y="501650"/>
            <a:ext cx="8229600" cy="1143000"/>
          </a:xfrm>
        </p:spPr>
        <p:txBody>
          <a:bodyPr/>
          <a:lstStyle/>
          <a:p>
            <a:pPr eaLnBrk="1" hangingPunct="1"/>
            <a:r>
              <a:rPr lang="en-GB">
                <a:solidFill>
                  <a:schemeClr val="tx2"/>
                </a:solidFill>
              </a:rPr>
              <a:t>The Approach</a:t>
            </a:r>
          </a:p>
        </p:txBody>
      </p:sp>
      <p:sp>
        <p:nvSpPr>
          <p:cNvPr id="45060" name="Content Placeholder 2"/>
          <p:cNvSpPr>
            <a:spLocks noGrp="1"/>
          </p:cNvSpPr>
          <p:nvPr>
            <p:ph idx="1"/>
          </p:nvPr>
        </p:nvSpPr>
        <p:spPr>
          <a:xfrm>
            <a:off x="1981200" y="1989138"/>
            <a:ext cx="8229600" cy="3992562"/>
          </a:xfrm>
        </p:spPr>
        <p:txBody>
          <a:bodyPr/>
          <a:lstStyle/>
          <a:p>
            <a:pPr eaLnBrk="1" hangingPunct="1"/>
            <a:r>
              <a:rPr lang="en-GB">
                <a:solidFill>
                  <a:schemeClr val="bg1"/>
                </a:solidFill>
              </a:rPr>
              <a:t>Inclusivity – through active dialogue</a:t>
            </a:r>
          </a:p>
          <a:p>
            <a:pPr eaLnBrk="1" hangingPunct="1"/>
            <a:r>
              <a:rPr lang="en-GB">
                <a:solidFill>
                  <a:schemeClr val="bg1"/>
                </a:solidFill>
              </a:rPr>
              <a:t>Relationships – Finding the “win-win-win”</a:t>
            </a:r>
          </a:p>
          <a:p>
            <a:pPr eaLnBrk="1" hangingPunct="1"/>
            <a:r>
              <a:rPr lang="en-GB">
                <a:solidFill>
                  <a:schemeClr val="bg1"/>
                </a:solidFill>
              </a:rPr>
              <a:t>Clarity – through translation</a:t>
            </a:r>
          </a:p>
          <a:p>
            <a:pPr eaLnBrk="1" hangingPunct="1"/>
            <a:r>
              <a:rPr lang="en-GB">
                <a:solidFill>
                  <a:schemeClr val="bg1"/>
                </a:solidFill>
              </a:rPr>
              <a:t>Decisiveness – through focus on purpose</a:t>
            </a:r>
          </a:p>
          <a:p>
            <a:pPr eaLnBrk="1" hangingPunct="1"/>
            <a:r>
              <a:rPr lang="en-GB">
                <a:solidFill>
                  <a:schemeClr val="bg1"/>
                </a:solidFill>
              </a:rPr>
              <a:t>Delivery – through all of the above</a:t>
            </a:r>
            <a:endParaRPr lang="en-GB"/>
          </a:p>
        </p:txBody>
      </p:sp>
      <p:pic>
        <p:nvPicPr>
          <p:cNvPr id="45061" name="Picture 7"/>
          <p:cNvPicPr>
            <a:picLocks noChangeAspect="1"/>
          </p:cNvPicPr>
          <p:nvPr/>
        </p:nvPicPr>
        <p:blipFill>
          <a:blip r:embed="rId2">
            <a:lum bright="70000" contrast="-70000"/>
          </a:blip>
          <a:srcRect/>
          <a:stretch>
            <a:fillRect/>
          </a:stretch>
        </p:blipFill>
        <p:spPr bwMode="auto">
          <a:xfrm>
            <a:off x="5075239" y="260350"/>
            <a:ext cx="2041525" cy="503238"/>
          </a:xfrm>
          <a:prstGeom prst="rect">
            <a:avLst/>
          </a:prstGeom>
          <a:noFill/>
          <a:ln w="9525">
            <a:noFill/>
            <a:miter lim="800000"/>
            <a:headEnd/>
            <a:tailEnd/>
          </a:ln>
        </p:spPr>
      </p:pic>
    </p:spTree>
    <p:extLst>
      <p:ext uri="{BB962C8B-B14F-4D97-AF65-F5344CB8AC3E}">
        <p14:creationId xmlns:p14="http://schemas.microsoft.com/office/powerpoint/2010/main" val="2745545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p:nvPr>
        </p:nvSpPr>
        <p:spPr>
          <a:xfrm>
            <a:off x="1981200" y="501650"/>
            <a:ext cx="8229600" cy="1143000"/>
          </a:xfrm>
        </p:spPr>
        <p:txBody>
          <a:bodyPr/>
          <a:lstStyle/>
          <a:p>
            <a:pPr eaLnBrk="1" hangingPunct="1"/>
            <a:r>
              <a:rPr lang="en-GB" dirty="0">
                <a:solidFill>
                  <a:schemeClr val="tx2"/>
                </a:solidFill>
              </a:rPr>
              <a:t>The Future</a:t>
            </a:r>
          </a:p>
        </p:txBody>
      </p:sp>
      <p:pic>
        <p:nvPicPr>
          <p:cNvPr id="45061" name="Picture 7"/>
          <p:cNvPicPr>
            <a:picLocks noChangeAspect="1"/>
          </p:cNvPicPr>
          <p:nvPr/>
        </p:nvPicPr>
        <p:blipFill>
          <a:blip r:embed="rId2">
            <a:lum bright="70000" contrast="-70000"/>
          </a:blip>
          <a:srcRect/>
          <a:stretch>
            <a:fillRect/>
          </a:stretch>
        </p:blipFill>
        <p:spPr bwMode="auto">
          <a:xfrm>
            <a:off x="5075239" y="260350"/>
            <a:ext cx="2041525" cy="503238"/>
          </a:xfrm>
          <a:prstGeom prst="rect">
            <a:avLst/>
          </a:prstGeom>
          <a:noFill/>
          <a:ln w="9525">
            <a:noFill/>
            <a:miter lim="800000"/>
            <a:headEnd/>
            <a:tailEnd/>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6602" y="1489135"/>
            <a:ext cx="8337549" cy="4972050"/>
          </a:xfrm>
          <a:prstGeom prst="rect">
            <a:avLst/>
          </a:prstGeom>
        </p:spPr>
      </p:pic>
    </p:spTree>
    <p:extLst>
      <p:ext uri="{BB962C8B-B14F-4D97-AF65-F5344CB8AC3E}">
        <p14:creationId xmlns:p14="http://schemas.microsoft.com/office/powerpoint/2010/main" val="3135984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62175" y="279084"/>
            <a:ext cx="6767712" cy="2382997"/>
          </a:xfrm>
          <a:prstGeom prst="rect">
            <a:avLst/>
          </a:prstGeom>
        </p:spPr>
      </p:pic>
      <p:sp>
        <p:nvSpPr>
          <p:cNvPr id="6" name="TextBox 5"/>
          <p:cNvSpPr txBox="1"/>
          <p:nvPr/>
        </p:nvSpPr>
        <p:spPr>
          <a:xfrm>
            <a:off x="828046" y="2728282"/>
            <a:ext cx="9690339" cy="2308324"/>
          </a:xfrm>
          <a:prstGeom prst="rect">
            <a:avLst/>
          </a:prstGeom>
          <a:noFill/>
        </p:spPr>
        <p:txBody>
          <a:bodyPr wrap="square" rtlCol="0">
            <a:spAutoFit/>
          </a:bodyPr>
          <a:lstStyle/>
          <a:p>
            <a:pPr algn="ctr" fontAlgn="base">
              <a:spcBef>
                <a:spcPct val="0"/>
              </a:spcBef>
              <a:spcAft>
                <a:spcPct val="0"/>
              </a:spcAft>
            </a:pPr>
            <a:r>
              <a:rPr lang="en-GB" sz="4000" dirty="0">
                <a:solidFill>
                  <a:srgbClr val="1F497D"/>
                </a:solidFill>
                <a:latin typeface="Arial" charset="0"/>
                <a:cs typeface="Arial" charset="0"/>
              </a:rPr>
              <a:t>ACC Phil Kay</a:t>
            </a:r>
          </a:p>
          <a:p>
            <a:pPr algn="ctr" fontAlgn="base">
              <a:spcBef>
                <a:spcPct val="0"/>
              </a:spcBef>
              <a:spcAft>
                <a:spcPct val="0"/>
              </a:spcAft>
            </a:pPr>
            <a:r>
              <a:rPr lang="en-GB" sz="3200" dirty="0">
                <a:solidFill>
                  <a:srgbClr val="1F497D"/>
                </a:solidFill>
                <a:latin typeface="Arial" charset="0"/>
                <a:cs typeface="Arial" charset="0"/>
              </a:rPr>
              <a:t>Strategic Lead, EMPAC</a:t>
            </a:r>
          </a:p>
          <a:p>
            <a:pPr algn="ctr" fontAlgn="base">
              <a:spcBef>
                <a:spcPct val="0"/>
              </a:spcBef>
              <a:spcAft>
                <a:spcPct val="0"/>
              </a:spcAft>
            </a:pPr>
            <a:r>
              <a:rPr lang="en-GB" sz="4000" dirty="0">
                <a:solidFill>
                  <a:srgbClr val="1F497D"/>
                </a:solidFill>
                <a:latin typeface="Arial" charset="0"/>
                <a:cs typeface="Arial" charset="0"/>
              </a:rPr>
              <a:t>Superintendent Dave Hill</a:t>
            </a:r>
          </a:p>
          <a:p>
            <a:pPr algn="ctr" fontAlgn="base">
              <a:spcBef>
                <a:spcPct val="0"/>
              </a:spcBef>
              <a:spcAft>
                <a:spcPct val="0"/>
              </a:spcAft>
            </a:pPr>
            <a:r>
              <a:rPr lang="en-GB" sz="3200" dirty="0">
                <a:solidFill>
                  <a:srgbClr val="1F497D"/>
                </a:solidFill>
                <a:latin typeface="Arial" charset="0"/>
                <a:cs typeface="Arial" charset="0"/>
              </a:rPr>
              <a:t>Programme Director, EMPAC</a:t>
            </a:r>
          </a:p>
        </p:txBody>
      </p:sp>
      <p:sp>
        <p:nvSpPr>
          <p:cNvPr id="4" name="TextBox 3"/>
          <p:cNvSpPr txBox="1"/>
          <p:nvPr/>
        </p:nvSpPr>
        <p:spPr>
          <a:xfrm>
            <a:off x="2213934" y="5253870"/>
            <a:ext cx="6918565" cy="2031325"/>
          </a:xfrm>
          <a:prstGeom prst="rect">
            <a:avLst/>
          </a:prstGeom>
          <a:noFill/>
        </p:spPr>
        <p:txBody>
          <a:bodyPr wrap="square" rtlCol="0">
            <a:spAutoFit/>
          </a:bodyPr>
          <a:lstStyle/>
          <a:p>
            <a:pPr algn="ctr"/>
            <a:r>
              <a:rPr lang="en-GB" b="1" dirty="0">
                <a:solidFill>
                  <a:prstClr val="black"/>
                </a:solidFill>
                <a:hlinkClick r:id="rId3"/>
              </a:rPr>
              <a:t>david.hill@northampton.ac.uk</a:t>
            </a:r>
            <a:endParaRPr lang="en-GB" b="1" dirty="0">
              <a:solidFill>
                <a:prstClr val="black"/>
              </a:solidFill>
            </a:endParaRPr>
          </a:p>
          <a:p>
            <a:pPr algn="ctr"/>
            <a:endParaRPr lang="en-GB" b="1" dirty="0">
              <a:solidFill>
                <a:prstClr val="black"/>
              </a:solidFill>
            </a:endParaRPr>
          </a:p>
          <a:p>
            <a:pPr algn="ctr"/>
            <a:r>
              <a:rPr lang="en-GB" b="1" dirty="0">
                <a:solidFill>
                  <a:prstClr val="black"/>
                </a:solidFill>
                <a:hlinkClick r:id="rId4"/>
              </a:rPr>
              <a:t>www.empac.org.uk</a:t>
            </a:r>
            <a:endParaRPr lang="en-GB" b="1" dirty="0">
              <a:solidFill>
                <a:prstClr val="black"/>
              </a:solidFill>
            </a:endParaRPr>
          </a:p>
          <a:p>
            <a:pPr algn="ctr"/>
            <a:endParaRPr lang="en-GB" b="1" dirty="0">
              <a:solidFill>
                <a:prstClr val="black"/>
              </a:solidFill>
            </a:endParaRPr>
          </a:p>
          <a:p>
            <a:pPr algn="ctr"/>
            <a:r>
              <a:rPr lang="en-GB" b="1" dirty="0">
                <a:solidFill>
                  <a:prstClr val="black"/>
                </a:solidFill>
              </a:rPr>
              <a:t>Twitter @</a:t>
            </a:r>
            <a:r>
              <a:rPr lang="en-GB" b="1" dirty="0" err="1">
                <a:solidFill>
                  <a:prstClr val="black"/>
                </a:solidFill>
              </a:rPr>
              <a:t>EMPACorg</a:t>
            </a:r>
            <a:endParaRPr lang="en-GB" b="1" dirty="0">
              <a:solidFill>
                <a:prstClr val="black"/>
              </a:solidFill>
            </a:endParaRPr>
          </a:p>
          <a:p>
            <a:pPr algn="ctr"/>
            <a:endParaRPr lang="en-GB" b="1" dirty="0">
              <a:solidFill>
                <a:prstClr val="black"/>
              </a:solidFill>
            </a:endParaRPr>
          </a:p>
          <a:p>
            <a:pPr algn="ctr"/>
            <a:endParaRPr lang="en-GB" b="1" dirty="0">
              <a:solidFill>
                <a:prstClr val="black"/>
              </a:solidFill>
            </a:endParaRPr>
          </a:p>
        </p:txBody>
      </p:sp>
    </p:spTree>
    <p:extLst>
      <p:ext uri="{BB962C8B-B14F-4D97-AF65-F5344CB8AC3E}">
        <p14:creationId xmlns:p14="http://schemas.microsoft.com/office/powerpoint/2010/main" val="559492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785031" y="2311400"/>
            <a:ext cx="4805765" cy="2324100"/>
          </a:xfrm>
          <a:prstGeom prst="rect">
            <a:avLst/>
          </a:prstGeom>
          <a:noFill/>
          <a:ln>
            <a:noFill/>
          </a:ln>
        </p:spPr>
      </p:pic>
      <p:sp>
        <p:nvSpPr>
          <p:cNvPr id="5" name="TextBox 4"/>
          <p:cNvSpPr txBox="1"/>
          <p:nvPr/>
        </p:nvSpPr>
        <p:spPr>
          <a:xfrm>
            <a:off x="2962210" y="4139168"/>
            <a:ext cx="6014723" cy="646331"/>
          </a:xfrm>
          <a:prstGeom prst="rect">
            <a:avLst/>
          </a:prstGeom>
          <a:noFill/>
        </p:spPr>
        <p:txBody>
          <a:bodyPr wrap="none" rtlCol="0">
            <a:spAutoFit/>
          </a:bodyPr>
          <a:lstStyle/>
          <a:p>
            <a:pPr algn="ctr"/>
            <a:r>
              <a:rPr lang="en-GB" sz="2000" dirty="0">
                <a:solidFill>
                  <a:srgbClr val="18278E"/>
                </a:solidFill>
                <a:latin typeface="Microsoft YaHei UI" panose="020B0503020204020204" pitchFamily="34" charset="-122"/>
                <a:ea typeface="Microsoft YaHei UI" panose="020B0503020204020204" pitchFamily="34" charset="-122"/>
              </a:rPr>
              <a:t>Conference 2017</a:t>
            </a:r>
            <a:br>
              <a:rPr lang="en-GB" sz="2000" dirty="0">
                <a:solidFill>
                  <a:srgbClr val="18278E"/>
                </a:solidFill>
                <a:latin typeface="Microsoft YaHei UI" panose="020B0503020204020204" pitchFamily="34" charset="-122"/>
                <a:ea typeface="Microsoft YaHei UI" panose="020B0503020204020204" pitchFamily="34" charset="-122"/>
              </a:rPr>
            </a:br>
            <a:r>
              <a:rPr lang="en-US" sz="1600" dirty="0">
                <a:solidFill>
                  <a:srgbClr val="18278E"/>
                </a:solidFill>
                <a:latin typeface="Microsoft YaHei UI" panose="020B0503020204020204" pitchFamily="34" charset="-122"/>
                <a:ea typeface="Microsoft YaHei UI" panose="020B0503020204020204" pitchFamily="34" charset="-122"/>
              </a:rPr>
              <a:t>Creating a Culture of Curiosity: Why Failure is a Good Thing</a:t>
            </a:r>
            <a:endParaRPr lang="en-GB" sz="2000" dirty="0">
              <a:solidFill>
                <a:srgbClr val="18278E"/>
              </a:solidFill>
              <a:latin typeface="Microsoft YaHei UI" panose="020B0503020204020204" pitchFamily="34" charset="-122"/>
              <a:ea typeface="Microsoft YaHei UI" panose="020B0503020204020204" pitchFamily="34" charset="-122"/>
            </a:endParaRPr>
          </a:p>
        </p:txBody>
      </p:sp>
      <p:pic>
        <p:nvPicPr>
          <p:cNvPr id="7" name="Picture 6" descr="C:\Users\67233\AppData\Local\Microsoft\Windows\Temporary Internet Files\Content.Outlook\R1G5AVQV\PSCJ_CMYK_MAST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1751" y="5340350"/>
            <a:ext cx="2519045" cy="698500"/>
          </a:xfrm>
          <a:prstGeom prst="rect">
            <a:avLst/>
          </a:prstGeom>
          <a:noFill/>
          <a:ln>
            <a:noFill/>
          </a:ln>
        </p:spPr>
      </p:pic>
      <p:pic>
        <p:nvPicPr>
          <p:cNvPr id="10" name="Picture 9" descr="C:\Users\67233\Desktop\College of Policing.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3301" y="817420"/>
            <a:ext cx="1313158" cy="531633"/>
          </a:xfrm>
          <a:prstGeom prst="rect">
            <a:avLst/>
          </a:prstGeom>
          <a:noFill/>
          <a:ln>
            <a:noFill/>
          </a:ln>
        </p:spPr>
      </p:pic>
      <p:pic>
        <p:nvPicPr>
          <p:cNvPr id="11" name="Picture 10" descr="C:\Users\67233\Desktop\Oxford University Press.png"/>
          <p:cNvPicPr/>
          <p:nvPr/>
        </p:nvPicPr>
        <p:blipFill>
          <a:blip r:embed="rId5">
            <a:extLst>
              <a:ext uri="{28A0092B-C50C-407E-A947-70E740481C1C}">
                <a14:useLocalDpi xmlns:a14="http://schemas.microsoft.com/office/drawing/2010/main" val="0"/>
              </a:ext>
            </a:extLst>
          </a:blip>
          <a:srcRect/>
          <a:stretch>
            <a:fillRect/>
          </a:stretch>
        </p:blipFill>
        <p:spPr bwMode="auto">
          <a:xfrm>
            <a:off x="7920274" y="753467"/>
            <a:ext cx="1524381" cy="591183"/>
          </a:xfrm>
          <a:prstGeom prst="rect">
            <a:avLst/>
          </a:prstGeom>
          <a:noFill/>
          <a:ln>
            <a:noFill/>
          </a:ln>
        </p:spPr>
      </p:pic>
      <p:pic>
        <p:nvPicPr>
          <p:cNvPr id="13" name="Picture 12" descr="C:\Users\67233\Desktop\University of Cambridg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90150" y="722133"/>
            <a:ext cx="705279" cy="705279"/>
          </a:xfrm>
          <a:prstGeom prst="rect">
            <a:avLst/>
          </a:prstGeom>
          <a:noFill/>
          <a:ln>
            <a:noFill/>
          </a:ln>
        </p:spPr>
      </p:pic>
      <p:pic>
        <p:nvPicPr>
          <p:cNvPr id="14" name="Picture 13" descr="C:\Users\67233\Desktop\Lighfoot Solutions.png"/>
          <p:cNvPicPr/>
          <p:nvPr/>
        </p:nvPicPr>
        <p:blipFill>
          <a:blip r:embed="rId7">
            <a:extLst>
              <a:ext uri="{28A0092B-C50C-407E-A947-70E740481C1C}">
                <a14:useLocalDpi xmlns:a14="http://schemas.microsoft.com/office/drawing/2010/main" val="0"/>
              </a:ext>
            </a:extLst>
          </a:blip>
          <a:srcRect/>
          <a:stretch>
            <a:fillRect/>
          </a:stretch>
        </p:blipFill>
        <p:spPr bwMode="auto">
          <a:xfrm>
            <a:off x="6524047" y="738366"/>
            <a:ext cx="1173303" cy="591183"/>
          </a:xfrm>
          <a:prstGeom prst="rect">
            <a:avLst/>
          </a:prstGeom>
          <a:noFill/>
          <a:ln>
            <a:noFill/>
          </a:ln>
        </p:spPr>
      </p:pic>
      <p:sp>
        <p:nvSpPr>
          <p:cNvPr id="15" name="TextBox 14"/>
          <p:cNvSpPr txBox="1"/>
          <p:nvPr/>
        </p:nvSpPr>
        <p:spPr>
          <a:xfrm>
            <a:off x="3630884" y="4913818"/>
            <a:ext cx="1993944" cy="369332"/>
          </a:xfrm>
          <a:prstGeom prst="rect">
            <a:avLst/>
          </a:prstGeom>
          <a:noFill/>
        </p:spPr>
        <p:txBody>
          <a:bodyPr wrap="none" rtlCol="0">
            <a:spAutoFit/>
          </a:bodyPr>
          <a:lstStyle/>
          <a:p>
            <a:r>
              <a:rPr lang="en-GB" dirty="0"/>
              <a:t>In association with:</a:t>
            </a:r>
          </a:p>
        </p:txBody>
      </p:sp>
      <p:pic>
        <p:nvPicPr>
          <p:cNvPr id="1026" name="Picture 2" descr="Image result for College of policing logo"/>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759" t="23731" r="8970" b="23412"/>
          <a:stretch/>
        </p:blipFill>
        <p:spPr bwMode="auto">
          <a:xfrm>
            <a:off x="3111713" y="722807"/>
            <a:ext cx="1588664" cy="6487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nnaxy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67579" y="753467"/>
            <a:ext cx="1269851" cy="62222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93614" y="5337674"/>
            <a:ext cx="2109516" cy="742787"/>
          </a:xfrm>
          <a:prstGeom prst="rect">
            <a:avLst/>
          </a:prstGeom>
        </p:spPr>
      </p:pic>
      <p:pic>
        <p:nvPicPr>
          <p:cNvPr id="2" name="Picture 2" descr="Image result for accenture logo transparen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6841" b="15027"/>
          <a:stretch/>
        </p:blipFill>
        <p:spPr bwMode="auto">
          <a:xfrm>
            <a:off x="487341" y="753467"/>
            <a:ext cx="1117680" cy="5711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67233\Desktop\Axon logo.pn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30501" y="686920"/>
            <a:ext cx="1744088" cy="720478"/>
          </a:xfrm>
          <a:prstGeom prst="rect">
            <a:avLst/>
          </a:prstGeom>
          <a:noFill/>
          <a:ln>
            <a:noFill/>
          </a:ln>
        </p:spPr>
      </p:pic>
    </p:spTree>
    <p:extLst>
      <p:ext uri="{BB962C8B-B14F-4D97-AF65-F5344CB8AC3E}">
        <p14:creationId xmlns:p14="http://schemas.microsoft.com/office/powerpoint/2010/main" val="618935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27000">
              <a:schemeClr val="bg1">
                <a:lumMod val="85000"/>
              </a:schemeClr>
            </a:gs>
            <a:gs pos="50000">
              <a:schemeClr val="bg1"/>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1930400" y="241300"/>
            <a:ext cx="6014723" cy="646331"/>
          </a:xfrm>
          <a:prstGeom prst="rect">
            <a:avLst/>
          </a:prstGeom>
          <a:noFill/>
        </p:spPr>
        <p:txBody>
          <a:bodyPr wrap="none" rtlCol="0">
            <a:spAutoFit/>
          </a:bodyPr>
          <a:lstStyle/>
          <a:p>
            <a:r>
              <a:rPr lang="en-GB" sz="2000" dirty="0">
                <a:solidFill>
                  <a:srgbClr val="18278E"/>
                </a:solidFill>
                <a:latin typeface="Microsoft YaHei UI" panose="020B0503020204020204" pitchFamily="34" charset="-122"/>
                <a:ea typeface="Microsoft YaHei UI" panose="020B0503020204020204" pitchFamily="34" charset="-122"/>
              </a:rPr>
              <a:t>Conference 2017</a:t>
            </a:r>
            <a:br>
              <a:rPr lang="en-GB" sz="2000" dirty="0">
                <a:solidFill>
                  <a:srgbClr val="18278E"/>
                </a:solidFill>
                <a:latin typeface="Microsoft YaHei UI" panose="020B0503020204020204" pitchFamily="34" charset="-122"/>
                <a:ea typeface="Microsoft YaHei UI" panose="020B0503020204020204" pitchFamily="34" charset="-122"/>
              </a:rPr>
            </a:br>
            <a:r>
              <a:rPr lang="en-US" sz="1600" dirty="0">
                <a:solidFill>
                  <a:srgbClr val="18278E"/>
                </a:solidFill>
                <a:latin typeface="Microsoft YaHei UI" panose="020B0503020204020204" pitchFamily="34" charset="-122"/>
                <a:ea typeface="Microsoft YaHei UI" panose="020B0503020204020204" pitchFamily="34" charset="-122"/>
              </a:rPr>
              <a:t>Creating a Culture of Curiosity: Why Failure is a Good Thing</a:t>
            </a:r>
            <a:endParaRPr lang="en-GB" sz="2000" dirty="0">
              <a:solidFill>
                <a:srgbClr val="18278E"/>
              </a:solidFill>
              <a:latin typeface="Microsoft YaHei UI" panose="020B0503020204020204" pitchFamily="34" charset="-122"/>
              <a:ea typeface="Microsoft YaHei UI" panose="020B0503020204020204" pitchFamily="34" charset="-122"/>
            </a:endParaRPr>
          </a:p>
        </p:txBody>
      </p:sp>
      <p:sp>
        <p:nvSpPr>
          <p:cNvPr id="6" name="TextBox 5"/>
          <p:cNvSpPr txBox="1"/>
          <p:nvPr/>
        </p:nvSpPr>
        <p:spPr>
          <a:xfrm>
            <a:off x="551819" y="2374900"/>
            <a:ext cx="11183895" cy="1569660"/>
          </a:xfrm>
          <a:prstGeom prst="rect">
            <a:avLst/>
          </a:prstGeom>
          <a:noFill/>
        </p:spPr>
        <p:txBody>
          <a:bodyPr wrap="none" rtlCol="0">
            <a:spAutoFit/>
          </a:bodyPr>
          <a:lstStyle/>
          <a:p>
            <a:pPr algn="ctr"/>
            <a:r>
              <a:rPr lang="en-GB" sz="4800" dirty="0">
                <a:solidFill>
                  <a:srgbClr val="18278E"/>
                </a:solidFill>
                <a:latin typeface="Microsoft YaHei UI" panose="020B0503020204020204" pitchFamily="34" charset="-122"/>
                <a:ea typeface="Microsoft YaHei UI" panose="020B0503020204020204" pitchFamily="34" charset="-122"/>
              </a:rPr>
              <a:t>It’s not whether you have the tools, </a:t>
            </a:r>
          </a:p>
          <a:p>
            <a:pPr algn="ctr"/>
            <a:r>
              <a:rPr lang="en-GB" sz="4800" dirty="0">
                <a:solidFill>
                  <a:srgbClr val="18278E"/>
                </a:solidFill>
                <a:latin typeface="Microsoft YaHei UI" panose="020B0503020204020204" pitchFamily="34" charset="-122"/>
                <a:ea typeface="Microsoft YaHei UI" panose="020B0503020204020204" pitchFamily="34" charset="-122"/>
              </a:rPr>
              <a:t>it’s how you use them</a:t>
            </a:r>
          </a:p>
        </p:txBody>
      </p:sp>
      <p:sp>
        <p:nvSpPr>
          <p:cNvPr id="7" name="TextBox 6"/>
          <p:cNvSpPr txBox="1"/>
          <p:nvPr/>
        </p:nvSpPr>
        <p:spPr>
          <a:xfrm>
            <a:off x="4546052" y="4109660"/>
            <a:ext cx="3195427" cy="954107"/>
          </a:xfrm>
          <a:prstGeom prst="rect">
            <a:avLst/>
          </a:prstGeom>
          <a:noFill/>
        </p:spPr>
        <p:txBody>
          <a:bodyPr wrap="none" rtlCol="0">
            <a:spAutoFit/>
          </a:bodyPr>
          <a:lstStyle/>
          <a:p>
            <a:pPr algn="ctr"/>
            <a:r>
              <a:rPr lang="en-GB" sz="2800" dirty="0">
                <a:solidFill>
                  <a:srgbClr val="18278E"/>
                </a:solidFill>
                <a:latin typeface="Microsoft YaHei UI" panose="020B0503020204020204" pitchFamily="34" charset="-122"/>
                <a:ea typeface="Microsoft YaHei UI" panose="020B0503020204020204" pitchFamily="34" charset="-122"/>
              </a:rPr>
              <a:t>Justin Ready</a:t>
            </a:r>
            <a:br>
              <a:rPr lang="en-GB" sz="2800" dirty="0">
                <a:solidFill>
                  <a:srgbClr val="18278E"/>
                </a:solidFill>
                <a:latin typeface="Microsoft YaHei UI" panose="020B0503020204020204" pitchFamily="34" charset="-122"/>
                <a:ea typeface="Microsoft YaHei UI" panose="020B0503020204020204" pitchFamily="34" charset="-122"/>
              </a:rPr>
            </a:br>
            <a:r>
              <a:rPr lang="en-GB" sz="2800" dirty="0">
                <a:solidFill>
                  <a:srgbClr val="18278E"/>
                </a:solidFill>
                <a:latin typeface="Microsoft YaHei UI" panose="020B0503020204020204" pitchFamily="34" charset="-122"/>
                <a:ea typeface="Microsoft YaHei UI" panose="020B0503020204020204" pitchFamily="34" charset="-122"/>
              </a:rPr>
              <a:t>Griffith University</a:t>
            </a:r>
          </a:p>
        </p:txBody>
      </p:sp>
      <p:pic>
        <p:nvPicPr>
          <p:cNvPr id="2050" name="Picture 2" descr="Image result for Society of evidence based policing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593" y="241300"/>
            <a:ext cx="1545807" cy="646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557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5"/>
          <p:cNvSpPr txBox="1">
            <a:spLocks noGrp="1" noChangeArrowheads="1"/>
          </p:cNvSpPr>
          <p:nvPr/>
        </p:nvSpPr>
        <p:spPr bwMode="auto">
          <a:xfrm>
            <a:off x="1828800" y="6477003"/>
            <a:ext cx="8636000" cy="244475"/>
          </a:xfrm>
          <a:prstGeom prst="rect">
            <a:avLst/>
          </a:prstGeom>
          <a:noFill/>
          <a:ln>
            <a:miter lim="800000"/>
            <a:headEnd/>
            <a:tailEnd/>
          </a:ln>
        </p:spPr>
        <p:txBody>
          <a:bodyPr/>
          <a:lstStyle/>
          <a:p>
            <a:pPr algn="ctr" fontAlgn="base">
              <a:spcBef>
                <a:spcPct val="0"/>
              </a:spcBef>
              <a:spcAft>
                <a:spcPct val="0"/>
              </a:spcAft>
              <a:defRPr/>
            </a:pPr>
            <a:endParaRPr lang="en-US" sz="1200" b="1" i="1" dirty="0">
              <a:solidFill>
                <a:prstClr val="black"/>
              </a:solidFill>
              <a:ea typeface="MS PGothic" pitchFamily="34" charset="-128"/>
            </a:endParaRPr>
          </a:p>
        </p:txBody>
      </p:sp>
      <p:sp>
        <p:nvSpPr>
          <p:cNvPr id="3076" name="Footer Placeholder 5"/>
          <p:cNvSpPr>
            <a:spLocks noGrp="1"/>
          </p:cNvSpPr>
          <p:nvPr>
            <p:ph type="ftr" sz="quarter" idx="11"/>
          </p:nvPr>
        </p:nvSpPr>
        <p:spPr>
          <a:xfrm>
            <a:off x="685800" y="6554697"/>
            <a:ext cx="5029200" cy="228600"/>
          </a:xfrm>
        </p:spPr>
        <p:txBody>
          <a:bodyPr/>
          <a:lstStyle/>
          <a:p>
            <a:pPr>
              <a:defRPr/>
            </a:pPr>
            <a:r>
              <a:rPr lang="en-US" sz="1000" dirty="0">
                <a:latin typeface="Arial" pitchFamily="-102" charset="0"/>
              </a:rPr>
              <a:t>Griffith University</a:t>
            </a:r>
          </a:p>
        </p:txBody>
      </p:sp>
      <p:sp>
        <p:nvSpPr>
          <p:cNvPr id="9220" name="Text Box 7"/>
          <p:cNvSpPr txBox="1">
            <a:spLocks noChangeArrowheads="1"/>
          </p:cNvSpPr>
          <p:nvPr/>
        </p:nvSpPr>
        <p:spPr bwMode="auto">
          <a:xfrm>
            <a:off x="1219200" y="457200"/>
            <a:ext cx="99568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fontAlgn="base">
              <a:spcBef>
                <a:spcPct val="0"/>
              </a:spcBef>
              <a:spcAft>
                <a:spcPct val="0"/>
              </a:spcAft>
            </a:pPr>
            <a:r>
              <a:rPr lang="en-US" altLang="en-US" sz="2800" b="1">
                <a:solidFill>
                  <a:srgbClr val="A50021"/>
                </a:solidFill>
              </a:rPr>
              <a:t>Society of Evidence Based Policing</a:t>
            </a:r>
          </a:p>
          <a:p>
            <a:pPr algn="ctr" fontAlgn="base">
              <a:spcBef>
                <a:spcPct val="0"/>
              </a:spcBef>
              <a:spcAft>
                <a:spcPct val="0"/>
              </a:spcAft>
            </a:pPr>
            <a:r>
              <a:rPr lang="en-US" altLang="en-US" sz="2800" b="1">
                <a:solidFill>
                  <a:srgbClr val="A50021"/>
                </a:solidFill>
              </a:rPr>
              <a:t>Annual Conference</a:t>
            </a:r>
          </a:p>
          <a:p>
            <a:pPr algn="ctr" fontAlgn="base">
              <a:spcBef>
                <a:spcPct val="0"/>
              </a:spcBef>
              <a:spcAft>
                <a:spcPct val="0"/>
              </a:spcAft>
            </a:pPr>
            <a:r>
              <a:rPr lang="en-US" altLang="en-US" sz="2800" b="1">
                <a:solidFill>
                  <a:srgbClr val="A50021"/>
                </a:solidFill>
              </a:rPr>
              <a:t>Northampton, England</a:t>
            </a:r>
          </a:p>
          <a:p>
            <a:pPr algn="ctr" fontAlgn="base">
              <a:spcBef>
                <a:spcPct val="0"/>
              </a:spcBef>
              <a:spcAft>
                <a:spcPct val="0"/>
              </a:spcAft>
            </a:pPr>
            <a:r>
              <a:rPr lang="en-US" altLang="en-US" sz="2800" b="1">
                <a:solidFill>
                  <a:srgbClr val="A50021"/>
                </a:solidFill>
              </a:rPr>
              <a:t> </a:t>
            </a:r>
          </a:p>
          <a:p>
            <a:pPr algn="ctr" fontAlgn="base">
              <a:spcBef>
                <a:spcPct val="0"/>
              </a:spcBef>
              <a:spcAft>
                <a:spcPct val="0"/>
              </a:spcAft>
            </a:pPr>
            <a:endParaRPr lang="en-US" altLang="en-US" sz="2800" b="1">
              <a:solidFill>
                <a:srgbClr val="A50021"/>
              </a:solidFill>
            </a:endParaRPr>
          </a:p>
          <a:p>
            <a:pPr algn="ctr" fontAlgn="base">
              <a:spcBef>
                <a:spcPct val="0"/>
              </a:spcBef>
              <a:spcAft>
                <a:spcPct val="0"/>
              </a:spcAft>
            </a:pPr>
            <a:r>
              <a:rPr lang="en-US" altLang="en-US" sz="2800" b="1">
                <a:solidFill>
                  <a:srgbClr val="A50021"/>
                </a:solidFill>
              </a:rPr>
              <a:t>Why Randomized Experiments Matter in</a:t>
            </a:r>
          </a:p>
          <a:p>
            <a:pPr algn="ctr" fontAlgn="base">
              <a:spcBef>
                <a:spcPct val="0"/>
              </a:spcBef>
              <a:spcAft>
                <a:spcPct val="0"/>
              </a:spcAft>
            </a:pPr>
            <a:r>
              <a:rPr lang="en-US" altLang="en-US" sz="2800" b="1">
                <a:solidFill>
                  <a:srgbClr val="A50021"/>
                </a:solidFill>
              </a:rPr>
              <a:t>Assessing the Impact of On-officer Video Technology</a:t>
            </a:r>
          </a:p>
          <a:p>
            <a:pPr algn="ctr" fontAlgn="base">
              <a:spcBef>
                <a:spcPct val="0"/>
              </a:spcBef>
              <a:spcAft>
                <a:spcPct val="0"/>
              </a:spcAft>
            </a:pPr>
            <a:endParaRPr lang="en-US" altLang="en-US" sz="1600" b="1">
              <a:solidFill>
                <a:prstClr val="black"/>
              </a:solidFill>
              <a:latin typeface="Perpetua" pitchFamily="18" charset="0"/>
            </a:endParaRPr>
          </a:p>
          <a:p>
            <a:pPr algn="ctr" fontAlgn="base">
              <a:spcBef>
                <a:spcPct val="0"/>
              </a:spcBef>
              <a:spcAft>
                <a:spcPct val="0"/>
              </a:spcAft>
            </a:pPr>
            <a:endParaRPr lang="en-US" altLang="en-US" sz="1600" b="1">
              <a:solidFill>
                <a:prstClr val="black"/>
              </a:solidFill>
              <a:latin typeface="Perpetua" pitchFamily="18" charset="0"/>
            </a:endParaRPr>
          </a:p>
          <a:p>
            <a:pPr algn="ctr" fontAlgn="base">
              <a:spcBef>
                <a:spcPct val="0"/>
              </a:spcBef>
              <a:spcAft>
                <a:spcPct val="0"/>
              </a:spcAft>
            </a:pPr>
            <a:endParaRPr lang="en-US" altLang="en-US" sz="1600" b="1">
              <a:solidFill>
                <a:prstClr val="black"/>
              </a:solidFill>
              <a:latin typeface="Perpetua" pitchFamily="18" charset="0"/>
            </a:endParaRPr>
          </a:p>
          <a:p>
            <a:pPr algn="ctr" fontAlgn="base">
              <a:spcBef>
                <a:spcPct val="0"/>
              </a:spcBef>
              <a:spcAft>
                <a:spcPct val="0"/>
              </a:spcAft>
            </a:pPr>
            <a:endParaRPr lang="en-US" altLang="en-US" sz="2000" b="1">
              <a:solidFill>
                <a:prstClr val="black"/>
              </a:solidFill>
              <a:latin typeface="Perpetua" pitchFamily="18" charset="0"/>
            </a:endParaRPr>
          </a:p>
        </p:txBody>
      </p:sp>
      <p:sp>
        <p:nvSpPr>
          <p:cNvPr id="9221" name="Text Box 7"/>
          <p:cNvSpPr txBox="1">
            <a:spLocks noChangeArrowheads="1"/>
          </p:cNvSpPr>
          <p:nvPr/>
        </p:nvSpPr>
        <p:spPr bwMode="auto">
          <a:xfrm>
            <a:off x="1016000" y="2509838"/>
            <a:ext cx="103632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fontAlgn="base">
              <a:spcBef>
                <a:spcPct val="0"/>
              </a:spcBef>
              <a:spcAft>
                <a:spcPct val="0"/>
              </a:spcAft>
            </a:pPr>
            <a:endParaRPr lang="en-US" altLang="en-US" sz="2000" b="1">
              <a:solidFill>
                <a:srgbClr val="C00000"/>
              </a:solidFill>
            </a:endParaRPr>
          </a:p>
          <a:p>
            <a:pPr algn="ctr" fontAlgn="base">
              <a:spcBef>
                <a:spcPct val="0"/>
              </a:spcBef>
              <a:spcAft>
                <a:spcPct val="0"/>
              </a:spcAft>
            </a:pPr>
            <a:endParaRPr lang="en-US" altLang="en-US" sz="2000" b="1">
              <a:solidFill>
                <a:srgbClr val="C00000"/>
              </a:solidFill>
            </a:endParaRPr>
          </a:p>
          <a:p>
            <a:pPr algn="ctr" fontAlgn="base">
              <a:spcBef>
                <a:spcPct val="0"/>
              </a:spcBef>
              <a:spcAft>
                <a:spcPct val="0"/>
              </a:spcAft>
            </a:pPr>
            <a:endParaRPr lang="en-US" altLang="en-US" sz="2000" b="1">
              <a:solidFill>
                <a:srgbClr val="C00000"/>
              </a:solidFill>
            </a:endParaRPr>
          </a:p>
          <a:p>
            <a:pPr algn="ctr" fontAlgn="base">
              <a:spcBef>
                <a:spcPct val="0"/>
              </a:spcBef>
              <a:spcAft>
                <a:spcPct val="0"/>
              </a:spcAft>
            </a:pPr>
            <a:endParaRPr lang="en-US" altLang="en-US" sz="2000" b="1">
              <a:solidFill>
                <a:srgbClr val="C00000"/>
              </a:solidFill>
            </a:endParaRPr>
          </a:p>
          <a:p>
            <a:pPr algn="ctr" fontAlgn="base">
              <a:spcBef>
                <a:spcPct val="0"/>
              </a:spcBef>
              <a:spcAft>
                <a:spcPct val="0"/>
              </a:spcAft>
            </a:pPr>
            <a:endParaRPr lang="en-US" altLang="en-US" sz="2000" b="1">
              <a:solidFill>
                <a:srgbClr val="C00000"/>
              </a:solidFill>
            </a:endParaRPr>
          </a:p>
          <a:p>
            <a:pPr algn="ctr" fontAlgn="base">
              <a:spcBef>
                <a:spcPct val="0"/>
              </a:spcBef>
              <a:spcAft>
                <a:spcPct val="0"/>
              </a:spcAft>
            </a:pPr>
            <a:endParaRPr lang="en-US" altLang="en-US" sz="2000" b="1">
              <a:solidFill>
                <a:srgbClr val="C00000"/>
              </a:solidFill>
            </a:endParaRPr>
          </a:p>
          <a:p>
            <a:pPr algn="ctr" fontAlgn="base">
              <a:spcBef>
                <a:spcPct val="0"/>
              </a:spcBef>
              <a:spcAft>
                <a:spcPct val="0"/>
              </a:spcAft>
            </a:pPr>
            <a:r>
              <a:rPr lang="en-US" altLang="en-US" sz="2000" b="1">
                <a:solidFill>
                  <a:srgbClr val="C00000"/>
                </a:solidFill>
              </a:rPr>
              <a:t>Justin T. Ready, Ph.D.</a:t>
            </a:r>
          </a:p>
          <a:p>
            <a:pPr algn="ctr" fontAlgn="base">
              <a:spcBef>
                <a:spcPct val="0"/>
              </a:spcBef>
              <a:spcAft>
                <a:spcPct val="0"/>
              </a:spcAft>
            </a:pPr>
            <a:r>
              <a:rPr lang="en-US" altLang="en-US" sz="2000" b="1">
                <a:solidFill>
                  <a:prstClr val="black"/>
                </a:solidFill>
              </a:rPr>
              <a:t>Griffith University, AU</a:t>
            </a:r>
          </a:p>
          <a:p>
            <a:pPr algn="ctr" fontAlgn="base">
              <a:spcBef>
                <a:spcPct val="0"/>
              </a:spcBef>
              <a:spcAft>
                <a:spcPct val="0"/>
              </a:spcAft>
            </a:pPr>
            <a:r>
              <a:rPr lang="en-US" altLang="en-US" sz="2000" b="1">
                <a:solidFill>
                  <a:prstClr val="black"/>
                </a:solidFill>
              </a:rPr>
              <a:t>Police Foundation, US</a:t>
            </a:r>
          </a:p>
          <a:p>
            <a:pPr algn="ctr" fontAlgn="base">
              <a:spcBef>
                <a:spcPct val="0"/>
              </a:spcBef>
              <a:spcAft>
                <a:spcPct val="0"/>
              </a:spcAft>
            </a:pPr>
            <a:endParaRPr lang="en-US" altLang="en-US" sz="2800" b="1">
              <a:solidFill>
                <a:prstClr val="black"/>
              </a:solidFill>
            </a:endParaRPr>
          </a:p>
          <a:p>
            <a:pPr algn="ctr" fontAlgn="base">
              <a:spcBef>
                <a:spcPct val="0"/>
              </a:spcBef>
              <a:spcAft>
                <a:spcPct val="0"/>
              </a:spcAft>
            </a:pPr>
            <a:r>
              <a:rPr lang="en-US" altLang="en-US" sz="2000" b="1">
                <a:solidFill>
                  <a:srgbClr val="C00000"/>
                </a:solidFill>
              </a:rPr>
              <a:t>Jacob T.N. Young, Ph.D.</a:t>
            </a:r>
          </a:p>
          <a:p>
            <a:pPr algn="ctr" fontAlgn="base">
              <a:spcBef>
                <a:spcPct val="0"/>
              </a:spcBef>
              <a:spcAft>
                <a:spcPct val="0"/>
              </a:spcAft>
            </a:pPr>
            <a:r>
              <a:rPr lang="en-US" altLang="en-US" sz="2000" b="1">
                <a:solidFill>
                  <a:prstClr val="black"/>
                </a:solidFill>
              </a:rPr>
              <a:t>Arizona State University</a:t>
            </a:r>
          </a:p>
          <a:p>
            <a:pPr algn="ctr" fontAlgn="base">
              <a:spcBef>
                <a:spcPct val="0"/>
              </a:spcBef>
              <a:spcAft>
                <a:spcPct val="0"/>
              </a:spcAft>
            </a:pPr>
            <a:endParaRPr lang="en-US" altLang="en-US" sz="2000" b="1">
              <a:solidFill>
                <a:prstClr val="black"/>
              </a:solidFill>
            </a:endParaRPr>
          </a:p>
          <a:p>
            <a:pPr algn="ctr" fontAlgn="base">
              <a:spcBef>
                <a:spcPct val="0"/>
              </a:spcBef>
              <a:spcAft>
                <a:spcPct val="0"/>
              </a:spcAft>
            </a:pPr>
            <a:endParaRPr lang="en-US" altLang="en-US" sz="1600" b="1">
              <a:solidFill>
                <a:prstClr val="black"/>
              </a:solidFill>
              <a:latin typeface="Perpetua" pitchFamily="18" charset="0"/>
            </a:endParaRPr>
          </a:p>
          <a:p>
            <a:pPr algn="ctr" fontAlgn="base">
              <a:spcBef>
                <a:spcPct val="0"/>
              </a:spcBef>
              <a:spcAft>
                <a:spcPct val="0"/>
              </a:spcAft>
            </a:pPr>
            <a:endParaRPr lang="en-US" altLang="en-US" sz="1600" b="1">
              <a:solidFill>
                <a:prstClr val="black"/>
              </a:solidFill>
              <a:latin typeface="Perpetua" pitchFamily="18" charset="0"/>
            </a:endParaRPr>
          </a:p>
          <a:p>
            <a:pPr algn="ctr" fontAlgn="base">
              <a:spcBef>
                <a:spcPct val="0"/>
              </a:spcBef>
              <a:spcAft>
                <a:spcPct val="0"/>
              </a:spcAft>
            </a:pPr>
            <a:endParaRPr lang="en-US" altLang="en-US" sz="1600" b="1">
              <a:solidFill>
                <a:prstClr val="black"/>
              </a:solidFill>
              <a:latin typeface="Perpetua" pitchFamily="18" charset="0"/>
            </a:endParaRPr>
          </a:p>
          <a:p>
            <a:pPr algn="ctr" fontAlgn="base">
              <a:spcBef>
                <a:spcPct val="0"/>
              </a:spcBef>
              <a:spcAft>
                <a:spcPct val="0"/>
              </a:spcAft>
            </a:pPr>
            <a:endParaRPr lang="en-US" altLang="en-US" sz="2000" b="1">
              <a:solidFill>
                <a:prstClr val="black"/>
              </a:solidFill>
              <a:latin typeface="Perpetua" pitchFamily="18" charset="0"/>
            </a:endParaRPr>
          </a:p>
        </p:txBody>
      </p:sp>
    </p:spTree>
    <p:extLst>
      <p:ext uri="{BB962C8B-B14F-4D97-AF65-F5344CB8AC3E}">
        <p14:creationId xmlns:p14="http://schemas.microsoft.com/office/powerpoint/2010/main" val="226156022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04800" y="2438400"/>
            <a:ext cx="11480800" cy="2590800"/>
          </a:xfrm>
        </p:spPr>
        <p:txBody>
          <a:bodyPr>
            <a:normAutofit fontScale="90000"/>
          </a:bodyPr>
          <a:lstStyle/>
          <a:p>
            <a:pPr eaLnBrk="1" fontAlgn="auto" hangingPunct="1">
              <a:spcAft>
                <a:spcPts val="0"/>
              </a:spcAft>
              <a:defRPr/>
            </a:pPr>
            <a:r>
              <a:rPr lang="en-US" dirty="0">
                <a:solidFill>
                  <a:schemeClr val="tx1"/>
                </a:solidFill>
              </a:rPr>
              <a:t>In the field of observation, chance favors the prepared mind.</a:t>
            </a:r>
            <a:br>
              <a:rPr lang="en-US" dirty="0">
                <a:solidFill>
                  <a:schemeClr val="tx1"/>
                </a:solidFill>
              </a:rPr>
            </a:br>
            <a:br>
              <a:rPr lang="en-US" dirty="0">
                <a:solidFill>
                  <a:schemeClr val="tx1"/>
                </a:solidFill>
              </a:rPr>
            </a:br>
            <a:r>
              <a:rPr lang="en-US" dirty="0">
                <a:solidFill>
                  <a:schemeClr val="tx1"/>
                </a:solidFill>
              </a:rPr>
              <a:t>			</a:t>
            </a:r>
            <a:r>
              <a:rPr lang="en-US" i="1" dirty="0">
                <a:solidFill>
                  <a:schemeClr val="tx1"/>
                </a:solidFill>
              </a:rPr>
              <a:t>Louis Pasteur</a:t>
            </a:r>
          </a:p>
        </p:txBody>
      </p:sp>
    </p:spTree>
    <p:extLst>
      <p:ext uri="{BB962C8B-B14F-4D97-AF65-F5344CB8AC3E}">
        <p14:creationId xmlns:p14="http://schemas.microsoft.com/office/powerpoint/2010/main" val="2209831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625600" y="0"/>
            <a:ext cx="9956800" cy="1219200"/>
          </a:xfrm>
        </p:spPr>
        <p:txBody>
          <a:bodyPr/>
          <a:lstStyle/>
          <a:p>
            <a:pPr eaLnBrk="1" fontAlgn="auto" hangingPunct="1">
              <a:spcAft>
                <a:spcPts val="0"/>
              </a:spcAft>
              <a:defRPr/>
            </a:pPr>
            <a:r>
              <a:rPr lang="en-US" altLang="en-US" dirty="0"/>
              <a:t>Why Experiments Matter</a:t>
            </a:r>
          </a:p>
        </p:txBody>
      </p:sp>
      <p:sp>
        <p:nvSpPr>
          <p:cNvPr id="5123" name="Content Placeholder 2"/>
          <p:cNvSpPr>
            <a:spLocks noGrp="1"/>
          </p:cNvSpPr>
          <p:nvPr>
            <p:ph idx="1"/>
          </p:nvPr>
        </p:nvSpPr>
        <p:spPr>
          <a:xfrm>
            <a:off x="1016000" y="1447800"/>
            <a:ext cx="10160000" cy="5257800"/>
          </a:xfrm>
        </p:spPr>
        <p:txBody>
          <a:bodyPr rtlCol="0">
            <a:normAutofit fontScale="92500" lnSpcReduction="20000"/>
          </a:bodyPr>
          <a:lstStyle/>
          <a:p>
            <a:pPr marL="91440" indent="-91440" eaLnBrk="1" fontAlgn="auto" hangingPunct="1">
              <a:spcAft>
                <a:spcPts val="0"/>
              </a:spcAft>
              <a:buFont typeface="Arial" panose="020B0604020202020204" pitchFamily="34" charset="0"/>
              <a:buChar char=" "/>
              <a:defRPr/>
            </a:pPr>
            <a:r>
              <a:rPr lang="en-US" altLang="en-US" sz="3600" dirty="0">
                <a:solidFill>
                  <a:schemeClr val="accent1">
                    <a:lumMod val="75000"/>
                  </a:schemeClr>
                </a:solidFill>
              </a:rPr>
              <a:t>1.</a:t>
            </a:r>
            <a:r>
              <a:rPr lang="en-US" altLang="en-US" sz="3600" dirty="0">
                <a:solidFill>
                  <a:schemeClr val="tx1">
                    <a:lumMod val="85000"/>
                    <a:lumOff val="15000"/>
                  </a:schemeClr>
                </a:solidFill>
              </a:rPr>
              <a:t> </a:t>
            </a:r>
            <a:r>
              <a:rPr lang="en-US" altLang="en-US" sz="3100" dirty="0">
                <a:solidFill>
                  <a:schemeClr val="tx1">
                    <a:lumMod val="85000"/>
                    <a:lumOff val="15000"/>
                  </a:schemeClr>
                </a:solidFill>
              </a:rPr>
              <a:t>	With experimental designs, size doesn’t matter </a:t>
            </a:r>
            <a:r>
              <a:rPr lang="en-US" altLang="en-US" sz="3100" i="1" dirty="0">
                <a:solidFill>
                  <a:schemeClr val="tx1">
                    <a:lumMod val="85000"/>
                    <a:lumOff val="15000"/>
                  </a:schemeClr>
                </a:solidFill>
              </a:rPr>
              <a:t>as 	much</a:t>
            </a:r>
            <a:r>
              <a:rPr lang="en-US" altLang="en-US" sz="3100" dirty="0">
                <a:solidFill>
                  <a:schemeClr val="tx1">
                    <a:lumMod val="85000"/>
                    <a:lumOff val="15000"/>
                  </a:schemeClr>
                </a:solidFill>
              </a:rPr>
              <a:t>.  	Bigger isn’t always better.  What’s more 	important than sample size is the amount of control 	over experimental conditions and the assignment of 	participants to treatment and control groups.</a:t>
            </a:r>
          </a:p>
          <a:p>
            <a:pPr marL="91440" indent="-91440" eaLnBrk="1" fontAlgn="auto" hangingPunct="1">
              <a:spcAft>
                <a:spcPts val="0"/>
              </a:spcAft>
              <a:buFont typeface="Arial" panose="020B0604020202020204" pitchFamily="34" charset="0"/>
              <a:buChar char=" "/>
              <a:defRPr/>
            </a:pPr>
            <a:endParaRPr lang="en-US" altLang="en-US" sz="3100" dirty="0">
              <a:solidFill>
                <a:schemeClr val="tx1">
                  <a:lumMod val="85000"/>
                  <a:lumOff val="15000"/>
                </a:schemeClr>
              </a:solidFill>
            </a:endParaRPr>
          </a:p>
          <a:p>
            <a:pPr marL="91440" indent="-91440" eaLnBrk="1" fontAlgn="auto" hangingPunct="1">
              <a:spcAft>
                <a:spcPts val="0"/>
              </a:spcAft>
              <a:buFont typeface="Arial" panose="020B0604020202020204" pitchFamily="34" charset="0"/>
              <a:buChar char=" "/>
              <a:defRPr/>
            </a:pPr>
            <a:r>
              <a:rPr lang="en-US" altLang="en-US" sz="3600" b="1" dirty="0">
                <a:solidFill>
                  <a:schemeClr val="accent1">
                    <a:lumMod val="75000"/>
                  </a:schemeClr>
                </a:solidFill>
              </a:rPr>
              <a:t>2. </a:t>
            </a:r>
            <a:r>
              <a:rPr lang="en-US" altLang="en-US" sz="3100" dirty="0">
                <a:solidFill>
                  <a:schemeClr val="tx1">
                    <a:lumMod val="85000"/>
                    <a:lumOff val="15000"/>
                  </a:schemeClr>
                </a:solidFill>
              </a:rPr>
              <a:t>	It is the unanticipated findings that are most 	interesting – but these findings are seldom apparent 	or uncovered when the research design is 	haphazard and retrospective.</a:t>
            </a:r>
          </a:p>
          <a:p>
            <a:pPr marL="0" indent="0" eaLnBrk="1" fontAlgn="auto" hangingPunct="1">
              <a:spcAft>
                <a:spcPts val="0"/>
              </a:spcAft>
              <a:buFont typeface="Arial" panose="020B0604020202020204" pitchFamily="34" charset="0"/>
              <a:buNone/>
              <a:defRPr/>
            </a:pPr>
            <a:endParaRPr lang="en-US" altLang="en-US" sz="3100" dirty="0">
              <a:solidFill>
                <a:schemeClr val="tx1">
                  <a:lumMod val="85000"/>
                  <a:lumOff val="15000"/>
                </a:schemeClr>
              </a:solidFill>
            </a:endParaRPr>
          </a:p>
          <a:p>
            <a:pPr marL="91440" indent="-91440" eaLnBrk="1" fontAlgn="auto" hangingPunct="1">
              <a:spcAft>
                <a:spcPts val="0"/>
              </a:spcAft>
              <a:buFont typeface="Arial" panose="020B0604020202020204" pitchFamily="34" charset="0"/>
              <a:buChar char=" "/>
              <a:defRPr/>
            </a:pPr>
            <a:r>
              <a:rPr lang="en-US" altLang="en-US" sz="3600" b="1" dirty="0">
                <a:solidFill>
                  <a:schemeClr val="accent1">
                    <a:lumMod val="75000"/>
                  </a:schemeClr>
                </a:solidFill>
              </a:rPr>
              <a:t>3.</a:t>
            </a:r>
            <a:r>
              <a:rPr lang="en-US" altLang="en-US" sz="3100" dirty="0">
                <a:solidFill>
                  <a:schemeClr val="tx1">
                    <a:lumMod val="85000"/>
                    <a:lumOff val="15000"/>
                  </a:schemeClr>
                </a:solidFill>
              </a:rPr>
              <a:t>	Things that researchers don’t want to happen 	often benefit the police, and things police don’t 	want to happen benefit the research.  </a:t>
            </a:r>
            <a:r>
              <a:rPr lang="en-US" altLang="en-US" sz="3100">
                <a:solidFill>
                  <a:schemeClr val="tx1">
                    <a:lumMod val="85000"/>
                    <a:lumOff val="15000"/>
                  </a:schemeClr>
                </a:solidFill>
              </a:rPr>
              <a:t>Although 	these things </a:t>
            </a:r>
            <a:r>
              <a:rPr lang="en-US" altLang="en-US" sz="3100" dirty="0">
                <a:solidFill>
                  <a:schemeClr val="tx1">
                    <a:lumMod val="85000"/>
                    <a:lumOff val="15000"/>
                  </a:schemeClr>
                </a:solidFill>
              </a:rPr>
              <a:t>are hard to reconcile, in the long </a:t>
            </a:r>
            <a:r>
              <a:rPr lang="en-US" altLang="en-US" sz="3100">
                <a:solidFill>
                  <a:schemeClr val="tx1">
                    <a:lumMod val="85000"/>
                    <a:lumOff val="15000"/>
                  </a:schemeClr>
                </a:solidFill>
              </a:rPr>
              <a:t>run 	everyone </a:t>
            </a:r>
            <a:r>
              <a:rPr lang="en-US" altLang="en-US" sz="3100" dirty="0">
                <a:solidFill>
                  <a:schemeClr val="tx1">
                    <a:lumMod val="85000"/>
                    <a:lumOff val="15000"/>
                  </a:schemeClr>
                </a:solidFill>
              </a:rPr>
              <a:t>benefits.</a:t>
            </a:r>
            <a:endParaRPr lang="en-US" altLang="en-US" dirty="0">
              <a:solidFill>
                <a:schemeClr val="tx1">
                  <a:lumMod val="85000"/>
                  <a:lumOff val="15000"/>
                </a:schemeClr>
              </a:solidFill>
            </a:endParaRPr>
          </a:p>
          <a:p>
            <a:pPr marL="274320" lvl="1" eaLnBrk="1" fontAlgn="auto" hangingPunct="1">
              <a:spcAft>
                <a:spcPts val="0"/>
              </a:spcAft>
              <a:buFont typeface="Wingdings" panose="05000000000000000000" pitchFamily="2" charset="2"/>
              <a:buNone/>
              <a:defRPr/>
            </a:pPr>
            <a:r>
              <a:rPr lang="en-US" altLang="en-US" sz="1200" dirty="0">
                <a:solidFill>
                  <a:schemeClr val="tx1">
                    <a:lumMod val="85000"/>
                    <a:lumOff val="15000"/>
                  </a:schemeClr>
                </a:solidFill>
              </a:rPr>
              <a:t> </a:t>
            </a:r>
          </a:p>
        </p:txBody>
      </p:sp>
    </p:spTree>
    <p:extLst>
      <p:ext uri="{BB962C8B-B14F-4D97-AF65-F5344CB8AC3E}">
        <p14:creationId xmlns:p14="http://schemas.microsoft.com/office/powerpoint/2010/main" val="1359155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625600" y="-76200"/>
            <a:ext cx="9956800" cy="1219200"/>
          </a:xfrm>
        </p:spPr>
        <p:txBody>
          <a:bodyPr/>
          <a:lstStyle/>
          <a:p>
            <a:pPr eaLnBrk="1" fontAlgn="auto" hangingPunct="1">
              <a:spcAft>
                <a:spcPts val="0"/>
              </a:spcAft>
              <a:defRPr/>
            </a:pPr>
            <a:r>
              <a:rPr lang="en-US" altLang="en-US" dirty="0"/>
              <a:t>Background</a:t>
            </a:r>
          </a:p>
        </p:txBody>
      </p:sp>
      <p:sp>
        <p:nvSpPr>
          <p:cNvPr id="15363" name="Content Placeholder 2"/>
          <p:cNvSpPr>
            <a:spLocks noGrp="1"/>
          </p:cNvSpPr>
          <p:nvPr>
            <p:ph idx="1"/>
          </p:nvPr>
        </p:nvSpPr>
        <p:spPr>
          <a:xfrm>
            <a:off x="1524000" y="1371601"/>
            <a:ext cx="10261600" cy="5116513"/>
          </a:xfrm>
        </p:spPr>
        <p:txBody>
          <a:bodyPr/>
          <a:lstStyle/>
          <a:p>
            <a:pPr eaLnBrk="1" hangingPunct="1"/>
            <a:r>
              <a:rPr lang="en-US" altLang="en-US"/>
              <a:t>The nature of police work creates an environment that places officers in dangerous situations where the use of coercive force is sometimes necessary.</a:t>
            </a:r>
          </a:p>
          <a:p>
            <a:pPr eaLnBrk="1" hangingPunct="1"/>
            <a:endParaRPr lang="en-US" altLang="en-US" sz="1000"/>
          </a:p>
          <a:p>
            <a:pPr eaLnBrk="1" hangingPunct="1"/>
            <a:r>
              <a:rPr lang="en-US" altLang="en-US"/>
              <a:t>This unique aspect of police work opens the door for high levels of public scrutiny about how individual police officers do their job (Archbold &amp; Maguire, 2002).</a:t>
            </a:r>
          </a:p>
          <a:p>
            <a:pPr eaLnBrk="1" hangingPunct="1"/>
            <a:endParaRPr lang="en-US" altLang="en-US" sz="1000"/>
          </a:p>
          <a:p>
            <a:pPr eaLnBrk="1" hangingPunct="1"/>
            <a:r>
              <a:rPr lang="en-US" altLang="en-US"/>
              <a:t>Police operate in an environment where allegations of misconduct have an immediate impact on the officer and the agency, which threatens to erode community trust.</a:t>
            </a:r>
          </a:p>
          <a:p>
            <a:pPr eaLnBrk="1" hangingPunct="1"/>
            <a:endParaRPr lang="en-US" altLang="en-US" sz="1000"/>
          </a:p>
          <a:p>
            <a:pPr eaLnBrk="1" hangingPunct="1"/>
            <a:r>
              <a:rPr lang="en-US" altLang="en-US"/>
              <a:t>In 2010, the CATO Institute tracked 925 civil lawsuits for police misconduct reported in the media. The median award for this litigation was $225,000 (Packman, 2011).</a:t>
            </a:r>
          </a:p>
          <a:p>
            <a:pPr lvl="1" eaLnBrk="1" hangingPunct="1">
              <a:buFont typeface="Wingdings" pitchFamily="2" charset="2"/>
              <a:buNone/>
            </a:pPr>
            <a:r>
              <a:rPr lang="en-US" altLang="en-US"/>
              <a:t> </a:t>
            </a:r>
          </a:p>
        </p:txBody>
      </p:sp>
    </p:spTree>
    <p:extLst>
      <p:ext uri="{BB962C8B-B14F-4D97-AF65-F5344CB8AC3E}">
        <p14:creationId xmlns:p14="http://schemas.microsoft.com/office/powerpoint/2010/main" val="3848309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625600" y="0"/>
            <a:ext cx="9956800" cy="1219200"/>
          </a:xfrm>
        </p:spPr>
        <p:txBody>
          <a:bodyPr/>
          <a:lstStyle/>
          <a:p>
            <a:pPr eaLnBrk="1" fontAlgn="auto" hangingPunct="1">
              <a:spcAft>
                <a:spcPts val="0"/>
              </a:spcAft>
              <a:defRPr/>
            </a:pPr>
            <a:r>
              <a:rPr lang="en-US" altLang="en-US" dirty="0"/>
              <a:t>Overview</a:t>
            </a:r>
          </a:p>
        </p:txBody>
      </p:sp>
      <p:sp>
        <p:nvSpPr>
          <p:cNvPr id="5123" name="Content Placeholder 2"/>
          <p:cNvSpPr>
            <a:spLocks noGrp="1"/>
          </p:cNvSpPr>
          <p:nvPr>
            <p:ph idx="1"/>
          </p:nvPr>
        </p:nvSpPr>
        <p:spPr>
          <a:xfrm>
            <a:off x="1625600" y="1676400"/>
            <a:ext cx="9956800" cy="5029200"/>
          </a:xfrm>
        </p:spPr>
        <p:txBody>
          <a:bodyPr rtlCol="0">
            <a:normAutofit/>
          </a:bodyPr>
          <a:lstStyle/>
          <a:p>
            <a:pPr marL="91440" indent="-91440" eaLnBrk="1" fontAlgn="auto" hangingPunct="1">
              <a:spcAft>
                <a:spcPts val="0"/>
              </a:spcAft>
              <a:buFont typeface="Arial" panose="020B0604020202020204" pitchFamily="34" charset="0"/>
              <a:buChar char=" "/>
              <a:defRPr/>
            </a:pPr>
            <a:r>
              <a:rPr lang="en-US" altLang="en-US" dirty="0">
                <a:solidFill>
                  <a:schemeClr val="tx1">
                    <a:lumMod val="85000"/>
                    <a:lumOff val="15000"/>
                  </a:schemeClr>
                </a:solidFill>
              </a:rPr>
              <a:t>In November 2012, the Mesa Police Department initiated a 12 month evaluation of the Axon Flex on-officer video camera system.</a:t>
            </a:r>
          </a:p>
          <a:p>
            <a:pPr marL="91440" indent="-91440" eaLnBrk="1" fontAlgn="auto" hangingPunct="1">
              <a:spcAft>
                <a:spcPts val="0"/>
              </a:spcAft>
              <a:buFont typeface="Arial" panose="020B0604020202020204" pitchFamily="34" charset="0"/>
              <a:buChar char=" "/>
              <a:defRPr/>
            </a:pPr>
            <a:endParaRPr lang="en-US" altLang="en-US" dirty="0">
              <a:solidFill>
                <a:schemeClr val="tx1">
                  <a:lumMod val="85000"/>
                  <a:lumOff val="15000"/>
                </a:schemeClr>
              </a:solidFill>
            </a:endParaRPr>
          </a:p>
          <a:p>
            <a:pPr marL="91440" indent="-91440" eaLnBrk="1" fontAlgn="auto" hangingPunct="1">
              <a:spcAft>
                <a:spcPts val="0"/>
              </a:spcAft>
              <a:buFont typeface="Arial" panose="020B0604020202020204" pitchFamily="34" charset="0"/>
              <a:buChar char=" "/>
              <a:defRPr/>
            </a:pPr>
            <a:r>
              <a:rPr lang="en-US" altLang="en-US" dirty="0">
                <a:solidFill>
                  <a:schemeClr val="tx1">
                    <a:lumMod val="85000"/>
                    <a:lumOff val="15000"/>
                  </a:schemeClr>
                </a:solidFill>
              </a:rPr>
              <a:t>This policy evaluation focused on the video cameras’ potential to increase officer accountability, </a:t>
            </a:r>
            <a:r>
              <a:rPr lang="en-US" altLang="en-US" dirty="0">
                <a:solidFill>
                  <a:schemeClr val="tx1"/>
                </a:solidFill>
              </a:rPr>
              <a:t>reduce citizen complaints</a:t>
            </a:r>
            <a:r>
              <a:rPr lang="en-US" altLang="en-US" dirty="0">
                <a:solidFill>
                  <a:schemeClr val="tx1">
                    <a:lumMod val="85000"/>
                    <a:lumOff val="15000"/>
                  </a:schemeClr>
                </a:solidFill>
              </a:rPr>
              <a:t>, and enhance prosecution.</a:t>
            </a:r>
          </a:p>
          <a:p>
            <a:pPr marL="91440" indent="-91440" eaLnBrk="1" fontAlgn="auto" hangingPunct="1">
              <a:spcAft>
                <a:spcPts val="0"/>
              </a:spcAft>
              <a:buFont typeface="Arial" panose="020B0604020202020204" pitchFamily="34" charset="0"/>
              <a:buChar char=" "/>
              <a:defRPr/>
            </a:pPr>
            <a:endParaRPr lang="en-US" altLang="en-US" dirty="0">
              <a:solidFill>
                <a:schemeClr val="tx1">
                  <a:lumMod val="85000"/>
                  <a:lumOff val="15000"/>
                </a:schemeClr>
              </a:solidFill>
            </a:endParaRPr>
          </a:p>
          <a:p>
            <a:pPr marL="91440" indent="-91440" eaLnBrk="1" fontAlgn="auto" hangingPunct="1">
              <a:spcAft>
                <a:spcPts val="0"/>
              </a:spcAft>
              <a:buFont typeface="Arial" panose="020B0604020202020204" pitchFamily="34" charset="0"/>
              <a:buChar char=" "/>
              <a:defRPr/>
            </a:pPr>
            <a:r>
              <a:rPr lang="en-US" altLang="en-US" dirty="0">
                <a:solidFill>
                  <a:schemeClr val="tx1">
                    <a:lumMod val="85000"/>
                    <a:lumOff val="15000"/>
                  </a:schemeClr>
                </a:solidFill>
              </a:rPr>
              <a:t>We were also interested in how the technology affected </a:t>
            </a:r>
            <a:r>
              <a:rPr lang="en-US" altLang="en-US" dirty="0">
                <a:solidFill>
                  <a:srgbClr val="FF0000"/>
                </a:solidFill>
              </a:rPr>
              <a:t>police-citizen interactions</a:t>
            </a:r>
            <a:r>
              <a:rPr lang="en-US" altLang="en-US" dirty="0">
                <a:solidFill>
                  <a:schemeClr val="tx1">
                    <a:lumMod val="85000"/>
                    <a:lumOff val="15000"/>
                  </a:schemeClr>
                </a:solidFill>
              </a:rPr>
              <a:t> and </a:t>
            </a:r>
            <a:r>
              <a:rPr lang="en-US" altLang="en-US" dirty="0">
                <a:solidFill>
                  <a:srgbClr val="FF0000"/>
                </a:solidFill>
              </a:rPr>
              <a:t>officer perceptions of the technology.</a:t>
            </a:r>
            <a:endParaRPr lang="en-US" altLang="en-US" dirty="0">
              <a:solidFill>
                <a:schemeClr val="tx1">
                  <a:lumMod val="85000"/>
                  <a:lumOff val="15000"/>
                </a:schemeClr>
              </a:solidFill>
            </a:endParaRPr>
          </a:p>
          <a:p>
            <a:pPr marL="91440" indent="-91440" eaLnBrk="1" fontAlgn="auto" hangingPunct="1">
              <a:spcAft>
                <a:spcPts val="0"/>
              </a:spcAft>
              <a:buFont typeface="Arial" panose="020B0604020202020204" pitchFamily="34" charset="0"/>
              <a:buChar char=" "/>
              <a:defRPr/>
            </a:pPr>
            <a:endParaRPr lang="en-US" altLang="en-US" dirty="0">
              <a:solidFill>
                <a:schemeClr val="tx1">
                  <a:lumMod val="85000"/>
                  <a:lumOff val="15000"/>
                </a:schemeClr>
              </a:solidFill>
            </a:endParaRPr>
          </a:p>
          <a:p>
            <a:pPr marL="548640" lvl="2" indent="-548640" eaLnBrk="1" fontAlgn="auto" hangingPunct="1">
              <a:spcAft>
                <a:spcPts val="0"/>
              </a:spcAft>
              <a:buFontTx/>
              <a:buNone/>
              <a:defRPr/>
            </a:pPr>
            <a:endParaRPr lang="en-US" altLang="en-US" dirty="0">
              <a:solidFill>
                <a:schemeClr val="tx1">
                  <a:lumMod val="85000"/>
                  <a:lumOff val="15000"/>
                </a:schemeClr>
              </a:solidFill>
            </a:endParaRPr>
          </a:p>
          <a:p>
            <a:pPr marL="274320" lvl="1" eaLnBrk="1" fontAlgn="auto" hangingPunct="1">
              <a:spcAft>
                <a:spcPts val="0"/>
              </a:spcAft>
              <a:buFont typeface="Wingdings" panose="05000000000000000000" pitchFamily="2" charset="2"/>
              <a:buNone/>
              <a:defRPr/>
            </a:pPr>
            <a:r>
              <a:rPr lang="en-US" altLang="en-US" sz="1200" dirty="0">
                <a:solidFill>
                  <a:schemeClr val="tx1">
                    <a:lumMod val="85000"/>
                    <a:lumOff val="15000"/>
                  </a:schemeClr>
                </a:solidFill>
              </a:rPr>
              <a:t> </a:t>
            </a:r>
          </a:p>
        </p:txBody>
      </p:sp>
    </p:spTree>
    <p:extLst>
      <p:ext uri="{BB962C8B-B14F-4D97-AF65-F5344CB8AC3E}">
        <p14:creationId xmlns:p14="http://schemas.microsoft.com/office/powerpoint/2010/main" val="2471343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27000">
              <a:schemeClr val="bg1">
                <a:lumMod val="85000"/>
              </a:schemeClr>
            </a:gs>
            <a:gs pos="50000">
              <a:schemeClr val="bg1"/>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1930400" y="241300"/>
            <a:ext cx="6014723" cy="646331"/>
          </a:xfrm>
          <a:prstGeom prst="rect">
            <a:avLst/>
          </a:prstGeom>
          <a:noFill/>
        </p:spPr>
        <p:txBody>
          <a:bodyPr wrap="none" rtlCol="0">
            <a:spAutoFit/>
          </a:bodyPr>
          <a:lstStyle/>
          <a:p>
            <a:r>
              <a:rPr lang="en-GB" sz="2000" dirty="0">
                <a:solidFill>
                  <a:srgbClr val="18278E"/>
                </a:solidFill>
                <a:latin typeface="Microsoft YaHei UI" panose="020B0503020204020204" pitchFamily="34" charset="-122"/>
                <a:ea typeface="Microsoft YaHei UI" panose="020B0503020204020204" pitchFamily="34" charset="-122"/>
              </a:rPr>
              <a:t>Conference 2017</a:t>
            </a:r>
            <a:br>
              <a:rPr lang="en-GB" sz="2000" dirty="0">
                <a:solidFill>
                  <a:srgbClr val="18278E"/>
                </a:solidFill>
                <a:latin typeface="Microsoft YaHei UI" panose="020B0503020204020204" pitchFamily="34" charset="-122"/>
                <a:ea typeface="Microsoft YaHei UI" panose="020B0503020204020204" pitchFamily="34" charset="-122"/>
              </a:rPr>
            </a:br>
            <a:r>
              <a:rPr lang="en-US" sz="1600" dirty="0">
                <a:solidFill>
                  <a:srgbClr val="18278E"/>
                </a:solidFill>
                <a:latin typeface="Microsoft YaHei UI" panose="020B0503020204020204" pitchFamily="34" charset="-122"/>
                <a:ea typeface="Microsoft YaHei UI" panose="020B0503020204020204" pitchFamily="34" charset="-122"/>
              </a:rPr>
              <a:t>Creating a Culture of Curiosity: Why Failure is a Good Thing</a:t>
            </a:r>
            <a:endParaRPr lang="en-GB" sz="2000" dirty="0">
              <a:solidFill>
                <a:srgbClr val="18278E"/>
              </a:solidFill>
              <a:latin typeface="Microsoft YaHei UI" panose="020B0503020204020204" pitchFamily="34" charset="-122"/>
              <a:ea typeface="Microsoft YaHei UI" panose="020B0503020204020204" pitchFamily="34" charset="-122"/>
            </a:endParaRPr>
          </a:p>
        </p:txBody>
      </p:sp>
      <p:sp>
        <p:nvSpPr>
          <p:cNvPr id="6" name="TextBox 5"/>
          <p:cNvSpPr txBox="1"/>
          <p:nvPr/>
        </p:nvSpPr>
        <p:spPr>
          <a:xfrm>
            <a:off x="1930400" y="2527300"/>
            <a:ext cx="8356198" cy="830997"/>
          </a:xfrm>
          <a:prstGeom prst="rect">
            <a:avLst/>
          </a:prstGeom>
          <a:noFill/>
        </p:spPr>
        <p:txBody>
          <a:bodyPr wrap="none" rtlCol="0">
            <a:spAutoFit/>
          </a:bodyPr>
          <a:lstStyle/>
          <a:p>
            <a:r>
              <a:rPr lang="en-GB" sz="4800" dirty="0">
                <a:solidFill>
                  <a:srgbClr val="18278E"/>
                </a:solidFill>
                <a:latin typeface="Microsoft YaHei UI" panose="020B0503020204020204" pitchFamily="34" charset="-122"/>
                <a:ea typeface="Microsoft YaHei UI" panose="020B0503020204020204" pitchFamily="34" charset="-122"/>
              </a:rPr>
              <a:t>Welcome and Introductions</a:t>
            </a:r>
          </a:p>
        </p:txBody>
      </p:sp>
      <p:sp>
        <p:nvSpPr>
          <p:cNvPr id="7" name="TextBox 6"/>
          <p:cNvSpPr txBox="1"/>
          <p:nvPr/>
        </p:nvSpPr>
        <p:spPr>
          <a:xfrm>
            <a:off x="2503803" y="3497997"/>
            <a:ext cx="7209409" cy="954107"/>
          </a:xfrm>
          <a:prstGeom prst="rect">
            <a:avLst/>
          </a:prstGeom>
          <a:noFill/>
        </p:spPr>
        <p:txBody>
          <a:bodyPr wrap="none" rtlCol="0">
            <a:spAutoFit/>
          </a:bodyPr>
          <a:lstStyle/>
          <a:p>
            <a:pPr algn="ctr"/>
            <a:r>
              <a:rPr lang="en-GB" sz="2800" dirty="0">
                <a:solidFill>
                  <a:srgbClr val="18278E"/>
                </a:solidFill>
                <a:latin typeface="Microsoft YaHei UI" panose="020B0503020204020204" pitchFamily="34" charset="-122"/>
                <a:ea typeface="Microsoft YaHei UI" panose="020B0503020204020204" pitchFamily="34" charset="-122"/>
              </a:rPr>
              <a:t>T/ACC Alex Murray</a:t>
            </a:r>
          </a:p>
          <a:p>
            <a:pPr algn="ctr"/>
            <a:r>
              <a:rPr lang="en-GB" sz="2800" dirty="0">
                <a:solidFill>
                  <a:srgbClr val="18278E"/>
                </a:solidFill>
                <a:latin typeface="Microsoft YaHei UI" panose="020B0503020204020204" pitchFamily="34" charset="-122"/>
                <a:ea typeface="Microsoft YaHei UI" panose="020B0503020204020204" pitchFamily="34" charset="-122"/>
              </a:rPr>
              <a:t>West Midlands Police &amp; Vice-Chair SEBP </a:t>
            </a:r>
          </a:p>
        </p:txBody>
      </p:sp>
      <p:pic>
        <p:nvPicPr>
          <p:cNvPr id="2050" name="Picture 2" descr="Image result for Society of evidence based policing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593" y="241300"/>
            <a:ext cx="1545807" cy="6463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369882" y="4673600"/>
            <a:ext cx="3477234" cy="830997"/>
          </a:xfrm>
          <a:prstGeom prst="rect">
            <a:avLst/>
          </a:prstGeom>
          <a:noFill/>
        </p:spPr>
        <p:txBody>
          <a:bodyPr wrap="none" rtlCol="0">
            <a:spAutoFit/>
          </a:bodyPr>
          <a:lstStyle/>
          <a:p>
            <a:r>
              <a:rPr lang="en-GB" sz="4800" dirty="0">
                <a:solidFill>
                  <a:srgbClr val="18278E"/>
                </a:solidFill>
                <a:latin typeface="Microsoft YaHei UI" panose="020B0503020204020204" pitchFamily="34" charset="-122"/>
                <a:ea typeface="Microsoft YaHei UI" panose="020B0503020204020204" pitchFamily="34" charset="-122"/>
              </a:rPr>
              <a:t>#SEBP2017</a:t>
            </a:r>
          </a:p>
        </p:txBody>
      </p:sp>
      <p:sp>
        <p:nvSpPr>
          <p:cNvPr id="9" name="TextBox 8"/>
          <p:cNvSpPr txBox="1"/>
          <p:nvPr/>
        </p:nvSpPr>
        <p:spPr>
          <a:xfrm>
            <a:off x="3343290" y="5504597"/>
            <a:ext cx="5530425" cy="954107"/>
          </a:xfrm>
          <a:prstGeom prst="rect">
            <a:avLst/>
          </a:prstGeom>
          <a:noFill/>
        </p:spPr>
        <p:txBody>
          <a:bodyPr wrap="none" rtlCol="0">
            <a:spAutoFit/>
          </a:bodyPr>
          <a:lstStyle/>
          <a:p>
            <a:pPr algn="ctr"/>
            <a:r>
              <a:rPr lang="en-GB" sz="2800" dirty="0">
                <a:solidFill>
                  <a:srgbClr val="18278E"/>
                </a:solidFill>
                <a:latin typeface="Microsoft YaHei UI" panose="020B0503020204020204" pitchFamily="34" charset="-122"/>
                <a:ea typeface="Microsoft YaHei UI" panose="020B0503020204020204" pitchFamily="34" charset="-122"/>
              </a:rPr>
              <a:t>WIFI Code: </a:t>
            </a:r>
            <a:r>
              <a:rPr lang="en-GB" sz="2800" dirty="0" err="1">
                <a:solidFill>
                  <a:srgbClr val="18278E"/>
                </a:solidFill>
                <a:latin typeface="Microsoft YaHei UI" panose="020B0503020204020204" pitchFamily="34" charset="-122"/>
                <a:ea typeface="Microsoft YaHei UI" panose="020B0503020204020204" pitchFamily="34" charset="-122"/>
              </a:rPr>
              <a:t>saints_conferencing</a:t>
            </a:r>
            <a:br>
              <a:rPr lang="en-GB" sz="2800" dirty="0">
                <a:solidFill>
                  <a:srgbClr val="18278E"/>
                </a:solidFill>
                <a:latin typeface="Microsoft YaHei UI" panose="020B0503020204020204" pitchFamily="34" charset="-122"/>
                <a:ea typeface="Microsoft YaHei UI" panose="020B0503020204020204" pitchFamily="34" charset="-122"/>
              </a:rPr>
            </a:br>
            <a:r>
              <a:rPr lang="en-GB" sz="2800" dirty="0">
                <a:solidFill>
                  <a:srgbClr val="18278E"/>
                </a:solidFill>
                <a:latin typeface="Microsoft YaHei UI" panose="020B0503020204020204" pitchFamily="34" charset="-122"/>
                <a:ea typeface="Microsoft YaHei UI" panose="020B0503020204020204" pitchFamily="34" charset="-122"/>
              </a:rPr>
              <a:t>Password: TheS41nt753</a:t>
            </a:r>
          </a:p>
        </p:txBody>
      </p:sp>
    </p:spTree>
    <p:extLst>
      <p:ext uri="{BB962C8B-B14F-4D97-AF65-F5344CB8AC3E}">
        <p14:creationId xmlns:p14="http://schemas.microsoft.com/office/powerpoint/2010/main" val="565761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625600" y="0"/>
            <a:ext cx="9956800" cy="1219200"/>
          </a:xfrm>
        </p:spPr>
        <p:txBody>
          <a:bodyPr>
            <a:normAutofit fontScale="90000"/>
          </a:bodyPr>
          <a:lstStyle/>
          <a:p>
            <a:pPr eaLnBrk="1" fontAlgn="auto" hangingPunct="1">
              <a:spcAft>
                <a:spcPts val="0"/>
              </a:spcAft>
              <a:defRPr/>
            </a:pPr>
            <a:r>
              <a:rPr lang="en-US" altLang="en-US" dirty="0"/>
              <a:t>This presentation focuses on three simple research questions…</a:t>
            </a:r>
          </a:p>
        </p:txBody>
      </p:sp>
      <p:sp>
        <p:nvSpPr>
          <p:cNvPr id="5123" name="Content Placeholder 2"/>
          <p:cNvSpPr>
            <a:spLocks noGrp="1"/>
          </p:cNvSpPr>
          <p:nvPr>
            <p:ph idx="1"/>
          </p:nvPr>
        </p:nvSpPr>
        <p:spPr>
          <a:xfrm>
            <a:off x="1625600" y="1676400"/>
            <a:ext cx="9448800" cy="5029200"/>
          </a:xfrm>
        </p:spPr>
        <p:txBody>
          <a:bodyPr rtlCol="0">
            <a:normAutofit fontScale="92500" lnSpcReduction="20000"/>
          </a:bodyPr>
          <a:lstStyle/>
          <a:p>
            <a:pPr marL="91440" indent="-91440" eaLnBrk="1" fontAlgn="auto" hangingPunct="1">
              <a:spcAft>
                <a:spcPts val="0"/>
              </a:spcAft>
              <a:buFont typeface="Arial" panose="020B0604020202020204" pitchFamily="34" charset="0"/>
              <a:buChar char=" "/>
              <a:defRPr/>
            </a:pPr>
            <a:r>
              <a:rPr lang="en-US" altLang="en-US" sz="2600" dirty="0">
                <a:solidFill>
                  <a:schemeClr val="accent1">
                    <a:lumMod val="75000"/>
                  </a:schemeClr>
                </a:solidFill>
              </a:rPr>
              <a:t>Question 1:</a:t>
            </a:r>
            <a:r>
              <a:rPr lang="en-US" altLang="en-US" sz="2600" dirty="0">
                <a:solidFill>
                  <a:schemeClr val="tx1">
                    <a:lumMod val="85000"/>
                    <a:lumOff val="15000"/>
                  </a:schemeClr>
                </a:solidFill>
              </a:rPr>
              <a:t> </a:t>
            </a:r>
          </a:p>
          <a:p>
            <a:pPr marL="0" indent="0" eaLnBrk="1" fontAlgn="auto" hangingPunct="1">
              <a:spcAft>
                <a:spcPts val="0"/>
              </a:spcAft>
              <a:buFont typeface="Arial" panose="020B0604020202020204" pitchFamily="34" charset="0"/>
              <a:buNone/>
              <a:defRPr/>
            </a:pPr>
            <a:r>
              <a:rPr lang="en-US" altLang="en-US" sz="2600" dirty="0">
                <a:solidFill>
                  <a:schemeClr val="tx1">
                    <a:lumMod val="85000"/>
                    <a:lumOff val="15000"/>
                  </a:schemeClr>
                </a:solidFill>
              </a:rPr>
              <a:t>Will the officers use the technology, and what are the conditions that will impact their willingness to turn on the camera?</a:t>
            </a:r>
          </a:p>
          <a:p>
            <a:pPr marL="91440" indent="-91440" eaLnBrk="1" fontAlgn="auto" hangingPunct="1">
              <a:spcAft>
                <a:spcPts val="0"/>
              </a:spcAft>
              <a:buFont typeface="Arial" panose="020B0604020202020204" pitchFamily="34" charset="0"/>
              <a:buChar char=" "/>
              <a:defRPr/>
            </a:pPr>
            <a:endParaRPr lang="en-US" altLang="en-US" sz="2600" dirty="0">
              <a:solidFill>
                <a:schemeClr val="tx1">
                  <a:lumMod val="85000"/>
                  <a:lumOff val="15000"/>
                </a:schemeClr>
              </a:solidFill>
            </a:endParaRPr>
          </a:p>
          <a:p>
            <a:pPr marL="91440" indent="-91440" eaLnBrk="1" fontAlgn="auto" hangingPunct="1">
              <a:spcAft>
                <a:spcPts val="0"/>
              </a:spcAft>
              <a:buFont typeface="Arial" panose="020B0604020202020204" pitchFamily="34" charset="0"/>
              <a:buChar char=" "/>
              <a:defRPr/>
            </a:pPr>
            <a:r>
              <a:rPr lang="en-US" altLang="en-US" sz="2600" dirty="0">
                <a:solidFill>
                  <a:schemeClr val="accent1">
                    <a:lumMod val="75000"/>
                  </a:schemeClr>
                </a:solidFill>
              </a:rPr>
              <a:t>Question 2:</a:t>
            </a:r>
            <a:endParaRPr lang="en-US" altLang="en-US" sz="2600" dirty="0">
              <a:solidFill>
                <a:schemeClr val="tx1">
                  <a:lumMod val="85000"/>
                  <a:lumOff val="15000"/>
                </a:schemeClr>
              </a:solidFill>
            </a:endParaRPr>
          </a:p>
          <a:p>
            <a:pPr marL="91440" indent="-91440" eaLnBrk="1" fontAlgn="auto" hangingPunct="1">
              <a:spcAft>
                <a:spcPts val="0"/>
              </a:spcAft>
              <a:buFont typeface="Arial" panose="020B0604020202020204" pitchFamily="34" charset="0"/>
              <a:buChar char=" "/>
              <a:defRPr/>
            </a:pPr>
            <a:r>
              <a:rPr lang="en-US" altLang="en-US" sz="2600" dirty="0">
                <a:solidFill>
                  <a:schemeClr val="tx1">
                    <a:lumMod val="85000"/>
                    <a:lumOff val="15000"/>
                  </a:schemeClr>
                </a:solidFill>
              </a:rPr>
              <a:t>How does the adoption of body-worn cameras affect their attitudes about police work and the technology?</a:t>
            </a:r>
          </a:p>
          <a:p>
            <a:pPr marL="91440" indent="-91440" eaLnBrk="1" fontAlgn="auto" hangingPunct="1">
              <a:spcAft>
                <a:spcPts val="0"/>
              </a:spcAft>
              <a:buFont typeface="Arial" panose="020B0604020202020204" pitchFamily="34" charset="0"/>
              <a:buChar char=" "/>
              <a:defRPr/>
            </a:pPr>
            <a:endParaRPr lang="en-US" altLang="en-US" sz="2600" dirty="0">
              <a:solidFill>
                <a:schemeClr val="tx1">
                  <a:lumMod val="85000"/>
                  <a:lumOff val="15000"/>
                </a:schemeClr>
              </a:solidFill>
            </a:endParaRPr>
          </a:p>
          <a:p>
            <a:pPr marL="91440" indent="-91440" eaLnBrk="1" fontAlgn="auto" hangingPunct="1">
              <a:spcAft>
                <a:spcPts val="0"/>
              </a:spcAft>
              <a:buFont typeface="Arial" panose="020B0604020202020204" pitchFamily="34" charset="0"/>
              <a:buChar char=" "/>
              <a:defRPr/>
            </a:pPr>
            <a:r>
              <a:rPr lang="en-US" altLang="en-US" sz="2600" dirty="0">
                <a:solidFill>
                  <a:schemeClr val="accent1">
                    <a:lumMod val="75000"/>
                  </a:schemeClr>
                </a:solidFill>
              </a:rPr>
              <a:t>Question 3:</a:t>
            </a:r>
          </a:p>
          <a:p>
            <a:pPr marL="91440" indent="-91440" eaLnBrk="1" fontAlgn="auto" hangingPunct="1">
              <a:spcAft>
                <a:spcPts val="0"/>
              </a:spcAft>
              <a:buFont typeface="Arial" panose="020B0604020202020204" pitchFamily="34" charset="0"/>
              <a:buChar char=" "/>
              <a:defRPr/>
            </a:pPr>
            <a:r>
              <a:rPr lang="en-US" altLang="en-US" sz="2600" dirty="0">
                <a:solidFill>
                  <a:schemeClr val="tx1">
                    <a:lumMod val="85000"/>
                    <a:lumOff val="15000"/>
                  </a:schemeClr>
                </a:solidFill>
              </a:rPr>
              <a:t>How does wearing the technology impact police-citizen contacts and coercive actions taken by the police?</a:t>
            </a:r>
          </a:p>
          <a:p>
            <a:pPr marL="91440" indent="-91440" eaLnBrk="1" fontAlgn="auto" hangingPunct="1">
              <a:spcAft>
                <a:spcPts val="0"/>
              </a:spcAft>
              <a:buFont typeface="Arial" panose="020B0604020202020204" pitchFamily="34" charset="0"/>
              <a:buChar char=" "/>
              <a:defRPr/>
            </a:pPr>
            <a:endParaRPr lang="en-US" altLang="en-US" sz="2600" dirty="0">
              <a:solidFill>
                <a:schemeClr val="tx1">
                  <a:lumMod val="85000"/>
                  <a:lumOff val="15000"/>
                </a:schemeClr>
              </a:solidFill>
            </a:endParaRPr>
          </a:p>
          <a:p>
            <a:pPr marL="548640" lvl="2" indent="-548640" eaLnBrk="1" fontAlgn="auto" hangingPunct="1">
              <a:spcAft>
                <a:spcPts val="0"/>
              </a:spcAft>
              <a:buFontTx/>
              <a:buNone/>
              <a:defRPr/>
            </a:pPr>
            <a:endParaRPr lang="en-US" altLang="en-US" dirty="0">
              <a:solidFill>
                <a:schemeClr val="tx1">
                  <a:lumMod val="85000"/>
                  <a:lumOff val="15000"/>
                </a:schemeClr>
              </a:solidFill>
            </a:endParaRPr>
          </a:p>
          <a:p>
            <a:pPr marL="274320" lvl="1" eaLnBrk="1" fontAlgn="auto" hangingPunct="1">
              <a:spcAft>
                <a:spcPts val="0"/>
              </a:spcAft>
              <a:buFont typeface="Wingdings" panose="05000000000000000000" pitchFamily="2" charset="2"/>
              <a:buNone/>
              <a:defRPr/>
            </a:pPr>
            <a:r>
              <a:rPr lang="en-US" altLang="en-US" sz="1200" dirty="0">
                <a:solidFill>
                  <a:schemeClr val="tx1">
                    <a:lumMod val="85000"/>
                    <a:lumOff val="15000"/>
                  </a:schemeClr>
                </a:solidFill>
              </a:rPr>
              <a:t> </a:t>
            </a:r>
          </a:p>
        </p:txBody>
      </p:sp>
    </p:spTree>
    <p:extLst>
      <p:ext uri="{BB962C8B-B14F-4D97-AF65-F5344CB8AC3E}">
        <p14:creationId xmlns:p14="http://schemas.microsoft.com/office/powerpoint/2010/main" val="1511239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625600" y="0"/>
            <a:ext cx="9956800" cy="1066800"/>
          </a:xfrm>
        </p:spPr>
        <p:txBody>
          <a:bodyPr/>
          <a:lstStyle/>
          <a:p>
            <a:pPr eaLnBrk="1" fontAlgn="auto" hangingPunct="1">
              <a:spcAft>
                <a:spcPts val="0"/>
              </a:spcAft>
              <a:defRPr/>
            </a:pPr>
            <a:r>
              <a:rPr lang="en-US" altLang="en-US"/>
              <a:t>Research Design</a:t>
            </a:r>
          </a:p>
        </p:txBody>
      </p:sp>
      <p:sp>
        <p:nvSpPr>
          <p:cNvPr id="21507" name="Content Placeholder 2"/>
          <p:cNvSpPr>
            <a:spLocks noGrp="1"/>
          </p:cNvSpPr>
          <p:nvPr>
            <p:ph idx="1"/>
          </p:nvPr>
        </p:nvSpPr>
        <p:spPr>
          <a:xfrm>
            <a:off x="1625600" y="1066800"/>
            <a:ext cx="10058400" cy="5410200"/>
          </a:xfrm>
        </p:spPr>
        <p:txBody>
          <a:bodyPr/>
          <a:lstStyle/>
          <a:p>
            <a:pPr eaLnBrk="1" hangingPunct="1"/>
            <a:r>
              <a:rPr lang="en-US" altLang="en-US"/>
              <a:t>50 officers were assigned to wear the cameras (treatment group) and 50 officers were assigned to the comparison group and did not wear cameras.</a:t>
            </a:r>
          </a:p>
          <a:p>
            <a:pPr eaLnBrk="1" hangingPunct="1"/>
            <a:endParaRPr lang="en-US" altLang="en-US" sz="1000"/>
          </a:p>
          <a:p>
            <a:pPr eaLnBrk="1" hangingPunct="1"/>
            <a:endParaRPr lang="en-US" altLang="en-US" sz="1000"/>
          </a:p>
          <a:p>
            <a:pPr eaLnBrk="1" hangingPunct="1"/>
            <a:r>
              <a:rPr lang="en-US" altLang="en-US"/>
              <a:t>Half of the officers in the treatment group volunteered to wear the cameras in response to an internal solicitation and the other half were assigned.</a:t>
            </a:r>
          </a:p>
          <a:p>
            <a:pPr eaLnBrk="1" hangingPunct="1"/>
            <a:endParaRPr lang="en-US" altLang="en-US"/>
          </a:p>
          <a:p>
            <a:pPr eaLnBrk="1" hangingPunct="1"/>
            <a:r>
              <a:rPr lang="en-US" altLang="en-US"/>
              <a:t>Treatment officers were matched to comparison officers based four key characteristics: age, race, gender, and citizen complaints.</a:t>
            </a:r>
          </a:p>
          <a:p>
            <a:pPr eaLnBrk="1" hangingPunct="1"/>
            <a:endParaRPr lang="en-US" altLang="en-US"/>
          </a:p>
          <a:p>
            <a:pPr eaLnBrk="1" hangingPunct="1"/>
            <a:endParaRPr lang="en-US" altLang="en-US" sz="1200"/>
          </a:p>
          <a:p>
            <a:pPr eaLnBrk="1" hangingPunct="1"/>
            <a:endParaRPr lang="en-US" altLang="en-US" sz="1200"/>
          </a:p>
        </p:txBody>
      </p:sp>
    </p:spTree>
    <p:extLst>
      <p:ext uri="{BB962C8B-B14F-4D97-AF65-F5344CB8AC3E}">
        <p14:creationId xmlns:p14="http://schemas.microsoft.com/office/powerpoint/2010/main" val="1150766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422400" y="838200"/>
            <a:ext cx="10566400" cy="1066800"/>
          </a:xfrm>
        </p:spPr>
        <p:txBody>
          <a:bodyPr/>
          <a:lstStyle/>
          <a:p>
            <a:pPr algn="ctr" eaLnBrk="1" fontAlgn="auto" hangingPunct="1">
              <a:spcAft>
                <a:spcPts val="0"/>
              </a:spcAft>
              <a:defRPr/>
            </a:pPr>
            <a:r>
              <a:rPr lang="en-US" altLang="en-US" sz="2800" dirty="0"/>
              <a:t>Police Officer Characteristics:</a:t>
            </a:r>
            <a:br>
              <a:rPr lang="en-US" altLang="en-US" sz="2800" dirty="0"/>
            </a:br>
            <a:r>
              <a:rPr lang="en-US" altLang="en-US" sz="2800" dirty="0"/>
              <a:t>Treatment vs. Comparison Group</a:t>
            </a:r>
          </a:p>
        </p:txBody>
      </p:sp>
      <p:sp>
        <p:nvSpPr>
          <p:cNvPr id="8195"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CC00"/>
              </a:buClr>
              <a:buSzPct val="110000"/>
              <a:buFont typeface="Wingdings" panose="05000000000000000000" pitchFamily="2" charset="2"/>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990033"/>
              </a:buClr>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2000">
                <a:solidFill>
                  <a:srgbClr val="5F5F5F"/>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2000">
                <a:solidFill>
                  <a:srgbClr val="5F5F5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F5F5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F5F5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F5F5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F5F5F"/>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defRPr/>
            </a:pPr>
            <a:endParaRPr lang="en-US" altLang="en-US" sz="1600">
              <a:solidFill>
                <a:srgbClr val="990033"/>
              </a:solidFill>
            </a:endParaRPr>
          </a:p>
          <a:p>
            <a:pPr eaLnBrk="1" hangingPunct="1">
              <a:spcBef>
                <a:spcPct val="0"/>
              </a:spcBef>
              <a:buClrTx/>
              <a:buSzTx/>
              <a:buFontTx/>
              <a:buNone/>
              <a:defRPr/>
            </a:pPr>
            <a:endParaRPr lang="en-US" altLang="en-US" sz="1600">
              <a:solidFill>
                <a:srgbClr val="990033"/>
              </a:solidFill>
            </a:endParaRPr>
          </a:p>
        </p:txBody>
      </p:sp>
      <p:graphicFrame>
        <p:nvGraphicFramePr>
          <p:cNvPr id="7" name="Table 6"/>
          <p:cNvGraphicFramePr>
            <a:graphicFrameLocks noGrp="1"/>
          </p:cNvGraphicFramePr>
          <p:nvPr/>
        </p:nvGraphicFramePr>
        <p:xfrm>
          <a:off x="2032000" y="2438400"/>
          <a:ext cx="9347199" cy="2971799"/>
        </p:xfrm>
        <a:graphic>
          <a:graphicData uri="http://schemas.openxmlformats.org/drawingml/2006/table">
            <a:tbl>
              <a:tblPr/>
              <a:tblGrid>
                <a:gridCol w="3115733">
                  <a:extLst>
                    <a:ext uri="{9D8B030D-6E8A-4147-A177-3AD203B41FA5}">
                      <a16:colId xmlns:a16="http://schemas.microsoft.com/office/drawing/2014/main" val="20000"/>
                    </a:ext>
                  </a:extLst>
                </a:gridCol>
                <a:gridCol w="3115733">
                  <a:extLst>
                    <a:ext uri="{9D8B030D-6E8A-4147-A177-3AD203B41FA5}">
                      <a16:colId xmlns:a16="http://schemas.microsoft.com/office/drawing/2014/main" val="20001"/>
                    </a:ext>
                  </a:extLst>
                </a:gridCol>
                <a:gridCol w="3115733">
                  <a:extLst>
                    <a:ext uri="{9D8B030D-6E8A-4147-A177-3AD203B41FA5}">
                      <a16:colId xmlns:a16="http://schemas.microsoft.com/office/drawing/2014/main" val="20002"/>
                    </a:ext>
                  </a:extLst>
                </a:gridCol>
              </a:tblGrid>
              <a:tr h="801903">
                <a:tc>
                  <a:txBody>
                    <a:bodyPr/>
                    <a:lstStyle/>
                    <a:p>
                      <a:pPr marL="0" marR="0" algn="ctr">
                        <a:spcBef>
                          <a:spcPts val="0"/>
                        </a:spcBef>
                        <a:spcAft>
                          <a:spcPts val="0"/>
                        </a:spcAft>
                      </a:pPr>
                      <a:r>
                        <a:rPr lang="en-US" sz="1400" dirty="0">
                          <a:latin typeface="Arial"/>
                          <a:ea typeface="Cambria"/>
                          <a:cs typeface="Times New Roman"/>
                        </a:rPr>
                        <a:t>Police Officer</a:t>
                      </a:r>
                      <a:endParaRPr lang="en-US" sz="1400" dirty="0">
                        <a:latin typeface="Cambria"/>
                        <a:ea typeface="Cambria"/>
                        <a:cs typeface="Times New Roman"/>
                      </a:endParaRPr>
                    </a:p>
                    <a:p>
                      <a:pPr marL="0" marR="0" algn="ctr">
                        <a:spcBef>
                          <a:spcPts val="0"/>
                        </a:spcBef>
                        <a:spcAft>
                          <a:spcPts val="0"/>
                        </a:spcAft>
                      </a:pPr>
                      <a:r>
                        <a:rPr lang="en-US" sz="1400" dirty="0">
                          <a:latin typeface="Arial"/>
                          <a:ea typeface="Cambria"/>
                          <a:cs typeface="Times New Roman"/>
                        </a:rPr>
                        <a:t>Characteristics</a:t>
                      </a:r>
                      <a:endParaRPr lang="en-US" sz="1400" dirty="0">
                        <a:latin typeface="Cambria"/>
                        <a:ea typeface="Cambria"/>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400" dirty="0">
                          <a:latin typeface="Arial"/>
                          <a:ea typeface="Cambria"/>
                          <a:cs typeface="Times New Roman"/>
                        </a:rPr>
                        <a:t>Treatment Group</a:t>
                      </a:r>
                      <a:endParaRPr lang="en-US" sz="1400" dirty="0">
                        <a:latin typeface="Cambria"/>
                        <a:ea typeface="Cambria"/>
                        <a:cs typeface="Times New Roman"/>
                      </a:endParaRPr>
                    </a:p>
                    <a:p>
                      <a:pPr marL="0" marR="0" algn="ctr">
                        <a:spcBef>
                          <a:spcPts val="0"/>
                        </a:spcBef>
                        <a:spcAft>
                          <a:spcPts val="0"/>
                        </a:spcAft>
                      </a:pPr>
                      <a:r>
                        <a:rPr lang="en-US" sz="1400" dirty="0">
                          <a:latin typeface="Arial"/>
                          <a:ea typeface="Cambria"/>
                          <a:cs typeface="Times New Roman"/>
                        </a:rPr>
                        <a:t>(n=50)</a:t>
                      </a:r>
                      <a:endParaRPr lang="en-US" sz="1400" dirty="0">
                        <a:latin typeface="Cambria"/>
                        <a:ea typeface="Cambria"/>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400" dirty="0">
                          <a:latin typeface="Arial"/>
                          <a:ea typeface="Cambria"/>
                          <a:cs typeface="Times New Roman"/>
                        </a:rPr>
                        <a:t>Comparison Group</a:t>
                      </a:r>
                      <a:endParaRPr lang="en-US" sz="1400" dirty="0">
                        <a:latin typeface="Cambria"/>
                        <a:ea typeface="Cambria"/>
                        <a:cs typeface="Times New Roman"/>
                      </a:endParaRPr>
                    </a:p>
                    <a:p>
                      <a:pPr marL="0" marR="0" algn="ctr">
                        <a:spcBef>
                          <a:spcPts val="0"/>
                        </a:spcBef>
                        <a:spcAft>
                          <a:spcPts val="0"/>
                        </a:spcAft>
                      </a:pPr>
                      <a:r>
                        <a:rPr lang="en-US" sz="1400" dirty="0">
                          <a:latin typeface="Arial"/>
                          <a:ea typeface="Cambria"/>
                          <a:cs typeface="Times New Roman"/>
                        </a:rPr>
                        <a:t>(n=50)</a:t>
                      </a:r>
                    </a:p>
                    <a:p>
                      <a:pPr marL="0" marR="0" algn="ctr">
                        <a:spcBef>
                          <a:spcPts val="0"/>
                        </a:spcBef>
                        <a:spcAft>
                          <a:spcPts val="0"/>
                        </a:spcAft>
                      </a:pPr>
                      <a:endParaRPr lang="en-US" sz="1400" dirty="0">
                        <a:latin typeface="Cambria"/>
                        <a:ea typeface="Cambria"/>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275174">
                <a:tc>
                  <a:txBody>
                    <a:bodyPr/>
                    <a:lstStyle/>
                    <a:p>
                      <a:pPr marL="0" marR="0">
                        <a:spcBef>
                          <a:spcPts val="0"/>
                        </a:spcBef>
                        <a:spcAft>
                          <a:spcPts val="0"/>
                        </a:spcAft>
                      </a:pPr>
                      <a:r>
                        <a:rPr lang="en-US" sz="1400" dirty="0">
                          <a:latin typeface="Arial"/>
                          <a:ea typeface="Cambria"/>
                          <a:cs typeface="Times New Roman"/>
                        </a:rPr>
                        <a:t>Experience in years</a:t>
                      </a:r>
                      <a:endParaRPr lang="en-US" sz="1400" dirty="0">
                        <a:latin typeface="Cambria"/>
                        <a:ea typeface="Cambria"/>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Arial"/>
                          <a:ea typeface="Cambria"/>
                          <a:cs typeface="Times New Roman"/>
                        </a:rPr>
                        <a:t>  9.9</a:t>
                      </a:r>
                      <a:endParaRPr lang="en-US" sz="1400" dirty="0">
                        <a:latin typeface="Cambria"/>
                        <a:ea typeface="Cambria"/>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Arial"/>
                          <a:ea typeface="Cambria"/>
                          <a:cs typeface="Times New Roman"/>
                        </a:rPr>
                        <a:t>10.8</a:t>
                      </a:r>
                      <a:endParaRPr lang="en-US" sz="1400" dirty="0">
                        <a:latin typeface="Cambria"/>
                        <a:ea typeface="Cambria"/>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5174">
                <a:tc>
                  <a:txBody>
                    <a:bodyPr/>
                    <a:lstStyle/>
                    <a:p>
                      <a:pPr marL="0" marR="0">
                        <a:spcBef>
                          <a:spcPts val="0"/>
                        </a:spcBef>
                        <a:spcAft>
                          <a:spcPts val="0"/>
                        </a:spcAft>
                      </a:pPr>
                      <a:r>
                        <a:rPr lang="en-US" sz="1400" dirty="0">
                          <a:latin typeface="Arial"/>
                          <a:ea typeface="Cambria"/>
                          <a:cs typeface="Times New Roman"/>
                        </a:rPr>
                        <a:t>Age (in years)</a:t>
                      </a:r>
                      <a:endParaRPr lang="en-US" sz="1400" dirty="0">
                        <a:latin typeface="Cambria"/>
                        <a:ea typeface="Cambria"/>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Arial"/>
                          <a:ea typeface="Cambria"/>
                          <a:cs typeface="Times New Roman"/>
                        </a:rPr>
                        <a:t>35.9</a:t>
                      </a:r>
                      <a:endParaRPr lang="en-US" sz="1400" dirty="0">
                        <a:latin typeface="Cambria"/>
                        <a:ea typeface="Cambria"/>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Arial"/>
                          <a:ea typeface="Cambria"/>
                          <a:cs typeface="Times New Roman"/>
                        </a:rPr>
                        <a:t>37.5</a:t>
                      </a:r>
                      <a:endParaRPr lang="en-US" sz="1400" dirty="0">
                        <a:latin typeface="Cambria"/>
                        <a:ea typeface="Cambria"/>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5174">
                <a:tc>
                  <a:txBody>
                    <a:bodyPr/>
                    <a:lstStyle/>
                    <a:p>
                      <a:pPr marL="0" marR="0">
                        <a:spcBef>
                          <a:spcPts val="0"/>
                        </a:spcBef>
                        <a:spcAft>
                          <a:spcPts val="0"/>
                        </a:spcAft>
                      </a:pPr>
                      <a:r>
                        <a:rPr lang="en-US" sz="1400" dirty="0">
                          <a:latin typeface="Arial"/>
                          <a:ea typeface="Cambria"/>
                          <a:cs typeface="Times New Roman"/>
                        </a:rPr>
                        <a:t>Race (non-white)</a:t>
                      </a:r>
                      <a:endParaRPr lang="en-US" sz="1400" dirty="0">
                        <a:latin typeface="Cambria"/>
                        <a:ea typeface="Cambria"/>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Arial"/>
                          <a:ea typeface="Cambria"/>
                          <a:cs typeface="Times New Roman"/>
                        </a:rPr>
                        <a:t>   24.0%</a:t>
                      </a:r>
                      <a:endParaRPr lang="en-US" sz="1400" dirty="0">
                        <a:latin typeface="Cambria"/>
                        <a:ea typeface="Cambria"/>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Arial"/>
                          <a:ea typeface="Cambria"/>
                          <a:cs typeface="Times New Roman"/>
                        </a:rPr>
                        <a:t>     26.0%</a:t>
                      </a:r>
                      <a:endParaRPr lang="en-US" sz="1400" dirty="0">
                        <a:latin typeface="Cambria"/>
                        <a:ea typeface="Cambria"/>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5174">
                <a:tc>
                  <a:txBody>
                    <a:bodyPr/>
                    <a:lstStyle/>
                    <a:p>
                      <a:pPr marL="0" marR="0">
                        <a:spcBef>
                          <a:spcPts val="0"/>
                        </a:spcBef>
                        <a:spcAft>
                          <a:spcPts val="0"/>
                        </a:spcAft>
                      </a:pPr>
                      <a:r>
                        <a:rPr lang="en-US" sz="1400" dirty="0">
                          <a:latin typeface="Arial"/>
                          <a:ea typeface="Cambria"/>
                          <a:cs typeface="Times New Roman"/>
                        </a:rPr>
                        <a:t>Rank (officer)</a:t>
                      </a:r>
                      <a:endParaRPr lang="en-US" sz="1400" dirty="0">
                        <a:latin typeface="Cambria"/>
                        <a:ea typeface="Cambria"/>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Arial"/>
                          <a:ea typeface="Cambria"/>
                          <a:cs typeface="Times New Roman"/>
                        </a:rPr>
                        <a:t>   98.0%</a:t>
                      </a:r>
                      <a:endParaRPr lang="en-US" sz="1400" dirty="0">
                        <a:latin typeface="Cambria"/>
                        <a:ea typeface="Cambria"/>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Arial"/>
                          <a:ea typeface="Cambria"/>
                          <a:cs typeface="Times New Roman"/>
                        </a:rPr>
                        <a:t>   100.0%</a:t>
                      </a:r>
                      <a:endParaRPr lang="en-US" sz="1400" dirty="0">
                        <a:latin typeface="Cambria"/>
                        <a:ea typeface="Cambria"/>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7300">
                <a:tc>
                  <a:txBody>
                    <a:bodyPr/>
                    <a:lstStyle/>
                    <a:p>
                      <a:pPr marL="0" marR="0">
                        <a:spcBef>
                          <a:spcPts val="0"/>
                        </a:spcBef>
                        <a:spcAft>
                          <a:spcPts val="0"/>
                        </a:spcAft>
                      </a:pPr>
                      <a:r>
                        <a:rPr lang="en-US" sz="1400">
                          <a:latin typeface="Arial"/>
                          <a:ea typeface="Cambria"/>
                          <a:cs typeface="Times New Roman"/>
                        </a:rPr>
                        <a:t>Citizen Complaints</a:t>
                      </a:r>
                      <a:endParaRPr lang="en-US" sz="1400">
                        <a:latin typeface="Cambria"/>
                        <a:ea typeface="Cambria"/>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Arial"/>
                          <a:ea typeface="Cambria"/>
                          <a:cs typeface="Times New Roman"/>
                        </a:rPr>
                        <a:t>                   </a:t>
                      </a:r>
                      <a:r>
                        <a:rPr lang="en-US" sz="1400" baseline="0" dirty="0">
                          <a:latin typeface="Arial"/>
                          <a:ea typeface="Cambria"/>
                          <a:cs typeface="Times New Roman"/>
                        </a:rPr>
                        <a:t> </a:t>
                      </a:r>
                      <a:r>
                        <a:rPr lang="en-US" sz="1400" dirty="0">
                          <a:latin typeface="Arial"/>
                          <a:ea typeface="Cambria"/>
                          <a:cs typeface="Times New Roman"/>
                        </a:rPr>
                        <a:t>0.60</a:t>
                      </a:r>
                      <a:endParaRPr lang="en-US" sz="1400" dirty="0">
                        <a:latin typeface="Cambria"/>
                        <a:ea typeface="Cambria"/>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Arial"/>
                          <a:ea typeface="Cambria"/>
                          <a:cs typeface="Times New Roman"/>
                        </a:rPr>
                        <a:t>                    0.50</a:t>
                      </a:r>
                      <a:endParaRPr lang="en-US" sz="1400" dirty="0">
                        <a:latin typeface="Cambria"/>
                        <a:ea typeface="Cambria"/>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7300">
                <a:tc>
                  <a:txBody>
                    <a:bodyPr/>
                    <a:lstStyle/>
                    <a:p>
                      <a:pPr marL="0" marR="0">
                        <a:spcBef>
                          <a:spcPts val="0"/>
                        </a:spcBef>
                        <a:spcAft>
                          <a:spcPts val="0"/>
                        </a:spcAft>
                      </a:pPr>
                      <a:r>
                        <a:rPr lang="en-US" sz="1400">
                          <a:latin typeface="Arial"/>
                          <a:ea typeface="Cambria"/>
                          <a:cs typeface="Times New Roman"/>
                        </a:rPr>
                        <a:t>Education (4-year degree)</a:t>
                      </a:r>
                      <a:endParaRPr lang="en-US" sz="1400">
                        <a:latin typeface="Cambria"/>
                        <a:ea typeface="Cambria"/>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Arial"/>
                          <a:ea typeface="Cambria"/>
                          <a:cs typeface="Times New Roman"/>
                        </a:rPr>
                        <a:t>                  32.0%</a:t>
                      </a:r>
                      <a:endParaRPr lang="en-US" sz="1400" dirty="0">
                        <a:latin typeface="Cambria"/>
                        <a:ea typeface="Cambria"/>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Arial"/>
                          <a:ea typeface="Cambria"/>
                          <a:cs typeface="Times New Roman"/>
                        </a:rPr>
                        <a:t>                  36.0%</a:t>
                      </a:r>
                      <a:endParaRPr lang="en-US" sz="1400" dirty="0">
                        <a:latin typeface="Cambria"/>
                        <a:ea typeface="Cambria"/>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7300">
                <a:tc>
                  <a:txBody>
                    <a:bodyPr/>
                    <a:lstStyle/>
                    <a:p>
                      <a:pPr marL="0" marR="0">
                        <a:spcBef>
                          <a:spcPts val="0"/>
                        </a:spcBef>
                        <a:spcAft>
                          <a:spcPts val="0"/>
                        </a:spcAft>
                      </a:pPr>
                      <a:r>
                        <a:rPr lang="en-US" sz="1400">
                          <a:latin typeface="Arial"/>
                          <a:ea typeface="Cambria"/>
                          <a:cs typeface="Times New Roman"/>
                        </a:rPr>
                        <a:t>Gender (female)</a:t>
                      </a:r>
                      <a:endParaRPr lang="en-US" sz="1400">
                        <a:latin typeface="Cambria"/>
                        <a:ea typeface="Cambria"/>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Arial"/>
                          <a:ea typeface="Cambria"/>
                          <a:cs typeface="Times New Roman"/>
                        </a:rPr>
                        <a:t>                    8.0%</a:t>
                      </a:r>
                      <a:endParaRPr lang="en-US" sz="1400" dirty="0">
                        <a:latin typeface="Cambria"/>
                        <a:ea typeface="Cambria"/>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Arial"/>
                          <a:ea typeface="Cambria"/>
                          <a:cs typeface="Times New Roman"/>
                        </a:rPr>
                        <a:t>                  10.0%</a:t>
                      </a:r>
                      <a:endParaRPr lang="en-US" sz="1400" dirty="0">
                        <a:latin typeface="Cambria"/>
                        <a:ea typeface="Cambria"/>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7300">
                <a:tc>
                  <a:txBody>
                    <a:bodyPr/>
                    <a:lstStyle/>
                    <a:p>
                      <a:pPr marL="0" marR="0">
                        <a:spcBef>
                          <a:spcPts val="0"/>
                        </a:spcBef>
                        <a:spcAft>
                          <a:spcPts val="0"/>
                        </a:spcAft>
                      </a:pPr>
                      <a:r>
                        <a:rPr lang="en-US" sz="1400">
                          <a:latin typeface="Arial"/>
                          <a:ea typeface="Cambria"/>
                          <a:cs typeface="Times New Roman"/>
                        </a:rPr>
                        <a:t>Total citizen complaints</a:t>
                      </a:r>
                      <a:endParaRPr lang="en-US" sz="1400">
                        <a:latin typeface="Cambria"/>
                        <a:ea typeface="Cambria"/>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Arial"/>
                          <a:ea typeface="Cambria"/>
                          <a:cs typeface="Times New Roman"/>
                        </a:rPr>
                        <a:t>                  30.0</a:t>
                      </a:r>
                      <a:endParaRPr lang="en-US" sz="1400" dirty="0">
                        <a:latin typeface="Cambria"/>
                        <a:ea typeface="Cambria"/>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Arial"/>
                          <a:ea typeface="Cambria"/>
                          <a:cs typeface="Times New Roman"/>
                        </a:rPr>
                        <a:t>                  25.0</a:t>
                      </a:r>
                      <a:endParaRPr lang="en-US" sz="1400" dirty="0">
                        <a:latin typeface="Cambria"/>
                        <a:ea typeface="Cambria"/>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389023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727200" y="150813"/>
            <a:ext cx="9956800" cy="763587"/>
          </a:xfrm>
        </p:spPr>
        <p:txBody>
          <a:bodyPr/>
          <a:lstStyle/>
          <a:p>
            <a:pPr algn="ctr" eaLnBrk="1" fontAlgn="auto" hangingPunct="1">
              <a:spcAft>
                <a:spcPts val="0"/>
              </a:spcAft>
              <a:defRPr/>
            </a:pPr>
            <a:r>
              <a:rPr lang="en-US" altLang="en-US" dirty="0"/>
              <a:t>Data Collection</a:t>
            </a:r>
          </a:p>
        </p:txBody>
      </p:sp>
      <p:sp>
        <p:nvSpPr>
          <p:cNvPr id="10243" name="Content Placeholder 2"/>
          <p:cNvSpPr>
            <a:spLocks noGrp="1"/>
          </p:cNvSpPr>
          <p:nvPr>
            <p:ph idx="1"/>
          </p:nvPr>
        </p:nvSpPr>
        <p:spPr>
          <a:xfrm>
            <a:off x="812800" y="685800"/>
            <a:ext cx="10769600" cy="6096000"/>
          </a:xfrm>
        </p:spPr>
        <p:txBody>
          <a:bodyPr rtlCol="0">
            <a:normAutofit/>
          </a:bodyPr>
          <a:lstStyle/>
          <a:p>
            <a:pPr marL="1371600" lvl="3" indent="0" eaLnBrk="1" fontAlgn="auto" hangingPunct="1">
              <a:spcAft>
                <a:spcPts val="0"/>
              </a:spcAft>
              <a:buFontTx/>
              <a:buNone/>
              <a:defRPr/>
            </a:pPr>
            <a:endParaRPr lang="en-US" altLang="en-US" dirty="0">
              <a:solidFill>
                <a:schemeClr val="tx1">
                  <a:lumMod val="85000"/>
                  <a:lumOff val="15000"/>
                </a:schemeClr>
              </a:solidFill>
            </a:endParaRPr>
          </a:p>
          <a:p>
            <a:pPr marL="274320" lvl="1" eaLnBrk="1" fontAlgn="auto" hangingPunct="1">
              <a:spcAft>
                <a:spcPts val="0"/>
              </a:spcAft>
              <a:buFont typeface="Arial" panose="020B0604020202020204" pitchFamily="34" charset="0"/>
              <a:buChar char=" "/>
              <a:defRPr/>
            </a:pPr>
            <a:r>
              <a:rPr lang="en-US" altLang="en-US" dirty="0">
                <a:solidFill>
                  <a:schemeClr val="accent1">
                    <a:lumMod val="75000"/>
                  </a:schemeClr>
                </a:solidFill>
              </a:rPr>
              <a:t>Field contact reports</a:t>
            </a:r>
          </a:p>
          <a:p>
            <a:pPr marL="548640" lvl="2" indent="-548640" eaLnBrk="1" fontAlgn="auto" hangingPunct="1">
              <a:spcAft>
                <a:spcPts val="0"/>
              </a:spcAft>
              <a:buFont typeface="Arial" panose="020B0604020202020204" pitchFamily="34" charset="0"/>
              <a:buChar char=" "/>
              <a:defRPr/>
            </a:pPr>
            <a:r>
              <a:rPr lang="en-US" altLang="en-US" dirty="0">
                <a:solidFill>
                  <a:schemeClr val="tx1">
                    <a:lumMod val="85000"/>
                    <a:lumOff val="15000"/>
                  </a:schemeClr>
                </a:solidFill>
              </a:rPr>
              <a:t>Field contact reports were completed on randomly selected days every time an officer had contact with a citizen.</a:t>
            </a:r>
          </a:p>
          <a:p>
            <a:pPr marL="548640" lvl="2" indent="-548640" eaLnBrk="1" fontAlgn="auto" hangingPunct="1">
              <a:spcAft>
                <a:spcPts val="0"/>
              </a:spcAft>
              <a:buFont typeface="Arial" panose="020B0604020202020204" pitchFamily="34" charset="0"/>
              <a:buChar char=" "/>
              <a:defRPr/>
            </a:pPr>
            <a:endParaRPr lang="en-US" altLang="en-US" dirty="0">
              <a:solidFill>
                <a:schemeClr val="tx1">
                  <a:lumMod val="85000"/>
                  <a:lumOff val="15000"/>
                </a:schemeClr>
              </a:solidFill>
            </a:endParaRPr>
          </a:p>
          <a:p>
            <a:pPr marL="548640" lvl="2" indent="-548640" eaLnBrk="1" fontAlgn="auto" hangingPunct="1">
              <a:spcAft>
                <a:spcPts val="0"/>
              </a:spcAft>
              <a:buFont typeface="Arial" panose="020B0604020202020204" pitchFamily="34" charset="0"/>
              <a:buChar char=" "/>
              <a:defRPr/>
            </a:pPr>
            <a:r>
              <a:rPr lang="en-US" altLang="en-US" dirty="0">
                <a:solidFill>
                  <a:schemeClr val="tx1">
                    <a:lumMod val="85000"/>
                    <a:lumOff val="15000"/>
                  </a:schemeClr>
                </a:solidFill>
              </a:rPr>
              <a:t>The report contained questions about why the contact was initiated, citizens’ demeanor and behavior, police actions and use of force, presence of victims and bystanders, and demographics.</a:t>
            </a:r>
          </a:p>
          <a:p>
            <a:pPr marL="548640" lvl="2" indent="-548640" eaLnBrk="1" fontAlgn="auto" hangingPunct="1">
              <a:spcAft>
                <a:spcPts val="0"/>
              </a:spcAft>
              <a:buFont typeface="Arial" panose="020B0604020202020204" pitchFamily="34" charset="0"/>
              <a:buChar char=" "/>
              <a:defRPr/>
            </a:pPr>
            <a:endParaRPr lang="en-US" altLang="en-US" dirty="0">
              <a:solidFill>
                <a:schemeClr val="tx1">
                  <a:lumMod val="85000"/>
                  <a:lumOff val="15000"/>
                </a:schemeClr>
              </a:solidFill>
            </a:endParaRPr>
          </a:p>
          <a:p>
            <a:pPr marL="548640" lvl="2" indent="-548640" eaLnBrk="1" fontAlgn="auto" hangingPunct="1">
              <a:spcAft>
                <a:spcPts val="0"/>
              </a:spcAft>
              <a:buFont typeface="Arial" panose="020B0604020202020204" pitchFamily="34" charset="0"/>
              <a:buChar char=" "/>
              <a:defRPr/>
            </a:pPr>
            <a:r>
              <a:rPr lang="en-US" altLang="en-US" dirty="0">
                <a:solidFill>
                  <a:schemeClr val="tx1">
                    <a:lumMod val="85000"/>
                    <a:lumOff val="15000"/>
                  </a:schemeClr>
                </a:solidFill>
              </a:rPr>
              <a:t>A total of 3,702 field contact reports were completed by 100 officers over the study period.</a:t>
            </a:r>
          </a:p>
          <a:p>
            <a:pPr marL="914400" lvl="2" indent="0" eaLnBrk="1" fontAlgn="auto" hangingPunct="1">
              <a:spcAft>
                <a:spcPts val="0"/>
              </a:spcAft>
              <a:buFontTx/>
              <a:buNone/>
              <a:defRPr/>
            </a:pPr>
            <a:endParaRPr lang="en-US" altLang="en-US" dirty="0">
              <a:solidFill>
                <a:schemeClr val="tx1">
                  <a:lumMod val="85000"/>
                  <a:lumOff val="15000"/>
                </a:schemeClr>
              </a:solidFill>
            </a:endParaRPr>
          </a:p>
          <a:p>
            <a:pPr marL="274320" lvl="1" eaLnBrk="1" fontAlgn="auto" hangingPunct="1">
              <a:spcAft>
                <a:spcPts val="0"/>
              </a:spcAft>
              <a:buFont typeface="Arial" panose="020B0604020202020204" pitchFamily="34" charset="0"/>
              <a:buChar char=" "/>
              <a:defRPr/>
            </a:pPr>
            <a:r>
              <a:rPr lang="en-US" altLang="en-US" dirty="0">
                <a:solidFill>
                  <a:schemeClr val="accent1">
                    <a:lumMod val="75000"/>
                  </a:schemeClr>
                </a:solidFill>
              </a:rPr>
              <a:t>Officer perception surveys</a:t>
            </a:r>
          </a:p>
          <a:p>
            <a:pPr marL="548640" lvl="2" indent="-548640" eaLnBrk="1" fontAlgn="auto" hangingPunct="1">
              <a:spcAft>
                <a:spcPts val="0"/>
              </a:spcAft>
              <a:buFont typeface="Arial" panose="020B0604020202020204" pitchFamily="34" charset="0"/>
              <a:buChar char=" "/>
              <a:defRPr/>
            </a:pPr>
            <a:r>
              <a:rPr lang="en-US" altLang="en-US" dirty="0">
                <a:solidFill>
                  <a:srgbClr val="000000"/>
                </a:solidFill>
              </a:rPr>
              <a:t>Quarterly surveys track officers’ perceptions of the technology over the course of the evaluation period.</a:t>
            </a:r>
          </a:p>
          <a:p>
            <a:pPr marL="548640" lvl="2" indent="-548640" eaLnBrk="1" fontAlgn="auto" hangingPunct="1">
              <a:spcAft>
                <a:spcPts val="0"/>
              </a:spcAft>
              <a:buFont typeface="Arial" panose="020B0604020202020204" pitchFamily="34" charset="0"/>
              <a:buChar char=" "/>
              <a:defRPr/>
            </a:pPr>
            <a:endParaRPr lang="en-US" altLang="en-US" dirty="0">
              <a:solidFill>
                <a:srgbClr val="000000"/>
              </a:solidFill>
            </a:endParaRPr>
          </a:p>
          <a:p>
            <a:pPr marL="548640" lvl="2" indent="-548640" eaLnBrk="1" fontAlgn="auto" hangingPunct="1">
              <a:spcAft>
                <a:spcPts val="0"/>
              </a:spcAft>
              <a:buFont typeface="Arial" panose="020B0604020202020204" pitchFamily="34" charset="0"/>
              <a:buChar char=" "/>
              <a:defRPr/>
            </a:pPr>
            <a:r>
              <a:rPr lang="en-US" altLang="en-US" dirty="0">
                <a:solidFill>
                  <a:srgbClr val="000000"/>
                </a:solidFill>
              </a:rPr>
              <a:t>Measured: administrative burden, citizen reactions, officer behavior, comfort of use and general perceptions.</a:t>
            </a:r>
          </a:p>
          <a:p>
            <a:pPr marL="914400" lvl="2" indent="0" eaLnBrk="1" fontAlgn="auto" hangingPunct="1">
              <a:spcAft>
                <a:spcPts val="0"/>
              </a:spcAft>
              <a:buFontTx/>
              <a:buNone/>
              <a:defRPr/>
            </a:pPr>
            <a:endParaRPr lang="en-US" altLang="en-US" dirty="0">
              <a:solidFill>
                <a:schemeClr val="tx1">
                  <a:lumMod val="85000"/>
                  <a:lumOff val="15000"/>
                </a:schemeClr>
              </a:solidFill>
            </a:endParaRPr>
          </a:p>
          <a:p>
            <a:pPr marL="914400" lvl="2" indent="0" eaLnBrk="1" fontAlgn="auto" hangingPunct="1">
              <a:spcAft>
                <a:spcPts val="0"/>
              </a:spcAft>
              <a:buFontTx/>
              <a:buNone/>
              <a:defRPr/>
            </a:pPr>
            <a:endParaRPr lang="en-US" altLang="en-US" dirty="0">
              <a:solidFill>
                <a:schemeClr val="tx1">
                  <a:lumMod val="85000"/>
                  <a:lumOff val="15000"/>
                </a:schemeClr>
              </a:solidFill>
            </a:endParaRPr>
          </a:p>
          <a:p>
            <a:pPr marL="548640" lvl="2" indent="-548640" eaLnBrk="1" fontAlgn="auto" hangingPunct="1">
              <a:spcAft>
                <a:spcPts val="0"/>
              </a:spcAft>
              <a:buFont typeface="Arial" panose="020B0604020202020204" pitchFamily="34" charset="0"/>
              <a:buChar char=" "/>
              <a:defRPr/>
            </a:pPr>
            <a:endParaRPr lang="en-US" altLang="en-US" dirty="0">
              <a:solidFill>
                <a:schemeClr val="tx1">
                  <a:lumMod val="85000"/>
                  <a:lumOff val="15000"/>
                </a:schemeClr>
              </a:solidFill>
            </a:endParaRPr>
          </a:p>
        </p:txBody>
      </p:sp>
    </p:spTree>
    <p:extLst>
      <p:ext uri="{BB962C8B-B14F-4D97-AF65-F5344CB8AC3E}">
        <p14:creationId xmlns:p14="http://schemas.microsoft.com/office/powerpoint/2010/main" val="2729060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1625600" y="1447800"/>
            <a:ext cx="9448800" cy="5257800"/>
          </a:xfrm>
        </p:spPr>
        <p:txBody>
          <a:bodyPr rtlCol="0">
            <a:normAutofit/>
          </a:bodyPr>
          <a:lstStyle/>
          <a:p>
            <a:pPr marL="91440" indent="-91440" eaLnBrk="1" fontAlgn="auto" hangingPunct="1">
              <a:spcAft>
                <a:spcPts val="0"/>
              </a:spcAft>
              <a:buFont typeface="Arial" panose="020B0604020202020204" pitchFamily="34" charset="0"/>
              <a:buChar char=" "/>
              <a:defRPr/>
            </a:pPr>
            <a:endParaRPr lang="en-US" altLang="en-US" sz="2600" dirty="0">
              <a:solidFill>
                <a:schemeClr val="accent1">
                  <a:lumMod val="75000"/>
                </a:schemeClr>
              </a:solidFill>
            </a:endParaRPr>
          </a:p>
          <a:p>
            <a:pPr marL="0" indent="0" eaLnBrk="1" fontAlgn="auto" hangingPunct="1">
              <a:spcAft>
                <a:spcPts val="0"/>
              </a:spcAft>
              <a:buFont typeface="Arial" panose="020B0604020202020204" pitchFamily="34" charset="0"/>
              <a:buNone/>
              <a:defRPr/>
            </a:pPr>
            <a:endParaRPr lang="en-US" altLang="en-US" sz="2600" dirty="0">
              <a:solidFill>
                <a:schemeClr val="accent1">
                  <a:lumMod val="75000"/>
                </a:schemeClr>
              </a:solidFill>
            </a:endParaRPr>
          </a:p>
          <a:p>
            <a:pPr marL="91440" indent="-91440" eaLnBrk="1" fontAlgn="auto" hangingPunct="1">
              <a:spcAft>
                <a:spcPts val="0"/>
              </a:spcAft>
              <a:buFont typeface="Arial" panose="020B0604020202020204" pitchFamily="34" charset="0"/>
              <a:buChar char=" "/>
              <a:defRPr/>
            </a:pPr>
            <a:r>
              <a:rPr lang="en-US" altLang="en-US" sz="2600" dirty="0">
                <a:solidFill>
                  <a:schemeClr val="accent1">
                    <a:lumMod val="75000"/>
                  </a:schemeClr>
                </a:solidFill>
              </a:rPr>
              <a:t>Question 1:</a:t>
            </a:r>
            <a:r>
              <a:rPr lang="en-US" altLang="en-US" sz="2600" dirty="0">
                <a:solidFill>
                  <a:schemeClr val="tx1">
                    <a:lumMod val="85000"/>
                    <a:lumOff val="15000"/>
                  </a:schemeClr>
                </a:solidFill>
              </a:rPr>
              <a:t> </a:t>
            </a:r>
          </a:p>
          <a:p>
            <a:pPr marL="0" indent="0" eaLnBrk="1" fontAlgn="auto" hangingPunct="1">
              <a:spcAft>
                <a:spcPts val="0"/>
              </a:spcAft>
              <a:buFont typeface="Arial" panose="020B0604020202020204" pitchFamily="34" charset="0"/>
              <a:buNone/>
              <a:defRPr/>
            </a:pPr>
            <a:r>
              <a:rPr lang="en-US" altLang="en-US" sz="2600" dirty="0">
                <a:solidFill>
                  <a:schemeClr val="tx1">
                    <a:lumMod val="85000"/>
                    <a:lumOff val="15000"/>
                  </a:schemeClr>
                </a:solidFill>
              </a:rPr>
              <a:t>Will the officers use the technology, and what are the conditions that will impact their willingness to turn on the camera?</a:t>
            </a:r>
          </a:p>
          <a:p>
            <a:pPr marL="91440" indent="-91440" eaLnBrk="1" fontAlgn="auto" hangingPunct="1">
              <a:spcAft>
                <a:spcPts val="0"/>
              </a:spcAft>
              <a:buFont typeface="Arial" panose="020B0604020202020204" pitchFamily="34" charset="0"/>
              <a:buChar char=" "/>
              <a:defRPr/>
            </a:pPr>
            <a:endParaRPr lang="en-US" altLang="en-US" sz="2600" dirty="0">
              <a:solidFill>
                <a:schemeClr val="tx1">
                  <a:lumMod val="85000"/>
                  <a:lumOff val="15000"/>
                </a:schemeClr>
              </a:solidFill>
            </a:endParaRPr>
          </a:p>
        </p:txBody>
      </p:sp>
    </p:spTree>
    <p:extLst>
      <p:ext uri="{BB962C8B-B14F-4D97-AF65-F5344CB8AC3E}">
        <p14:creationId xmlns:p14="http://schemas.microsoft.com/office/powerpoint/2010/main" val="950710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625600" y="-152400"/>
            <a:ext cx="9956800" cy="1828800"/>
          </a:xfrm>
        </p:spPr>
        <p:txBody>
          <a:bodyPr>
            <a:normAutofit/>
          </a:bodyPr>
          <a:lstStyle/>
          <a:p>
            <a:pPr algn="ctr" eaLnBrk="1" fontAlgn="auto" hangingPunct="1">
              <a:spcAft>
                <a:spcPts val="0"/>
              </a:spcAft>
              <a:defRPr/>
            </a:pPr>
            <a:r>
              <a:rPr lang="en-US" altLang="en-US"/>
              <a:t>Department Policy on the Use of</a:t>
            </a:r>
            <a:br>
              <a:rPr lang="en-US" altLang="en-US"/>
            </a:br>
            <a:r>
              <a:rPr lang="en-US" altLang="en-US"/>
              <a:t>On-officer Video Cameras</a:t>
            </a:r>
          </a:p>
        </p:txBody>
      </p:sp>
      <p:sp>
        <p:nvSpPr>
          <p:cNvPr id="28675" name="Content Placeholder 2"/>
          <p:cNvSpPr>
            <a:spLocks noGrp="1"/>
          </p:cNvSpPr>
          <p:nvPr>
            <p:ph idx="1"/>
          </p:nvPr>
        </p:nvSpPr>
        <p:spPr>
          <a:xfrm>
            <a:off x="1625600" y="1219200"/>
            <a:ext cx="10363200" cy="5181600"/>
          </a:xfrm>
        </p:spPr>
        <p:txBody>
          <a:bodyPr/>
          <a:lstStyle/>
          <a:p>
            <a:pPr eaLnBrk="1" hangingPunct="1"/>
            <a:endParaRPr lang="en-US" altLang="en-US" sz="1200"/>
          </a:p>
          <a:p>
            <a:pPr eaLnBrk="1" hangingPunct="1">
              <a:buFont typeface="Wingdings" pitchFamily="2" charset="2"/>
              <a:buNone/>
            </a:pPr>
            <a:endParaRPr lang="en-US" altLang="en-US" sz="1200"/>
          </a:p>
          <a:p>
            <a:pPr eaLnBrk="1" hangingPunct="1"/>
            <a:r>
              <a:rPr lang="en-US" altLang="en-US">
                <a:solidFill>
                  <a:srgbClr val="FF0000"/>
                </a:solidFill>
              </a:rPr>
              <a:t>Mandatory Activation</a:t>
            </a:r>
            <a:r>
              <a:rPr lang="en-US" altLang="en-US"/>
              <a:t>: From November through April (5 months) Axon officers were directed: “When practical, officers will make every effort to activate the on-officer body camera when responding to a call or have any contact with the public.”</a:t>
            </a:r>
          </a:p>
          <a:p>
            <a:pPr eaLnBrk="1" hangingPunct="1"/>
            <a:endParaRPr lang="en-US" altLang="en-US" sz="1200"/>
          </a:p>
          <a:p>
            <a:pPr eaLnBrk="1" hangingPunct="1"/>
            <a:endParaRPr lang="en-US" altLang="en-US" sz="1200"/>
          </a:p>
          <a:p>
            <a:pPr eaLnBrk="1" hangingPunct="1"/>
            <a:r>
              <a:rPr lang="en-US" altLang="en-US">
                <a:solidFill>
                  <a:srgbClr val="FF0000"/>
                </a:solidFill>
              </a:rPr>
              <a:t>Discretionary Activation</a:t>
            </a:r>
            <a:r>
              <a:rPr lang="en-US" altLang="en-US"/>
              <a:t>: From May through September (5 months) Axon officers were given the latitude to: “exercise discretion and activate the on-officer body camera when they deem it appropriate.”</a:t>
            </a:r>
          </a:p>
          <a:p>
            <a:pPr eaLnBrk="1" hangingPunct="1"/>
            <a:endParaRPr lang="en-US" altLang="en-US" sz="1200"/>
          </a:p>
          <a:p>
            <a:pPr eaLnBrk="1" hangingPunct="1"/>
            <a:endParaRPr lang="en-US" altLang="en-US" sz="1200"/>
          </a:p>
        </p:txBody>
      </p:sp>
    </p:spTree>
    <p:extLst>
      <p:ext uri="{BB962C8B-B14F-4D97-AF65-F5344CB8AC3E}">
        <p14:creationId xmlns:p14="http://schemas.microsoft.com/office/powerpoint/2010/main" val="2947834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625600" y="76200"/>
            <a:ext cx="9956800" cy="1371600"/>
          </a:xfrm>
        </p:spPr>
        <p:txBody>
          <a:bodyPr>
            <a:normAutofit fontScale="90000"/>
          </a:bodyPr>
          <a:lstStyle/>
          <a:p>
            <a:pPr algn="ctr" eaLnBrk="1" fontAlgn="auto" hangingPunct="1">
              <a:spcAft>
                <a:spcPts val="0"/>
              </a:spcAft>
              <a:defRPr/>
            </a:pPr>
            <a:r>
              <a:rPr lang="en-US" altLang="en-US"/>
              <a:t>The Effect of Policy Change on Camera Activation</a:t>
            </a:r>
          </a:p>
        </p:txBody>
      </p:sp>
      <p:sp>
        <p:nvSpPr>
          <p:cNvPr id="30723" name="Content Placeholder 2"/>
          <p:cNvSpPr>
            <a:spLocks noGrp="1"/>
          </p:cNvSpPr>
          <p:nvPr>
            <p:ph idx="1"/>
          </p:nvPr>
        </p:nvSpPr>
        <p:spPr>
          <a:xfrm>
            <a:off x="1828800" y="1143002"/>
            <a:ext cx="9956800" cy="5237163"/>
          </a:xfrm>
        </p:spPr>
        <p:txBody>
          <a:bodyPr/>
          <a:lstStyle/>
          <a:p>
            <a:pPr eaLnBrk="1" hangingPunct="1"/>
            <a:endParaRPr lang="en-US" altLang="en-US"/>
          </a:p>
          <a:p>
            <a:pPr eaLnBrk="1" hangingPunct="1"/>
            <a:r>
              <a:rPr lang="en-US" altLang="en-US"/>
              <a:t>During the mandatory activation period, camera officers averaged 2,327 videos per month.   During the discretionary period they averaged 1,353 videos per month.  There was a 42% decline in camera use under the discretionary policy.</a:t>
            </a:r>
          </a:p>
          <a:p>
            <a:pPr eaLnBrk="1" hangingPunct="1"/>
            <a:endParaRPr lang="en-US" altLang="en-US" sz="2000"/>
          </a:p>
          <a:p>
            <a:pPr eaLnBrk="1" hangingPunct="1"/>
            <a:r>
              <a:rPr lang="en-US" altLang="en-US"/>
              <a:t>During the discretionary period, volunteer officers produced 71 videos per month compared to compulsory assigned officers who averaged 28 video files per month.  Officers who volunteer to wear the technology were 60.5% more likely to use the camera than their assigned counterparts.</a:t>
            </a:r>
            <a:endParaRPr lang="en-US" altLang="en-US" sz="1200"/>
          </a:p>
        </p:txBody>
      </p:sp>
    </p:spTree>
    <p:extLst>
      <p:ext uri="{BB962C8B-B14F-4D97-AF65-F5344CB8AC3E}">
        <p14:creationId xmlns:p14="http://schemas.microsoft.com/office/powerpoint/2010/main" val="695590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Screen shot 2016-04-17 at 4.25.59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8942917" cy="604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4460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Screen shot 2016-04-17 at 4.26.35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49600" y="152400"/>
            <a:ext cx="5132917"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0258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1625600" y="1447800"/>
            <a:ext cx="9448800" cy="5257800"/>
          </a:xfrm>
        </p:spPr>
        <p:txBody>
          <a:bodyPr rtlCol="0">
            <a:normAutofit/>
          </a:bodyPr>
          <a:lstStyle/>
          <a:p>
            <a:pPr marL="91440" indent="-91440" eaLnBrk="1" fontAlgn="auto" hangingPunct="1">
              <a:spcAft>
                <a:spcPts val="0"/>
              </a:spcAft>
              <a:buFont typeface="Arial" panose="020B0604020202020204" pitchFamily="34" charset="0"/>
              <a:buChar char=" "/>
              <a:defRPr/>
            </a:pPr>
            <a:endParaRPr lang="en-US" altLang="en-US" sz="2600" dirty="0">
              <a:solidFill>
                <a:schemeClr val="tx1">
                  <a:lumMod val="85000"/>
                  <a:lumOff val="15000"/>
                </a:schemeClr>
              </a:solidFill>
            </a:endParaRPr>
          </a:p>
          <a:p>
            <a:pPr marL="91440" indent="-91440" eaLnBrk="1" fontAlgn="auto" hangingPunct="1">
              <a:spcAft>
                <a:spcPts val="0"/>
              </a:spcAft>
              <a:buFont typeface="Arial" panose="020B0604020202020204" pitchFamily="34" charset="0"/>
              <a:buChar char=" "/>
              <a:defRPr/>
            </a:pPr>
            <a:endParaRPr lang="en-US" altLang="en-US" sz="2600" dirty="0">
              <a:solidFill>
                <a:schemeClr val="tx1">
                  <a:lumMod val="85000"/>
                  <a:lumOff val="15000"/>
                </a:schemeClr>
              </a:solidFill>
            </a:endParaRPr>
          </a:p>
          <a:p>
            <a:pPr marL="91440" indent="-91440" eaLnBrk="1" fontAlgn="auto" hangingPunct="1">
              <a:spcAft>
                <a:spcPts val="0"/>
              </a:spcAft>
              <a:buFont typeface="Arial" panose="020B0604020202020204" pitchFamily="34" charset="0"/>
              <a:buChar char=" "/>
              <a:defRPr/>
            </a:pPr>
            <a:r>
              <a:rPr lang="en-US" altLang="en-US" sz="2600" dirty="0">
                <a:solidFill>
                  <a:schemeClr val="accent1">
                    <a:lumMod val="75000"/>
                  </a:schemeClr>
                </a:solidFill>
              </a:rPr>
              <a:t>Question 2:</a:t>
            </a:r>
            <a:endParaRPr lang="en-US" altLang="en-US" sz="2600" dirty="0">
              <a:solidFill>
                <a:schemeClr val="tx1">
                  <a:lumMod val="85000"/>
                  <a:lumOff val="15000"/>
                </a:schemeClr>
              </a:solidFill>
            </a:endParaRPr>
          </a:p>
          <a:p>
            <a:pPr marL="91440" indent="-91440" eaLnBrk="1" fontAlgn="auto" hangingPunct="1">
              <a:spcAft>
                <a:spcPts val="0"/>
              </a:spcAft>
              <a:buFont typeface="Arial" panose="020B0604020202020204" pitchFamily="34" charset="0"/>
              <a:buChar char=" "/>
              <a:defRPr/>
            </a:pPr>
            <a:r>
              <a:rPr lang="en-US" altLang="en-US" sz="2600" dirty="0">
                <a:solidFill>
                  <a:schemeClr val="tx1">
                    <a:lumMod val="85000"/>
                    <a:lumOff val="15000"/>
                  </a:schemeClr>
                </a:solidFill>
              </a:rPr>
              <a:t>How does the adoption of body-worn cameras affect their attitudes about police work and the technology?</a:t>
            </a:r>
          </a:p>
          <a:p>
            <a:pPr marL="91440" indent="-91440" eaLnBrk="1" fontAlgn="auto" hangingPunct="1">
              <a:spcAft>
                <a:spcPts val="0"/>
              </a:spcAft>
              <a:buFont typeface="Arial" panose="020B0604020202020204" pitchFamily="34" charset="0"/>
              <a:buChar char=" "/>
              <a:defRPr/>
            </a:pPr>
            <a:endParaRPr lang="en-US" altLang="en-US" sz="2600" dirty="0">
              <a:solidFill>
                <a:schemeClr val="tx1">
                  <a:lumMod val="85000"/>
                  <a:lumOff val="15000"/>
                </a:schemeClr>
              </a:solidFill>
            </a:endParaRPr>
          </a:p>
          <a:p>
            <a:pPr marL="91440" indent="-91440" eaLnBrk="1" fontAlgn="auto" hangingPunct="1">
              <a:spcAft>
                <a:spcPts val="0"/>
              </a:spcAft>
              <a:buFont typeface="Arial" panose="020B0604020202020204" pitchFamily="34" charset="0"/>
              <a:buChar char=" "/>
              <a:defRPr/>
            </a:pPr>
            <a:endParaRPr lang="en-US" altLang="en-US" sz="2600" dirty="0">
              <a:solidFill>
                <a:schemeClr val="tx1">
                  <a:lumMod val="85000"/>
                  <a:lumOff val="15000"/>
                </a:schemeClr>
              </a:solidFill>
            </a:endParaRPr>
          </a:p>
        </p:txBody>
      </p:sp>
    </p:spTree>
    <p:extLst>
      <p:ext uri="{BB962C8B-B14F-4D97-AF65-F5344CB8AC3E}">
        <p14:creationId xmlns:p14="http://schemas.microsoft.com/office/powerpoint/2010/main" val="2439367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785031" y="2311400"/>
            <a:ext cx="4805765" cy="2324100"/>
          </a:xfrm>
          <a:prstGeom prst="rect">
            <a:avLst/>
          </a:prstGeom>
          <a:noFill/>
          <a:ln>
            <a:noFill/>
          </a:ln>
        </p:spPr>
      </p:pic>
      <p:sp>
        <p:nvSpPr>
          <p:cNvPr id="5" name="TextBox 4"/>
          <p:cNvSpPr txBox="1"/>
          <p:nvPr/>
        </p:nvSpPr>
        <p:spPr>
          <a:xfrm>
            <a:off x="2962210" y="4139168"/>
            <a:ext cx="6014723" cy="646331"/>
          </a:xfrm>
          <a:prstGeom prst="rect">
            <a:avLst/>
          </a:prstGeom>
          <a:noFill/>
        </p:spPr>
        <p:txBody>
          <a:bodyPr wrap="none" rtlCol="0">
            <a:spAutoFit/>
          </a:bodyPr>
          <a:lstStyle/>
          <a:p>
            <a:pPr algn="ctr"/>
            <a:r>
              <a:rPr lang="en-GB" sz="2000" dirty="0">
                <a:solidFill>
                  <a:srgbClr val="18278E"/>
                </a:solidFill>
                <a:latin typeface="Microsoft YaHei UI" panose="020B0503020204020204" pitchFamily="34" charset="-122"/>
                <a:ea typeface="Microsoft YaHei UI" panose="020B0503020204020204" pitchFamily="34" charset="-122"/>
              </a:rPr>
              <a:t>Conference 2017</a:t>
            </a:r>
            <a:br>
              <a:rPr lang="en-GB" sz="2000" dirty="0">
                <a:solidFill>
                  <a:srgbClr val="18278E"/>
                </a:solidFill>
                <a:latin typeface="Microsoft YaHei UI" panose="020B0503020204020204" pitchFamily="34" charset="-122"/>
                <a:ea typeface="Microsoft YaHei UI" panose="020B0503020204020204" pitchFamily="34" charset="-122"/>
              </a:rPr>
            </a:br>
            <a:r>
              <a:rPr lang="en-US" sz="1600" dirty="0">
                <a:solidFill>
                  <a:srgbClr val="18278E"/>
                </a:solidFill>
                <a:latin typeface="Microsoft YaHei UI" panose="020B0503020204020204" pitchFamily="34" charset="-122"/>
                <a:ea typeface="Microsoft YaHei UI" panose="020B0503020204020204" pitchFamily="34" charset="-122"/>
              </a:rPr>
              <a:t>Creating a Culture of Curiosity: Why Failure is a Good Thing</a:t>
            </a:r>
            <a:endParaRPr lang="en-GB" sz="2000" dirty="0">
              <a:solidFill>
                <a:srgbClr val="18278E"/>
              </a:solidFill>
              <a:latin typeface="Microsoft YaHei UI" panose="020B0503020204020204" pitchFamily="34" charset="-122"/>
              <a:ea typeface="Microsoft YaHei UI" panose="020B0503020204020204" pitchFamily="34" charset="-122"/>
            </a:endParaRPr>
          </a:p>
        </p:txBody>
      </p:sp>
      <p:pic>
        <p:nvPicPr>
          <p:cNvPr id="7" name="Picture 6" descr="C:\Users\67233\AppData\Local\Microsoft\Windows\Temporary Internet Files\Content.Outlook\R1G5AVQV\PSCJ_CMYK_MAST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1751" y="5340350"/>
            <a:ext cx="2519045" cy="698500"/>
          </a:xfrm>
          <a:prstGeom prst="rect">
            <a:avLst/>
          </a:prstGeom>
          <a:noFill/>
          <a:ln>
            <a:noFill/>
          </a:ln>
        </p:spPr>
      </p:pic>
      <p:pic>
        <p:nvPicPr>
          <p:cNvPr id="10" name="Picture 9" descr="C:\Users\67233\Desktop\College of Policing.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3301" y="817420"/>
            <a:ext cx="1313158" cy="531633"/>
          </a:xfrm>
          <a:prstGeom prst="rect">
            <a:avLst/>
          </a:prstGeom>
          <a:noFill/>
          <a:ln>
            <a:noFill/>
          </a:ln>
        </p:spPr>
      </p:pic>
      <p:pic>
        <p:nvPicPr>
          <p:cNvPr id="11" name="Picture 10" descr="C:\Users\67233\Desktop\Oxford University Press.png"/>
          <p:cNvPicPr/>
          <p:nvPr/>
        </p:nvPicPr>
        <p:blipFill>
          <a:blip r:embed="rId5">
            <a:extLst>
              <a:ext uri="{28A0092B-C50C-407E-A947-70E740481C1C}">
                <a14:useLocalDpi xmlns:a14="http://schemas.microsoft.com/office/drawing/2010/main" val="0"/>
              </a:ext>
            </a:extLst>
          </a:blip>
          <a:srcRect/>
          <a:stretch>
            <a:fillRect/>
          </a:stretch>
        </p:blipFill>
        <p:spPr bwMode="auto">
          <a:xfrm>
            <a:off x="7920274" y="753467"/>
            <a:ext cx="1524381" cy="591183"/>
          </a:xfrm>
          <a:prstGeom prst="rect">
            <a:avLst/>
          </a:prstGeom>
          <a:noFill/>
          <a:ln>
            <a:noFill/>
          </a:ln>
        </p:spPr>
      </p:pic>
      <p:pic>
        <p:nvPicPr>
          <p:cNvPr id="13" name="Picture 12" descr="C:\Users\67233\Desktop\University of Cambridg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90150" y="722133"/>
            <a:ext cx="705279" cy="705279"/>
          </a:xfrm>
          <a:prstGeom prst="rect">
            <a:avLst/>
          </a:prstGeom>
          <a:noFill/>
          <a:ln>
            <a:noFill/>
          </a:ln>
        </p:spPr>
      </p:pic>
      <p:pic>
        <p:nvPicPr>
          <p:cNvPr id="14" name="Picture 13" descr="C:\Users\67233\Desktop\Lighfoot Solutions.png"/>
          <p:cNvPicPr/>
          <p:nvPr/>
        </p:nvPicPr>
        <p:blipFill>
          <a:blip r:embed="rId7">
            <a:extLst>
              <a:ext uri="{28A0092B-C50C-407E-A947-70E740481C1C}">
                <a14:useLocalDpi xmlns:a14="http://schemas.microsoft.com/office/drawing/2010/main" val="0"/>
              </a:ext>
            </a:extLst>
          </a:blip>
          <a:srcRect/>
          <a:stretch>
            <a:fillRect/>
          </a:stretch>
        </p:blipFill>
        <p:spPr bwMode="auto">
          <a:xfrm>
            <a:off x="6524047" y="738366"/>
            <a:ext cx="1173303" cy="591183"/>
          </a:xfrm>
          <a:prstGeom prst="rect">
            <a:avLst/>
          </a:prstGeom>
          <a:noFill/>
          <a:ln>
            <a:noFill/>
          </a:ln>
        </p:spPr>
      </p:pic>
      <p:sp>
        <p:nvSpPr>
          <p:cNvPr id="15" name="TextBox 14"/>
          <p:cNvSpPr txBox="1"/>
          <p:nvPr/>
        </p:nvSpPr>
        <p:spPr>
          <a:xfrm>
            <a:off x="3630884" y="4913818"/>
            <a:ext cx="1993944" cy="369332"/>
          </a:xfrm>
          <a:prstGeom prst="rect">
            <a:avLst/>
          </a:prstGeom>
          <a:noFill/>
        </p:spPr>
        <p:txBody>
          <a:bodyPr wrap="none" rtlCol="0">
            <a:spAutoFit/>
          </a:bodyPr>
          <a:lstStyle/>
          <a:p>
            <a:r>
              <a:rPr lang="en-GB" dirty="0"/>
              <a:t>In association with:</a:t>
            </a:r>
          </a:p>
        </p:txBody>
      </p:sp>
      <p:pic>
        <p:nvPicPr>
          <p:cNvPr id="1026" name="Picture 2" descr="Image result for College of policing logo"/>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759" t="23731" r="8970" b="23412"/>
          <a:stretch/>
        </p:blipFill>
        <p:spPr bwMode="auto">
          <a:xfrm>
            <a:off x="3111713" y="722807"/>
            <a:ext cx="1588664" cy="6487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nnaxy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67579" y="753467"/>
            <a:ext cx="1269851" cy="62222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93614" y="5337674"/>
            <a:ext cx="2109516" cy="742787"/>
          </a:xfrm>
          <a:prstGeom prst="rect">
            <a:avLst/>
          </a:prstGeom>
        </p:spPr>
      </p:pic>
      <p:pic>
        <p:nvPicPr>
          <p:cNvPr id="2" name="Picture 2" descr="Image result for accenture logo transparen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6841" b="15027"/>
          <a:stretch/>
        </p:blipFill>
        <p:spPr bwMode="auto">
          <a:xfrm>
            <a:off x="487341" y="753467"/>
            <a:ext cx="1117680" cy="5711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67233\Desktop\Axon logo.pn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30501" y="686920"/>
            <a:ext cx="1744088" cy="720478"/>
          </a:xfrm>
          <a:prstGeom prst="rect">
            <a:avLst/>
          </a:prstGeom>
          <a:noFill/>
          <a:ln>
            <a:noFill/>
          </a:ln>
        </p:spPr>
      </p:pic>
    </p:spTree>
    <p:extLst>
      <p:ext uri="{BB962C8B-B14F-4D97-AF65-F5344CB8AC3E}">
        <p14:creationId xmlns:p14="http://schemas.microsoft.com/office/powerpoint/2010/main" val="2575221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descr="Screen shot 2016-04-17 at 4.16.44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109791"/>
            <a:ext cx="121920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Box 1"/>
          <p:cNvSpPr txBox="1">
            <a:spLocks noChangeArrowheads="1"/>
          </p:cNvSpPr>
          <p:nvPr/>
        </p:nvSpPr>
        <p:spPr bwMode="auto">
          <a:xfrm>
            <a:off x="1016000" y="5867403"/>
            <a:ext cx="1046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0" fontAlgn="base" hangingPunct="0">
              <a:spcBef>
                <a:spcPct val="0"/>
              </a:spcBef>
              <a:spcAft>
                <a:spcPct val="0"/>
              </a:spcAft>
            </a:pPr>
            <a:r>
              <a:rPr lang="en-US" altLang="en-US">
                <a:solidFill>
                  <a:prstClr val="black"/>
                </a:solidFill>
              </a:rPr>
              <a:t>Are cynical or favorable attitudes toward the new technology more likely to diffuse through the organization?  </a:t>
            </a:r>
          </a:p>
        </p:txBody>
      </p:sp>
    </p:spTree>
    <p:extLst>
      <p:ext uri="{BB962C8B-B14F-4D97-AF65-F5344CB8AC3E}">
        <p14:creationId xmlns:p14="http://schemas.microsoft.com/office/powerpoint/2010/main" val="3886497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1422400" y="533400"/>
            <a:ext cx="10464800" cy="5562600"/>
          </a:xfrm>
        </p:spPr>
        <p:txBody>
          <a:bodyPr/>
          <a:lstStyle/>
          <a:p>
            <a:pPr algn="ctr" eaLnBrk="1" hangingPunct="1">
              <a:buFont typeface="Wingdings" pitchFamily="2" charset="2"/>
              <a:buNone/>
            </a:pPr>
            <a:r>
              <a:rPr lang="en-US" altLang="en-US" sz="1800"/>
              <a:t>When wearing on-officer video cameras, police have less</a:t>
            </a:r>
          </a:p>
          <a:p>
            <a:pPr algn="ctr" eaLnBrk="1" hangingPunct="1">
              <a:buFont typeface="Wingdings" pitchFamily="2" charset="2"/>
              <a:buNone/>
            </a:pPr>
            <a:r>
              <a:rPr lang="en-US" altLang="en-US" sz="1800"/>
              <a:t>discretion to give warnings to citizens.</a:t>
            </a:r>
          </a:p>
          <a:p>
            <a:pPr eaLnBrk="1" hangingPunct="1">
              <a:buFont typeface="Wingdings" pitchFamily="2" charset="2"/>
              <a:buNone/>
            </a:pPr>
            <a:endParaRPr lang="en-US" altLang="en-US"/>
          </a:p>
          <a:p>
            <a:pPr eaLnBrk="1" hangingPunct="1"/>
            <a:endParaRPr lang="en-US" altLang="en-US"/>
          </a:p>
        </p:txBody>
      </p:sp>
      <p:graphicFrame>
        <p:nvGraphicFramePr>
          <p:cNvPr id="7" name="Chart 6"/>
          <p:cNvGraphicFramePr/>
          <p:nvPr/>
        </p:nvGraphicFramePr>
        <p:xfrm>
          <a:off x="3535682" y="1737360"/>
          <a:ext cx="6489700" cy="3276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7892" name="Object 2"/>
          <p:cNvGraphicFramePr>
            <a:graphicFrameLocks noChangeAspect="1"/>
          </p:cNvGraphicFramePr>
          <p:nvPr/>
        </p:nvGraphicFramePr>
        <p:xfrm>
          <a:off x="2844800" y="5283200"/>
          <a:ext cx="7315200" cy="1270000"/>
        </p:xfrm>
        <a:graphic>
          <a:graphicData uri="http://schemas.openxmlformats.org/presentationml/2006/ole">
            <mc:AlternateContent xmlns:mc="http://schemas.openxmlformats.org/markup-compatibility/2006">
              <mc:Choice xmlns:v="urn:schemas-microsoft-com:vml" Requires="v">
                <p:oleObj spid="_x0000_s2057" name="Document" r:id="rId4" imgW="5486198" imgH="1269953" progId="Word.Document.12">
                  <p:link updateAutomatic="1"/>
                </p:oleObj>
              </mc:Choice>
              <mc:Fallback>
                <p:oleObj name="Document" r:id="rId4" imgW="5486198" imgH="1269953"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4800" y="5283200"/>
                        <a:ext cx="73152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6356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625600" y="228600"/>
            <a:ext cx="9956800" cy="611188"/>
          </a:xfrm>
        </p:spPr>
        <p:txBody>
          <a:bodyPr/>
          <a:lstStyle/>
          <a:p>
            <a:pPr algn="ctr" eaLnBrk="1" fontAlgn="auto" hangingPunct="1">
              <a:spcAft>
                <a:spcPts val="0"/>
              </a:spcAft>
              <a:defRPr/>
            </a:pPr>
            <a:r>
              <a:rPr lang="en-US" altLang="en-US" sz="2800" dirty="0"/>
              <a:t>Discussion of Patrol Officer Survey</a:t>
            </a:r>
          </a:p>
        </p:txBody>
      </p:sp>
      <p:sp>
        <p:nvSpPr>
          <p:cNvPr id="38915" name="Content Placeholder 2"/>
          <p:cNvSpPr>
            <a:spLocks noGrp="1"/>
          </p:cNvSpPr>
          <p:nvPr>
            <p:ph idx="1"/>
          </p:nvPr>
        </p:nvSpPr>
        <p:spPr>
          <a:xfrm>
            <a:off x="1422400" y="1524000"/>
            <a:ext cx="10261600" cy="5715000"/>
          </a:xfrm>
        </p:spPr>
        <p:txBody>
          <a:bodyPr/>
          <a:lstStyle/>
          <a:p>
            <a:pPr eaLnBrk="1" hangingPunct="1"/>
            <a:r>
              <a:rPr lang="en-US" altLang="en-US" sz="2800"/>
              <a:t>Two thirds of officers believe that cameras will improve the quality of evidence and produce more accurate information.</a:t>
            </a:r>
          </a:p>
          <a:p>
            <a:pPr eaLnBrk="1" hangingPunct="1"/>
            <a:endParaRPr lang="en-US" altLang="en-US" sz="2800"/>
          </a:p>
          <a:p>
            <a:pPr eaLnBrk="1" hangingPunct="1"/>
            <a:r>
              <a:rPr lang="en-US" altLang="en-US" sz="2800"/>
              <a:t>Over 75% of officers believed that video evidence would help prosecute cases when the victim was not willing to testify.</a:t>
            </a:r>
          </a:p>
          <a:p>
            <a:pPr eaLnBrk="1" hangingPunct="1"/>
            <a:endParaRPr lang="en-US" altLang="en-US" sz="2800"/>
          </a:p>
          <a:p>
            <a:pPr eaLnBrk="1" hangingPunct="1"/>
            <a:r>
              <a:rPr lang="en-US" altLang="en-US" sz="2800"/>
              <a:t>But only one-third of officers believed that the on-officer video cameras would increase officer safety.</a:t>
            </a:r>
          </a:p>
          <a:p>
            <a:pPr eaLnBrk="1" hangingPunct="1"/>
            <a:endParaRPr lang="en-US" altLang="en-US" sz="1000"/>
          </a:p>
        </p:txBody>
      </p:sp>
    </p:spTree>
    <p:extLst>
      <p:ext uri="{BB962C8B-B14F-4D97-AF65-F5344CB8AC3E}">
        <p14:creationId xmlns:p14="http://schemas.microsoft.com/office/powerpoint/2010/main" val="1514611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descr="Screen shot 2016-04-17 at 4.17.20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04914"/>
            <a:ext cx="12192000"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424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Screen shot 2016-04-17 at 4.20.22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64735" y="577850"/>
            <a:ext cx="9262533" cy="57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9689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descr="Screen shot 2016-04-17 at 4.19.49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3200" y="1555750"/>
            <a:ext cx="92456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391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1625600" y="1447800"/>
            <a:ext cx="9448800" cy="5257800"/>
          </a:xfrm>
        </p:spPr>
        <p:txBody>
          <a:bodyPr rtlCol="0">
            <a:normAutofit/>
          </a:bodyPr>
          <a:lstStyle/>
          <a:p>
            <a:pPr marL="91440" indent="-91440" eaLnBrk="1" fontAlgn="auto" hangingPunct="1">
              <a:spcAft>
                <a:spcPts val="0"/>
              </a:spcAft>
              <a:buFont typeface="Arial" panose="020B0604020202020204" pitchFamily="34" charset="0"/>
              <a:buChar char=" "/>
              <a:defRPr/>
            </a:pPr>
            <a:endParaRPr lang="en-US" altLang="en-US" sz="2600" dirty="0">
              <a:solidFill>
                <a:schemeClr val="accent1">
                  <a:lumMod val="75000"/>
                </a:schemeClr>
              </a:solidFill>
            </a:endParaRPr>
          </a:p>
          <a:p>
            <a:pPr marL="0" indent="0" eaLnBrk="1" fontAlgn="auto" hangingPunct="1">
              <a:spcAft>
                <a:spcPts val="0"/>
              </a:spcAft>
              <a:buFont typeface="Arial" panose="020B0604020202020204" pitchFamily="34" charset="0"/>
              <a:buNone/>
              <a:defRPr/>
            </a:pPr>
            <a:endParaRPr lang="en-US" altLang="en-US" sz="2600" dirty="0">
              <a:solidFill>
                <a:schemeClr val="accent1">
                  <a:lumMod val="75000"/>
                </a:schemeClr>
              </a:solidFill>
            </a:endParaRPr>
          </a:p>
          <a:p>
            <a:pPr marL="0" indent="0" eaLnBrk="1" fontAlgn="auto" hangingPunct="1">
              <a:spcAft>
                <a:spcPts val="0"/>
              </a:spcAft>
              <a:buFont typeface="Arial" panose="020B0604020202020204" pitchFamily="34" charset="0"/>
              <a:buNone/>
              <a:defRPr/>
            </a:pPr>
            <a:endParaRPr lang="en-US" altLang="en-US" sz="2600" dirty="0">
              <a:solidFill>
                <a:schemeClr val="accent1">
                  <a:lumMod val="75000"/>
                </a:schemeClr>
              </a:solidFill>
            </a:endParaRPr>
          </a:p>
          <a:p>
            <a:pPr marL="91440" indent="-91440" eaLnBrk="1" fontAlgn="auto" hangingPunct="1">
              <a:spcAft>
                <a:spcPts val="0"/>
              </a:spcAft>
              <a:buFont typeface="Arial" panose="020B0604020202020204" pitchFamily="34" charset="0"/>
              <a:buChar char=" "/>
              <a:defRPr/>
            </a:pPr>
            <a:r>
              <a:rPr lang="en-US" altLang="en-US" sz="2600" dirty="0">
                <a:solidFill>
                  <a:schemeClr val="accent1">
                    <a:lumMod val="75000"/>
                  </a:schemeClr>
                </a:solidFill>
              </a:rPr>
              <a:t>Question 3:</a:t>
            </a:r>
          </a:p>
          <a:p>
            <a:pPr marL="91440" indent="-91440" eaLnBrk="1" fontAlgn="auto" hangingPunct="1">
              <a:spcAft>
                <a:spcPts val="0"/>
              </a:spcAft>
              <a:buFont typeface="Arial" panose="020B0604020202020204" pitchFamily="34" charset="0"/>
              <a:buChar char=" "/>
              <a:defRPr/>
            </a:pPr>
            <a:r>
              <a:rPr lang="en-US" altLang="en-US" sz="2600" dirty="0">
                <a:solidFill>
                  <a:schemeClr val="tx1">
                    <a:lumMod val="85000"/>
                    <a:lumOff val="15000"/>
                  </a:schemeClr>
                </a:solidFill>
              </a:rPr>
              <a:t>How does wearing the technology impact police-citizen contacts and coercive actions taken by the police?</a:t>
            </a:r>
          </a:p>
          <a:p>
            <a:pPr marL="91440" indent="-91440" eaLnBrk="1" fontAlgn="auto" hangingPunct="1">
              <a:spcAft>
                <a:spcPts val="0"/>
              </a:spcAft>
              <a:buFont typeface="Arial" panose="020B0604020202020204" pitchFamily="34" charset="0"/>
              <a:buChar char=" "/>
              <a:defRPr/>
            </a:pPr>
            <a:endParaRPr lang="en-US" altLang="en-US" sz="2600" dirty="0">
              <a:solidFill>
                <a:schemeClr val="tx1">
                  <a:lumMod val="85000"/>
                  <a:lumOff val="15000"/>
                </a:schemeClr>
              </a:solidFill>
            </a:endParaRPr>
          </a:p>
          <a:p>
            <a:pPr marL="548640" lvl="2" indent="-548640" eaLnBrk="1" fontAlgn="auto" hangingPunct="1">
              <a:spcAft>
                <a:spcPts val="0"/>
              </a:spcAft>
              <a:buFontTx/>
              <a:buNone/>
              <a:defRPr/>
            </a:pPr>
            <a:endParaRPr lang="en-US" altLang="en-US" dirty="0">
              <a:solidFill>
                <a:schemeClr val="tx1">
                  <a:lumMod val="85000"/>
                  <a:lumOff val="15000"/>
                </a:schemeClr>
              </a:solidFill>
            </a:endParaRPr>
          </a:p>
          <a:p>
            <a:pPr marL="274320" lvl="1" eaLnBrk="1" fontAlgn="auto" hangingPunct="1">
              <a:spcAft>
                <a:spcPts val="0"/>
              </a:spcAft>
              <a:buFont typeface="Wingdings" panose="05000000000000000000" pitchFamily="2" charset="2"/>
              <a:buNone/>
              <a:defRPr/>
            </a:pPr>
            <a:r>
              <a:rPr lang="en-US" altLang="en-US" sz="1200" dirty="0">
                <a:solidFill>
                  <a:schemeClr val="tx1">
                    <a:lumMod val="85000"/>
                    <a:lumOff val="15000"/>
                  </a:schemeClr>
                </a:solidFill>
              </a:rPr>
              <a:t> </a:t>
            </a:r>
          </a:p>
          <a:p>
            <a:pPr marL="91440" indent="-91440" eaLnBrk="1" fontAlgn="auto" hangingPunct="1">
              <a:spcAft>
                <a:spcPts val="0"/>
              </a:spcAft>
              <a:buFont typeface="Arial" panose="020B0604020202020204" pitchFamily="34" charset="0"/>
              <a:buChar char=" "/>
              <a:defRPr/>
            </a:pPr>
            <a:endParaRPr lang="en-US" altLang="en-US" sz="2600" dirty="0">
              <a:solidFill>
                <a:schemeClr val="tx1">
                  <a:lumMod val="85000"/>
                  <a:lumOff val="15000"/>
                </a:schemeClr>
              </a:solidFill>
            </a:endParaRPr>
          </a:p>
        </p:txBody>
      </p:sp>
    </p:spTree>
    <p:extLst>
      <p:ext uri="{BB962C8B-B14F-4D97-AF65-F5344CB8AC3E}">
        <p14:creationId xmlns:p14="http://schemas.microsoft.com/office/powerpoint/2010/main" val="2920185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5"/>
          <p:cNvSpPr>
            <a:spLocks noChangeArrowheads="1"/>
          </p:cNvSpPr>
          <p:nvPr/>
        </p:nvSpPr>
        <p:spPr bwMode="auto">
          <a:xfrm>
            <a:off x="1320800" y="192088"/>
            <a:ext cx="10972800" cy="646112"/>
          </a:xfrm>
          <a:prstGeom prst="rect">
            <a:avLst/>
          </a:prstGeom>
          <a:noFill/>
          <a:ln w="9525">
            <a:noFill/>
            <a:miter lim="800000"/>
            <a:headEnd/>
            <a:tailEnd/>
          </a:ln>
        </p:spPr>
        <p:txBody>
          <a:bodyPr anchor="ctr">
            <a:spAutoFit/>
          </a:bodyPr>
          <a:lstStyle/>
          <a:p>
            <a:pPr algn="ctr" eaLnBrk="0" fontAlgn="base" hangingPunct="0">
              <a:spcBef>
                <a:spcPct val="0"/>
              </a:spcBef>
              <a:spcAft>
                <a:spcPct val="0"/>
              </a:spcAft>
              <a:defRPr/>
            </a:pPr>
            <a:r>
              <a:rPr lang="en-US" b="1" dirty="0">
                <a:solidFill>
                  <a:prstClr val="black"/>
                </a:solidFill>
                <a:ea typeface="MS PGothic" pitchFamily="34" charset="-128"/>
                <a:cs typeface="Times New Roman" pitchFamily="18" charset="0"/>
              </a:rPr>
              <a:t>Figure 1. Officer Behavior and Perceptions of Camera Technology:</a:t>
            </a:r>
          </a:p>
          <a:p>
            <a:pPr algn="ctr" eaLnBrk="0" fontAlgn="base" hangingPunct="0">
              <a:spcBef>
                <a:spcPct val="0"/>
              </a:spcBef>
              <a:spcAft>
                <a:spcPct val="0"/>
              </a:spcAft>
              <a:defRPr/>
            </a:pPr>
            <a:r>
              <a:rPr lang="en-US" b="1" dirty="0">
                <a:solidFill>
                  <a:prstClr val="black"/>
                </a:solidFill>
                <a:ea typeface="MS PGothic" pitchFamily="34" charset="-128"/>
                <a:cs typeface="Times New Roman" pitchFamily="18" charset="0"/>
              </a:rPr>
              <a:t> Treatment vs. Comparison Officers</a:t>
            </a:r>
          </a:p>
        </p:txBody>
      </p:sp>
      <p:graphicFrame>
        <p:nvGraphicFramePr>
          <p:cNvPr id="45059" name="Chart 4"/>
          <p:cNvGraphicFramePr>
            <a:graphicFrameLocks/>
          </p:cNvGraphicFramePr>
          <p:nvPr/>
        </p:nvGraphicFramePr>
        <p:xfrm>
          <a:off x="1557866" y="928688"/>
          <a:ext cx="10193867" cy="5294312"/>
        </p:xfrm>
        <a:graphic>
          <a:graphicData uri="http://schemas.openxmlformats.org/presentationml/2006/ole">
            <mc:AlternateContent xmlns:mc="http://schemas.openxmlformats.org/markup-compatibility/2006">
              <mc:Choice xmlns:v="urn:schemas-microsoft-com:vml" Requires="v">
                <p:oleObj spid="_x0000_s3081" r:id="rId3" imgW="7645047" imgH="5297883" progId="Excel.Chart.8">
                  <p:embed/>
                </p:oleObj>
              </mc:Choice>
              <mc:Fallback>
                <p:oleObj r:id="rId3" imgW="7645047" imgH="5297883"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7866" y="928688"/>
                        <a:ext cx="10193867" cy="529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671482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800" y="381003"/>
            <a:ext cx="10515600"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317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625600" y="152400"/>
            <a:ext cx="9956800" cy="611188"/>
          </a:xfrm>
        </p:spPr>
        <p:txBody>
          <a:bodyPr/>
          <a:lstStyle/>
          <a:p>
            <a:pPr algn="ctr" eaLnBrk="1" fontAlgn="auto" hangingPunct="1">
              <a:spcAft>
                <a:spcPts val="0"/>
              </a:spcAft>
              <a:defRPr/>
            </a:pPr>
            <a:r>
              <a:rPr lang="en-US" altLang="en-US" sz="2800" dirty="0"/>
              <a:t>Discussion of Police-Citizen Contacts</a:t>
            </a:r>
          </a:p>
        </p:txBody>
      </p:sp>
      <p:sp>
        <p:nvSpPr>
          <p:cNvPr id="47107" name="Content Placeholder 2"/>
          <p:cNvSpPr>
            <a:spLocks noGrp="1"/>
          </p:cNvSpPr>
          <p:nvPr>
            <p:ph idx="1"/>
          </p:nvPr>
        </p:nvSpPr>
        <p:spPr>
          <a:xfrm>
            <a:off x="1320800" y="914400"/>
            <a:ext cx="10261600" cy="5867400"/>
          </a:xfrm>
        </p:spPr>
        <p:txBody>
          <a:bodyPr/>
          <a:lstStyle/>
          <a:p>
            <a:pPr eaLnBrk="1" hangingPunct="1"/>
            <a:endParaRPr lang="en-US" altLang="en-US" sz="1000"/>
          </a:p>
          <a:p>
            <a:pPr eaLnBrk="1" hangingPunct="1"/>
            <a:r>
              <a:rPr lang="en-US" altLang="en-US"/>
              <a:t>Our analysis reveals that officers assigned to wear a camera were less likely to perform stop and frisks and make arrests, but were more likely to give citations and initiate encounters. </a:t>
            </a:r>
          </a:p>
          <a:p>
            <a:pPr eaLnBrk="1" hangingPunct="1"/>
            <a:endParaRPr lang="en-US" altLang="en-US"/>
          </a:p>
          <a:p>
            <a:pPr eaLnBrk="1" hangingPunct="1"/>
            <a:r>
              <a:rPr lang="en-US" altLang="en-US"/>
              <a:t>In addition, officers were more likely to report OVCs as being helpful if they wore a camera, and in situations where they issued a warning or citation, performed a stop and frisk, or made an arrest.</a:t>
            </a:r>
          </a:p>
          <a:p>
            <a:pPr eaLnBrk="1" hangingPunct="1"/>
            <a:endParaRPr lang="en-US" altLang="en-US"/>
          </a:p>
          <a:p>
            <a:pPr eaLnBrk="1" hangingPunct="1"/>
            <a:r>
              <a:rPr lang="en-US" altLang="en-US"/>
              <a:t>Our findings suggest that officers are more proactive with this technology without increasing their use of invasive strategies that threaten the legitimacy of the organization.</a:t>
            </a:r>
          </a:p>
        </p:txBody>
      </p:sp>
    </p:spTree>
    <p:extLst>
      <p:ext uri="{BB962C8B-B14F-4D97-AF65-F5344CB8AC3E}">
        <p14:creationId xmlns:p14="http://schemas.microsoft.com/office/powerpoint/2010/main" val="1019649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27000">
              <a:schemeClr val="bg1">
                <a:lumMod val="85000"/>
              </a:schemeClr>
            </a:gs>
            <a:gs pos="50000">
              <a:schemeClr val="bg1"/>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1930400" y="241300"/>
            <a:ext cx="6014723" cy="646331"/>
          </a:xfrm>
          <a:prstGeom prst="rect">
            <a:avLst/>
          </a:prstGeom>
          <a:noFill/>
        </p:spPr>
        <p:txBody>
          <a:bodyPr wrap="none" rtlCol="0">
            <a:spAutoFit/>
          </a:bodyPr>
          <a:lstStyle/>
          <a:p>
            <a:r>
              <a:rPr lang="en-GB" sz="2000" dirty="0">
                <a:solidFill>
                  <a:srgbClr val="18278E"/>
                </a:solidFill>
                <a:latin typeface="Microsoft YaHei UI" panose="020B0503020204020204" pitchFamily="34" charset="-122"/>
                <a:ea typeface="Microsoft YaHei UI" panose="020B0503020204020204" pitchFamily="34" charset="-122"/>
              </a:rPr>
              <a:t>Conference 2017</a:t>
            </a:r>
            <a:br>
              <a:rPr lang="en-GB" sz="2000" dirty="0">
                <a:solidFill>
                  <a:srgbClr val="18278E"/>
                </a:solidFill>
                <a:latin typeface="Microsoft YaHei UI" panose="020B0503020204020204" pitchFamily="34" charset="-122"/>
                <a:ea typeface="Microsoft YaHei UI" panose="020B0503020204020204" pitchFamily="34" charset="-122"/>
              </a:rPr>
            </a:br>
            <a:r>
              <a:rPr lang="en-US" sz="1600" dirty="0">
                <a:solidFill>
                  <a:srgbClr val="18278E"/>
                </a:solidFill>
                <a:latin typeface="Microsoft YaHei UI" panose="020B0503020204020204" pitchFamily="34" charset="-122"/>
                <a:ea typeface="Microsoft YaHei UI" panose="020B0503020204020204" pitchFamily="34" charset="-122"/>
              </a:rPr>
              <a:t>Creating a Culture of Curiosity: Why Failure is a Good Thing</a:t>
            </a:r>
            <a:endParaRPr lang="en-GB" sz="2000" dirty="0">
              <a:solidFill>
                <a:srgbClr val="18278E"/>
              </a:solidFill>
              <a:latin typeface="Microsoft YaHei UI" panose="020B0503020204020204" pitchFamily="34" charset="-122"/>
              <a:ea typeface="Microsoft YaHei UI" panose="020B0503020204020204" pitchFamily="34" charset="-122"/>
            </a:endParaRPr>
          </a:p>
        </p:txBody>
      </p:sp>
      <p:sp>
        <p:nvSpPr>
          <p:cNvPr id="6" name="TextBox 5"/>
          <p:cNvSpPr txBox="1"/>
          <p:nvPr/>
        </p:nvSpPr>
        <p:spPr>
          <a:xfrm>
            <a:off x="2131000" y="2374900"/>
            <a:ext cx="7954998" cy="830997"/>
          </a:xfrm>
          <a:prstGeom prst="rect">
            <a:avLst/>
          </a:prstGeom>
          <a:noFill/>
        </p:spPr>
        <p:txBody>
          <a:bodyPr wrap="none" rtlCol="0">
            <a:spAutoFit/>
          </a:bodyPr>
          <a:lstStyle/>
          <a:p>
            <a:r>
              <a:rPr lang="en-GB" sz="4800" dirty="0">
                <a:solidFill>
                  <a:srgbClr val="18278E"/>
                </a:solidFill>
                <a:latin typeface="Microsoft YaHei UI" panose="020B0503020204020204" pitchFamily="34" charset="-122"/>
                <a:ea typeface="Microsoft YaHei UI" panose="020B0503020204020204" pitchFamily="34" charset="-122"/>
              </a:rPr>
              <a:t>Evidence and Partnerships</a:t>
            </a:r>
          </a:p>
        </p:txBody>
      </p:sp>
      <p:sp>
        <p:nvSpPr>
          <p:cNvPr id="7" name="TextBox 6"/>
          <p:cNvSpPr txBox="1"/>
          <p:nvPr/>
        </p:nvSpPr>
        <p:spPr>
          <a:xfrm>
            <a:off x="1162528" y="4036894"/>
            <a:ext cx="9891939" cy="954107"/>
          </a:xfrm>
          <a:prstGeom prst="rect">
            <a:avLst/>
          </a:prstGeom>
          <a:noFill/>
        </p:spPr>
        <p:txBody>
          <a:bodyPr wrap="none" rtlCol="0">
            <a:spAutoFit/>
          </a:bodyPr>
          <a:lstStyle/>
          <a:p>
            <a:pPr algn="ctr"/>
            <a:r>
              <a:rPr lang="en-GB" sz="2800" dirty="0">
                <a:solidFill>
                  <a:srgbClr val="18278E"/>
                </a:solidFill>
                <a:latin typeface="Microsoft YaHei UI" panose="020B0503020204020204" pitchFamily="34" charset="-122"/>
                <a:ea typeface="Microsoft YaHei UI" panose="020B0503020204020204" pitchFamily="34" charset="-122"/>
              </a:rPr>
              <a:t>Assistant Chief Constable Phil Kay (Leicestershire Police) </a:t>
            </a:r>
            <a:br>
              <a:rPr lang="en-GB" sz="2800" dirty="0">
                <a:solidFill>
                  <a:srgbClr val="18278E"/>
                </a:solidFill>
                <a:latin typeface="Microsoft YaHei UI" panose="020B0503020204020204" pitchFamily="34" charset="-122"/>
                <a:ea typeface="Microsoft YaHei UI" panose="020B0503020204020204" pitchFamily="34" charset="-122"/>
              </a:rPr>
            </a:br>
            <a:r>
              <a:rPr lang="en-GB" sz="2800" dirty="0">
                <a:solidFill>
                  <a:srgbClr val="18278E"/>
                </a:solidFill>
                <a:latin typeface="Microsoft YaHei UI" panose="020B0503020204020204" pitchFamily="34" charset="-122"/>
                <a:ea typeface="Microsoft YaHei UI" panose="020B0503020204020204" pitchFamily="34" charset="-122"/>
              </a:rPr>
              <a:t>and Superintendent Dave Hill (IPSCJ)</a:t>
            </a:r>
          </a:p>
        </p:txBody>
      </p:sp>
      <p:pic>
        <p:nvPicPr>
          <p:cNvPr id="2050" name="Picture 2" descr="Image result for Society of evidence based policing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593" y="241300"/>
            <a:ext cx="1545807" cy="64633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8091" y="3205897"/>
            <a:ext cx="2360815" cy="831273"/>
          </a:xfrm>
          <a:prstGeom prst="rect">
            <a:avLst/>
          </a:prstGeom>
        </p:spPr>
      </p:pic>
    </p:spTree>
    <p:extLst>
      <p:ext uri="{BB962C8B-B14F-4D97-AF65-F5344CB8AC3E}">
        <p14:creationId xmlns:p14="http://schemas.microsoft.com/office/powerpoint/2010/main" val="29781424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22400" y="76200"/>
            <a:ext cx="10160000" cy="1066800"/>
          </a:xfrm>
        </p:spPr>
        <p:txBody>
          <a:bodyPr/>
          <a:lstStyle/>
          <a:p>
            <a:pPr algn="ctr" eaLnBrk="1" fontAlgn="auto" hangingPunct="1">
              <a:spcAft>
                <a:spcPts val="0"/>
              </a:spcAft>
              <a:defRPr/>
            </a:pPr>
            <a:r>
              <a:rPr lang="en-US" altLang="en-US" dirty="0"/>
              <a:t>Overview of Citizen Complaints</a:t>
            </a:r>
          </a:p>
        </p:txBody>
      </p:sp>
      <p:sp>
        <p:nvSpPr>
          <p:cNvPr id="48131" name="Content Placeholder 2"/>
          <p:cNvSpPr>
            <a:spLocks noGrp="1"/>
          </p:cNvSpPr>
          <p:nvPr>
            <p:ph idx="1"/>
          </p:nvPr>
        </p:nvSpPr>
        <p:spPr>
          <a:xfrm>
            <a:off x="1422400" y="2667000"/>
            <a:ext cx="10464800" cy="1981200"/>
          </a:xfrm>
        </p:spPr>
        <p:txBody>
          <a:bodyPr/>
          <a:lstStyle/>
          <a:p>
            <a:pPr eaLnBrk="1" hangingPunct="1"/>
            <a:r>
              <a:rPr lang="en-US" altLang="en-US"/>
              <a:t>During the 12 month evaluation period, Axon users were the subject of 48% fewer complaints relating to abuse of authority and 75% fewer complaints for excessive force.  The control officers experienced no significant reduction in citizen complaints. </a:t>
            </a:r>
          </a:p>
          <a:p>
            <a:pPr eaLnBrk="1" hangingPunct="1"/>
            <a:endParaRPr lang="en-US" altLang="en-US"/>
          </a:p>
          <a:p>
            <a:pPr eaLnBrk="1" hangingPunct="1"/>
            <a:endParaRPr lang="en-US" altLang="en-US" sz="2000"/>
          </a:p>
          <a:p>
            <a:pPr eaLnBrk="1" hangingPunct="1"/>
            <a:endParaRPr lang="en-US" altLang="en-US" sz="2000"/>
          </a:p>
          <a:p>
            <a:pPr eaLnBrk="1" hangingPunct="1"/>
            <a:endParaRPr lang="en-US" altLang="en-US"/>
          </a:p>
          <a:p>
            <a:pPr eaLnBrk="1" hangingPunct="1"/>
            <a:endParaRPr lang="en-US" altLang="en-US"/>
          </a:p>
          <a:p>
            <a:pPr eaLnBrk="1" hangingPunct="1"/>
            <a:endParaRPr lang="en-US" altLang="en-US" sz="1200"/>
          </a:p>
        </p:txBody>
      </p:sp>
      <p:sp>
        <p:nvSpPr>
          <p:cNvPr id="6148"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CC00"/>
              </a:buClr>
              <a:buSzPct val="110000"/>
              <a:buFont typeface="Wingdings" panose="05000000000000000000" pitchFamily="2" charset="2"/>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rgbClr val="990033"/>
              </a:buClr>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2000">
                <a:solidFill>
                  <a:srgbClr val="5F5F5F"/>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2000">
                <a:solidFill>
                  <a:srgbClr val="5F5F5F"/>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5F5F5F"/>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5F5F5F"/>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5F5F5F"/>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5F5F5F"/>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defRPr/>
            </a:pPr>
            <a:endParaRPr lang="en-US" altLang="en-US" sz="1600">
              <a:solidFill>
                <a:srgbClr val="990033"/>
              </a:solidFill>
            </a:endParaRPr>
          </a:p>
          <a:p>
            <a:pPr eaLnBrk="1" hangingPunct="1">
              <a:spcBef>
                <a:spcPct val="0"/>
              </a:spcBef>
              <a:buClrTx/>
              <a:buSzTx/>
              <a:buFontTx/>
              <a:buNone/>
              <a:defRPr/>
            </a:pPr>
            <a:endParaRPr lang="en-US" altLang="en-US" sz="1600">
              <a:solidFill>
                <a:srgbClr val="990033"/>
              </a:solidFill>
            </a:endParaRPr>
          </a:p>
        </p:txBody>
      </p:sp>
    </p:spTree>
    <p:extLst>
      <p:ext uri="{BB962C8B-B14F-4D97-AF65-F5344CB8AC3E}">
        <p14:creationId xmlns:p14="http://schemas.microsoft.com/office/powerpoint/2010/main" val="653263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625600" y="0"/>
            <a:ext cx="9956800" cy="1219200"/>
          </a:xfrm>
        </p:spPr>
        <p:txBody>
          <a:bodyPr/>
          <a:lstStyle/>
          <a:p>
            <a:pPr eaLnBrk="1" fontAlgn="auto" hangingPunct="1">
              <a:spcAft>
                <a:spcPts val="0"/>
              </a:spcAft>
              <a:defRPr/>
            </a:pPr>
            <a:r>
              <a:rPr lang="en-US" altLang="en-US" dirty="0"/>
              <a:t>Why Experiments Matter</a:t>
            </a:r>
          </a:p>
        </p:txBody>
      </p:sp>
      <p:sp>
        <p:nvSpPr>
          <p:cNvPr id="5123" name="Content Placeholder 2"/>
          <p:cNvSpPr>
            <a:spLocks noGrp="1"/>
          </p:cNvSpPr>
          <p:nvPr>
            <p:ph idx="1"/>
          </p:nvPr>
        </p:nvSpPr>
        <p:spPr>
          <a:xfrm>
            <a:off x="1016000" y="1447800"/>
            <a:ext cx="10261600" cy="5257800"/>
          </a:xfrm>
        </p:spPr>
        <p:txBody>
          <a:bodyPr rtlCol="0">
            <a:normAutofit fontScale="85000" lnSpcReduction="20000"/>
          </a:bodyPr>
          <a:lstStyle/>
          <a:p>
            <a:pPr marL="91440" indent="-91440" eaLnBrk="1" fontAlgn="auto" hangingPunct="1">
              <a:spcAft>
                <a:spcPts val="0"/>
              </a:spcAft>
              <a:buFont typeface="Arial" panose="020B0604020202020204" pitchFamily="34" charset="0"/>
              <a:buChar char=" "/>
              <a:defRPr/>
            </a:pPr>
            <a:r>
              <a:rPr lang="en-US" altLang="en-US" sz="3600" dirty="0">
                <a:solidFill>
                  <a:schemeClr val="accent1">
                    <a:lumMod val="75000"/>
                  </a:schemeClr>
                </a:solidFill>
              </a:rPr>
              <a:t>1.</a:t>
            </a:r>
            <a:r>
              <a:rPr lang="en-US" altLang="en-US" sz="3600" dirty="0">
                <a:solidFill>
                  <a:schemeClr val="tx1">
                    <a:lumMod val="85000"/>
                    <a:lumOff val="15000"/>
                  </a:schemeClr>
                </a:solidFill>
              </a:rPr>
              <a:t> </a:t>
            </a:r>
            <a:r>
              <a:rPr lang="en-US" altLang="en-US" sz="3100" dirty="0">
                <a:solidFill>
                  <a:schemeClr val="tx1">
                    <a:lumMod val="85000"/>
                    <a:lumOff val="15000"/>
                  </a:schemeClr>
                </a:solidFill>
              </a:rPr>
              <a:t>	With experimental designs, size doesn’t matter as 	much.  	Bigger isn’t always better.  What’s more 	important than sample size is the amount of control 	over experimental conditions and the assignment of 	participants to treatment and control groups.</a:t>
            </a:r>
          </a:p>
          <a:p>
            <a:pPr marL="91440" indent="-91440" eaLnBrk="1" fontAlgn="auto" hangingPunct="1">
              <a:spcAft>
                <a:spcPts val="0"/>
              </a:spcAft>
              <a:buFont typeface="Arial" panose="020B0604020202020204" pitchFamily="34" charset="0"/>
              <a:buChar char=" "/>
              <a:defRPr/>
            </a:pPr>
            <a:endParaRPr lang="en-US" altLang="en-US" sz="3100" dirty="0">
              <a:solidFill>
                <a:schemeClr val="tx1">
                  <a:lumMod val="85000"/>
                  <a:lumOff val="15000"/>
                </a:schemeClr>
              </a:solidFill>
            </a:endParaRPr>
          </a:p>
          <a:p>
            <a:pPr marL="91440" indent="-91440" eaLnBrk="1" fontAlgn="auto" hangingPunct="1">
              <a:spcAft>
                <a:spcPts val="0"/>
              </a:spcAft>
              <a:buFont typeface="Arial" panose="020B0604020202020204" pitchFamily="34" charset="0"/>
              <a:buChar char=" "/>
              <a:defRPr/>
            </a:pPr>
            <a:r>
              <a:rPr lang="en-US" altLang="en-US" sz="3600" b="1" dirty="0">
                <a:solidFill>
                  <a:schemeClr val="accent1">
                    <a:lumMod val="75000"/>
                  </a:schemeClr>
                </a:solidFill>
              </a:rPr>
              <a:t>2. </a:t>
            </a:r>
            <a:r>
              <a:rPr lang="en-US" altLang="en-US" sz="3100" dirty="0">
                <a:solidFill>
                  <a:schemeClr val="tx1">
                    <a:lumMod val="85000"/>
                    <a:lumOff val="15000"/>
                  </a:schemeClr>
                </a:solidFill>
              </a:rPr>
              <a:t>	It is the unanticipated findings that are often most 	interesting – but these findings are seldom apparent 	and able to be uncovered when the research design is 	haphazard and retrospective.</a:t>
            </a:r>
          </a:p>
          <a:p>
            <a:pPr marL="91440" indent="-91440" eaLnBrk="1" fontAlgn="auto" hangingPunct="1">
              <a:spcAft>
                <a:spcPts val="0"/>
              </a:spcAft>
              <a:buFont typeface="Arial" panose="020B0604020202020204" pitchFamily="34" charset="0"/>
              <a:buChar char=" "/>
              <a:defRPr/>
            </a:pPr>
            <a:endParaRPr lang="en-US" altLang="en-US" sz="3100" dirty="0">
              <a:solidFill>
                <a:schemeClr val="tx1">
                  <a:lumMod val="85000"/>
                  <a:lumOff val="15000"/>
                </a:schemeClr>
              </a:solidFill>
            </a:endParaRPr>
          </a:p>
          <a:p>
            <a:pPr marL="91440" indent="-91440" eaLnBrk="1" fontAlgn="auto" hangingPunct="1">
              <a:spcAft>
                <a:spcPts val="0"/>
              </a:spcAft>
              <a:buFont typeface="Arial" panose="020B0604020202020204" pitchFamily="34" charset="0"/>
              <a:buChar char=" "/>
              <a:defRPr/>
            </a:pPr>
            <a:r>
              <a:rPr lang="en-US" altLang="en-US" sz="3600" b="1" dirty="0">
                <a:solidFill>
                  <a:schemeClr val="accent1">
                    <a:lumMod val="75000"/>
                  </a:schemeClr>
                </a:solidFill>
              </a:rPr>
              <a:t>3.</a:t>
            </a:r>
            <a:r>
              <a:rPr lang="en-US" altLang="en-US" sz="3100" dirty="0">
                <a:solidFill>
                  <a:schemeClr val="tx1">
                    <a:lumMod val="85000"/>
                    <a:lumOff val="15000"/>
                  </a:schemeClr>
                </a:solidFill>
              </a:rPr>
              <a:t>	Initially, what researchers don’t want to happen often 	benefits the police, and what police don’t want to 	happen often benefits the research.  But in the long 	run, everyone benefits.</a:t>
            </a:r>
          </a:p>
          <a:p>
            <a:pPr marL="91440" indent="-91440" eaLnBrk="1" fontAlgn="auto" hangingPunct="1">
              <a:spcAft>
                <a:spcPts val="0"/>
              </a:spcAft>
              <a:buFont typeface="Arial" panose="020B0604020202020204" pitchFamily="34" charset="0"/>
              <a:buChar char=" "/>
              <a:defRPr/>
            </a:pPr>
            <a:endParaRPr lang="en-US" altLang="en-US" sz="2600" dirty="0">
              <a:solidFill>
                <a:schemeClr val="tx1">
                  <a:lumMod val="85000"/>
                  <a:lumOff val="15000"/>
                </a:schemeClr>
              </a:solidFill>
            </a:endParaRPr>
          </a:p>
          <a:p>
            <a:pPr marL="548640" lvl="2" indent="-548640" eaLnBrk="1" fontAlgn="auto" hangingPunct="1">
              <a:spcAft>
                <a:spcPts val="0"/>
              </a:spcAft>
              <a:buFontTx/>
              <a:buNone/>
              <a:defRPr/>
            </a:pPr>
            <a:endParaRPr lang="en-US" altLang="en-US" dirty="0">
              <a:solidFill>
                <a:schemeClr val="tx1">
                  <a:lumMod val="85000"/>
                  <a:lumOff val="15000"/>
                </a:schemeClr>
              </a:solidFill>
            </a:endParaRPr>
          </a:p>
          <a:p>
            <a:pPr marL="274320" lvl="1" eaLnBrk="1" fontAlgn="auto" hangingPunct="1">
              <a:spcAft>
                <a:spcPts val="0"/>
              </a:spcAft>
              <a:buFont typeface="Wingdings" panose="05000000000000000000" pitchFamily="2" charset="2"/>
              <a:buNone/>
              <a:defRPr/>
            </a:pPr>
            <a:r>
              <a:rPr lang="en-US" altLang="en-US" sz="1200" dirty="0">
                <a:solidFill>
                  <a:schemeClr val="tx1">
                    <a:lumMod val="85000"/>
                    <a:lumOff val="15000"/>
                  </a:schemeClr>
                </a:solidFill>
              </a:rPr>
              <a:t> </a:t>
            </a:r>
          </a:p>
        </p:txBody>
      </p:sp>
    </p:spTree>
    <p:extLst>
      <p:ext uri="{BB962C8B-B14F-4D97-AF65-F5344CB8AC3E}">
        <p14:creationId xmlns:p14="http://schemas.microsoft.com/office/powerpoint/2010/main" val="11942820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9"/>
          <p:cNvSpPr>
            <a:spLocks noGrp="1"/>
          </p:cNvSpPr>
          <p:nvPr>
            <p:ph type="ctrTitle"/>
          </p:nvPr>
        </p:nvSpPr>
        <p:spPr>
          <a:xfrm>
            <a:off x="711200" y="2895600"/>
            <a:ext cx="11176000" cy="3733800"/>
          </a:xfrm>
        </p:spPr>
        <p:txBody>
          <a:bodyPr>
            <a:normAutofit fontScale="90000"/>
          </a:bodyPr>
          <a:lstStyle/>
          <a:p>
            <a:pPr algn="ctr" eaLnBrk="1" fontAlgn="auto" hangingPunct="1">
              <a:spcAft>
                <a:spcPts val="0"/>
              </a:spcAft>
              <a:defRPr/>
            </a:pPr>
            <a:r>
              <a:rPr lang="en-US" altLang="en-US" sz="6700" dirty="0"/>
              <a:t>Thank you for attending my talk at the Society for Evidence Based Policing Conference.</a:t>
            </a:r>
            <a:br>
              <a:rPr lang="en-US" altLang="en-US" sz="6700" dirty="0"/>
            </a:br>
            <a:br>
              <a:rPr lang="en-US" altLang="en-US" sz="6700" dirty="0"/>
            </a:br>
            <a:r>
              <a:rPr lang="en-US" altLang="en-US" sz="6700" dirty="0"/>
              <a:t>Questions?</a:t>
            </a:r>
            <a:br>
              <a:rPr lang="en-US" altLang="en-US" dirty="0"/>
            </a:br>
            <a:br>
              <a:rPr lang="en-US" altLang="en-US" dirty="0"/>
            </a:br>
            <a:endParaRPr lang="en-US" altLang="en-US" sz="2800" dirty="0"/>
          </a:p>
        </p:txBody>
      </p:sp>
      <p:sp>
        <p:nvSpPr>
          <p:cNvPr id="28676" name="Footer Placeholder 3"/>
          <p:cNvSpPr>
            <a:spLocks noGrp="1"/>
          </p:cNvSpPr>
          <p:nvPr>
            <p:ph type="ftr" sz="quarter" idx="11"/>
          </p:nvPr>
        </p:nvSpPr>
        <p:spPr>
          <a:xfrm>
            <a:off x="685800" y="6554697"/>
            <a:ext cx="5029200" cy="228600"/>
          </a:xfrm>
        </p:spPr>
        <p:txBody>
          <a:bodyPr/>
          <a:lstStyle/>
          <a:p>
            <a:pPr>
              <a:defRPr/>
            </a:pPr>
            <a:r>
              <a:rPr lang="en-US">
                <a:latin typeface="Arial" pitchFamily="-102" charset="0"/>
              </a:rPr>
              <a:t>School of Criminology and Criminal Justice</a:t>
            </a:r>
          </a:p>
        </p:txBody>
      </p:sp>
    </p:spTree>
    <p:extLst>
      <p:ext uri="{BB962C8B-B14F-4D97-AF65-F5344CB8AC3E}">
        <p14:creationId xmlns:p14="http://schemas.microsoft.com/office/powerpoint/2010/main" val="1248146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36319" y="284836"/>
            <a:ext cx="5463576" cy="1923794"/>
          </a:xfrm>
          <a:prstGeom prst="rect">
            <a:avLst/>
          </a:prstGeom>
        </p:spPr>
      </p:pic>
      <p:sp>
        <p:nvSpPr>
          <p:cNvPr id="5" name="Rectangle 2"/>
          <p:cNvSpPr>
            <a:spLocks noGrp="1"/>
          </p:cNvSpPr>
          <p:nvPr>
            <p:ph type="title"/>
          </p:nvPr>
        </p:nvSpPr>
        <p:spPr>
          <a:xfrm>
            <a:off x="1938067" y="2370972"/>
            <a:ext cx="7768771" cy="1143000"/>
          </a:xfrm>
        </p:spPr>
        <p:txBody>
          <a:bodyPr>
            <a:noAutofit/>
          </a:bodyPr>
          <a:lstStyle/>
          <a:p>
            <a:pPr algn="ctr"/>
            <a:r>
              <a:rPr lang="en-GB" sz="4000" dirty="0">
                <a:solidFill>
                  <a:srgbClr val="1F497D"/>
                </a:solidFill>
                <a:latin typeface="Calibri"/>
              </a:rPr>
              <a:t>East Midlands Policing Academic Collaboration</a:t>
            </a:r>
            <a:endParaRPr lang="en-GB" sz="4000" dirty="0">
              <a:solidFill>
                <a:schemeClr val="tx2"/>
              </a:solidFill>
            </a:endParaRPr>
          </a:p>
        </p:txBody>
      </p:sp>
      <p:sp>
        <p:nvSpPr>
          <p:cNvPr id="7" name="Rectangle 2"/>
          <p:cNvSpPr txBox="1">
            <a:spLocks/>
          </p:cNvSpPr>
          <p:nvPr/>
        </p:nvSpPr>
        <p:spPr>
          <a:xfrm>
            <a:off x="1537624" y="3700779"/>
            <a:ext cx="8229600"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rgbClr val="1F497D"/>
                </a:solidFill>
                <a:latin typeface="Calibri"/>
              </a:rPr>
              <a:t>ACC Phil Kay</a:t>
            </a:r>
          </a:p>
          <a:p>
            <a:pPr algn="ctr"/>
            <a:r>
              <a:rPr lang="en-GB" sz="4000" b="1" dirty="0">
                <a:solidFill>
                  <a:srgbClr val="1F497D"/>
                </a:solidFill>
                <a:latin typeface="Calibri"/>
              </a:rPr>
              <a:t>Superintendent Dave Hill</a:t>
            </a:r>
          </a:p>
        </p:txBody>
      </p:sp>
      <p:sp>
        <p:nvSpPr>
          <p:cNvPr id="6" name="Rectangle 2"/>
          <p:cNvSpPr>
            <a:spLocks noChangeArrowheads="1"/>
          </p:cNvSpPr>
          <p:nvPr/>
        </p:nvSpPr>
        <p:spPr bwMode="auto">
          <a:xfrm>
            <a:off x="207034" y="8108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graphicFrame>
        <p:nvGraphicFramePr>
          <p:cNvPr id="8" name="Object 7"/>
          <p:cNvGraphicFramePr>
            <a:graphicFrameLocks noChangeAspect="1"/>
          </p:cNvGraphicFramePr>
          <p:nvPr>
            <p:extLst/>
          </p:nvPr>
        </p:nvGraphicFramePr>
        <p:xfrm>
          <a:off x="207034" y="449036"/>
          <a:ext cx="2438400" cy="552450"/>
        </p:xfrm>
        <a:graphic>
          <a:graphicData uri="http://schemas.openxmlformats.org/presentationml/2006/ole">
            <mc:AlternateContent xmlns:mc="http://schemas.openxmlformats.org/markup-compatibility/2006">
              <mc:Choice xmlns:v="urn:schemas-microsoft-com:vml" Requires="v">
                <p:oleObj spid="_x0000_s1040" r:id="rId4" imgW="22495238" imgH="5257143" progId="MSPhotoEd.3">
                  <p:embed/>
                </p:oleObj>
              </mc:Choice>
              <mc:Fallback>
                <p:oleObj r:id="rId4" imgW="22495238" imgH="5257143"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034" y="449036"/>
                        <a:ext cx="2438400"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3823" y="5402447"/>
            <a:ext cx="3140016" cy="1086929"/>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30195" y="2825820"/>
            <a:ext cx="2880366" cy="1078994"/>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20714" y="409797"/>
            <a:ext cx="2857500" cy="685800"/>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89311" y="4903210"/>
            <a:ext cx="1905000" cy="1514475"/>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322" y="3433426"/>
            <a:ext cx="2095500" cy="485775"/>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00249" y="5550698"/>
            <a:ext cx="2466975" cy="733425"/>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5459" y="1451913"/>
            <a:ext cx="1251142" cy="1168669"/>
          </a:xfrm>
          <a:prstGeom prst="rect">
            <a:avLst/>
          </a:prstGeom>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022511" y="3813250"/>
            <a:ext cx="2133600" cy="1238250"/>
          </a:xfrm>
          <a:prstGeom prst="rect">
            <a:avLst/>
          </a:prstGeom>
        </p:spPr>
      </p:pic>
      <p:pic>
        <p:nvPicPr>
          <p:cNvPr id="19" name="Picture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94141" y="4903210"/>
            <a:ext cx="1351562" cy="1448103"/>
          </a:xfrm>
          <a:prstGeom prst="rect">
            <a:avLst/>
          </a:prstGeom>
        </p:spPr>
      </p:pic>
      <p:pic>
        <p:nvPicPr>
          <p:cNvPr id="20" name="Picture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495184" y="1380310"/>
            <a:ext cx="1093253" cy="1320154"/>
          </a:xfrm>
          <a:prstGeom prst="rect">
            <a:avLst/>
          </a:prstGeom>
        </p:spPr>
      </p:pic>
      <p:pic>
        <p:nvPicPr>
          <p:cNvPr id="21" name="Picture 2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546150" y="5469147"/>
            <a:ext cx="1150834" cy="1292164"/>
          </a:xfrm>
          <a:prstGeom prst="rect">
            <a:avLst/>
          </a:prstGeom>
        </p:spPr>
      </p:pic>
    </p:spTree>
    <p:extLst>
      <p:ext uri="{BB962C8B-B14F-4D97-AF65-F5344CB8AC3E}">
        <p14:creationId xmlns:p14="http://schemas.microsoft.com/office/powerpoint/2010/main" val="3618083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p:nvPr>
        </p:nvSpPr>
        <p:spPr>
          <a:xfrm>
            <a:off x="1981200" y="512763"/>
            <a:ext cx="8229600" cy="1143000"/>
          </a:xfrm>
          <a:solidFill>
            <a:schemeClr val="bg1">
              <a:lumMod val="95000"/>
            </a:schemeClr>
          </a:solidFill>
        </p:spPr>
        <p:txBody>
          <a:bodyPr/>
          <a:lstStyle/>
          <a:p>
            <a:pPr>
              <a:defRPr/>
            </a:pPr>
            <a:r>
              <a:rPr lang="en-GB" dirty="0">
                <a:solidFill>
                  <a:schemeClr val="tx2"/>
                </a:solidFill>
              </a:rPr>
              <a:t>What is EMPAC?</a:t>
            </a:r>
          </a:p>
        </p:txBody>
      </p:sp>
      <p:sp>
        <p:nvSpPr>
          <p:cNvPr id="2" name="Rounded Rectangle 1"/>
          <p:cNvSpPr/>
          <p:nvPr/>
        </p:nvSpPr>
        <p:spPr>
          <a:xfrm>
            <a:off x="1703389" y="1484314"/>
            <a:ext cx="8785225" cy="51847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40964" name="Rectangle 3"/>
          <p:cNvSpPr>
            <a:spLocks noGrp="1"/>
          </p:cNvSpPr>
          <p:nvPr>
            <p:ph type="body" idx="1"/>
          </p:nvPr>
        </p:nvSpPr>
        <p:spPr>
          <a:xfrm>
            <a:off x="1981200" y="1773238"/>
            <a:ext cx="8229600" cy="4525962"/>
          </a:xfrm>
        </p:spPr>
        <p:txBody>
          <a:bodyPr anchor="ctr"/>
          <a:lstStyle/>
          <a:p>
            <a:pPr marL="0" indent="0" algn="ctr">
              <a:buNone/>
            </a:pPr>
            <a:r>
              <a:rPr lang="en-GB">
                <a:solidFill>
                  <a:schemeClr val="bg1"/>
                </a:solidFill>
              </a:rPr>
              <a:t>The East Midlands Policing Academic Collaboration (EMPAC) will combine the best of academic expertise and a ‘what works’ evidence base to create a dynamic and exciting multilateral partnership that has a tangible impact on policing in the East Midlands and beyond. </a:t>
            </a:r>
          </a:p>
        </p:txBody>
      </p:sp>
      <p:pic>
        <p:nvPicPr>
          <p:cNvPr id="40965" name="Picture 7"/>
          <p:cNvPicPr>
            <a:picLocks noChangeAspect="1"/>
          </p:cNvPicPr>
          <p:nvPr/>
        </p:nvPicPr>
        <p:blipFill>
          <a:blip r:embed="rId2">
            <a:lum bright="70000" contrast="-70000"/>
          </a:blip>
          <a:srcRect/>
          <a:stretch>
            <a:fillRect/>
          </a:stretch>
        </p:blipFill>
        <p:spPr bwMode="auto">
          <a:xfrm>
            <a:off x="5075239" y="260350"/>
            <a:ext cx="2041525" cy="503238"/>
          </a:xfrm>
          <a:prstGeom prst="rect">
            <a:avLst/>
          </a:prstGeom>
          <a:noFill/>
          <a:ln w="9525">
            <a:noFill/>
            <a:miter lim="800000"/>
            <a:headEnd/>
            <a:tailEnd/>
          </a:ln>
        </p:spPr>
      </p:pic>
    </p:spTree>
    <p:extLst>
      <p:ext uri="{BB962C8B-B14F-4D97-AF65-F5344CB8AC3E}">
        <p14:creationId xmlns:p14="http://schemas.microsoft.com/office/powerpoint/2010/main" val="1107765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03389" y="1484314"/>
            <a:ext cx="8785225" cy="51847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43011" name="Rectangle 2"/>
          <p:cNvSpPr>
            <a:spLocks noGrp="1"/>
          </p:cNvSpPr>
          <p:nvPr>
            <p:ph type="title"/>
          </p:nvPr>
        </p:nvSpPr>
        <p:spPr>
          <a:xfrm>
            <a:off x="1981200" y="512763"/>
            <a:ext cx="8229600" cy="1143000"/>
          </a:xfrm>
        </p:spPr>
        <p:txBody>
          <a:bodyPr/>
          <a:lstStyle/>
          <a:p>
            <a:r>
              <a:rPr lang="en-GB">
                <a:solidFill>
                  <a:schemeClr val="tx2"/>
                </a:solidFill>
              </a:rPr>
              <a:t>What do we want to do?</a:t>
            </a:r>
          </a:p>
        </p:txBody>
      </p:sp>
      <p:sp>
        <p:nvSpPr>
          <p:cNvPr id="43012" name="Rectangle 3"/>
          <p:cNvSpPr>
            <a:spLocks noGrp="1"/>
          </p:cNvSpPr>
          <p:nvPr>
            <p:ph type="body" idx="1"/>
          </p:nvPr>
        </p:nvSpPr>
        <p:spPr>
          <a:xfrm>
            <a:off x="1981200" y="1916114"/>
            <a:ext cx="8229600" cy="4205287"/>
          </a:xfrm>
        </p:spPr>
        <p:txBody>
          <a:bodyPr/>
          <a:lstStyle/>
          <a:p>
            <a:r>
              <a:rPr lang="en-GB" b="1" u="sng">
                <a:solidFill>
                  <a:schemeClr val="bg1"/>
                </a:solidFill>
              </a:rPr>
              <a:t>Embed or accelerate understanding </a:t>
            </a:r>
            <a:r>
              <a:rPr lang="en-GB">
                <a:solidFill>
                  <a:schemeClr val="bg1"/>
                </a:solidFill>
              </a:rPr>
              <a:t>of crime and policing issues, and evidence based problem-solving approaches; and</a:t>
            </a:r>
          </a:p>
          <a:p>
            <a:r>
              <a:rPr lang="en-GB" b="1" u="sng">
                <a:solidFill>
                  <a:schemeClr val="bg1"/>
                </a:solidFill>
              </a:rPr>
              <a:t>Demonstrate innovation </a:t>
            </a:r>
            <a:r>
              <a:rPr lang="en-GB">
                <a:solidFill>
                  <a:schemeClr val="bg1"/>
                </a:solidFill>
              </a:rPr>
              <a:t>in building the research evidence base and applying it through knowledge exchange and translation across all levels of policing</a:t>
            </a:r>
          </a:p>
          <a:p>
            <a:r>
              <a:rPr lang="en-GB" b="1" u="sng">
                <a:solidFill>
                  <a:schemeClr val="bg1"/>
                </a:solidFill>
              </a:rPr>
              <a:t>Inform changes in professional policing</a:t>
            </a:r>
            <a:r>
              <a:rPr lang="en-GB">
                <a:solidFill>
                  <a:schemeClr val="bg1"/>
                </a:solidFill>
              </a:rPr>
              <a:t> policy and practice through the creation and application of a research-driven evidence base.</a:t>
            </a:r>
          </a:p>
        </p:txBody>
      </p:sp>
      <p:pic>
        <p:nvPicPr>
          <p:cNvPr id="43013" name="Picture 7"/>
          <p:cNvPicPr>
            <a:picLocks noChangeAspect="1"/>
          </p:cNvPicPr>
          <p:nvPr/>
        </p:nvPicPr>
        <p:blipFill>
          <a:blip r:embed="rId2">
            <a:lum bright="70000" contrast="-70000"/>
          </a:blip>
          <a:srcRect/>
          <a:stretch>
            <a:fillRect/>
          </a:stretch>
        </p:blipFill>
        <p:spPr bwMode="auto">
          <a:xfrm>
            <a:off x="5075239" y="260350"/>
            <a:ext cx="2041525" cy="503238"/>
          </a:xfrm>
          <a:prstGeom prst="rect">
            <a:avLst/>
          </a:prstGeom>
          <a:noFill/>
          <a:ln w="9525">
            <a:noFill/>
            <a:miter lim="800000"/>
            <a:headEnd/>
            <a:tailEnd/>
          </a:ln>
        </p:spPr>
      </p:pic>
    </p:spTree>
    <p:extLst>
      <p:ext uri="{BB962C8B-B14F-4D97-AF65-F5344CB8AC3E}">
        <p14:creationId xmlns:p14="http://schemas.microsoft.com/office/powerpoint/2010/main" val="1450373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xfrm>
            <a:off x="1909763" y="549275"/>
            <a:ext cx="8229600" cy="649288"/>
          </a:xfrm>
          <a:ln w="12700">
            <a:solidFill>
              <a:schemeClr val="tx2"/>
            </a:solidFill>
          </a:ln>
        </p:spPr>
        <p:txBody>
          <a:bodyPr>
            <a:normAutofit fontScale="90000"/>
          </a:bodyPr>
          <a:lstStyle/>
          <a:p>
            <a:pPr algn="ctr" eaLnBrk="1" hangingPunct="1"/>
            <a:r>
              <a:rPr lang="en-GB" sz="2800" dirty="0">
                <a:solidFill>
                  <a:schemeClr val="tx2"/>
                </a:solidFill>
              </a:rPr>
              <a:t>East Midlands Police Academic Collaboration PKF project</a:t>
            </a:r>
          </a:p>
        </p:txBody>
      </p:sp>
      <p:sp>
        <p:nvSpPr>
          <p:cNvPr id="44035" name="Rectangle 3"/>
          <p:cNvSpPr>
            <a:spLocks noChangeArrowheads="1"/>
          </p:cNvSpPr>
          <p:nvPr/>
        </p:nvSpPr>
        <p:spPr bwMode="auto">
          <a:xfrm>
            <a:off x="2125664" y="1268414"/>
            <a:ext cx="7704137" cy="719137"/>
          </a:xfrm>
          <a:prstGeom prst="rect">
            <a:avLst/>
          </a:prstGeom>
          <a:noFill/>
          <a:ln w="12700">
            <a:solidFill>
              <a:schemeClr val="tx2"/>
            </a:solidFill>
            <a:miter lim="800000"/>
            <a:headEnd/>
            <a:tailEnd/>
          </a:ln>
        </p:spPr>
        <p:txBody>
          <a:bodyPr anchor="ctr"/>
          <a:lstStyle/>
          <a:p>
            <a:pPr algn="ctr"/>
            <a:r>
              <a:rPr lang="en-GB" sz="2800">
                <a:solidFill>
                  <a:srgbClr val="44546A"/>
                </a:solidFill>
              </a:rPr>
              <a:t>Operational Group</a:t>
            </a:r>
          </a:p>
        </p:txBody>
      </p:sp>
      <p:grpSp>
        <p:nvGrpSpPr>
          <p:cNvPr id="44036" name="Group 4"/>
          <p:cNvGrpSpPr>
            <a:grpSpLocks/>
          </p:cNvGrpSpPr>
          <p:nvPr/>
        </p:nvGrpSpPr>
        <p:grpSpPr bwMode="auto">
          <a:xfrm>
            <a:off x="2054225" y="2036764"/>
            <a:ext cx="7920038" cy="1366837"/>
            <a:chOff x="340" y="1979"/>
            <a:chExt cx="4989" cy="861"/>
          </a:xfrm>
        </p:grpSpPr>
        <p:grpSp>
          <p:nvGrpSpPr>
            <p:cNvPr id="44058" name="Group 5"/>
            <p:cNvGrpSpPr>
              <a:grpSpLocks/>
            </p:cNvGrpSpPr>
            <p:nvPr/>
          </p:nvGrpSpPr>
          <p:grpSpPr bwMode="auto">
            <a:xfrm>
              <a:off x="340" y="1979"/>
              <a:ext cx="952" cy="861"/>
              <a:chOff x="567" y="1979"/>
              <a:chExt cx="680" cy="1270"/>
            </a:xfrm>
          </p:grpSpPr>
          <p:sp>
            <p:nvSpPr>
              <p:cNvPr id="15397" name="Rectangle 6"/>
              <p:cNvSpPr>
                <a:spLocks noChangeArrowheads="1"/>
              </p:cNvSpPr>
              <p:nvPr/>
            </p:nvSpPr>
            <p:spPr bwMode="auto">
              <a:xfrm>
                <a:off x="567" y="1979"/>
                <a:ext cx="680" cy="1270"/>
              </a:xfrm>
              <a:prstGeom prst="rect">
                <a:avLst/>
              </a:prstGeom>
              <a:solidFill>
                <a:schemeClr val="tx2"/>
              </a:solidFill>
              <a:ln w="12700">
                <a:solidFill>
                  <a:schemeClr val="accent1"/>
                </a:solidFill>
                <a:miter lim="800000"/>
                <a:headEnd/>
                <a:tailEnd/>
              </a:ln>
              <a:effectLst>
                <a:outerShdw blurRad="50800" dist="50800" dir="5400000" algn="ctr" rotWithShape="0">
                  <a:schemeClr val="bg1"/>
                </a:outerShdw>
              </a:effectLst>
            </p:spPr>
            <p:txBody>
              <a:bodyPr wrap="none" anchor="ctr"/>
              <a:lstStyle/>
              <a:p>
                <a:pPr>
                  <a:defRPr/>
                </a:pPr>
                <a:endParaRPr lang="en-GB">
                  <a:solidFill>
                    <a:prstClr val="black"/>
                  </a:solidFill>
                </a:endParaRPr>
              </a:p>
            </p:txBody>
          </p:sp>
          <p:sp>
            <p:nvSpPr>
              <p:cNvPr id="44072" name="Text Box 7"/>
              <p:cNvSpPr txBox="1">
                <a:spLocks noChangeArrowheads="1"/>
              </p:cNvSpPr>
              <p:nvPr/>
            </p:nvSpPr>
            <p:spPr bwMode="auto">
              <a:xfrm>
                <a:off x="612" y="2025"/>
                <a:ext cx="590" cy="767"/>
              </a:xfrm>
              <a:prstGeom prst="rect">
                <a:avLst/>
              </a:prstGeom>
              <a:noFill/>
              <a:ln w="9525">
                <a:noFill/>
                <a:miter lim="800000"/>
                <a:headEnd/>
                <a:tailEnd/>
              </a:ln>
            </p:spPr>
            <p:txBody>
              <a:bodyPr>
                <a:spAutoFit/>
              </a:bodyPr>
              <a:lstStyle/>
              <a:p>
                <a:pPr algn="ctr">
                  <a:spcBef>
                    <a:spcPct val="50000"/>
                  </a:spcBef>
                </a:pPr>
                <a:r>
                  <a:rPr lang="en-GB" sz="1600">
                    <a:solidFill>
                      <a:prstClr val="white"/>
                    </a:solidFill>
                  </a:rPr>
                  <a:t>Local and Community Policing</a:t>
                </a:r>
              </a:p>
            </p:txBody>
          </p:sp>
        </p:grpSp>
        <p:grpSp>
          <p:nvGrpSpPr>
            <p:cNvPr id="44059" name="Group 8"/>
            <p:cNvGrpSpPr>
              <a:grpSpLocks/>
            </p:cNvGrpSpPr>
            <p:nvPr/>
          </p:nvGrpSpPr>
          <p:grpSpPr bwMode="auto">
            <a:xfrm>
              <a:off x="1338" y="1979"/>
              <a:ext cx="907" cy="861"/>
              <a:chOff x="567" y="1979"/>
              <a:chExt cx="680" cy="1270"/>
            </a:xfrm>
          </p:grpSpPr>
          <p:sp>
            <p:nvSpPr>
              <p:cNvPr id="44069" name="Rectangle 9"/>
              <p:cNvSpPr>
                <a:spLocks noChangeArrowheads="1"/>
              </p:cNvSpPr>
              <p:nvPr/>
            </p:nvSpPr>
            <p:spPr bwMode="auto">
              <a:xfrm>
                <a:off x="567" y="1979"/>
                <a:ext cx="680" cy="1270"/>
              </a:xfrm>
              <a:prstGeom prst="rect">
                <a:avLst/>
              </a:prstGeom>
              <a:solidFill>
                <a:schemeClr val="tx2"/>
              </a:solidFill>
              <a:ln w="12700">
                <a:solidFill>
                  <a:schemeClr val="accent1"/>
                </a:solidFill>
                <a:miter lim="800000"/>
                <a:headEnd/>
                <a:tailEnd/>
              </a:ln>
            </p:spPr>
            <p:txBody>
              <a:bodyPr wrap="none" anchor="ctr"/>
              <a:lstStyle/>
              <a:p>
                <a:endParaRPr lang="en-GB">
                  <a:solidFill>
                    <a:prstClr val="black"/>
                  </a:solidFill>
                </a:endParaRPr>
              </a:p>
            </p:txBody>
          </p:sp>
          <p:sp>
            <p:nvSpPr>
              <p:cNvPr id="44070" name="Text Box 10"/>
              <p:cNvSpPr txBox="1">
                <a:spLocks noChangeArrowheads="1"/>
              </p:cNvSpPr>
              <p:nvPr/>
            </p:nvSpPr>
            <p:spPr bwMode="auto">
              <a:xfrm>
                <a:off x="612" y="2025"/>
                <a:ext cx="590" cy="772"/>
              </a:xfrm>
              <a:prstGeom prst="rect">
                <a:avLst/>
              </a:prstGeom>
              <a:solidFill>
                <a:schemeClr val="tx2"/>
              </a:solidFill>
              <a:ln w="9525">
                <a:noFill/>
                <a:miter lim="800000"/>
                <a:headEnd/>
                <a:tailEnd/>
              </a:ln>
            </p:spPr>
            <p:txBody>
              <a:bodyPr>
                <a:spAutoFit/>
              </a:bodyPr>
              <a:lstStyle/>
              <a:p>
                <a:pPr algn="ctr">
                  <a:spcBef>
                    <a:spcPct val="50000"/>
                  </a:spcBef>
                </a:pPr>
                <a:r>
                  <a:rPr lang="en-GB" sz="1600">
                    <a:solidFill>
                      <a:prstClr val="white"/>
                    </a:solidFill>
                  </a:rPr>
                  <a:t>Serious and Organised Crime</a:t>
                </a:r>
              </a:p>
            </p:txBody>
          </p:sp>
        </p:grpSp>
        <p:grpSp>
          <p:nvGrpSpPr>
            <p:cNvPr id="44060" name="Group 11"/>
            <p:cNvGrpSpPr>
              <a:grpSpLocks/>
            </p:cNvGrpSpPr>
            <p:nvPr/>
          </p:nvGrpSpPr>
          <p:grpSpPr bwMode="auto">
            <a:xfrm>
              <a:off x="2290" y="1979"/>
              <a:ext cx="1134" cy="861"/>
              <a:chOff x="567" y="1979"/>
              <a:chExt cx="680" cy="1270"/>
            </a:xfrm>
          </p:grpSpPr>
          <p:sp>
            <p:nvSpPr>
              <p:cNvPr id="44067" name="Rectangle 12"/>
              <p:cNvSpPr>
                <a:spLocks noChangeArrowheads="1"/>
              </p:cNvSpPr>
              <p:nvPr/>
            </p:nvSpPr>
            <p:spPr bwMode="auto">
              <a:xfrm>
                <a:off x="567" y="1979"/>
                <a:ext cx="680" cy="1270"/>
              </a:xfrm>
              <a:prstGeom prst="rect">
                <a:avLst/>
              </a:prstGeom>
              <a:solidFill>
                <a:schemeClr val="tx2"/>
              </a:solidFill>
              <a:ln w="12700">
                <a:solidFill>
                  <a:schemeClr val="accent1"/>
                </a:solidFill>
                <a:miter lim="800000"/>
                <a:headEnd/>
                <a:tailEnd/>
              </a:ln>
            </p:spPr>
            <p:txBody>
              <a:bodyPr wrap="none" anchor="ctr"/>
              <a:lstStyle/>
              <a:p>
                <a:endParaRPr lang="en-GB">
                  <a:solidFill>
                    <a:prstClr val="black"/>
                  </a:solidFill>
                </a:endParaRPr>
              </a:p>
            </p:txBody>
          </p:sp>
          <p:sp>
            <p:nvSpPr>
              <p:cNvPr id="44068" name="Text Box 13"/>
              <p:cNvSpPr txBox="1">
                <a:spLocks noChangeArrowheads="1"/>
              </p:cNvSpPr>
              <p:nvPr/>
            </p:nvSpPr>
            <p:spPr bwMode="auto">
              <a:xfrm>
                <a:off x="612" y="2025"/>
                <a:ext cx="590" cy="540"/>
              </a:xfrm>
              <a:prstGeom prst="rect">
                <a:avLst/>
              </a:prstGeom>
              <a:noFill/>
              <a:ln w="9525">
                <a:noFill/>
                <a:miter lim="800000"/>
                <a:headEnd/>
                <a:tailEnd/>
              </a:ln>
            </p:spPr>
            <p:txBody>
              <a:bodyPr>
                <a:spAutoFit/>
              </a:bodyPr>
              <a:lstStyle/>
              <a:p>
                <a:pPr algn="ctr">
                  <a:spcBef>
                    <a:spcPct val="50000"/>
                  </a:spcBef>
                </a:pPr>
                <a:r>
                  <a:rPr lang="en-GB" sz="1600">
                    <a:solidFill>
                      <a:prstClr val="white"/>
                    </a:solidFill>
                  </a:rPr>
                  <a:t>Organisational Transformation</a:t>
                </a:r>
              </a:p>
            </p:txBody>
          </p:sp>
        </p:grpSp>
        <p:grpSp>
          <p:nvGrpSpPr>
            <p:cNvPr id="44061" name="Group 14"/>
            <p:cNvGrpSpPr>
              <a:grpSpLocks/>
            </p:cNvGrpSpPr>
            <p:nvPr/>
          </p:nvGrpSpPr>
          <p:grpSpPr bwMode="auto">
            <a:xfrm>
              <a:off x="3470" y="1979"/>
              <a:ext cx="907" cy="861"/>
              <a:chOff x="567" y="1979"/>
              <a:chExt cx="680" cy="1270"/>
            </a:xfrm>
          </p:grpSpPr>
          <p:sp>
            <p:nvSpPr>
              <p:cNvPr id="44065" name="Rectangle 15"/>
              <p:cNvSpPr>
                <a:spLocks noChangeArrowheads="1"/>
              </p:cNvSpPr>
              <p:nvPr/>
            </p:nvSpPr>
            <p:spPr bwMode="auto">
              <a:xfrm>
                <a:off x="567" y="1979"/>
                <a:ext cx="680" cy="1270"/>
              </a:xfrm>
              <a:prstGeom prst="rect">
                <a:avLst/>
              </a:prstGeom>
              <a:solidFill>
                <a:schemeClr val="tx2"/>
              </a:solidFill>
              <a:ln w="12700">
                <a:solidFill>
                  <a:schemeClr val="accent1"/>
                </a:solidFill>
                <a:miter lim="800000"/>
                <a:headEnd/>
                <a:tailEnd/>
              </a:ln>
            </p:spPr>
            <p:txBody>
              <a:bodyPr wrap="none" anchor="ctr"/>
              <a:lstStyle/>
              <a:p>
                <a:endParaRPr lang="en-GB">
                  <a:solidFill>
                    <a:prstClr val="black"/>
                  </a:solidFill>
                </a:endParaRPr>
              </a:p>
            </p:txBody>
          </p:sp>
          <p:sp>
            <p:nvSpPr>
              <p:cNvPr id="44066" name="Text Box 16"/>
              <p:cNvSpPr txBox="1">
                <a:spLocks noChangeArrowheads="1"/>
              </p:cNvSpPr>
              <p:nvPr/>
            </p:nvSpPr>
            <p:spPr bwMode="auto">
              <a:xfrm>
                <a:off x="612" y="2025"/>
                <a:ext cx="590" cy="994"/>
              </a:xfrm>
              <a:prstGeom prst="rect">
                <a:avLst/>
              </a:prstGeom>
              <a:noFill/>
              <a:ln w="9525">
                <a:noFill/>
                <a:miter lim="800000"/>
                <a:headEnd/>
                <a:tailEnd/>
              </a:ln>
            </p:spPr>
            <p:txBody>
              <a:bodyPr>
                <a:spAutoFit/>
              </a:bodyPr>
              <a:lstStyle/>
              <a:p>
                <a:pPr algn="ctr">
                  <a:spcBef>
                    <a:spcPct val="50000"/>
                  </a:spcBef>
                </a:pPr>
                <a:r>
                  <a:rPr lang="en-GB" sz="1600">
                    <a:solidFill>
                      <a:prstClr val="white"/>
                    </a:solidFill>
                  </a:rPr>
                  <a:t>Victim and witness Public Protection</a:t>
                </a:r>
              </a:p>
            </p:txBody>
          </p:sp>
        </p:grpSp>
        <p:grpSp>
          <p:nvGrpSpPr>
            <p:cNvPr id="44062" name="Group 17"/>
            <p:cNvGrpSpPr>
              <a:grpSpLocks/>
            </p:cNvGrpSpPr>
            <p:nvPr/>
          </p:nvGrpSpPr>
          <p:grpSpPr bwMode="auto">
            <a:xfrm>
              <a:off x="4422" y="1979"/>
              <a:ext cx="907" cy="861"/>
              <a:chOff x="567" y="1979"/>
              <a:chExt cx="680" cy="1270"/>
            </a:xfrm>
          </p:grpSpPr>
          <p:sp>
            <p:nvSpPr>
              <p:cNvPr id="44063" name="Rectangle 18"/>
              <p:cNvSpPr>
                <a:spLocks noChangeArrowheads="1"/>
              </p:cNvSpPr>
              <p:nvPr/>
            </p:nvSpPr>
            <p:spPr bwMode="auto">
              <a:xfrm>
                <a:off x="567" y="1979"/>
                <a:ext cx="680" cy="1270"/>
              </a:xfrm>
              <a:prstGeom prst="rect">
                <a:avLst/>
              </a:prstGeom>
              <a:solidFill>
                <a:schemeClr val="tx2"/>
              </a:solidFill>
              <a:ln w="12700">
                <a:solidFill>
                  <a:schemeClr val="accent1"/>
                </a:solidFill>
                <a:miter lim="800000"/>
                <a:headEnd/>
                <a:tailEnd/>
              </a:ln>
            </p:spPr>
            <p:txBody>
              <a:bodyPr wrap="none" anchor="ctr"/>
              <a:lstStyle/>
              <a:p>
                <a:endParaRPr lang="en-GB">
                  <a:solidFill>
                    <a:prstClr val="black"/>
                  </a:solidFill>
                </a:endParaRPr>
              </a:p>
            </p:txBody>
          </p:sp>
          <p:sp>
            <p:nvSpPr>
              <p:cNvPr id="44064" name="Text Box 19"/>
              <p:cNvSpPr txBox="1">
                <a:spLocks noChangeArrowheads="1"/>
              </p:cNvSpPr>
              <p:nvPr/>
            </p:nvSpPr>
            <p:spPr bwMode="auto">
              <a:xfrm>
                <a:off x="612" y="2025"/>
                <a:ext cx="590" cy="540"/>
              </a:xfrm>
              <a:prstGeom prst="rect">
                <a:avLst/>
              </a:prstGeom>
              <a:noFill/>
              <a:ln w="9525">
                <a:noFill/>
                <a:miter lim="800000"/>
                <a:headEnd/>
                <a:tailEnd/>
              </a:ln>
            </p:spPr>
            <p:txBody>
              <a:bodyPr>
                <a:spAutoFit/>
              </a:bodyPr>
              <a:lstStyle/>
              <a:p>
                <a:pPr algn="ctr">
                  <a:spcBef>
                    <a:spcPct val="50000"/>
                  </a:spcBef>
                </a:pPr>
                <a:r>
                  <a:rPr lang="en-GB" sz="1600">
                    <a:solidFill>
                      <a:prstClr val="white"/>
                    </a:solidFill>
                  </a:rPr>
                  <a:t>Operational Policing</a:t>
                </a:r>
              </a:p>
            </p:txBody>
          </p:sp>
        </p:grpSp>
      </p:grpSp>
      <p:grpSp>
        <p:nvGrpSpPr>
          <p:cNvPr id="44037" name="Group 20"/>
          <p:cNvGrpSpPr>
            <a:grpSpLocks/>
          </p:cNvGrpSpPr>
          <p:nvPr/>
        </p:nvGrpSpPr>
        <p:grpSpPr bwMode="auto">
          <a:xfrm>
            <a:off x="1992313" y="3487739"/>
            <a:ext cx="8064500" cy="2135187"/>
            <a:chOff x="295" y="2341"/>
            <a:chExt cx="5080" cy="1345"/>
          </a:xfrm>
        </p:grpSpPr>
        <p:grpSp>
          <p:nvGrpSpPr>
            <p:cNvPr id="44041" name="Group 21"/>
            <p:cNvGrpSpPr>
              <a:grpSpLocks/>
            </p:cNvGrpSpPr>
            <p:nvPr/>
          </p:nvGrpSpPr>
          <p:grpSpPr bwMode="auto">
            <a:xfrm>
              <a:off x="299" y="2614"/>
              <a:ext cx="5054" cy="771"/>
              <a:chOff x="253" y="2478"/>
              <a:chExt cx="5054" cy="771"/>
            </a:xfrm>
          </p:grpSpPr>
          <p:sp>
            <p:nvSpPr>
              <p:cNvPr id="44044" name="Text Box 22"/>
              <p:cNvSpPr txBox="1">
                <a:spLocks noChangeArrowheads="1"/>
              </p:cNvSpPr>
              <p:nvPr/>
            </p:nvSpPr>
            <p:spPr bwMode="auto">
              <a:xfrm>
                <a:off x="253" y="2478"/>
                <a:ext cx="291" cy="771"/>
              </a:xfrm>
              <a:prstGeom prst="rect">
                <a:avLst/>
              </a:prstGeom>
              <a:solidFill>
                <a:srgbClr val="EEFBA3"/>
              </a:solidFill>
              <a:ln w="9525">
                <a:solidFill>
                  <a:schemeClr val="tx1"/>
                </a:solidFill>
                <a:miter lim="800000"/>
                <a:headEnd/>
                <a:tailEnd/>
              </a:ln>
            </p:spPr>
            <p:txBody>
              <a:bodyPr vert="eaVert">
                <a:spAutoFit/>
              </a:bodyPr>
              <a:lstStyle/>
              <a:p>
                <a:pPr>
                  <a:spcBef>
                    <a:spcPct val="50000"/>
                  </a:spcBef>
                </a:pPr>
                <a:r>
                  <a:rPr lang="en-GB" altLang="ko-KR">
                    <a:solidFill>
                      <a:srgbClr val="44546A"/>
                    </a:solidFill>
                    <a:ea typeface="굴림"/>
                    <a:cs typeface="굴림"/>
                  </a:rPr>
                  <a:t>Research</a:t>
                </a:r>
              </a:p>
            </p:txBody>
          </p:sp>
          <p:sp>
            <p:nvSpPr>
              <p:cNvPr id="44045" name="Text Box 23"/>
              <p:cNvSpPr txBox="1">
                <a:spLocks noChangeArrowheads="1"/>
              </p:cNvSpPr>
              <p:nvPr/>
            </p:nvSpPr>
            <p:spPr bwMode="auto">
              <a:xfrm>
                <a:off x="616" y="2478"/>
                <a:ext cx="291" cy="771"/>
              </a:xfrm>
              <a:prstGeom prst="rect">
                <a:avLst/>
              </a:prstGeom>
              <a:solidFill>
                <a:srgbClr val="EEFBA3"/>
              </a:solidFill>
              <a:ln w="9525">
                <a:solidFill>
                  <a:schemeClr val="tx1"/>
                </a:solidFill>
                <a:miter lim="800000"/>
                <a:headEnd/>
                <a:tailEnd/>
              </a:ln>
            </p:spPr>
            <p:txBody>
              <a:bodyPr vert="eaVert">
                <a:spAutoFit/>
              </a:bodyPr>
              <a:lstStyle/>
              <a:p>
                <a:pPr>
                  <a:spcBef>
                    <a:spcPct val="50000"/>
                  </a:spcBef>
                </a:pPr>
                <a:r>
                  <a:rPr lang="en-GB" altLang="ko-KR">
                    <a:solidFill>
                      <a:srgbClr val="44546A"/>
                    </a:solidFill>
                    <a:ea typeface="굴림"/>
                    <a:cs typeface="굴림"/>
                  </a:rPr>
                  <a:t>Research</a:t>
                </a:r>
              </a:p>
            </p:txBody>
          </p:sp>
          <p:sp>
            <p:nvSpPr>
              <p:cNvPr id="44046" name="Text Box 24"/>
              <p:cNvSpPr txBox="1">
                <a:spLocks noChangeArrowheads="1"/>
              </p:cNvSpPr>
              <p:nvPr/>
            </p:nvSpPr>
            <p:spPr bwMode="auto">
              <a:xfrm>
                <a:off x="979" y="2478"/>
                <a:ext cx="291" cy="771"/>
              </a:xfrm>
              <a:prstGeom prst="rect">
                <a:avLst/>
              </a:prstGeom>
              <a:solidFill>
                <a:srgbClr val="EEFBA3"/>
              </a:solidFill>
              <a:ln w="9525">
                <a:solidFill>
                  <a:schemeClr val="tx1"/>
                </a:solidFill>
                <a:miter lim="800000"/>
                <a:headEnd/>
                <a:tailEnd/>
              </a:ln>
            </p:spPr>
            <p:txBody>
              <a:bodyPr vert="eaVert">
                <a:spAutoFit/>
              </a:bodyPr>
              <a:lstStyle/>
              <a:p>
                <a:pPr>
                  <a:spcBef>
                    <a:spcPct val="50000"/>
                  </a:spcBef>
                </a:pPr>
                <a:r>
                  <a:rPr lang="en-GB" altLang="ko-KR">
                    <a:solidFill>
                      <a:srgbClr val="44546A"/>
                    </a:solidFill>
                    <a:ea typeface="굴림"/>
                    <a:cs typeface="굴림"/>
                  </a:rPr>
                  <a:t>Research</a:t>
                </a:r>
              </a:p>
            </p:txBody>
          </p:sp>
          <p:sp>
            <p:nvSpPr>
              <p:cNvPr id="44047" name="Text Box 25"/>
              <p:cNvSpPr txBox="1">
                <a:spLocks noChangeArrowheads="1"/>
              </p:cNvSpPr>
              <p:nvPr/>
            </p:nvSpPr>
            <p:spPr bwMode="auto">
              <a:xfrm>
                <a:off x="1342" y="2478"/>
                <a:ext cx="291" cy="771"/>
              </a:xfrm>
              <a:prstGeom prst="rect">
                <a:avLst/>
              </a:prstGeom>
              <a:solidFill>
                <a:srgbClr val="EEFBA3"/>
              </a:solidFill>
              <a:ln w="9525">
                <a:solidFill>
                  <a:schemeClr val="tx1"/>
                </a:solidFill>
                <a:miter lim="800000"/>
                <a:headEnd/>
                <a:tailEnd/>
              </a:ln>
            </p:spPr>
            <p:txBody>
              <a:bodyPr vert="eaVert">
                <a:spAutoFit/>
              </a:bodyPr>
              <a:lstStyle/>
              <a:p>
                <a:pPr>
                  <a:spcBef>
                    <a:spcPct val="50000"/>
                  </a:spcBef>
                </a:pPr>
                <a:r>
                  <a:rPr lang="en-GB" altLang="ko-KR">
                    <a:solidFill>
                      <a:srgbClr val="44546A"/>
                    </a:solidFill>
                    <a:ea typeface="굴림"/>
                    <a:cs typeface="굴림"/>
                  </a:rPr>
                  <a:t>Research</a:t>
                </a:r>
              </a:p>
            </p:txBody>
          </p:sp>
          <p:sp>
            <p:nvSpPr>
              <p:cNvPr id="44048" name="Text Box 26"/>
              <p:cNvSpPr txBox="1">
                <a:spLocks noChangeArrowheads="1"/>
              </p:cNvSpPr>
              <p:nvPr/>
            </p:nvSpPr>
            <p:spPr bwMode="auto">
              <a:xfrm>
                <a:off x="1750" y="2478"/>
                <a:ext cx="291" cy="771"/>
              </a:xfrm>
              <a:prstGeom prst="rect">
                <a:avLst/>
              </a:prstGeom>
              <a:solidFill>
                <a:srgbClr val="EEFBA3"/>
              </a:solidFill>
              <a:ln w="9525">
                <a:solidFill>
                  <a:schemeClr val="tx1"/>
                </a:solidFill>
                <a:miter lim="800000"/>
                <a:headEnd/>
                <a:tailEnd/>
              </a:ln>
            </p:spPr>
            <p:txBody>
              <a:bodyPr vert="eaVert">
                <a:spAutoFit/>
              </a:bodyPr>
              <a:lstStyle/>
              <a:p>
                <a:pPr>
                  <a:spcBef>
                    <a:spcPct val="50000"/>
                  </a:spcBef>
                </a:pPr>
                <a:r>
                  <a:rPr lang="en-GB" altLang="ko-KR">
                    <a:solidFill>
                      <a:srgbClr val="44546A"/>
                    </a:solidFill>
                    <a:ea typeface="굴림"/>
                    <a:cs typeface="굴림"/>
                  </a:rPr>
                  <a:t>Research</a:t>
                </a:r>
              </a:p>
            </p:txBody>
          </p:sp>
          <p:sp>
            <p:nvSpPr>
              <p:cNvPr id="44049" name="Text Box 27"/>
              <p:cNvSpPr txBox="1">
                <a:spLocks noChangeArrowheads="1"/>
              </p:cNvSpPr>
              <p:nvPr/>
            </p:nvSpPr>
            <p:spPr bwMode="auto">
              <a:xfrm>
                <a:off x="2113" y="2478"/>
                <a:ext cx="291" cy="771"/>
              </a:xfrm>
              <a:prstGeom prst="rect">
                <a:avLst/>
              </a:prstGeom>
              <a:solidFill>
                <a:srgbClr val="EEFBA3"/>
              </a:solidFill>
              <a:ln w="9525">
                <a:solidFill>
                  <a:schemeClr val="tx1"/>
                </a:solidFill>
                <a:miter lim="800000"/>
                <a:headEnd/>
                <a:tailEnd/>
              </a:ln>
            </p:spPr>
            <p:txBody>
              <a:bodyPr vert="eaVert">
                <a:spAutoFit/>
              </a:bodyPr>
              <a:lstStyle/>
              <a:p>
                <a:pPr>
                  <a:spcBef>
                    <a:spcPct val="50000"/>
                  </a:spcBef>
                </a:pPr>
                <a:r>
                  <a:rPr lang="en-GB" altLang="ko-KR">
                    <a:solidFill>
                      <a:srgbClr val="44546A"/>
                    </a:solidFill>
                    <a:ea typeface="굴림"/>
                    <a:cs typeface="굴림"/>
                  </a:rPr>
                  <a:t>Research</a:t>
                </a:r>
              </a:p>
            </p:txBody>
          </p:sp>
          <p:sp>
            <p:nvSpPr>
              <p:cNvPr id="44050" name="Text Box 28"/>
              <p:cNvSpPr txBox="1">
                <a:spLocks noChangeArrowheads="1"/>
              </p:cNvSpPr>
              <p:nvPr/>
            </p:nvSpPr>
            <p:spPr bwMode="auto">
              <a:xfrm>
                <a:off x="3927" y="2478"/>
                <a:ext cx="291" cy="771"/>
              </a:xfrm>
              <a:prstGeom prst="rect">
                <a:avLst/>
              </a:prstGeom>
              <a:solidFill>
                <a:srgbClr val="EEFBA3"/>
              </a:solidFill>
              <a:ln w="9525">
                <a:solidFill>
                  <a:schemeClr val="tx1"/>
                </a:solidFill>
                <a:miter lim="800000"/>
                <a:headEnd/>
                <a:tailEnd/>
              </a:ln>
            </p:spPr>
            <p:txBody>
              <a:bodyPr vert="eaVert">
                <a:spAutoFit/>
              </a:bodyPr>
              <a:lstStyle/>
              <a:p>
                <a:pPr>
                  <a:spcBef>
                    <a:spcPct val="50000"/>
                  </a:spcBef>
                </a:pPr>
                <a:r>
                  <a:rPr lang="en-GB" altLang="ko-KR">
                    <a:solidFill>
                      <a:srgbClr val="44546A"/>
                    </a:solidFill>
                    <a:ea typeface="굴림"/>
                    <a:cs typeface="굴림"/>
                  </a:rPr>
                  <a:t>Research</a:t>
                </a:r>
              </a:p>
            </p:txBody>
          </p:sp>
          <p:sp>
            <p:nvSpPr>
              <p:cNvPr id="44051" name="Text Box 29"/>
              <p:cNvSpPr txBox="1">
                <a:spLocks noChangeArrowheads="1"/>
              </p:cNvSpPr>
              <p:nvPr/>
            </p:nvSpPr>
            <p:spPr bwMode="auto">
              <a:xfrm>
                <a:off x="3202" y="2478"/>
                <a:ext cx="291" cy="771"/>
              </a:xfrm>
              <a:prstGeom prst="rect">
                <a:avLst/>
              </a:prstGeom>
              <a:solidFill>
                <a:srgbClr val="EEFBA3"/>
              </a:solidFill>
              <a:ln w="9525">
                <a:solidFill>
                  <a:schemeClr val="tx1"/>
                </a:solidFill>
                <a:miter lim="800000"/>
                <a:headEnd/>
                <a:tailEnd/>
              </a:ln>
            </p:spPr>
            <p:txBody>
              <a:bodyPr vert="eaVert">
                <a:spAutoFit/>
              </a:bodyPr>
              <a:lstStyle/>
              <a:p>
                <a:pPr>
                  <a:spcBef>
                    <a:spcPct val="50000"/>
                  </a:spcBef>
                </a:pPr>
                <a:r>
                  <a:rPr lang="en-GB" altLang="ko-KR">
                    <a:solidFill>
                      <a:srgbClr val="44546A"/>
                    </a:solidFill>
                    <a:ea typeface="굴림"/>
                    <a:cs typeface="굴림"/>
                  </a:rPr>
                  <a:t>Research</a:t>
                </a:r>
              </a:p>
            </p:txBody>
          </p:sp>
          <p:sp>
            <p:nvSpPr>
              <p:cNvPr id="44052" name="Text Box 30"/>
              <p:cNvSpPr txBox="1">
                <a:spLocks noChangeArrowheads="1"/>
              </p:cNvSpPr>
              <p:nvPr/>
            </p:nvSpPr>
            <p:spPr bwMode="auto">
              <a:xfrm>
                <a:off x="2839" y="2478"/>
                <a:ext cx="291" cy="771"/>
              </a:xfrm>
              <a:prstGeom prst="rect">
                <a:avLst/>
              </a:prstGeom>
              <a:solidFill>
                <a:srgbClr val="EEFBA3"/>
              </a:solidFill>
              <a:ln w="9525">
                <a:solidFill>
                  <a:schemeClr val="tx1"/>
                </a:solidFill>
                <a:miter lim="800000"/>
                <a:headEnd/>
                <a:tailEnd/>
              </a:ln>
            </p:spPr>
            <p:txBody>
              <a:bodyPr vert="eaVert">
                <a:spAutoFit/>
              </a:bodyPr>
              <a:lstStyle/>
              <a:p>
                <a:pPr>
                  <a:spcBef>
                    <a:spcPct val="50000"/>
                  </a:spcBef>
                </a:pPr>
                <a:r>
                  <a:rPr lang="en-GB" altLang="ko-KR">
                    <a:solidFill>
                      <a:srgbClr val="44546A"/>
                    </a:solidFill>
                    <a:ea typeface="굴림"/>
                    <a:cs typeface="굴림"/>
                  </a:rPr>
                  <a:t>Research</a:t>
                </a:r>
              </a:p>
            </p:txBody>
          </p:sp>
          <p:sp>
            <p:nvSpPr>
              <p:cNvPr id="44053" name="Text Box 31"/>
              <p:cNvSpPr txBox="1">
                <a:spLocks noChangeArrowheads="1"/>
              </p:cNvSpPr>
              <p:nvPr/>
            </p:nvSpPr>
            <p:spPr bwMode="auto">
              <a:xfrm>
                <a:off x="2476" y="2478"/>
                <a:ext cx="291" cy="771"/>
              </a:xfrm>
              <a:prstGeom prst="rect">
                <a:avLst/>
              </a:prstGeom>
              <a:solidFill>
                <a:srgbClr val="EEFBA3"/>
              </a:solidFill>
              <a:ln w="9525">
                <a:solidFill>
                  <a:schemeClr val="tx1"/>
                </a:solidFill>
                <a:miter lim="800000"/>
                <a:headEnd/>
                <a:tailEnd/>
              </a:ln>
            </p:spPr>
            <p:txBody>
              <a:bodyPr vert="eaVert">
                <a:spAutoFit/>
              </a:bodyPr>
              <a:lstStyle/>
              <a:p>
                <a:pPr>
                  <a:spcBef>
                    <a:spcPct val="50000"/>
                  </a:spcBef>
                </a:pPr>
                <a:r>
                  <a:rPr lang="en-GB" altLang="ko-KR">
                    <a:solidFill>
                      <a:srgbClr val="44546A"/>
                    </a:solidFill>
                    <a:ea typeface="굴림"/>
                    <a:cs typeface="굴림"/>
                  </a:rPr>
                  <a:t>Research</a:t>
                </a:r>
              </a:p>
            </p:txBody>
          </p:sp>
          <p:sp>
            <p:nvSpPr>
              <p:cNvPr id="44054" name="Text Box 32"/>
              <p:cNvSpPr txBox="1">
                <a:spLocks noChangeArrowheads="1"/>
              </p:cNvSpPr>
              <p:nvPr/>
            </p:nvSpPr>
            <p:spPr bwMode="auto">
              <a:xfrm>
                <a:off x="3564" y="2478"/>
                <a:ext cx="291" cy="771"/>
              </a:xfrm>
              <a:prstGeom prst="rect">
                <a:avLst/>
              </a:prstGeom>
              <a:solidFill>
                <a:srgbClr val="EEFBA3"/>
              </a:solidFill>
              <a:ln w="9525">
                <a:solidFill>
                  <a:schemeClr val="tx1"/>
                </a:solidFill>
                <a:miter lim="800000"/>
                <a:headEnd/>
                <a:tailEnd/>
              </a:ln>
            </p:spPr>
            <p:txBody>
              <a:bodyPr vert="eaVert">
                <a:spAutoFit/>
              </a:bodyPr>
              <a:lstStyle/>
              <a:p>
                <a:pPr>
                  <a:spcBef>
                    <a:spcPct val="50000"/>
                  </a:spcBef>
                </a:pPr>
                <a:r>
                  <a:rPr lang="en-GB" altLang="ko-KR">
                    <a:solidFill>
                      <a:srgbClr val="44546A"/>
                    </a:solidFill>
                    <a:ea typeface="굴림"/>
                    <a:cs typeface="굴림"/>
                  </a:rPr>
                  <a:t>Research</a:t>
                </a:r>
              </a:p>
            </p:txBody>
          </p:sp>
          <p:sp>
            <p:nvSpPr>
              <p:cNvPr id="44055" name="Text Box 33"/>
              <p:cNvSpPr txBox="1">
                <a:spLocks noChangeArrowheads="1"/>
              </p:cNvSpPr>
              <p:nvPr/>
            </p:nvSpPr>
            <p:spPr bwMode="auto">
              <a:xfrm>
                <a:off x="5016" y="2478"/>
                <a:ext cx="291" cy="771"/>
              </a:xfrm>
              <a:prstGeom prst="rect">
                <a:avLst/>
              </a:prstGeom>
              <a:solidFill>
                <a:srgbClr val="EEFBA3"/>
              </a:solidFill>
              <a:ln w="9525">
                <a:solidFill>
                  <a:schemeClr val="tx1"/>
                </a:solidFill>
                <a:miter lim="800000"/>
                <a:headEnd/>
                <a:tailEnd/>
              </a:ln>
            </p:spPr>
            <p:txBody>
              <a:bodyPr vert="eaVert">
                <a:spAutoFit/>
              </a:bodyPr>
              <a:lstStyle/>
              <a:p>
                <a:pPr>
                  <a:spcBef>
                    <a:spcPct val="50000"/>
                  </a:spcBef>
                </a:pPr>
                <a:r>
                  <a:rPr lang="en-GB" altLang="ko-KR">
                    <a:solidFill>
                      <a:srgbClr val="44546A"/>
                    </a:solidFill>
                    <a:ea typeface="굴림"/>
                    <a:cs typeface="굴림"/>
                  </a:rPr>
                  <a:t>Research</a:t>
                </a:r>
              </a:p>
            </p:txBody>
          </p:sp>
          <p:sp>
            <p:nvSpPr>
              <p:cNvPr id="44056" name="Text Box 34"/>
              <p:cNvSpPr txBox="1">
                <a:spLocks noChangeArrowheads="1"/>
              </p:cNvSpPr>
              <p:nvPr/>
            </p:nvSpPr>
            <p:spPr bwMode="auto">
              <a:xfrm>
                <a:off x="4653" y="2478"/>
                <a:ext cx="291" cy="771"/>
              </a:xfrm>
              <a:prstGeom prst="rect">
                <a:avLst/>
              </a:prstGeom>
              <a:solidFill>
                <a:srgbClr val="EEFBA3"/>
              </a:solidFill>
              <a:ln w="9525">
                <a:solidFill>
                  <a:schemeClr val="tx1"/>
                </a:solidFill>
                <a:miter lim="800000"/>
                <a:headEnd/>
                <a:tailEnd/>
              </a:ln>
            </p:spPr>
            <p:txBody>
              <a:bodyPr vert="eaVert">
                <a:spAutoFit/>
              </a:bodyPr>
              <a:lstStyle/>
              <a:p>
                <a:pPr>
                  <a:spcBef>
                    <a:spcPct val="50000"/>
                  </a:spcBef>
                </a:pPr>
                <a:r>
                  <a:rPr lang="en-GB" altLang="ko-KR">
                    <a:solidFill>
                      <a:srgbClr val="44546A"/>
                    </a:solidFill>
                    <a:ea typeface="굴림"/>
                    <a:cs typeface="굴림"/>
                  </a:rPr>
                  <a:t>Research</a:t>
                </a:r>
              </a:p>
            </p:txBody>
          </p:sp>
          <p:sp>
            <p:nvSpPr>
              <p:cNvPr id="44057" name="Text Box 35"/>
              <p:cNvSpPr txBox="1">
                <a:spLocks noChangeArrowheads="1"/>
              </p:cNvSpPr>
              <p:nvPr/>
            </p:nvSpPr>
            <p:spPr bwMode="auto">
              <a:xfrm>
                <a:off x="4290" y="2478"/>
                <a:ext cx="291" cy="771"/>
              </a:xfrm>
              <a:prstGeom prst="rect">
                <a:avLst/>
              </a:prstGeom>
              <a:solidFill>
                <a:srgbClr val="EEFBA3"/>
              </a:solidFill>
              <a:ln w="9525">
                <a:solidFill>
                  <a:schemeClr val="tx1"/>
                </a:solidFill>
                <a:miter lim="800000"/>
                <a:headEnd/>
                <a:tailEnd/>
              </a:ln>
            </p:spPr>
            <p:txBody>
              <a:bodyPr vert="eaVert">
                <a:spAutoFit/>
              </a:bodyPr>
              <a:lstStyle/>
              <a:p>
                <a:pPr>
                  <a:spcBef>
                    <a:spcPct val="50000"/>
                  </a:spcBef>
                </a:pPr>
                <a:r>
                  <a:rPr lang="en-GB" altLang="ko-KR">
                    <a:solidFill>
                      <a:srgbClr val="44546A"/>
                    </a:solidFill>
                    <a:ea typeface="굴림"/>
                    <a:cs typeface="굴림"/>
                  </a:rPr>
                  <a:t>Research</a:t>
                </a:r>
              </a:p>
            </p:txBody>
          </p:sp>
        </p:grpSp>
        <p:sp>
          <p:nvSpPr>
            <p:cNvPr id="44042" name="Text Box 36"/>
            <p:cNvSpPr txBox="1">
              <a:spLocks noChangeArrowheads="1"/>
            </p:cNvSpPr>
            <p:nvPr/>
          </p:nvSpPr>
          <p:spPr bwMode="auto">
            <a:xfrm>
              <a:off x="295" y="2341"/>
              <a:ext cx="5080" cy="256"/>
            </a:xfrm>
            <a:prstGeom prst="rect">
              <a:avLst/>
            </a:prstGeom>
            <a:solidFill>
              <a:srgbClr val="EEFBA3"/>
            </a:solidFill>
            <a:ln w="9525">
              <a:solidFill>
                <a:schemeClr val="tx1"/>
              </a:solidFill>
              <a:miter lim="800000"/>
              <a:headEnd/>
              <a:tailEnd/>
            </a:ln>
          </p:spPr>
          <p:txBody>
            <a:bodyPr>
              <a:spAutoFit/>
            </a:bodyPr>
            <a:lstStyle/>
            <a:p>
              <a:pPr algn="ctr">
                <a:spcBef>
                  <a:spcPct val="50000"/>
                </a:spcBef>
              </a:pPr>
              <a:r>
                <a:rPr lang="en-GB" sz="2000" b="1">
                  <a:solidFill>
                    <a:srgbClr val="44546A"/>
                  </a:solidFill>
                </a:rPr>
                <a:t>Fellowships</a:t>
              </a:r>
            </a:p>
          </p:txBody>
        </p:sp>
        <p:sp>
          <p:nvSpPr>
            <p:cNvPr id="44043" name="Text Box 37"/>
            <p:cNvSpPr txBox="1">
              <a:spLocks noChangeArrowheads="1"/>
            </p:cNvSpPr>
            <p:nvPr/>
          </p:nvSpPr>
          <p:spPr bwMode="auto">
            <a:xfrm>
              <a:off x="295" y="3430"/>
              <a:ext cx="5079" cy="256"/>
            </a:xfrm>
            <a:prstGeom prst="rect">
              <a:avLst/>
            </a:prstGeom>
            <a:solidFill>
              <a:srgbClr val="EEFBA3"/>
            </a:solidFill>
            <a:ln w="9525">
              <a:solidFill>
                <a:schemeClr val="tx1"/>
              </a:solidFill>
              <a:miter lim="800000"/>
              <a:headEnd/>
              <a:tailEnd/>
            </a:ln>
          </p:spPr>
          <p:txBody>
            <a:bodyPr>
              <a:spAutoFit/>
            </a:bodyPr>
            <a:lstStyle/>
            <a:p>
              <a:pPr algn="ctr">
                <a:spcBef>
                  <a:spcPct val="50000"/>
                </a:spcBef>
              </a:pPr>
              <a:r>
                <a:rPr lang="en-GB" sz="2000" b="1">
                  <a:solidFill>
                    <a:srgbClr val="44546A"/>
                  </a:solidFill>
                </a:rPr>
                <a:t>Programme of Events and CPD</a:t>
              </a:r>
            </a:p>
          </p:txBody>
        </p:sp>
      </p:grpSp>
      <p:sp>
        <p:nvSpPr>
          <p:cNvPr id="44038" name="Text Box 38"/>
          <p:cNvSpPr txBox="1">
            <a:spLocks noChangeArrowheads="1"/>
          </p:cNvSpPr>
          <p:nvPr/>
        </p:nvSpPr>
        <p:spPr bwMode="auto">
          <a:xfrm>
            <a:off x="1998663" y="5676900"/>
            <a:ext cx="8064500" cy="376238"/>
          </a:xfrm>
          <a:prstGeom prst="rect">
            <a:avLst/>
          </a:prstGeom>
          <a:solidFill>
            <a:srgbClr val="44D22C"/>
          </a:solidFill>
          <a:ln w="9525">
            <a:solidFill>
              <a:schemeClr val="tx1"/>
            </a:solidFill>
            <a:miter lim="800000"/>
            <a:headEnd/>
            <a:tailEnd/>
          </a:ln>
        </p:spPr>
        <p:txBody>
          <a:bodyPr>
            <a:spAutoFit/>
          </a:bodyPr>
          <a:lstStyle/>
          <a:p>
            <a:pPr algn="ctr">
              <a:spcBef>
                <a:spcPct val="50000"/>
              </a:spcBef>
            </a:pPr>
            <a:r>
              <a:rPr lang="en-GB" b="1">
                <a:solidFill>
                  <a:srgbClr val="44546A"/>
                </a:solidFill>
              </a:rPr>
              <a:t>Knowledge Hub</a:t>
            </a:r>
          </a:p>
        </p:txBody>
      </p:sp>
      <p:sp>
        <p:nvSpPr>
          <p:cNvPr id="44039" name="Text Box 39"/>
          <p:cNvSpPr txBox="1">
            <a:spLocks noChangeArrowheads="1"/>
          </p:cNvSpPr>
          <p:nvPr/>
        </p:nvSpPr>
        <p:spPr bwMode="auto">
          <a:xfrm>
            <a:off x="1992313" y="6116639"/>
            <a:ext cx="8064500" cy="376237"/>
          </a:xfrm>
          <a:prstGeom prst="rect">
            <a:avLst/>
          </a:prstGeom>
          <a:solidFill>
            <a:srgbClr val="E53B53"/>
          </a:solidFill>
          <a:ln w="9525">
            <a:solidFill>
              <a:schemeClr val="tx1"/>
            </a:solidFill>
            <a:miter lim="800000"/>
            <a:headEnd/>
            <a:tailEnd/>
          </a:ln>
        </p:spPr>
        <p:txBody>
          <a:bodyPr>
            <a:spAutoFit/>
          </a:bodyPr>
          <a:lstStyle/>
          <a:p>
            <a:pPr algn="ctr">
              <a:spcBef>
                <a:spcPct val="50000"/>
              </a:spcBef>
            </a:pPr>
            <a:r>
              <a:rPr lang="en-GB" b="1">
                <a:solidFill>
                  <a:srgbClr val="44546A"/>
                </a:solidFill>
              </a:rPr>
              <a:t>Improved Service Delivery and Social Impact</a:t>
            </a:r>
          </a:p>
        </p:txBody>
      </p:sp>
      <p:pic>
        <p:nvPicPr>
          <p:cNvPr id="44040" name="Picture 7"/>
          <p:cNvPicPr>
            <a:picLocks noChangeAspect="1"/>
          </p:cNvPicPr>
          <p:nvPr/>
        </p:nvPicPr>
        <p:blipFill>
          <a:blip r:embed="rId2">
            <a:lum bright="70000" contrast="-70000"/>
          </a:blip>
          <a:srcRect/>
          <a:stretch>
            <a:fillRect/>
          </a:stretch>
        </p:blipFill>
        <p:spPr bwMode="auto">
          <a:xfrm>
            <a:off x="5448300" y="192089"/>
            <a:ext cx="1295400" cy="320675"/>
          </a:xfrm>
          <a:prstGeom prst="rect">
            <a:avLst/>
          </a:prstGeom>
          <a:noFill/>
          <a:ln w="9525">
            <a:noFill/>
            <a:miter lim="800000"/>
            <a:headEnd/>
            <a:tailEnd/>
          </a:ln>
        </p:spPr>
      </p:pic>
    </p:spTree>
    <p:extLst>
      <p:ext uri="{BB962C8B-B14F-4D97-AF65-F5344CB8AC3E}">
        <p14:creationId xmlns:p14="http://schemas.microsoft.com/office/powerpoint/2010/main" val="914534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p:nvPr>
        </p:nvSpPr>
        <p:spPr>
          <a:xfrm>
            <a:off x="1906438" y="501650"/>
            <a:ext cx="8229600" cy="1143000"/>
          </a:xfrm>
        </p:spPr>
        <p:txBody>
          <a:bodyPr/>
          <a:lstStyle/>
          <a:p>
            <a:pPr eaLnBrk="1" hangingPunct="1"/>
            <a:r>
              <a:rPr lang="en-GB" b="1" dirty="0">
                <a:solidFill>
                  <a:schemeClr val="tx2"/>
                </a:solidFill>
              </a:rPr>
              <a:t>What we have achieved</a:t>
            </a:r>
          </a:p>
        </p:txBody>
      </p:sp>
      <p:sp>
        <p:nvSpPr>
          <p:cNvPr id="2" name="Rectangle 1"/>
          <p:cNvSpPr/>
          <p:nvPr/>
        </p:nvSpPr>
        <p:spPr>
          <a:xfrm>
            <a:off x="491808" y="1536304"/>
            <a:ext cx="6827767" cy="2308324"/>
          </a:xfrm>
          <a:prstGeom prst="rect">
            <a:avLst/>
          </a:prstGeom>
        </p:spPr>
        <p:txBody>
          <a:bodyPr wrap="none">
            <a:spAutoFit/>
          </a:bodyPr>
          <a:lstStyle/>
          <a:p>
            <a:r>
              <a:rPr lang="en-GB" b="1" dirty="0">
                <a:solidFill>
                  <a:prstClr val="black"/>
                </a:solidFill>
                <a:latin typeface="Arial" panose="020B0604020202020204" pitchFamily="34" charset="0"/>
                <a:ea typeface="Times New Roman" panose="02020603050405020304" pitchFamily="18" charset="0"/>
              </a:rPr>
              <a:t>Developing the evidence-base</a:t>
            </a:r>
            <a:endParaRPr lang="en-GB" dirty="0">
              <a:solidFill>
                <a:prstClr val="black"/>
              </a:solidFill>
            </a:endParaRPr>
          </a:p>
          <a:p>
            <a:pPr lvl="1"/>
            <a:r>
              <a:rPr lang="en-GB" i="1" dirty="0">
                <a:solidFill>
                  <a:prstClr val="black"/>
                </a:solidFill>
              </a:rPr>
              <a:t>Evaluating online police-community engagement;</a:t>
            </a:r>
            <a:endParaRPr lang="en-GB" dirty="0">
              <a:solidFill>
                <a:prstClr val="black"/>
              </a:solidFill>
            </a:endParaRPr>
          </a:p>
          <a:p>
            <a:pPr lvl="1"/>
            <a:r>
              <a:rPr lang="en-GB" i="1" dirty="0">
                <a:solidFill>
                  <a:prstClr val="black"/>
                </a:solidFill>
              </a:rPr>
              <a:t>Exploring the relationship between ASB and crime victimisation;</a:t>
            </a:r>
            <a:endParaRPr lang="en-GB" dirty="0">
              <a:solidFill>
                <a:prstClr val="black"/>
              </a:solidFill>
            </a:endParaRPr>
          </a:p>
          <a:p>
            <a:pPr lvl="1"/>
            <a:r>
              <a:rPr lang="en-GB" i="1" dirty="0">
                <a:solidFill>
                  <a:prstClr val="black"/>
                </a:solidFill>
              </a:rPr>
              <a:t>Effectiveness of video relay services;</a:t>
            </a:r>
            <a:endParaRPr lang="en-GB" dirty="0">
              <a:solidFill>
                <a:prstClr val="black"/>
              </a:solidFill>
            </a:endParaRPr>
          </a:p>
          <a:p>
            <a:pPr lvl="1"/>
            <a:r>
              <a:rPr lang="en-GB" i="1" dirty="0">
                <a:solidFill>
                  <a:prstClr val="black"/>
                </a:solidFill>
              </a:rPr>
              <a:t>Understanding post-</a:t>
            </a:r>
            <a:r>
              <a:rPr lang="en-GB" i="1" dirty="0" err="1">
                <a:solidFill>
                  <a:prstClr val="black"/>
                </a:solidFill>
              </a:rPr>
              <a:t>Brexit</a:t>
            </a:r>
            <a:r>
              <a:rPr lang="en-GB" i="1" dirty="0">
                <a:solidFill>
                  <a:prstClr val="black"/>
                </a:solidFill>
              </a:rPr>
              <a:t> hate crime</a:t>
            </a:r>
            <a:endParaRPr lang="en-GB" dirty="0">
              <a:solidFill>
                <a:prstClr val="black"/>
              </a:solidFill>
            </a:endParaRPr>
          </a:p>
          <a:p>
            <a:pPr lvl="1"/>
            <a:r>
              <a:rPr lang="en-GB" i="1" dirty="0">
                <a:solidFill>
                  <a:prstClr val="black"/>
                </a:solidFill>
              </a:rPr>
              <a:t>Competency profile of EM Special Constabulary</a:t>
            </a:r>
            <a:endParaRPr lang="en-GB" dirty="0">
              <a:solidFill>
                <a:prstClr val="black"/>
              </a:solidFill>
            </a:endParaRPr>
          </a:p>
          <a:p>
            <a:pPr lvl="1"/>
            <a:r>
              <a:rPr lang="en-GB" i="1" dirty="0">
                <a:solidFill>
                  <a:prstClr val="black"/>
                </a:solidFill>
              </a:rPr>
              <a:t>Intelligence sharing between police and NGOs</a:t>
            </a:r>
            <a:endParaRPr lang="en-GB" dirty="0">
              <a:solidFill>
                <a:prstClr val="black"/>
              </a:solidFill>
            </a:endParaRPr>
          </a:p>
          <a:p>
            <a:r>
              <a:rPr lang="en-GB" i="1" dirty="0">
                <a:solidFill>
                  <a:prstClr val="black"/>
                </a:solidFill>
              </a:rPr>
              <a:t>        An evaluation of the use of digital evidence in crime investigations.</a:t>
            </a:r>
            <a:endParaRPr lang="en-GB" dirty="0">
              <a:solidFill>
                <a:prstClr val="black"/>
              </a:solidFill>
            </a:endParaRPr>
          </a:p>
        </p:txBody>
      </p:sp>
      <p:sp>
        <p:nvSpPr>
          <p:cNvPr id="3" name="Rectangle 2"/>
          <p:cNvSpPr/>
          <p:nvPr/>
        </p:nvSpPr>
        <p:spPr>
          <a:xfrm>
            <a:off x="325030" y="4273752"/>
            <a:ext cx="7663030" cy="2031325"/>
          </a:xfrm>
          <a:prstGeom prst="rect">
            <a:avLst/>
          </a:prstGeom>
        </p:spPr>
        <p:txBody>
          <a:bodyPr wrap="square">
            <a:spAutoFit/>
          </a:bodyPr>
          <a:lstStyle/>
          <a:p>
            <a:r>
              <a:rPr lang="en-GB" b="1" dirty="0">
                <a:solidFill>
                  <a:prstClr val="black"/>
                </a:solidFill>
                <a:latin typeface="Arial" panose="020B0604020202020204" pitchFamily="34" charset="0"/>
                <a:ea typeface="Times New Roman" panose="02020603050405020304" pitchFamily="18" charset="0"/>
              </a:rPr>
              <a:t>Strategic approach to innovation</a:t>
            </a:r>
            <a:endParaRPr lang="en-GB" dirty="0">
              <a:solidFill>
                <a:prstClr val="black"/>
              </a:solidFill>
            </a:endParaRPr>
          </a:p>
          <a:p>
            <a:pPr lvl="1"/>
            <a:r>
              <a:rPr lang="en-GB" i="1" dirty="0">
                <a:solidFill>
                  <a:prstClr val="black"/>
                </a:solidFill>
              </a:rPr>
              <a:t>Officer’s use of body worn video;</a:t>
            </a:r>
            <a:endParaRPr lang="en-GB" dirty="0">
              <a:solidFill>
                <a:prstClr val="black"/>
              </a:solidFill>
            </a:endParaRPr>
          </a:p>
          <a:p>
            <a:pPr lvl="1"/>
            <a:r>
              <a:rPr lang="en-GB" i="1" dirty="0">
                <a:solidFill>
                  <a:prstClr val="black"/>
                </a:solidFill>
              </a:rPr>
              <a:t>The development of a Fellowship programme to influence occupational culture;</a:t>
            </a:r>
            <a:endParaRPr lang="en-GB" dirty="0">
              <a:solidFill>
                <a:prstClr val="black"/>
              </a:solidFill>
            </a:endParaRPr>
          </a:p>
          <a:p>
            <a:pPr lvl="1"/>
            <a:r>
              <a:rPr lang="en-GB" i="1" dirty="0">
                <a:solidFill>
                  <a:prstClr val="black"/>
                </a:solidFill>
              </a:rPr>
              <a:t>The effectiveness of coaching in improving policing performance;</a:t>
            </a:r>
            <a:endParaRPr lang="en-GB" dirty="0">
              <a:solidFill>
                <a:prstClr val="black"/>
              </a:solidFill>
            </a:endParaRPr>
          </a:p>
          <a:p>
            <a:pPr lvl="1"/>
            <a:r>
              <a:rPr lang="en-GB" i="1" dirty="0">
                <a:solidFill>
                  <a:prstClr val="black"/>
                </a:solidFill>
              </a:rPr>
              <a:t>Development of understanding of extremism and free speech on campuses;</a:t>
            </a:r>
            <a:endParaRPr lang="en-GB" dirty="0">
              <a:solidFill>
                <a:prstClr val="black"/>
              </a:solidFill>
            </a:endParaRPr>
          </a:p>
          <a:p>
            <a:r>
              <a:rPr lang="en-GB" i="1" dirty="0">
                <a:solidFill>
                  <a:prstClr val="black"/>
                </a:solidFill>
              </a:rPr>
              <a:t>        The development of research as a strategic tool to combat  organised crime.</a:t>
            </a:r>
            <a:r>
              <a:rPr lang="en-GB" dirty="0">
                <a:solidFill>
                  <a:prstClr val="black"/>
                </a:solidFill>
                <a:latin typeface="Arial" panose="020B0604020202020204" pitchFamily="34" charset="0"/>
                <a:ea typeface="Times New Roman" panose="02020603050405020304" pitchFamily="18" charset="0"/>
              </a:rPr>
              <a:t> </a:t>
            </a:r>
            <a:endParaRPr lang="en-GB" dirty="0">
              <a:solidFill>
                <a:prstClr val="black"/>
              </a:solidFill>
            </a:endParaRPr>
          </a:p>
        </p:txBody>
      </p:sp>
      <p:pic>
        <p:nvPicPr>
          <p:cNvPr id="8" name="Picture 7"/>
          <p:cNvPicPr/>
          <p:nvPr/>
        </p:nvPicPr>
        <p:blipFill>
          <a:blip r:embed="rId2"/>
          <a:stretch>
            <a:fillRect/>
          </a:stretch>
        </p:blipFill>
        <p:spPr>
          <a:xfrm>
            <a:off x="232235" y="159582"/>
            <a:ext cx="1410335" cy="810895"/>
          </a:xfrm>
          <a:prstGeom prst="rect">
            <a:avLst/>
          </a:prstGeom>
        </p:spPr>
      </p:pic>
      <p:pic>
        <p:nvPicPr>
          <p:cNvPr id="9" name="Picture 8" descr="cid:image001.jpg@01CE2FEF.14CB257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005687" y="157031"/>
            <a:ext cx="1266825" cy="590550"/>
          </a:xfrm>
          <a:prstGeom prst="rect">
            <a:avLst/>
          </a:prstGeom>
          <a:noFill/>
          <a:ln>
            <a:noFill/>
          </a:ln>
        </p:spPr>
      </p:pic>
      <p:pic>
        <p:nvPicPr>
          <p:cNvPr id="10" name="Picture 9" descr="HEFCE"/>
          <p:cNvPicPr/>
          <p:nvPr/>
        </p:nvPicPr>
        <p:blipFill>
          <a:blip r:embed="rId5" cstate="print">
            <a:lum contrast="38000"/>
            <a:extLst>
              <a:ext uri="{28A0092B-C50C-407E-A947-70E740481C1C}">
                <a14:useLocalDpi xmlns:a14="http://schemas.microsoft.com/office/drawing/2010/main" val="0"/>
              </a:ext>
            </a:extLst>
          </a:blip>
          <a:srcRect/>
          <a:stretch>
            <a:fillRect/>
          </a:stretch>
        </p:blipFill>
        <p:spPr bwMode="auto">
          <a:xfrm>
            <a:off x="8915400" y="203200"/>
            <a:ext cx="2590800" cy="869950"/>
          </a:xfrm>
          <a:prstGeom prst="rect">
            <a:avLst/>
          </a:prstGeom>
          <a:noFill/>
          <a:ln>
            <a:noFill/>
          </a:ln>
        </p:spPr>
      </p:pic>
      <p:pic>
        <p:nvPicPr>
          <p:cNvPr id="11" name="irc_mi" descr="http://www.empac.org.uk/wp-content/themes/empac/images/logo-empac.jpg">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5165426" y="214911"/>
            <a:ext cx="2592596" cy="573477"/>
          </a:xfrm>
          <a:prstGeom prst="rect">
            <a:avLst/>
          </a:prstGeom>
          <a:noFill/>
          <a:ln>
            <a:noFill/>
          </a:ln>
        </p:spPr>
      </p:pic>
      <p:sp>
        <p:nvSpPr>
          <p:cNvPr id="5" name="Rectangle 4"/>
          <p:cNvSpPr/>
          <p:nvPr/>
        </p:nvSpPr>
        <p:spPr>
          <a:xfrm>
            <a:off x="6428883" y="1357090"/>
            <a:ext cx="5763116" cy="646331"/>
          </a:xfrm>
          <a:prstGeom prst="rect">
            <a:avLst/>
          </a:prstGeom>
        </p:spPr>
        <p:txBody>
          <a:bodyPr wrap="none">
            <a:spAutoFit/>
          </a:bodyPr>
          <a:lstStyle/>
          <a:p>
            <a:r>
              <a:rPr lang="en-GB" b="1" dirty="0">
                <a:solidFill>
                  <a:prstClr val="black"/>
                </a:solidFill>
                <a:latin typeface="Arial" panose="020B0604020202020204" pitchFamily="34" charset="0"/>
                <a:ea typeface="Times New Roman" panose="02020603050405020304" pitchFamily="18" charset="0"/>
              </a:rPr>
              <a:t>Professional development of policing</a:t>
            </a:r>
          </a:p>
          <a:p>
            <a:r>
              <a:rPr lang="en-GB" dirty="0">
                <a:solidFill>
                  <a:prstClr val="black"/>
                </a:solidFill>
                <a:latin typeface="Arial" panose="020B0604020202020204" pitchFamily="34" charset="0"/>
                <a:ea typeface="Times New Roman" panose="02020603050405020304" pitchFamily="18" charset="0"/>
              </a:rPr>
              <a:t>Post graduate and undergraduate fellowship provision</a:t>
            </a:r>
            <a:r>
              <a:rPr lang="en-GB" b="1" dirty="0">
                <a:solidFill>
                  <a:prstClr val="black"/>
                </a:solidFill>
                <a:latin typeface="Arial" panose="020B0604020202020204" pitchFamily="34" charset="0"/>
                <a:ea typeface="Times New Roman" panose="02020603050405020304" pitchFamily="18" charset="0"/>
              </a:rPr>
              <a:t> </a:t>
            </a:r>
            <a:endParaRPr lang="en-GB" dirty="0">
              <a:solidFill>
                <a:prstClr val="black"/>
              </a:solidFill>
            </a:endParaRPr>
          </a:p>
        </p:txBody>
      </p:sp>
      <p:sp>
        <p:nvSpPr>
          <p:cNvPr id="6" name="Rectangle 5"/>
          <p:cNvSpPr/>
          <p:nvPr/>
        </p:nvSpPr>
        <p:spPr>
          <a:xfrm>
            <a:off x="7940677" y="2260721"/>
            <a:ext cx="3926695" cy="2308324"/>
          </a:xfrm>
          <a:prstGeom prst="rect">
            <a:avLst/>
          </a:prstGeom>
        </p:spPr>
        <p:txBody>
          <a:bodyPr wrap="square">
            <a:spAutoFit/>
          </a:bodyPr>
          <a:lstStyle/>
          <a:p>
            <a:r>
              <a:rPr lang="en-GB" b="1" dirty="0">
                <a:solidFill>
                  <a:prstClr val="black"/>
                </a:solidFill>
                <a:latin typeface="Arial" panose="020B0604020202020204" pitchFamily="34" charset="0"/>
                <a:ea typeface="Times New Roman" panose="02020603050405020304" pitchFamily="18" charset="0"/>
              </a:rPr>
              <a:t>Presence and visibility</a:t>
            </a:r>
          </a:p>
          <a:p>
            <a:r>
              <a:rPr lang="en-GB" dirty="0">
                <a:solidFill>
                  <a:prstClr val="black"/>
                </a:solidFill>
                <a:latin typeface="Arial" panose="020B0604020202020204" pitchFamily="34" charset="0"/>
              </a:rPr>
              <a:t>Relationship and collaboration with </a:t>
            </a:r>
            <a:r>
              <a:rPr lang="en-GB" b="1" dirty="0">
                <a:solidFill>
                  <a:prstClr val="black"/>
                </a:solidFill>
                <a:latin typeface="Arial" panose="020B0604020202020204" pitchFamily="34" charset="0"/>
              </a:rPr>
              <a:t>Scottish</a:t>
            </a:r>
          </a:p>
          <a:p>
            <a:r>
              <a:rPr lang="en-GB" b="1" dirty="0">
                <a:solidFill>
                  <a:prstClr val="black"/>
                </a:solidFill>
                <a:latin typeface="Arial" panose="020B0604020202020204" pitchFamily="34" charset="0"/>
              </a:rPr>
              <a:t>Institute of Police Research (SIPR)</a:t>
            </a:r>
          </a:p>
          <a:p>
            <a:r>
              <a:rPr lang="en-GB" dirty="0">
                <a:solidFill>
                  <a:prstClr val="black"/>
                </a:solidFill>
                <a:latin typeface="Arial" panose="020B0604020202020204" pitchFamily="34" charset="0"/>
              </a:rPr>
              <a:t>Work with forces to assist in creating </a:t>
            </a:r>
            <a:r>
              <a:rPr lang="en-GB" b="1" dirty="0">
                <a:solidFill>
                  <a:prstClr val="black"/>
                </a:solidFill>
                <a:latin typeface="Arial" panose="020B0604020202020204" pitchFamily="34" charset="0"/>
              </a:rPr>
              <a:t>Evidenced</a:t>
            </a:r>
          </a:p>
          <a:p>
            <a:r>
              <a:rPr lang="en-GB" b="1" dirty="0">
                <a:solidFill>
                  <a:prstClr val="black"/>
                </a:solidFill>
                <a:latin typeface="Arial" panose="020B0604020202020204" pitchFamily="34" charset="0"/>
              </a:rPr>
              <a:t>Based Policing Networks</a:t>
            </a:r>
            <a:endParaRPr lang="en-GB" dirty="0">
              <a:solidFill>
                <a:prstClr val="black"/>
              </a:solidFill>
            </a:endParaRPr>
          </a:p>
        </p:txBody>
      </p:sp>
      <p:sp>
        <p:nvSpPr>
          <p:cNvPr id="7" name="TextBox 6"/>
          <p:cNvSpPr txBox="1"/>
          <p:nvPr/>
        </p:nvSpPr>
        <p:spPr>
          <a:xfrm>
            <a:off x="7654506" y="4738777"/>
            <a:ext cx="4324709" cy="1938992"/>
          </a:xfrm>
          <a:prstGeom prst="rect">
            <a:avLst/>
          </a:prstGeom>
          <a:noFill/>
        </p:spPr>
        <p:txBody>
          <a:bodyPr wrap="square" rtlCol="0">
            <a:spAutoFit/>
          </a:bodyPr>
          <a:lstStyle/>
          <a:p>
            <a:pPr algn="ctr"/>
            <a:r>
              <a:rPr lang="en-GB" b="1" dirty="0">
                <a:solidFill>
                  <a:prstClr val="black"/>
                </a:solidFill>
                <a:latin typeface="Arial" panose="020B0604020202020204" pitchFamily="34" charset="0"/>
                <a:cs typeface="Arial" panose="020B0604020202020204" pitchFamily="34" charset="0"/>
              </a:rPr>
              <a:t>Relationships</a:t>
            </a:r>
          </a:p>
          <a:p>
            <a:pPr algn="ctr"/>
            <a:r>
              <a:rPr lang="en-GB" b="1" dirty="0">
                <a:solidFill>
                  <a:prstClr val="black"/>
                </a:solidFill>
                <a:latin typeface="Arial" panose="020B0604020202020204" pitchFamily="34" charset="0"/>
                <a:cs typeface="Arial" panose="020B0604020202020204" pitchFamily="34" charset="0"/>
              </a:rPr>
              <a:t>Dialogue</a:t>
            </a:r>
          </a:p>
          <a:p>
            <a:pPr algn="ctr"/>
            <a:r>
              <a:rPr lang="en-GB" b="1" dirty="0">
                <a:solidFill>
                  <a:prstClr val="black"/>
                </a:solidFill>
                <a:latin typeface="Arial" panose="020B0604020202020204" pitchFamily="34" charset="0"/>
                <a:cs typeface="Arial" panose="020B0604020202020204" pitchFamily="34" charset="0"/>
              </a:rPr>
              <a:t>Collaboration</a:t>
            </a:r>
          </a:p>
          <a:p>
            <a:pPr algn="ctr"/>
            <a:r>
              <a:rPr lang="en-GB" sz="6600" b="1" dirty="0">
                <a:solidFill>
                  <a:srgbClr val="5B9BD5"/>
                </a:solidFill>
                <a:latin typeface="Arial" panose="020B0604020202020204" pitchFamily="34" charset="0"/>
                <a:cs typeface="Arial" panose="020B0604020202020204" pitchFamily="34" charset="0"/>
              </a:rPr>
              <a:t>Change</a:t>
            </a:r>
          </a:p>
        </p:txBody>
      </p:sp>
      <p:sp>
        <p:nvSpPr>
          <p:cNvPr id="12" name="TextBox 11"/>
          <p:cNvSpPr txBox="1"/>
          <p:nvPr/>
        </p:nvSpPr>
        <p:spPr>
          <a:xfrm>
            <a:off x="4088921" y="3933645"/>
            <a:ext cx="3669101" cy="830997"/>
          </a:xfrm>
          <a:prstGeom prst="rect">
            <a:avLst/>
          </a:prstGeom>
          <a:noFill/>
        </p:spPr>
        <p:txBody>
          <a:bodyPr wrap="square" rtlCol="0">
            <a:spAutoFit/>
          </a:bodyPr>
          <a:lstStyle/>
          <a:p>
            <a:pPr algn="ctr"/>
            <a:r>
              <a:rPr lang="en-GB" sz="4800" b="1" dirty="0">
                <a:solidFill>
                  <a:srgbClr val="5B9BD5"/>
                </a:solidFill>
                <a:latin typeface="Arial" panose="020B0604020202020204" pitchFamily="34" charset="0"/>
                <a:cs typeface="Arial" panose="020B0604020202020204" pitchFamily="34" charset="0"/>
              </a:rPr>
              <a:t>Events</a:t>
            </a:r>
          </a:p>
        </p:txBody>
      </p:sp>
    </p:spTree>
    <p:extLst>
      <p:ext uri="{BB962C8B-B14F-4D97-AF65-F5344CB8AC3E}">
        <p14:creationId xmlns:p14="http://schemas.microsoft.com/office/powerpoint/2010/main" val="415504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tropolit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ASU">
    <a:dk1>
      <a:srgbClr val="000000"/>
    </a:dk1>
    <a:lt1>
      <a:srgbClr val="FFFFFF"/>
    </a:lt1>
    <a:dk2>
      <a:srgbClr val="000000"/>
    </a:dk2>
    <a:lt2>
      <a:srgbClr val="808080"/>
    </a:lt2>
    <a:accent1>
      <a:srgbClr val="E2BF1C"/>
    </a:accent1>
    <a:accent2>
      <a:srgbClr val="731C11"/>
    </a:accent2>
    <a:accent3>
      <a:srgbClr val="FFFFFF"/>
    </a:accent3>
    <a:accent4>
      <a:srgbClr val="000000"/>
    </a:accent4>
    <a:accent5>
      <a:srgbClr val="FFD074"/>
    </a:accent5>
    <a:accent6>
      <a:srgbClr val="7A2922"/>
    </a:accent6>
    <a:hlink>
      <a:srgbClr val="CCCCFF"/>
    </a:hlink>
    <a:folHlink>
      <a:srgbClr val="B2B2B2"/>
    </a:folHlink>
  </a:clrScheme>
  <a:fontScheme name="sunbur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version>
  <revision id="1.1.46558.0"/>
</version>
</file>

<file path=customXml/itemProps1.xml><?xml version="1.0" encoding="utf-8"?>
<ds:datastoreItem xmlns:ds="http://schemas.openxmlformats.org/officeDocument/2006/customXml" ds:itemID="{766F8369-0851-4285-9D62-0BE7750262F3}">
  <ds:schemaRefs/>
</ds:datastoreItem>
</file>

<file path=docProps/app.xml><?xml version="1.0" encoding="utf-8"?>
<Properties xmlns="http://schemas.openxmlformats.org/officeDocument/2006/extended-properties" xmlns:vt="http://schemas.openxmlformats.org/officeDocument/2006/docPropsVTypes">
  <TotalTime>203</TotalTime>
  <Words>1630</Words>
  <Application>Microsoft Office PowerPoint</Application>
  <PresentationFormat>Widescreen</PresentationFormat>
  <Paragraphs>292</Paragraphs>
  <Slides>42</Slides>
  <Notes>15</Notes>
  <HiddenSlides>0</HiddenSlides>
  <MMClips>0</MMClips>
  <ScaleCrop>false</ScaleCrop>
  <HeadingPairs>
    <vt:vector size="10" baseType="variant">
      <vt:variant>
        <vt:lpstr>Fonts Used</vt:lpstr>
      </vt:variant>
      <vt:variant>
        <vt:i4>10</vt:i4>
      </vt:variant>
      <vt:variant>
        <vt:lpstr>Theme</vt:lpstr>
      </vt:variant>
      <vt:variant>
        <vt:i4>2</vt:i4>
      </vt:variant>
      <vt:variant>
        <vt:lpstr>Links</vt:lpstr>
      </vt:variant>
      <vt:variant>
        <vt:i4>1</vt:i4>
      </vt:variant>
      <vt:variant>
        <vt:lpstr>Embedded OLE Servers</vt:lpstr>
      </vt:variant>
      <vt:variant>
        <vt:i4>2</vt:i4>
      </vt:variant>
      <vt:variant>
        <vt:lpstr>Slide Titles</vt:lpstr>
      </vt:variant>
      <vt:variant>
        <vt:i4>42</vt:i4>
      </vt:variant>
    </vt:vector>
  </HeadingPairs>
  <TitlesOfParts>
    <vt:vector size="57" baseType="lpstr">
      <vt:lpstr>Microsoft YaHei UI</vt:lpstr>
      <vt:lpstr>MS PGothic</vt:lpstr>
      <vt:lpstr>Arial</vt:lpstr>
      <vt:lpstr>Calibri</vt:lpstr>
      <vt:lpstr>Calibri Light</vt:lpstr>
      <vt:lpstr>Cambria</vt:lpstr>
      <vt:lpstr>굴림</vt:lpstr>
      <vt:lpstr>Perpetua</vt:lpstr>
      <vt:lpstr>Times New Roman</vt:lpstr>
      <vt:lpstr>Wingdings</vt:lpstr>
      <vt:lpstr>Office Theme</vt:lpstr>
      <vt:lpstr>Metropolitan</vt:lpstr>
      <vt:lpstr>???</vt:lpstr>
      <vt:lpstr>MSPhotoEd.3</vt:lpstr>
      <vt:lpstr>Microsoft Excel Chart</vt:lpstr>
      <vt:lpstr>PowerPoint Presentation</vt:lpstr>
      <vt:lpstr>PowerPoint Presentation</vt:lpstr>
      <vt:lpstr>PowerPoint Presentation</vt:lpstr>
      <vt:lpstr>PowerPoint Presentation</vt:lpstr>
      <vt:lpstr>East Midlands Policing Academic Collaboration</vt:lpstr>
      <vt:lpstr>What is EMPAC?</vt:lpstr>
      <vt:lpstr>What do we want to do?</vt:lpstr>
      <vt:lpstr>East Midlands Police Academic Collaboration PKF project</vt:lpstr>
      <vt:lpstr>What we have achieved</vt:lpstr>
      <vt:lpstr>The Approach</vt:lpstr>
      <vt:lpstr>The Future</vt:lpstr>
      <vt:lpstr>PowerPoint Presentation</vt:lpstr>
      <vt:lpstr>PowerPoint Presentation</vt:lpstr>
      <vt:lpstr>PowerPoint Presentation</vt:lpstr>
      <vt:lpstr>PowerPoint Presentation</vt:lpstr>
      <vt:lpstr>In the field of observation, chance favors the prepared mind.     Louis Pasteur</vt:lpstr>
      <vt:lpstr>Why Experiments Matter</vt:lpstr>
      <vt:lpstr>Background</vt:lpstr>
      <vt:lpstr>Overview</vt:lpstr>
      <vt:lpstr>This presentation focuses on three simple research questions…</vt:lpstr>
      <vt:lpstr>Research Design</vt:lpstr>
      <vt:lpstr>Police Officer Characteristics: Treatment vs. Comparison Group</vt:lpstr>
      <vt:lpstr>Data Collection</vt:lpstr>
      <vt:lpstr>PowerPoint Presentation</vt:lpstr>
      <vt:lpstr>Department Policy on the Use of On-officer Video Cameras</vt:lpstr>
      <vt:lpstr>The Effect of Policy Change on Camera Activation</vt:lpstr>
      <vt:lpstr>PowerPoint Presentation</vt:lpstr>
      <vt:lpstr>PowerPoint Presentation</vt:lpstr>
      <vt:lpstr>PowerPoint Presentation</vt:lpstr>
      <vt:lpstr>PowerPoint Presentation</vt:lpstr>
      <vt:lpstr>PowerPoint Presentation</vt:lpstr>
      <vt:lpstr>Discussion of Patrol Officer Survey</vt:lpstr>
      <vt:lpstr>PowerPoint Presentation</vt:lpstr>
      <vt:lpstr>PowerPoint Presentation</vt:lpstr>
      <vt:lpstr>PowerPoint Presentation</vt:lpstr>
      <vt:lpstr>PowerPoint Presentation</vt:lpstr>
      <vt:lpstr>PowerPoint Presentation</vt:lpstr>
      <vt:lpstr>PowerPoint Presentation</vt:lpstr>
      <vt:lpstr>Discussion of Police-Citizen Contacts</vt:lpstr>
      <vt:lpstr>Overview of Citizen Complaints</vt:lpstr>
      <vt:lpstr>Why Experiments Matter</vt:lpstr>
      <vt:lpstr>Thank you for attending my talk at the Society for Evidence Based Policing Conference.  Questions?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Moloney Daniel</dc:creator>
  <cp:lastModifiedBy>T. Olphin</cp:lastModifiedBy>
  <cp:revision>23</cp:revision>
  <dcterms:created xsi:type="dcterms:W3CDTF">2017-03-01T10:35:28Z</dcterms:created>
  <dcterms:modified xsi:type="dcterms:W3CDTF">2017-03-28T12:04:43Z</dcterms:modified>
</cp:coreProperties>
</file>