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8.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699" r:id="rId6"/>
  </p:sldMasterIdLst>
  <p:notesMasterIdLst>
    <p:notesMasterId r:id="rId150"/>
  </p:notesMasterIdLst>
  <p:sldIdLst>
    <p:sldId id="293" r:id="rId7"/>
    <p:sldId id="257"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62" r:id="rId37"/>
    <p:sldId id="363" r:id="rId38"/>
    <p:sldId id="364" r:id="rId39"/>
    <p:sldId id="365" r:id="rId40"/>
    <p:sldId id="366" r:id="rId41"/>
    <p:sldId id="367" r:id="rId42"/>
    <p:sldId id="294" r:id="rId43"/>
    <p:sldId id="259"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271" r:id="rId63"/>
    <p:sldId id="272" r:id="rId64"/>
    <p:sldId id="273" r:id="rId65"/>
    <p:sldId id="274" r:id="rId66"/>
    <p:sldId id="275" r:id="rId67"/>
    <p:sldId id="276" r:id="rId68"/>
    <p:sldId id="277" r:id="rId69"/>
    <p:sldId id="278" r:id="rId70"/>
    <p:sldId id="279" r:id="rId71"/>
    <p:sldId id="280" r:id="rId72"/>
    <p:sldId id="281" r:id="rId73"/>
    <p:sldId id="282" r:id="rId74"/>
    <p:sldId id="283" r:id="rId75"/>
    <p:sldId id="284" r:id="rId76"/>
    <p:sldId id="285" r:id="rId77"/>
    <p:sldId id="286" r:id="rId78"/>
    <p:sldId id="287" r:id="rId79"/>
    <p:sldId id="288" r:id="rId80"/>
    <p:sldId id="289" r:id="rId81"/>
    <p:sldId id="290" r:id="rId82"/>
    <p:sldId id="291" r:id="rId83"/>
    <p:sldId id="292" r:id="rId84"/>
    <p:sldId id="295" r:id="rId85"/>
    <p:sldId id="261"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0" r:id="rId99"/>
    <p:sldId id="401" r:id="rId100"/>
    <p:sldId id="402" r:id="rId101"/>
    <p:sldId id="403" r:id="rId102"/>
    <p:sldId id="404" r:id="rId103"/>
    <p:sldId id="405" r:id="rId104"/>
    <p:sldId id="406" r:id="rId105"/>
    <p:sldId id="296" r:id="rId106"/>
    <p:sldId id="263" r:id="rId107"/>
    <p:sldId id="301" r:id="rId108"/>
    <p:sldId id="302" r:id="rId109"/>
    <p:sldId id="303" r:id="rId110"/>
    <p:sldId id="304" r:id="rId111"/>
    <p:sldId id="305" r:id="rId112"/>
    <p:sldId id="306" r:id="rId113"/>
    <p:sldId id="307" r:id="rId114"/>
    <p:sldId id="308" r:id="rId115"/>
    <p:sldId id="309" r:id="rId116"/>
    <p:sldId id="310" r:id="rId117"/>
    <p:sldId id="311" r:id="rId118"/>
    <p:sldId id="312" r:id="rId119"/>
    <p:sldId id="313" r:id="rId120"/>
    <p:sldId id="314" r:id="rId121"/>
    <p:sldId id="315" r:id="rId122"/>
    <p:sldId id="297" r:id="rId123"/>
    <p:sldId id="265" r:id="rId124"/>
    <p:sldId id="298" r:id="rId125"/>
    <p:sldId id="2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299" r:id="rId147"/>
    <p:sldId id="269" r:id="rId148"/>
    <p:sldId id="300"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54"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notesMaster" Target="notesMasters/notes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Molly:Desktop:TurningPoint%202%20Year:TPP%202%20Year%20Analysis%20Chart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Kathy\Downloads\R%20U%202%20Drunk%20STATS%20(1).xls"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athy\Downloads\R%20U%202%20Drunk%20STATS%20(1).xls"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oleObject" Target="file:///C:\Users\kb426\Dropbox\%23RU2Drunk\Pilot%20Study_2015\Data%20collection\RU2DRINK%20Figures_30.9.2016.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Dreolin\Dropbox\%23RU2Drunk\Evaluation_2016\Data\Crime%20data\Offense%20detail_Comparis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Molly:Desktop:TurningPoint%202%20Year:TPP%202%20Year%20Analysis%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200"/>
              <a:t>Figure 1. Number</a:t>
            </a:r>
            <a:r>
              <a:rPr lang="en-GB" sz="1200" baseline="0"/>
              <a:t> of offences per category</a:t>
            </a:r>
            <a:endParaRPr lang="en-GB" sz="1200"/>
          </a:p>
        </c:rich>
      </c:tx>
      <c:overlay val="0"/>
    </c:title>
    <c:autoTitleDeleted val="0"/>
    <c:plotArea>
      <c:layout/>
      <c:barChart>
        <c:barDir val="col"/>
        <c:grouping val="clustered"/>
        <c:varyColors val="0"/>
        <c:ser>
          <c:idx val="0"/>
          <c:order val="0"/>
          <c:tx>
            <c:strRef>
              <c:f>'Cat offs'!$A$5</c:f>
              <c:strCache>
                <c:ptCount val="1"/>
                <c:pt idx="0">
                  <c:v>Number of offences</c:v>
                </c:pt>
              </c:strCache>
            </c:strRef>
          </c:tx>
          <c:invertIfNegative val="0"/>
          <c:cat>
            <c:strRef>
              <c:f>'Cat offs'!$B$4:$M$4</c:f>
              <c:strCache>
                <c:ptCount val="12"/>
                <c:pt idx="0">
                  <c:v>Theft</c:v>
                </c:pt>
                <c:pt idx="1">
                  <c:v>Property (damage)</c:v>
                </c:pt>
                <c:pt idx="2">
                  <c:v>Violent offences</c:v>
                </c:pt>
                <c:pt idx="3">
                  <c:v>Police, courts, prisons</c:v>
                </c:pt>
                <c:pt idx="4">
                  <c:v>Fraud</c:v>
                </c:pt>
                <c:pt idx="5">
                  <c:v>Sexual offences</c:v>
                </c:pt>
                <c:pt idx="6">
                  <c:v>Public Order</c:v>
                </c:pt>
                <c:pt idx="7">
                  <c:v>Weapons Offences</c:v>
                </c:pt>
                <c:pt idx="8">
                  <c:v>Drugs offences</c:v>
                </c:pt>
                <c:pt idx="9">
                  <c:v>Driving offences</c:v>
                </c:pt>
                <c:pt idx="10">
                  <c:v>Robbery</c:v>
                </c:pt>
                <c:pt idx="11">
                  <c:v>Burglary</c:v>
                </c:pt>
              </c:strCache>
            </c:strRef>
          </c:cat>
          <c:val>
            <c:numRef>
              <c:f>'Cat offs'!$B$5:$M$5</c:f>
              <c:numCache>
                <c:formatCode>General</c:formatCode>
                <c:ptCount val="12"/>
                <c:pt idx="0">
                  <c:v>228</c:v>
                </c:pt>
                <c:pt idx="1">
                  <c:v>50</c:v>
                </c:pt>
                <c:pt idx="2">
                  <c:v>131</c:v>
                </c:pt>
                <c:pt idx="3">
                  <c:v>9</c:v>
                </c:pt>
                <c:pt idx="4">
                  <c:v>8</c:v>
                </c:pt>
                <c:pt idx="5">
                  <c:v>5</c:v>
                </c:pt>
                <c:pt idx="6">
                  <c:v>70</c:v>
                </c:pt>
                <c:pt idx="7">
                  <c:v>2</c:v>
                </c:pt>
                <c:pt idx="8">
                  <c:v>52</c:v>
                </c:pt>
                <c:pt idx="9">
                  <c:v>32</c:v>
                </c:pt>
                <c:pt idx="10">
                  <c:v>29</c:v>
                </c:pt>
                <c:pt idx="11">
                  <c:v>88</c:v>
                </c:pt>
              </c:numCache>
            </c:numRef>
          </c:val>
          <c:extLst xmlns:c16r2="http://schemas.microsoft.com/office/drawing/2015/06/chart">
            <c:ext xmlns:c16="http://schemas.microsoft.com/office/drawing/2014/chart" uri="{C3380CC4-5D6E-409C-BE32-E72D297353CC}">
              <c16:uniqueId val="{00000000-3A45-4F0F-8C8F-BFFF90A3351B}"/>
            </c:ext>
          </c:extLst>
        </c:ser>
        <c:dLbls>
          <c:showLegendKey val="0"/>
          <c:showVal val="0"/>
          <c:showCatName val="0"/>
          <c:showSerName val="0"/>
          <c:showPercent val="0"/>
          <c:showBubbleSize val="0"/>
        </c:dLbls>
        <c:gapWidth val="150"/>
        <c:axId val="325944184"/>
        <c:axId val="325939872"/>
      </c:barChart>
      <c:catAx>
        <c:axId val="325944184"/>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325939872"/>
        <c:crosses val="autoZero"/>
        <c:auto val="1"/>
        <c:lblAlgn val="ctr"/>
        <c:lblOffset val="100"/>
        <c:noMultiLvlLbl val="0"/>
      </c:catAx>
      <c:valAx>
        <c:axId val="325939872"/>
        <c:scaling>
          <c:orientation val="minMax"/>
        </c:scaling>
        <c:delete val="0"/>
        <c:axPos val="l"/>
        <c:majorGridlines/>
        <c:numFmt formatCode="General" sourceLinked="1"/>
        <c:majorTickMark val="out"/>
        <c:minorTickMark val="none"/>
        <c:tickLblPos val="nextTo"/>
        <c:crossAx val="325944184"/>
        <c:crosses val="autoZero"/>
        <c:crossBetween val="between"/>
        <c:majorUnit val="50"/>
        <c:minorUnit val="20"/>
      </c:valAx>
    </c:plotArea>
    <c:legend>
      <c:legendPos val="r"/>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pieChart>
        <c:varyColors val="1"/>
        <c:ser>
          <c:idx val="0"/>
          <c:order val="0"/>
          <c:dPt>
            <c:idx val="0"/>
            <c:bubble3D val="0"/>
            <c:spPr>
              <a:solidFill>
                <a:srgbClr val="C0504D"/>
              </a:solidFill>
            </c:spPr>
            <c:extLst xmlns:c16r2="http://schemas.microsoft.com/office/drawing/2015/06/chart">
              <c:ext xmlns:c16="http://schemas.microsoft.com/office/drawing/2014/chart" uri="{C3380CC4-5D6E-409C-BE32-E72D297353CC}">
                <c16:uniqueId val="{00000000-EDE1-497B-9FED-D718593CA183}"/>
              </c:ext>
            </c:extLst>
          </c:dPt>
          <c:dPt>
            <c:idx val="1"/>
            <c:bubble3D val="0"/>
            <c:spPr>
              <a:solidFill>
                <a:srgbClr val="C0504D"/>
              </a:solidFill>
            </c:spPr>
            <c:extLst xmlns:c16r2="http://schemas.microsoft.com/office/drawing/2015/06/chart">
              <c:ext xmlns:c16="http://schemas.microsoft.com/office/drawing/2014/chart" uri="{C3380CC4-5D6E-409C-BE32-E72D297353CC}">
                <c16:uniqueId val="{00000001-EDE1-497B-9FED-D718593CA183}"/>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2-EDE1-497B-9FED-D718593CA183}"/>
              </c:ext>
            </c:extLst>
          </c:dPt>
          <c:dPt>
            <c:idx val="3"/>
            <c:bubble3D val="0"/>
            <c:spPr>
              <a:solidFill>
                <a:srgbClr val="C0504D"/>
              </a:solidFill>
            </c:spPr>
            <c:extLst xmlns:c16r2="http://schemas.microsoft.com/office/drawing/2015/06/chart">
              <c:ext xmlns:c16="http://schemas.microsoft.com/office/drawing/2014/chart" uri="{C3380CC4-5D6E-409C-BE32-E72D297353CC}">
                <c16:uniqueId val="{00000003-EDE1-497B-9FED-D718593CA183}"/>
              </c:ext>
            </c:extLst>
          </c:dPt>
          <c:dPt>
            <c:idx val="4"/>
            <c:bubble3D val="0"/>
            <c:spPr>
              <a:solidFill>
                <a:srgbClr val="558ED5"/>
              </a:solidFill>
            </c:spPr>
            <c:extLst xmlns:c16r2="http://schemas.microsoft.com/office/drawing/2015/06/chart">
              <c:ext xmlns:c16="http://schemas.microsoft.com/office/drawing/2014/chart" uri="{C3380CC4-5D6E-409C-BE32-E72D297353CC}">
                <c16:uniqueId val="{00000004-EDE1-497B-9FED-D718593CA183}"/>
              </c:ext>
            </c:extLst>
          </c:dPt>
          <c:dPt>
            <c:idx val="5"/>
            <c:bubble3D val="0"/>
            <c:spPr>
              <a:solidFill>
                <a:srgbClr val="558ED5"/>
              </a:solidFill>
            </c:spPr>
            <c:extLst xmlns:c16r2="http://schemas.microsoft.com/office/drawing/2015/06/chart">
              <c:ext xmlns:c16="http://schemas.microsoft.com/office/drawing/2014/chart" uri="{C3380CC4-5D6E-409C-BE32-E72D297353CC}">
                <c16:uniqueId val="{00000005-EDE1-497B-9FED-D718593CA183}"/>
              </c:ext>
            </c:extLst>
          </c:dPt>
          <c:dLbls>
            <c:dLbl>
              <c:idx val="0"/>
              <c:layout>
                <c:manualLayout>
                  <c:x val="-0.19417935258092706"/>
                  <c:y val="0.1649260695861601"/>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EDE1-497B-9FED-D718593CA183}"/>
                </c:ext>
                <c:ext xmlns:c15="http://schemas.microsoft.com/office/drawing/2012/chart" uri="{CE6537A1-D6FC-4f65-9D91-7224C49458BB}"/>
              </c:extLst>
            </c:dLbl>
            <c:dLbl>
              <c:idx val="1"/>
              <c:layout>
                <c:manualLayout>
                  <c:x val="-0.13615015310586201"/>
                  <c:y val="-0.15386499899184006"/>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EDE1-497B-9FED-D718593CA183}"/>
                </c:ext>
                <c:ext xmlns:c15="http://schemas.microsoft.com/office/drawing/2012/chart" uri="{CE6537A1-D6FC-4f65-9D91-7224C49458BB}"/>
              </c:extLst>
            </c:dLbl>
            <c:dLbl>
              <c:idx val="2"/>
              <c:layout>
                <c:manualLayout>
                  <c:x val="6.3397003443623215E-2"/>
                  <c:y val="-0.20474300260803405"/>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EDE1-497B-9FED-D718593CA183}"/>
                </c:ext>
                <c:ext xmlns:c15="http://schemas.microsoft.com/office/drawing/2012/chart" uri="{CE6537A1-D6FC-4f65-9D91-7224C49458BB}"/>
              </c:extLst>
            </c:dLbl>
            <c:dLbl>
              <c:idx val="3"/>
              <c:layout>
                <c:manualLayout>
                  <c:x val="2.8587379702537209E-2"/>
                  <c:y val="4.7262032802997206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EDE1-497B-9FED-D718593CA183}"/>
                </c:ext>
                <c:ext xmlns:c15="http://schemas.microsoft.com/office/drawing/2012/chart" uri="{CE6537A1-D6FC-4f65-9D91-7224C49458BB}"/>
              </c:extLst>
            </c:dLbl>
            <c:dLbl>
              <c:idx val="4"/>
              <c:layout>
                <c:manualLayout>
                  <c:x val="6.0663149203536411E-3"/>
                  <c:y val="8.0187678600396779E-3"/>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EDE1-497B-9FED-D718593CA183}"/>
                </c:ext>
                <c:ext xmlns:c15="http://schemas.microsoft.com/office/drawing/2012/chart" uri="{CE6537A1-D6FC-4f65-9D91-7224C49458BB}"/>
              </c:extLst>
            </c:dLbl>
            <c:dLbl>
              <c:idx val="5"/>
              <c:layout>
                <c:manualLayout>
                  <c:x val="0.19852679352580901"/>
                  <c:y val="0.21301219913593111"/>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EDE1-497B-9FED-D718593CA183}"/>
                </c:ext>
                <c:ext xmlns:c15="http://schemas.microsoft.com/office/drawing/2012/chart" uri="{CE6537A1-D6FC-4f65-9D91-7224C49458BB}"/>
              </c:extLst>
            </c:dLbl>
            <c:spPr>
              <a:noFill/>
              <a:ln>
                <a:noFill/>
              </a:ln>
              <a:effectLst/>
            </c:spPr>
            <c:txPr>
              <a:bodyPr/>
              <a:lstStyle/>
              <a:p>
                <a:pPr>
                  <a:defRPr sz="2000" b="1">
                    <a:latin typeface="Albertus MT"/>
                    <a:cs typeface="Albertus MT"/>
                  </a:defRPr>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Sheet1!$Z$7:$Z$12</c:f>
              <c:strCache>
                <c:ptCount val="6"/>
                <c:pt idx="0">
                  <c:v>Not Guilty/Withdrawn/Dismissed</c:v>
                </c:pt>
                <c:pt idx="1">
                  <c:v>Conditional Discharge</c:v>
                </c:pt>
                <c:pt idx="2">
                  <c:v>Fine</c:v>
                </c:pt>
                <c:pt idx="3">
                  <c:v>Suspended Imprisonment</c:v>
                </c:pt>
                <c:pt idx="4">
                  <c:v>Imprisonment </c:v>
                </c:pt>
                <c:pt idx="5">
                  <c:v>Community Order/Referral</c:v>
                </c:pt>
              </c:strCache>
            </c:strRef>
          </c:cat>
          <c:val>
            <c:numRef>
              <c:f>Sheet1!$AA$7:$AA$12</c:f>
              <c:numCache>
                <c:formatCode>General</c:formatCode>
                <c:ptCount val="6"/>
                <c:pt idx="0">
                  <c:v>63</c:v>
                </c:pt>
                <c:pt idx="1">
                  <c:v>20</c:v>
                </c:pt>
                <c:pt idx="2">
                  <c:v>43</c:v>
                </c:pt>
                <c:pt idx="3">
                  <c:v>9</c:v>
                </c:pt>
                <c:pt idx="4">
                  <c:v>3</c:v>
                </c:pt>
                <c:pt idx="5">
                  <c:v>52</c:v>
                </c:pt>
              </c:numCache>
            </c:numRef>
          </c:val>
          <c:extLst xmlns:c16r2="http://schemas.microsoft.com/office/drawing/2015/06/chart">
            <c:ext xmlns:c16="http://schemas.microsoft.com/office/drawing/2014/chart" uri="{C3380CC4-5D6E-409C-BE32-E72D297353CC}">
              <c16:uniqueId val="{00000006-EDE1-497B-9FED-D718593CA183}"/>
            </c:ext>
          </c:extLst>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Reason for stop</c:v>
                </c:pt>
              </c:strCache>
            </c:strRef>
          </c:tx>
          <c:explosion val="25"/>
          <c:dPt>
            <c:idx val="0"/>
            <c:bubble3D val="0"/>
            <c:spPr>
              <a:solidFill>
                <a:srgbClr val="92D050"/>
              </a:solidFill>
            </c:spPr>
            <c:extLst xmlns:c16r2="http://schemas.microsoft.com/office/drawing/2015/06/chart">
              <c:ext xmlns:c16="http://schemas.microsoft.com/office/drawing/2014/chart" uri="{C3380CC4-5D6E-409C-BE32-E72D297353CC}">
                <c16:uniqueId val="{00000000-634D-41C1-9287-4F92A585ECF6}"/>
              </c:ext>
            </c:extLst>
          </c:dPt>
          <c:dLbls>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Parking/Obstruction</c:v>
                </c:pt>
                <c:pt idx="1">
                  <c:v>No Insurance</c:v>
                </c:pt>
                <c:pt idx="2">
                  <c:v>Vehicle Condition</c:v>
                </c:pt>
                <c:pt idx="3">
                  <c:v>Excess speed</c:v>
                </c:pt>
                <c:pt idx="4">
                  <c:v>Driving manner</c:v>
                </c:pt>
              </c:strCache>
            </c:strRef>
          </c:cat>
          <c:val>
            <c:numRef>
              <c:f>Sheet1!$B$2:$B$6</c:f>
              <c:numCache>
                <c:formatCode>General</c:formatCode>
                <c:ptCount val="5"/>
                <c:pt idx="0">
                  <c:v>2</c:v>
                </c:pt>
                <c:pt idx="1">
                  <c:v>4</c:v>
                </c:pt>
                <c:pt idx="2">
                  <c:v>1</c:v>
                </c:pt>
                <c:pt idx="3">
                  <c:v>7</c:v>
                </c:pt>
                <c:pt idx="4">
                  <c:v>22</c:v>
                </c:pt>
              </c:numCache>
            </c:numRef>
          </c:val>
          <c:extLst xmlns:c16r2="http://schemas.microsoft.com/office/drawing/2015/06/chart">
            <c:ext xmlns:c16="http://schemas.microsoft.com/office/drawing/2014/chart" uri="{C3380CC4-5D6E-409C-BE32-E72D297353CC}">
              <c16:uniqueId val="{00000000-513E-4BBB-833A-827D374ADF56}"/>
            </c:ext>
          </c:extLst>
        </c:ser>
        <c:dLbls>
          <c:showLegendKey val="0"/>
          <c:showVal val="0"/>
          <c:showCatName val="0"/>
          <c:showSerName val="0"/>
          <c:showPercent val="1"/>
          <c:showBubbleSize val="0"/>
          <c:showLeaderLines val="1"/>
        </c:dLbls>
      </c:pie3DChart>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Previous convictions</c:v>
                </c:pt>
              </c:strCache>
            </c:strRef>
          </c:tx>
          <c:explosion val="25"/>
          <c:dLbls>
            <c:spPr>
              <a:noFill/>
              <a:ln>
                <a:noFill/>
              </a:ln>
              <a:effectLst/>
            </c:sp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Sheet1!$A$2:$A$4</c:f>
              <c:strCache>
                <c:ptCount val="3"/>
                <c:pt idx="0">
                  <c:v>No Previous</c:v>
                </c:pt>
                <c:pt idx="1">
                  <c:v>Sac Offences</c:v>
                </c:pt>
                <c:pt idx="2">
                  <c:v>Misc/Other offences</c:v>
                </c:pt>
              </c:strCache>
            </c:strRef>
          </c:cat>
          <c:val>
            <c:numRef>
              <c:f>Sheet1!$B$2:$B$4</c:f>
              <c:numCache>
                <c:formatCode>General</c:formatCode>
                <c:ptCount val="3"/>
                <c:pt idx="0">
                  <c:v>16</c:v>
                </c:pt>
                <c:pt idx="1">
                  <c:v>15</c:v>
                </c:pt>
                <c:pt idx="2">
                  <c:v>5</c:v>
                </c:pt>
              </c:numCache>
            </c:numRef>
          </c:val>
          <c:extLst xmlns:c16r2="http://schemas.microsoft.com/office/drawing/2015/06/chart">
            <c:ext xmlns:c16="http://schemas.microsoft.com/office/drawing/2014/chart" uri="{C3380CC4-5D6E-409C-BE32-E72D297353CC}">
              <c16:uniqueId val="{00000000-FD54-45E9-B20F-5B47EAB77349}"/>
            </c:ext>
          </c:extLst>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0"/>
        <c:ser>
          <c:idx val="0"/>
          <c:order val="0"/>
          <c:tx>
            <c:strRef>
              <c:f>Sheet1!$B$1</c:f>
              <c:strCache>
                <c:ptCount val="1"/>
                <c:pt idx="0">
                  <c:v>Arrested</c:v>
                </c:pt>
              </c:strCache>
            </c:strRef>
          </c:tx>
          <c:explosion val="25"/>
          <c:dPt>
            <c:idx val="0"/>
            <c:bubble3D val="0"/>
            <c:spPr>
              <a:solidFill>
                <a:srgbClr val="00B050"/>
              </a:solidFill>
            </c:spPr>
            <c:extLst xmlns:c16r2="http://schemas.microsoft.com/office/drawing/2015/06/chart">
              <c:ext xmlns:c16="http://schemas.microsoft.com/office/drawing/2014/chart" uri="{C3380CC4-5D6E-409C-BE32-E72D297353CC}">
                <c16:uniqueId val="{00000002-C0E9-4A7A-B7F5-A3E265FC4086}"/>
              </c:ext>
            </c:extLst>
          </c:dPt>
          <c:dPt>
            <c:idx val="2"/>
            <c:bubble3D val="0"/>
            <c:spPr>
              <a:solidFill>
                <a:srgbClr val="FF0000"/>
              </a:solidFill>
            </c:spPr>
            <c:extLst xmlns:c16r2="http://schemas.microsoft.com/office/drawing/2015/06/chart">
              <c:ext xmlns:c16="http://schemas.microsoft.com/office/drawing/2014/chart" uri="{C3380CC4-5D6E-409C-BE32-E72D297353CC}">
                <c16:uniqueId val="{00000001-C0E9-4A7A-B7F5-A3E265FC4086}"/>
              </c:ext>
            </c:extLst>
          </c:dPt>
          <c:dLbls>
            <c:dLbl>
              <c:idx val="0"/>
              <c:delete val="1"/>
              <c:extLst xmlns:c16r2="http://schemas.microsoft.com/office/drawing/2015/06/chart">
                <c:ext xmlns:c16="http://schemas.microsoft.com/office/drawing/2014/chart" uri="{C3380CC4-5D6E-409C-BE32-E72D297353CC}">
                  <c16:uniqueId val="{00000002-C0E9-4A7A-B7F5-A3E265FC4086}"/>
                </c:ext>
                <c:ext xmlns:c15="http://schemas.microsoft.com/office/drawing/2012/chart" uri="{CE6537A1-D6FC-4f65-9D91-7224C49458BB}"/>
              </c:extLst>
            </c:dLbl>
            <c:dLbl>
              <c:idx val="2"/>
              <c:layout>
                <c:manualLayout>
                  <c:x val="-4.1009260634873312E-3"/>
                  <c:y val="-1.4420113913787206E-2"/>
                </c:manualLayout>
              </c:layout>
              <c:spPr>
                <a:noFill/>
                <a:ln>
                  <a:noFill/>
                </a:ln>
                <a:effectLst/>
              </c:spPr>
              <c:txPr>
                <a:bodyPr wrap="square" lIns="38100" tIns="19050" rIns="38100" bIns="19050" anchor="ctr">
                  <a:noAutofit/>
                </a:bodyPr>
                <a:lstStyle/>
                <a:p>
                  <a:pPr>
                    <a:defRPr/>
                  </a:pPr>
                  <a:endParaRPr lang="en-US"/>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C0E9-4A7A-B7F5-A3E265FC4086}"/>
                </c:ext>
                <c:ext xmlns:c15="http://schemas.microsoft.com/office/drawing/2012/chart" uri="{CE6537A1-D6FC-4f65-9D91-7224C49458BB}">
                  <c15:layout>
                    <c:manualLayout>
                      <c:w val="0.30515723270440254"/>
                      <c:h val="0.29219236525323838"/>
                    </c:manualLayout>
                  </c15:layout>
                </c:ext>
              </c:extLst>
            </c:dLbl>
            <c:spPr>
              <a:noFill/>
              <a:ln>
                <a:noFill/>
              </a:ln>
              <a:effectLst/>
            </c:sp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Sheet1!$A$2:$A$4</c:f>
              <c:strCache>
                <c:ptCount val="3"/>
                <c:pt idx="0">
                  <c:v>Drink Drive</c:v>
                </c:pt>
                <c:pt idx="1">
                  <c:v>Drugs</c:v>
                </c:pt>
                <c:pt idx="2">
                  <c:v>Possess weapon</c:v>
                </c:pt>
              </c:strCache>
            </c:strRef>
          </c:cat>
          <c:val>
            <c:numRef>
              <c:f>Sheet1!$B$2:$B$4</c:f>
              <c:numCache>
                <c:formatCode>General</c:formatCode>
                <c:ptCount val="3"/>
                <c:pt idx="0">
                  <c:v>2</c:v>
                </c:pt>
                <c:pt idx="1">
                  <c:v>2</c:v>
                </c:pt>
                <c:pt idx="2">
                  <c:v>1</c:v>
                </c:pt>
              </c:numCache>
            </c:numRef>
          </c:val>
          <c:extLst xmlns:c16r2="http://schemas.microsoft.com/office/drawing/2015/06/chart">
            <c:ext xmlns:c16="http://schemas.microsoft.com/office/drawing/2014/chart" uri="{C3380CC4-5D6E-409C-BE32-E72D297353CC}">
              <c16:uniqueId val="{00000000-C0E9-4A7A-B7F5-A3E265FC4086}"/>
            </c:ext>
          </c:extLst>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7F1F-40FC-A899-09D7B0D604E3}"/>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7F1F-40FC-A899-09D7B0D604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'[R U 2 Drunk STATS (1).xls]Sheet6'!$B$22:$B$23</c:f>
              <c:strCache>
                <c:ptCount val="2"/>
                <c:pt idx="0">
                  <c:v>Females</c:v>
                </c:pt>
                <c:pt idx="1">
                  <c:v>Males</c:v>
                </c:pt>
              </c:strCache>
            </c:strRef>
          </c:cat>
          <c:val>
            <c:numRef>
              <c:f>'[R U 2 Drunk STATS (1).xls]Sheet6'!$C$22:$C$23</c:f>
              <c:numCache>
                <c:formatCode>General</c:formatCode>
                <c:ptCount val="2"/>
                <c:pt idx="0">
                  <c:v>261</c:v>
                </c:pt>
                <c:pt idx="1">
                  <c:v>557</c:v>
                </c:pt>
              </c:numCache>
            </c:numRef>
          </c:val>
          <c:extLst xmlns:c16r2="http://schemas.microsoft.com/office/drawing/2015/06/chart">
            <c:ext xmlns:c16="http://schemas.microsoft.com/office/drawing/2014/chart" uri="{C3380CC4-5D6E-409C-BE32-E72D297353CC}">
              <c16:uniqueId val="{00000004-7F1F-40FC-A899-09D7B0D604E3}"/>
            </c:ext>
          </c:extLst>
        </c:ser>
        <c:dLbls>
          <c:showLegendKey val="0"/>
          <c:showVal val="1"/>
          <c:showCatName val="0"/>
          <c:showSerName val="0"/>
          <c:showPercent val="0"/>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Number of </a:t>
            </a:r>
            <a:r>
              <a:rPr lang="en-US"/>
              <a:t>Individuals Breathalyed </a:t>
            </a:r>
            <a:r>
              <a:rPr lang="en-US" dirty="0"/>
              <a:t>at</a:t>
            </a:r>
            <a:r>
              <a:rPr lang="en-US" baseline="0" dirty="0"/>
              <a:t> each Location</a:t>
            </a:r>
            <a:endParaRPr lang="en-US" dirty="0"/>
          </a:p>
        </c:rich>
      </c:tx>
      <c:layout>
        <c:manualLayout>
          <c:xMode val="edge"/>
          <c:yMode val="edge"/>
          <c:x val="0.13957194899817849"/>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'[R U 2 Drunk STATS (1).xls]Sheet1'!$B$1</c:f>
              <c:strCache>
                <c:ptCount val="1"/>
                <c:pt idx="0">
                  <c:v>Number Breathalyzed</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cat>
            <c:strRef>
              <c:f>'[R U 2 Drunk STATS (1).xls]Sheet1'!$A$2:$A$23</c:f>
              <c:strCache>
                <c:ptCount val="22"/>
                <c:pt idx="0">
                  <c:v>A</c:v>
                </c:pt>
                <c:pt idx="1">
                  <c:v>B</c:v>
                </c:pt>
                <c:pt idx="2">
                  <c:v>C</c:v>
                </c:pt>
                <c:pt idx="3">
                  <c:v>E</c:v>
                </c:pt>
                <c:pt idx="4">
                  <c:v>F</c:v>
                </c:pt>
                <c:pt idx="5">
                  <c:v>G</c:v>
                </c:pt>
                <c:pt idx="6">
                  <c:v>H</c:v>
                </c:pt>
                <c:pt idx="7">
                  <c:v>I</c:v>
                </c:pt>
                <c:pt idx="8">
                  <c:v>J</c:v>
                </c:pt>
                <c:pt idx="9">
                  <c:v>K</c:v>
                </c:pt>
                <c:pt idx="10">
                  <c:v>L</c:v>
                </c:pt>
                <c:pt idx="11">
                  <c:v>M</c:v>
                </c:pt>
                <c:pt idx="12">
                  <c:v>N</c:v>
                </c:pt>
                <c:pt idx="13">
                  <c:v>O</c:v>
                </c:pt>
                <c:pt idx="14">
                  <c:v>P</c:v>
                </c:pt>
                <c:pt idx="15">
                  <c:v>Q</c:v>
                </c:pt>
                <c:pt idx="16">
                  <c:v>R</c:v>
                </c:pt>
                <c:pt idx="17">
                  <c:v>S</c:v>
                </c:pt>
                <c:pt idx="18">
                  <c:v>T</c:v>
                </c:pt>
                <c:pt idx="19">
                  <c:v>U</c:v>
                </c:pt>
                <c:pt idx="20">
                  <c:v>V</c:v>
                </c:pt>
                <c:pt idx="21">
                  <c:v>W</c:v>
                </c:pt>
              </c:strCache>
            </c:strRef>
          </c:cat>
          <c:val>
            <c:numRef>
              <c:f>'[R U 2 Drunk STATS (1).xls]Sheet1'!$B$2:$B$23</c:f>
              <c:numCache>
                <c:formatCode>General</c:formatCode>
                <c:ptCount val="22"/>
                <c:pt idx="0">
                  <c:v>0</c:v>
                </c:pt>
                <c:pt idx="1">
                  <c:v>0</c:v>
                </c:pt>
                <c:pt idx="2">
                  <c:v>1</c:v>
                </c:pt>
                <c:pt idx="3">
                  <c:v>2</c:v>
                </c:pt>
                <c:pt idx="4">
                  <c:v>5</c:v>
                </c:pt>
                <c:pt idx="5">
                  <c:v>12</c:v>
                </c:pt>
                <c:pt idx="6">
                  <c:v>14</c:v>
                </c:pt>
                <c:pt idx="7">
                  <c:v>19</c:v>
                </c:pt>
                <c:pt idx="8">
                  <c:v>20</c:v>
                </c:pt>
                <c:pt idx="9">
                  <c:v>23</c:v>
                </c:pt>
                <c:pt idx="10">
                  <c:v>25</c:v>
                </c:pt>
                <c:pt idx="11">
                  <c:v>34</c:v>
                </c:pt>
                <c:pt idx="12">
                  <c:v>45</c:v>
                </c:pt>
                <c:pt idx="13">
                  <c:v>45</c:v>
                </c:pt>
                <c:pt idx="14">
                  <c:v>50</c:v>
                </c:pt>
                <c:pt idx="15">
                  <c:v>50</c:v>
                </c:pt>
                <c:pt idx="16">
                  <c:v>51</c:v>
                </c:pt>
                <c:pt idx="17">
                  <c:v>55</c:v>
                </c:pt>
                <c:pt idx="18">
                  <c:v>64</c:v>
                </c:pt>
                <c:pt idx="19">
                  <c:v>80</c:v>
                </c:pt>
                <c:pt idx="20">
                  <c:v>81</c:v>
                </c:pt>
                <c:pt idx="21">
                  <c:v>142</c:v>
                </c:pt>
              </c:numCache>
            </c:numRef>
          </c:val>
          <c:extLst xmlns:c16r2="http://schemas.microsoft.com/office/drawing/2015/06/chart">
            <c:ext xmlns:c16="http://schemas.microsoft.com/office/drawing/2014/chart" uri="{C3380CC4-5D6E-409C-BE32-E72D297353CC}">
              <c16:uniqueId val="{00000000-390D-4FD1-B8AA-3B43137CABB9}"/>
            </c:ext>
          </c:extLst>
        </c:ser>
        <c:dLbls>
          <c:showLegendKey val="0"/>
          <c:showVal val="0"/>
          <c:showCatName val="0"/>
          <c:showSerName val="0"/>
          <c:showPercent val="0"/>
          <c:showBubbleSize val="0"/>
        </c:dLbls>
        <c:gapWidth val="100"/>
        <c:overlap val="-24"/>
        <c:axId val="323947400"/>
        <c:axId val="323946224"/>
      </c:barChart>
      <c:catAx>
        <c:axId val="3239474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23946224"/>
        <c:crosses val="autoZero"/>
        <c:auto val="1"/>
        <c:lblAlgn val="ctr"/>
        <c:lblOffset val="100"/>
        <c:noMultiLvlLbl val="0"/>
      </c:catAx>
      <c:valAx>
        <c:axId val="3239462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2394740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Sheet4!$C$338</c:f>
              <c:strCache>
                <c:ptCount val="1"/>
                <c:pt idx="0">
                  <c:v>Torquay ENTE ward VATP</c:v>
                </c:pt>
              </c:strCache>
            </c:strRef>
          </c:tx>
          <c:marker>
            <c:symbol val="none"/>
          </c:marker>
          <c:cat>
            <c:numRef>
              <c:f>Sheet4!$D$337:$AB$337</c:f>
              <c:numCache>
                <c:formatCode>mmm\-yyyy</c:formatCode>
                <c:ptCount val="25"/>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numCache>
            </c:numRef>
          </c:cat>
          <c:val>
            <c:numRef>
              <c:f>Sheet4!$D$338:$AB$338</c:f>
              <c:numCache>
                <c:formatCode>General</c:formatCode>
                <c:ptCount val="25"/>
                <c:pt idx="0">
                  <c:v>20</c:v>
                </c:pt>
                <c:pt idx="1">
                  <c:v>29</c:v>
                </c:pt>
                <c:pt idx="2">
                  <c:v>15</c:v>
                </c:pt>
                <c:pt idx="3">
                  <c:v>16</c:v>
                </c:pt>
                <c:pt idx="4">
                  <c:v>20</c:v>
                </c:pt>
                <c:pt idx="5">
                  <c:v>19</c:v>
                </c:pt>
                <c:pt idx="6">
                  <c:v>15</c:v>
                </c:pt>
                <c:pt idx="7">
                  <c:v>27</c:v>
                </c:pt>
                <c:pt idx="8">
                  <c:v>26</c:v>
                </c:pt>
                <c:pt idx="9">
                  <c:v>28</c:v>
                </c:pt>
                <c:pt idx="10">
                  <c:v>23</c:v>
                </c:pt>
                <c:pt idx="11">
                  <c:v>28</c:v>
                </c:pt>
                <c:pt idx="12">
                  <c:v>23</c:v>
                </c:pt>
                <c:pt idx="13">
                  <c:v>26</c:v>
                </c:pt>
                <c:pt idx="14">
                  <c:v>17</c:v>
                </c:pt>
                <c:pt idx="15">
                  <c:v>16</c:v>
                </c:pt>
                <c:pt idx="16">
                  <c:v>27</c:v>
                </c:pt>
                <c:pt idx="17">
                  <c:v>21</c:v>
                </c:pt>
                <c:pt idx="18">
                  <c:v>23</c:v>
                </c:pt>
                <c:pt idx="19">
                  <c:v>24</c:v>
                </c:pt>
                <c:pt idx="20">
                  <c:v>25</c:v>
                </c:pt>
                <c:pt idx="21">
                  <c:v>30</c:v>
                </c:pt>
                <c:pt idx="22">
                  <c:v>25</c:v>
                </c:pt>
                <c:pt idx="23">
                  <c:v>23</c:v>
                </c:pt>
                <c:pt idx="24">
                  <c:v>14</c:v>
                </c:pt>
              </c:numCache>
            </c:numRef>
          </c:val>
          <c:smooth val="0"/>
          <c:extLst xmlns:c16r2="http://schemas.microsoft.com/office/drawing/2015/06/chart">
            <c:ext xmlns:c16="http://schemas.microsoft.com/office/drawing/2014/chart" uri="{C3380CC4-5D6E-409C-BE32-E72D297353CC}">
              <c16:uniqueId val="{00000000-AEAE-493A-8D19-CD7E94A9C991}"/>
            </c:ext>
          </c:extLst>
        </c:ser>
        <c:ser>
          <c:idx val="1"/>
          <c:order val="1"/>
          <c:tx>
            <c:strRef>
              <c:f>Sheet4!$C$339</c:f>
              <c:strCache>
                <c:ptCount val="1"/>
                <c:pt idx="0">
                  <c:v>Paignton ENTE ward VATP</c:v>
                </c:pt>
              </c:strCache>
            </c:strRef>
          </c:tx>
          <c:marker>
            <c:symbol val="none"/>
          </c:marker>
          <c:cat>
            <c:numRef>
              <c:f>Sheet4!$D$337:$AB$337</c:f>
              <c:numCache>
                <c:formatCode>mmm\-yyyy</c:formatCode>
                <c:ptCount val="25"/>
                <c:pt idx="0">
                  <c:v>41244</c:v>
                </c:pt>
                <c:pt idx="1">
                  <c:v>41275</c:v>
                </c:pt>
                <c:pt idx="2">
                  <c:v>41306</c:v>
                </c:pt>
                <c:pt idx="3">
                  <c:v>41334</c:v>
                </c:pt>
                <c:pt idx="4">
                  <c:v>41365</c:v>
                </c:pt>
                <c:pt idx="5">
                  <c:v>41395</c:v>
                </c:pt>
                <c:pt idx="6">
                  <c:v>41426</c:v>
                </c:pt>
                <c:pt idx="7">
                  <c:v>41456</c:v>
                </c:pt>
                <c:pt idx="8">
                  <c:v>41487</c:v>
                </c:pt>
                <c:pt idx="9">
                  <c:v>41518</c:v>
                </c:pt>
                <c:pt idx="10">
                  <c:v>41548</c:v>
                </c:pt>
                <c:pt idx="11">
                  <c:v>41579</c:v>
                </c:pt>
                <c:pt idx="12">
                  <c:v>41609</c:v>
                </c:pt>
                <c:pt idx="13">
                  <c:v>41640</c:v>
                </c:pt>
                <c:pt idx="14">
                  <c:v>41671</c:v>
                </c:pt>
                <c:pt idx="15">
                  <c:v>41699</c:v>
                </c:pt>
                <c:pt idx="16">
                  <c:v>41730</c:v>
                </c:pt>
                <c:pt idx="17">
                  <c:v>41760</c:v>
                </c:pt>
                <c:pt idx="18">
                  <c:v>41791</c:v>
                </c:pt>
                <c:pt idx="19">
                  <c:v>41821</c:v>
                </c:pt>
                <c:pt idx="20">
                  <c:v>41852</c:v>
                </c:pt>
                <c:pt idx="21">
                  <c:v>41883</c:v>
                </c:pt>
                <c:pt idx="22">
                  <c:v>41913</c:v>
                </c:pt>
                <c:pt idx="23">
                  <c:v>41944</c:v>
                </c:pt>
                <c:pt idx="24">
                  <c:v>41974</c:v>
                </c:pt>
              </c:numCache>
            </c:numRef>
          </c:cat>
          <c:val>
            <c:numRef>
              <c:f>Sheet4!$D$339:$AB$339</c:f>
              <c:numCache>
                <c:formatCode>@</c:formatCode>
                <c:ptCount val="25"/>
                <c:pt idx="0">
                  <c:v>24</c:v>
                </c:pt>
                <c:pt idx="1">
                  <c:v>18</c:v>
                </c:pt>
                <c:pt idx="2">
                  <c:v>21</c:v>
                </c:pt>
                <c:pt idx="3">
                  <c:v>15</c:v>
                </c:pt>
                <c:pt idx="4">
                  <c:v>20</c:v>
                </c:pt>
                <c:pt idx="5">
                  <c:v>13</c:v>
                </c:pt>
                <c:pt idx="6">
                  <c:v>26</c:v>
                </c:pt>
                <c:pt idx="7">
                  <c:v>36</c:v>
                </c:pt>
                <c:pt idx="8">
                  <c:v>43</c:v>
                </c:pt>
                <c:pt idx="9">
                  <c:v>17</c:v>
                </c:pt>
                <c:pt idx="10">
                  <c:v>21</c:v>
                </c:pt>
                <c:pt idx="11">
                  <c:v>13</c:v>
                </c:pt>
                <c:pt idx="12">
                  <c:v>10</c:v>
                </c:pt>
                <c:pt idx="13">
                  <c:v>11</c:v>
                </c:pt>
                <c:pt idx="14">
                  <c:v>18</c:v>
                </c:pt>
                <c:pt idx="15">
                  <c:v>21</c:v>
                </c:pt>
                <c:pt idx="16">
                  <c:v>23</c:v>
                </c:pt>
                <c:pt idx="17">
                  <c:v>21</c:v>
                </c:pt>
                <c:pt idx="18">
                  <c:v>23</c:v>
                </c:pt>
                <c:pt idx="19">
                  <c:v>20</c:v>
                </c:pt>
                <c:pt idx="20">
                  <c:v>23</c:v>
                </c:pt>
                <c:pt idx="21">
                  <c:v>25</c:v>
                </c:pt>
                <c:pt idx="22">
                  <c:v>8</c:v>
                </c:pt>
                <c:pt idx="23">
                  <c:v>17</c:v>
                </c:pt>
                <c:pt idx="24">
                  <c:v>22</c:v>
                </c:pt>
              </c:numCache>
            </c:numRef>
          </c:val>
          <c:smooth val="0"/>
          <c:extLst xmlns:c16r2="http://schemas.microsoft.com/office/drawing/2015/06/chart">
            <c:ext xmlns:c16="http://schemas.microsoft.com/office/drawing/2014/chart" uri="{C3380CC4-5D6E-409C-BE32-E72D297353CC}">
              <c16:uniqueId val="{00000001-AEAE-493A-8D19-CD7E94A9C991}"/>
            </c:ext>
          </c:extLst>
        </c:ser>
        <c:dLbls>
          <c:showLegendKey val="0"/>
          <c:showVal val="0"/>
          <c:showCatName val="0"/>
          <c:showSerName val="0"/>
          <c:showPercent val="0"/>
          <c:showBubbleSize val="0"/>
        </c:dLbls>
        <c:smooth val="0"/>
        <c:axId val="323947008"/>
        <c:axId val="323948576"/>
      </c:lineChart>
      <c:dateAx>
        <c:axId val="323947008"/>
        <c:scaling>
          <c:orientation val="minMax"/>
        </c:scaling>
        <c:delete val="0"/>
        <c:axPos val="b"/>
        <c:numFmt formatCode="mmm\-yyyy" sourceLinked="1"/>
        <c:majorTickMark val="out"/>
        <c:minorTickMark val="none"/>
        <c:tickLblPos val="nextTo"/>
        <c:crossAx val="323948576"/>
        <c:crosses val="autoZero"/>
        <c:auto val="1"/>
        <c:lblOffset val="100"/>
        <c:baseTimeUnit val="months"/>
      </c:dateAx>
      <c:valAx>
        <c:axId val="323948576"/>
        <c:scaling>
          <c:orientation val="minMax"/>
        </c:scaling>
        <c:delete val="0"/>
        <c:axPos val="l"/>
        <c:majorGridlines/>
        <c:numFmt formatCode="General" sourceLinked="1"/>
        <c:majorTickMark val="out"/>
        <c:minorTickMark val="none"/>
        <c:tickLblPos val="nextTo"/>
        <c:crossAx val="3239470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Graphs!$A$31</c:f>
              <c:strCache>
                <c:ptCount val="1"/>
                <c:pt idx="0">
                  <c:v>2014</c:v>
                </c:pt>
              </c:strCache>
            </c:strRef>
          </c:tx>
          <c:marker>
            <c:symbol val="none"/>
          </c:marker>
          <c:dLbls>
            <c:dLbl>
              <c:idx val="0"/>
              <c:layout>
                <c:manualLayout>
                  <c:x val="-7.4696534301369119E-3"/>
                  <c:y val="4.07747196738022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0CD-4417-806C-A83B3BA66C88}"/>
                </c:ext>
                <c:ext xmlns:c15="http://schemas.microsoft.com/office/drawing/2012/chart" uri="{CE6537A1-D6FC-4f65-9D91-7224C49458BB}">
                  <c15:layout/>
                </c:ext>
              </c:extLst>
            </c:dLbl>
            <c:dLbl>
              <c:idx val="1"/>
              <c:layout>
                <c:manualLayout>
                  <c:x val="1.1204480145205378E-2"/>
                  <c:y val="1.630988786952090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0CD-4417-806C-A83B3BA66C88}"/>
                </c:ext>
                <c:ext xmlns:c15="http://schemas.microsoft.com/office/drawing/2012/chart" uri="{CE6537A1-D6FC-4f65-9D91-7224C49458BB}">
                  <c15:layout/>
                </c:ext>
              </c:extLst>
            </c:dLbl>
            <c:dLbl>
              <c:idx val="2"/>
              <c:layout>
                <c:manualLayout>
                  <c:x val="-2.2408960290410739E-2"/>
                  <c:y val="3.66972477064220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0CD-4417-806C-A83B3BA66C88}"/>
                </c:ext>
                <c:ext xmlns:c15="http://schemas.microsoft.com/office/drawing/2012/chart" uri="{CE6537A1-D6FC-4f65-9D91-7224C49458BB}">
                  <c15:layout/>
                </c:ext>
              </c:extLst>
            </c:dLbl>
            <c:spPr>
              <a:noFill/>
              <a:ln>
                <a:noFill/>
              </a:ln>
              <a:effectLst/>
            </c:spPr>
            <c:txPr>
              <a:bodyPr/>
              <a:lstStyle/>
              <a:p>
                <a:pPr>
                  <a:defRPr b="1">
                    <a:solidFill>
                      <a:schemeClr val="accent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Graphs!$B$30:$E$30</c:f>
              <c:strCache>
                <c:ptCount val="4"/>
                <c:pt idx="0">
                  <c:v>September</c:v>
                </c:pt>
                <c:pt idx="1">
                  <c:v>October</c:v>
                </c:pt>
                <c:pt idx="2">
                  <c:v>November</c:v>
                </c:pt>
                <c:pt idx="3">
                  <c:v>December</c:v>
                </c:pt>
              </c:strCache>
            </c:strRef>
          </c:cat>
          <c:val>
            <c:numRef>
              <c:f>Graphs!$B$31:$E$31</c:f>
              <c:numCache>
                <c:formatCode>0</c:formatCode>
                <c:ptCount val="4"/>
                <c:pt idx="0">
                  <c:v>15</c:v>
                </c:pt>
                <c:pt idx="1">
                  <c:v>16</c:v>
                </c:pt>
                <c:pt idx="2">
                  <c:v>29</c:v>
                </c:pt>
                <c:pt idx="3">
                  <c:v>15</c:v>
                </c:pt>
              </c:numCache>
            </c:numRef>
          </c:val>
          <c:smooth val="0"/>
          <c:extLst xmlns:c16r2="http://schemas.microsoft.com/office/drawing/2015/06/chart">
            <c:ext xmlns:c16="http://schemas.microsoft.com/office/drawing/2014/chart" uri="{C3380CC4-5D6E-409C-BE32-E72D297353CC}">
              <c16:uniqueId val="{00000003-70CD-4417-806C-A83B3BA66C88}"/>
            </c:ext>
          </c:extLst>
        </c:ser>
        <c:ser>
          <c:idx val="1"/>
          <c:order val="1"/>
          <c:tx>
            <c:strRef>
              <c:f>Graphs!$A$32</c:f>
              <c:strCache>
                <c:ptCount val="1"/>
                <c:pt idx="0">
                  <c:v>2015</c:v>
                </c:pt>
              </c:strCache>
            </c:strRef>
          </c:tx>
          <c:marker>
            <c:symbol val="none"/>
          </c:marker>
          <c:dLbls>
            <c:dLbl>
              <c:idx val="0"/>
              <c:layout>
                <c:manualLayout>
                  <c:x val="0"/>
                  <c:y val="-3.66972477064220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0CD-4417-806C-A83B3BA66C88}"/>
                </c:ext>
                <c:ext xmlns:c15="http://schemas.microsoft.com/office/drawing/2012/chart" uri="{CE6537A1-D6FC-4f65-9D91-7224C49458BB}">
                  <c15:layout/>
                </c:ext>
              </c:extLst>
            </c:dLbl>
            <c:dLbl>
              <c:idx val="1"/>
              <c:layout>
                <c:manualLayout>
                  <c:x val="-2.0541546932876489E-2"/>
                  <c:y val="2.85423037716615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0CD-4417-806C-A83B3BA66C88}"/>
                </c:ext>
                <c:ext xmlns:c15="http://schemas.microsoft.com/office/drawing/2012/chart" uri="{CE6537A1-D6FC-4f65-9D91-7224C49458BB}">
                  <c15:layout/>
                </c:ext>
              </c:extLst>
            </c:dLbl>
            <c:dLbl>
              <c:idx val="2"/>
              <c:layout>
                <c:manualLayout>
                  <c:x val="0"/>
                  <c:y val="2.4464831804281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0CD-4417-806C-A83B3BA66C88}"/>
                </c:ext>
                <c:ext xmlns:c15="http://schemas.microsoft.com/office/drawing/2012/chart" uri="{CE6537A1-D6FC-4f65-9D91-7224C49458BB}">
                  <c15:layout/>
                </c:ext>
              </c:extLst>
            </c:dLbl>
            <c:dLbl>
              <c:idx val="3"/>
              <c:layout>
                <c:manualLayout>
                  <c:x val="-1.4939306860273798E-2"/>
                  <c:y val="-3.66972477064221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0CD-4417-806C-A83B3BA66C88}"/>
                </c:ext>
                <c:ext xmlns:c15="http://schemas.microsoft.com/office/drawing/2012/chart" uri="{CE6537A1-D6FC-4f65-9D91-7224C49458BB}">
                  <c15:layout/>
                </c:ext>
              </c:extLst>
            </c:dLbl>
            <c:spPr>
              <a:noFill/>
              <a:ln>
                <a:noFill/>
              </a:ln>
              <a:effectLst/>
            </c:spPr>
            <c:txPr>
              <a:bodyPr/>
              <a:lstStyle/>
              <a:p>
                <a:pPr>
                  <a:defRPr b="1">
                    <a:solidFill>
                      <a:schemeClr val="accent2"/>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Graphs!$B$30:$E$30</c:f>
              <c:strCache>
                <c:ptCount val="4"/>
                <c:pt idx="0">
                  <c:v>September</c:v>
                </c:pt>
                <c:pt idx="1">
                  <c:v>October</c:v>
                </c:pt>
                <c:pt idx="2">
                  <c:v>November</c:v>
                </c:pt>
                <c:pt idx="3">
                  <c:v>December</c:v>
                </c:pt>
              </c:strCache>
            </c:strRef>
          </c:cat>
          <c:val>
            <c:numRef>
              <c:f>Graphs!$B$32:$E$32</c:f>
              <c:numCache>
                <c:formatCode>0</c:formatCode>
                <c:ptCount val="4"/>
                <c:pt idx="0">
                  <c:v>24</c:v>
                </c:pt>
                <c:pt idx="1">
                  <c:v>27</c:v>
                </c:pt>
                <c:pt idx="2">
                  <c:v>23</c:v>
                </c:pt>
                <c:pt idx="3">
                  <c:v>40</c:v>
                </c:pt>
              </c:numCache>
            </c:numRef>
          </c:val>
          <c:smooth val="0"/>
          <c:extLst xmlns:c16r2="http://schemas.microsoft.com/office/drawing/2015/06/chart">
            <c:ext xmlns:c16="http://schemas.microsoft.com/office/drawing/2014/chart" uri="{C3380CC4-5D6E-409C-BE32-E72D297353CC}">
              <c16:uniqueId val="{00000008-70CD-4417-806C-A83B3BA66C88}"/>
            </c:ext>
          </c:extLst>
        </c:ser>
        <c:ser>
          <c:idx val="2"/>
          <c:order val="2"/>
          <c:tx>
            <c:strRef>
              <c:f>Graphs!$A$33</c:f>
              <c:strCache>
                <c:ptCount val="1"/>
                <c:pt idx="0">
                  <c:v>2016</c:v>
                </c:pt>
              </c:strCache>
            </c:strRef>
          </c:tx>
          <c:marker>
            <c:symbol val="none"/>
          </c:marker>
          <c:dLbls>
            <c:dLbl>
              <c:idx val="0"/>
              <c:layout>
                <c:manualLayout>
                  <c:x val="1.8674133575342262E-2"/>
                  <c:y val="1.22324159021406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0CD-4417-806C-A83B3BA66C88}"/>
                </c:ext>
                <c:ext xmlns:c15="http://schemas.microsoft.com/office/drawing/2012/chart" uri="{CE6537A1-D6FC-4f65-9D91-7224C49458BB}">
                  <c15:layout/>
                </c:ext>
              </c:extLst>
            </c:dLbl>
            <c:dLbl>
              <c:idx val="1"/>
              <c:layout>
                <c:manualLayout>
                  <c:x val="0"/>
                  <c:y val="-3.26197757390418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0CD-4417-806C-A83B3BA66C88}"/>
                </c:ext>
                <c:ext xmlns:c15="http://schemas.microsoft.com/office/drawing/2012/chart" uri="{CE6537A1-D6FC-4f65-9D91-7224C49458BB}">
                  <c15:layout/>
                </c:ext>
              </c:extLst>
            </c:dLbl>
            <c:dLbl>
              <c:idx val="2"/>
              <c:layout>
                <c:manualLayout>
                  <c:x val="-9.3370667876711312E-3"/>
                  <c:y val="-4.07747196738022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0CD-4417-806C-A83B3BA66C88}"/>
                </c:ext>
                <c:ext xmlns:c15="http://schemas.microsoft.com/office/drawing/2012/chart" uri="{CE6537A1-D6FC-4f65-9D91-7224C49458BB}">
                  <c15:layout/>
                </c:ext>
              </c:extLst>
            </c:dLbl>
            <c:spPr>
              <a:noFill/>
              <a:ln>
                <a:noFill/>
              </a:ln>
              <a:effectLst/>
            </c:spPr>
            <c:txPr>
              <a:bodyPr/>
              <a:lstStyle/>
              <a:p>
                <a:pPr>
                  <a:defRPr b="1">
                    <a:solidFill>
                      <a:schemeClr val="accent3"/>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Graphs!$B$30:$E$30</c:f>
              <c:strCache>
                <c:ptCount val="4"/>
                <c:pt idx="0">
                  <c:v>September</c:v>
                </c:pt>
                <c:pt idx="1">
                  <c:v>October</c:v>
                </c:pt>
                <c:pt idx="2">
                  <c:v>November</c:v>
                </c:pt>
                <c:pt idx="3">
                  <c:v>December</c:v>
                </c:pt>
              </c:strCache>
            </c:strRef>
          </c:cat>
          <c:val>
            <c:numRef>
              <c:f>Graphs!$B$33:$E$33</c:f>
              <c:numCache>
                <c:formatCode>0</c:formatCode>
                <c:ptCount val="4"/>
                <c:pt idx="0">
                  <c:v>22</c:v>
                </c:pt>
                <c:pt idx="1">
                  <c:v>30</c:v>
                </c:pt>
                <c:pt idx="2">
                  <c:v>29</c:v>
                </c:pt>
                <c:pt idx="3">
                  <c:v>36</c:v>
                </c:pt>
              </c:numCache>
            </c:numRef>
          </c:val>
          <c:smooth val="0"/>
          <c:extLst xmlns:c16r2="http://schemas.microsoft.com/office/drawing/2015/06/chart">
            <c:ext xmlns:c16="http://schemas.microsoft.com/office/drawing/2014/chart" uri="{C3380CC4-5D6E-409C-BE32-E72D297353CC}">
              <c16:uniqueId val="{0000000C-70CD-4417-806C-A83B3BA66C88}"/>
            </c:ext>
          </c:extLst>
        </c:ser>
        <c:dLbls>
          <c:showLegendKey val="0"/>
          <c:showVal val="0"/>
          <c:showCatName val="0"/>
          <c:showSerName val="0"/>
          <c:showPercent val="0"/>
          <c:showBubbleSize val="0"/>
        </c:dLbls>
        <c:smooth val="0"/>
        <c:axId val="323949752"/>
        <c:axId val="323950144"/>
      </c:lineChart>
      <c:catAx>
        <c:axId val="323949752"/>
        <c:scaling>
          <c:orientation val="minMax"/>
        </c:scaling>
        <c:delete val="0"/>
        <c:axPos val="b"/>
        <c:numFmt formatCode="General" sourceLinked="0"/>
        <c:majorTickMark val="out"/>
        <c:minorTickMark val="none"/>
        <c:tickLblPos val="nextTo"/>
        <c:crossAx val="323950144"/>
        <c:crosses val="autoZero"/>
        <c:auto val="1"/>
        <c:lblAlgn val="ctr"/>
        <c:lblOffset val="100"/>
        <c:noMultiLvlLbl val="0"/>
      </c:catAx>
      <c:valAx>
        <c:axId val="323950144"/>
        <c:scaling>
          <c:orientation val="minMax"/>
          <c:max val="50"/>
          <c:min val="0"/>
        </c:scaling>
        <c:delete val="0"/>
        <c:axPos val="l"/>
        <c:majorGridlines/>
        <c:numFmt formatCode="0" sourceLinked="1"/>
        <c:majorTickMark val="out"/>
        <c:minorTickMark val="none"/>
        <c:tickLblPos val="nextTo"/>
        <c:crossAx val="323949752"/>
        <c:crosses val="autoZero"/>
        <c:crossBetween val="between"/>
        <c:majorUnit val="10"/>
      </c:valAx>
    </c:plotArea>
    <c:legend>
      <c:legendPos val="t"/>
      <c:layout/>
      <c:overlay val="0"/>
    </c:legend>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effectLst>
              <a:outerShdw blurRad="50800" dist="38100" dir="2700000" algn="tl" rotWithShape="0">
                <a:prstClr val="black">
                  <a:alpha val="40000"/>
                </a:prstClr>
              </a:outerShdw>
            </a:effectLst>
          </c:spPr>
          <c:invertIfNegative val="0"/>
          <c:cat>
            <c:strRef>
              <c:f>Sheet1!$N$3:$N$5</c:f>
              <c:strCache>
                <c:ptCount val="3"/>
                <c:pt idx="0">
                  <c:v>Violent</c:v>
                </c:pt>
                <c:pt idx="1">
                  <c:v>Property</c:v>
                </c:pt>
                <c:pt idx="2">
                  <c:v>Drugs</c:v>
                </c:pt>
              </c:strCache>
            </c:strRef>
          </c:cat>
          <c:val>
            <c:numRef>
              <c:f>Sheet1!$O$3:$O$5</c:f>
              <c:numCache>
                <c:formatCode>0%</c:formatCode>
                <c:ptCount val="3"/>
                <c:pt idx="0">
                  <c:v>0.48000000000000009</c:v>
                </c:pt>
                <c:pt idx="1">
                  <c:v>0.48000000000000009</c:v>
                </c:pt>
                <c:pt idx="2">
                  <c:v>0.15000000000000005</c:v>
                </c:pt>
              </c:numCache>
            </c:numRef>
          </c:val>
          <c:extLst xmlns:c16r2="http://schemas.microsoft.com/office/drawing/2015/06/chart">
            <c:ext xmlns:c16="http://schemas.microsoft.com/office/drawing/2014/chart" uri="{C3380CC4-5D6E-409C-BE32-E72D297353CC}">
              <c16:uniqueId val="{00000000-E602-4E26-999C-16EAA53B080A}"/>
            </c:ext>
          </c:extLst>
        </c:ser>
        <c:dLbls>
          <c:showLegendKey val="0"/>
          <c:showVal val="0"/>
          <c:showCatName val="0"/>
          <c:showSerName val="0"/>
          <c:showPercent val="0"/>
          <c:showBubbleSize val="0"/>
        </c:dLbls>
        <c:gapWidth val="150"/>
        <c:axId val="443647016"/>
        <c:axId val="443647408"/>
      </c:barChart>
      <c:catAx>
        <c:axId val="443647016"/>
        <c:scaling>
          <c:orientation val="minMax"/>
        </c:scaling>
        <c:delete val="0"/>
        <c:axPos val="b"/>
        <c:numFmt formatCode="General" sourceLinked="0"/>
        <c:majorTickMark val="out"/>
        <c:minorTickMark val="none"/>
        <c:tickLblPos val="nextTo"/>
        <c:txPr>
          <a:bodyPr/>
          <a:lstStyle/>
          <a:p>
            <a:pPr>
              <a:defRPr sz="2000" b="1">
                <a:latin typeface="Arial"/>
                <a:cs typeface="Arial"/>
              </a:defRPr>
            </a:pPr>
            <a:endParaRPr lang="en-US"/>
          </a:p>
        </c:txPr>
        <c:crossAx val="443647408"/>
        <c:crosses val="autoZero"/>
        <c:auto val="1"/>
        <c:lblAlgn val="ctr"/>
        <c:lblOffset val="100"/>
        <c:noMultiLvlLbl val="0"/>
      </c:catAx>
      <c:valAx>
        <c:axId val="443647408"/>
        <c:scaling>
          <c:orientation val="minMax"/>
        </c:scaling>
        <c:delete val="0"/>
        <c:axPos val="l"/>
        <c:majorGridlines/>
        <c:numFmt formatCode="0%" sourceLinked="1"/>
        <c:majorTickMark val="out"/>
        <c:minorTickMark val="none"/>
        <c:tickLblPos val="nextTo"/>
        <c:txPr>
          <a:bodyPr/>
          <a:lstStyle/>
          <a:p>
            <a:pPr>
              <a:defRPr sz="2000"/>
            </a:pPr>
            <a:endParaRPr lang="en-US"/>
          </a:p>
        </c:txPr>
        <c:crossAx val="443647016"/>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85A18-BE53-449F-AAEB-77E8C797B87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425BE760-74A3-4722-8686-33DC8E8C65F3}">
      <dgm:prSet phldrT="[Text]"/>
      <dgm:spPr>
        <a:solidFill>
          <a:schemeClr val="bg1">
            <a:lumMod val="50000"/>
          </a:schemeClr>
        </a:solidFill>
        <a:ln>
          <a:solidFill>
            <a:srgbClr val="FFFF00"/>
          </a:solidFill>
        </a:ln>
      </dgm:spPr>
      <dgm:t>
        <a:bodyPr/>
        <a:lstStyle/>
        <a:p>
          <a:r>
            <a:rPr lang="en-GB" dirty="0" smtClean="0"/>
            <a:t>Classification as domestic abuse</a:t>
          </a:r>
          <a:endParaRPr lang="en-GB" dirty="0"/>
        </a:p>
      </dgm:t>
    </dgm:pt>
    <dgm:pt modelId="{5896C5F7-0891-43F8-8FC5-B6CB41665632}" type="parTrans" cxnId="{0FCF3033-BA04-4BDB-8531-6E438DECC2C8}">
      <dgm:prSet/>
      <dgm:spPr/>
      <dgm:t>
        <a:bodyPr/>
        <a:lstStyle/>
        <a:p>
          <a:endParaRPr lang="en-GB"/>
        </a:p>
      </dgm:t>
    </dgm:pt>
    <dgm:pt modelId="{892A572E-0E40-43CF-9DA6-E5862A17FC91}" type="sibTrans" cxnId="{0FCF3033-BA04-4BDB-8531-6E438DECC2C8}">
      <dgm:prSet/>
      <dgm:spPr/>
      <dgm:t>
        <a:bodyPr/>
        <a:lstStyle/>
        <a:p>
          <a:endParaRPr lang="en-GB"/>
        </a:p>
      </dgm:t>
    </dgm:pt>
    <dgm:pt modelId="{0AF90CAF-E4D4-4168-8E29-B3FAD3A67847}">
      <dgm:prSet phldrT="[Text]"/>
      <dgm:spPr>
        <a:solidFill>
          <a:schemeClr val="bg1">
            <a:lumMod val="50000"/>
          </a:schemeClr>
        </a:solidFill>
        <a:ln>
          <a:solidFill>
            <a:srgbClr val="92D050"/>
          </a:solidFill>
        </a:ln>
      </dgm:spPr>
      <dgm:t>
        <a:bodyPr/>
        <a:lstStyle/>
        <a:p>
          <a:r>
            <a:rPr lang="en-GB" dirty="0" smtClean="0"/>
            <a:t>Identification of risk factors</a:t>
          </a:r>
          <a:endParaRPr lang="en-GB" dirty="0"/>
        </a:p>
      </dgm:t>
    </dgm:pt>
    <dgm:pt modelId="{04EDB809-C6D3-4DCC-AD88-27D6067EB7A8}" type="parTrans" cxnId="{067D4C7B-7DD8-4317-9388-B167E31728E3}">
      <dgm:prSet/>
      <dgm:spPr/>
      <dgm:t>
        <a:bodyPr/>
        <a:lstStyle/>
        <a:p>
          <a:endParaRPr lang="en-GB"/>
        </a:p>
      </dgm:t>
    </dgm:pt>
    <dgm:pt modelId="{6E840AA2-5D0D-49ED-8C56-CB3F44C2F8E5}" type="sibTrans" cxnId="{067D4C7B-7DD8-4317-9388-B167E31728E3}">
      <dgm:prSet/>
      <dgm:spPr/>
      <dgm:t>
        <a:bodyPr/>
        <a:lstStyle/>
        <a:p>
          <a:endParaRPr lang="en-GB"/>
        </a:p>
      </dgm:t>
    </dgm:pt>
    <dgm:pt modelId="{FDD95DA0-8F3E-4724-940E-0EC7B37D92E3}">
      <dgm:prSet phldrT="[Text]"/>
      <dgm:spPr>
        <a:solidFill>
          <a:schemeClr val="bg1">
            <a:lumMod val="50000"/>
          </a:schemeClr>
        </a:solidFill>
        <a:ln>
          <a:solidFill>
            <a:srgbClr val="7030A0"/>
          </a:solidFill>
        </a:ln>
      </dgm:spPr>
      <dgm:t>
        <a:bodyPr/>
        <a:lstStyle/>
        <a:p>
          <a:r>
            <a:rPr lang="en-GB" dirty="0" smtClean="0"/>
            <a:t>Assessment of risk level</a:t>
          </a:r>
          <a:endParaRPr lang="en-GB" dirty="0"/>
        </a:p>
      </dgm:t>
    </dgm:pt>
    <dgm:pt modelId="{9681333E-56DF-41BD-A5B4-75C360EBC5E1}" type="parTrans" cxnId="{D63E9D70-31CE-49B9-810B-C1156417B01E}">
      <dgm:prSet/>
      <dgm:spPr/>
      <dgm:t>
        <a:bodyPr/>
        <a:lstStyle/>
        <a:p>
          <a:endParaRPr lang="en-GB"/>
        </a:p>
      </dgm:t>
    </dgm:pt>
    <dgm:pt modelId="{D3CCF26D-FC59-44BC-82A7-2E8B09550C57}" type="sibTrans" cxnId="{D63E9D70-31CE-49B9-810B-C1156417B01E}">
      <dgm:prSet/>
      <dgm:spPr/>
      <dgm:t>
        <a:bodyPr/>
        <a:lstStyle/>
        <a:p>
          <a:endParaRPr lang="en-GB"/>
        </a:p>
      </dgm:t>
    </dgm:pt>
    <dgm:pt modelId="{9201F549-D630-4DA6-8119-36DBEE7B5F8F}">
      <dgm:prSet/>
      <dgm:spPr>
        <a:solidFill>
          <a:schemeClr val="bg1">
            <a:lumMod val="50000"/>
          </a:schemeClr>
        </a:solidFill>
        <a:ln>
          <a:solidFill>
            <a:srgbClr val="C00000"/>
          </a:solidFill>
        </a:ln>
      </dgm:spPr>
      <dgm:t>
        <a:bodyPr/>
        <a:lstStyle/>
        <a:p>
          <a:r>
            <a:rPr lang="en-GB" dirty="0" smtClean="0"/>
            <a:t>Management of risk</a:t>
          </a:r>
          <a:endParaRPr lang="en-GB" dirty="0"/>
        </a:p>
      </dgm:t>
    </dgm:pt>
    <dgm:pt modelId="{11C0DD89-1DC5-4314-8455-A6B819D31B67}" type="parTrans" cxnId="{3D5C2A42-D467-4599-A27B-AC18D3A15313}">
      <dgm:prSet/>
      <dgm:spPr/>
      <dgm:t>
        <a:bodyPr/>
        <a:lstStyle/>
        <a:p>
          <a:endParaRPr lang="en-GB"/>
        </a:p>
      </dgm:t>
    </dgm:pt>
    <dgm:pt modelId="{606D0749-C6C4-4AC3-95B0-EA3B2C96080D}" type="sibTrans" cxnId="{3D5C2A42-D467-4599-A27B-AC18D3A15313}">
      <dgm:prSet/>
      <dgm:spPr/>
      <dgm:t>
        <a:bodyPr/>
        <a:lstStyle/>
        <a:p>
          <a:endParaRPr lang="en-GB"/>
        </a:p>
      </dgm:t>
    </dgm:pt>
    <dgm:pt modelId="{733EF323-7FC9-4859-B08E-17C8CE9A0A14}" type="pres">
      <dgm:prSet presAssocID="{4A685A18-BE53-449F-AAEB-77E8C797B874}" presName="rootnode" presStyleCnt="0">
        <dgm:presLayoutVars>
          <dgm:chMax/>
          <dgm:chPref/>
          <dgm:dir/>
          <dgm:animLvl val="lvl"/>
        </dgm:presLayoutVars>
      </dgm:prSet>
      <dgm:spPr/>
      <dgm:t>
        <a:bodyPr/>
        <a:lstStyle/>
        <a:p>
          <a:endParaRPr lang="en-GB"/>
        </a:p>
      </dgm:t>
    </dgm:pt>
    <dgm:pt modelId="{1418CA6F-7FC1-4DC2-8065-152C9AFF0F5A}" type="pres">
      <dgm:prSet presAssocID="{425BE760-74A3-4722-8686-33DC8E8C65F3}" presName="composite" presStyleCnt="0"/>
      <dgm:spPr/>
    </dgm:pt>
    <dgm:pt modelId="{B688653D-1644-4F51-BA6B-DFF3F360AE24}" type="pres">
      <dgm:prSet presAssocID="{425BE760-74A3-4722-8686-33DC8E8C65F3}" presName="bentUpArrow1" presStyleLbl="alignImgPlace1" presStyleIdx="0" presStyleCnt="3"/>
      <dgm:spPr/>
    </dgm:pt>
    <dgm:pt modelId="{74BF3117-2E77-40A6-8845-495CDF0B2879}" type="pres">
      <dgm:prSet presAssocID="{425BE760-74A3-4722-8686-33DC8E8C65F3}" presName="ParentText" presStyleLbl="node1" presStyleIdx="0" presStyleCnt="4">
        <dgm:presLayoutVars>
          <dgm:chMax val="1"/>
          <dgm:chPref val="1"/>
          <dgm:bulletEnabled val="1"/>
        </dgm:presLayoutVars>
      </dgm:prSet>
      <dgm:spPr/>
      <dgm:t>
        <a:bodyPr/>
        <a:lstStyle/>
        <a:p>
          <a:endParaRPr lang="en-GB"/>
        </a:p>
      </dgm:t>
    </dgm:pt>
    <dgm:pt modelId="{74F0F0AA-C6FB-46BC-9B12-C71D8E3AC2FB}" type="pres">
      <dgm:prSet presAssocID="{425BE760-74A3-4722-8686-33DC8E8C65F3}" presName="ChildText" presStyleLbl="revTx" presStyleIdx="0" presStyleCnt="3">
        <dgm:presLayoutVars>
          <dgm:chMax val="0"/>
          <dgm:chPref val="0"/>
          <dgm:bulletEnabled val="1"/>
        </dgm:presLayoutVars>
      </dgm:prSet>
      <dgm:spPr/>
      <dgm:t>
        <a:bodyPr/>
        <a:lstStyle/>
        <a:p>
          <a:endParaRPr lang="en-GB"/>
        </a:p>
      </dgm:t>
    </dgm:pt>
    <dgm:pt modelId="{D117B1F9-407A-4AC2-BB94-A6CB94D2E253}" type="pres">
      <dgm:prSet presAssocID="{892A572E-0E40-43CF-9DA6-E5862A17FC91}" presName="sibTrans" presStyleCnt="0"/>
      <dgm:spPr/>
    </dgm:pt>
    <dgm:pt modelId="{C9A38FC8-F953-4417-AD59-B9B85C40941D}" type="pres">
      <dgm:prSet presAssocID="{0AF90CAF-E4D4-4168-8E29-B3FAD3A67847}" presName="composite" presStyleCnt="0"/>
      <dgm:spPr/>
    </dgm:pt>
    <dgm:pt modelId="{0D06F73C-6F0D-4FE2-B2D8-D162DFAC9CA5}" type="pres">
      <dgm:prSet presAssocID="{0AF90CAF-E4D4-4168-8E29-B3FAD3A67847}" presName="bentUpArrow1" presStyleLbl="alignImgPlace1" presStyleIdx="1" presStyleCnt="3"/>
      <dgm:spPr/>
    </dgm:pt>
    <dgm:pt modelId="{8387A3F0-BBE7-4C35-A5DA-D19C99956F2E}" type="pres">
      <dgm:prSet presAssocID="{0AF90CAF-E4D4-4168-8E29-B3FAD3A67847}" presName="ParentText" presStyleLbl="node1" presStyleIdx="1" presStyleCnt="4">
        <dgm:presLayoutVars>
          <dgm:chMax val="1"/>
          <dgm:chPref val="1"/>
          <dgm:bulletEnabled val="1"/>
        </dgm:presLayoutVars>
      </dgm:prSet>
      <dgm:spPr/>
      <dgm:t>
        <a:bodyPr/>
        <a:lstStyle/>
        <a:p>
          <a:endParaRPr lang="en-GB"/>
        </a:p>
      </dgm:t>
    </dgm:pt>
    <dgm:pt modelId="{B8EED57F-F451-4F4A-AF00-74F284D3DE09}" type="pres">
      <dgm:prSet presAssocID="{0AF90CAF-E4D4-4168-8E29-B3FAD3A67847}" presName="ChildText" presStyleLbl="revTx" presStyleIdx="1" presStyleCnt="3">
        <dgm:presLayoutVars>
          <dgm:chMax val="0"/>
          <dgm:chPref val="0"/>
          <dgm:bulletEnabled val="1"/>
        </dgm:presLayoutVars>
      </dgm:prSet>
      <dgm:spPr/>
      <dgm:t>
        <a:bodyPr/>
        <a:lstStyle/>
        <a:p>
          <a:endParaRPr lang="en-GB"/>
        </a:p>
      </dgm:t>
    </dgm:pt>
    <dgm:pt modelId="{EBA20B35-2716-468E-8DDE-929DFEF2D733}" type="pres">
      <dgm:prSet presAssocID="{6E840AA2-5D0D-49ED-8C56-CB3F44C2F8E5}" presName="sibTrans" presStyleCnt="0"/>
      <dgm:spPr/>
    </dgm:pt>
    <dgm:pt modelId="{70BECA33-5642-4867-9A22-E908E52E90AF}" type="pres">
      <dgm:prSet presAssocID="{FDD95DA0-8F3E-4724-940E-0EC7B37D92E3}" presName="composite" presStyleCnt="0"/>
      <dgm:spPr/>
    </dgm:pt>
    <dgm:pt modelId="{94F74ADE-BF5C-48A7-9ECA-929A450A3C11}" type="pres">
      <dgm:prSet presAssocID="{FDD95DA0-8F3E-4724-940E-0EC7B37D92E3}" presName="bentUpArrow1" presStyleLbl="alignImgPlace1" presStyleIdx="2" presStyleCnt="3"/>
      <dgm:spPr/>
    </dgm:pt>
    <dgm:pt modelId="{87816837-76AC-4426-8443-E8682FABDB5F}" type="pres">
      <dgm:prSet presAssocID="{FDD95DA0-8F3E-4724-940E-0EC7B37D92E3}" presName="ParentText" presStyleLbl="node1" presStyleIdx="2" presStyleCnt="4">
        <dgm:presLayoutVars>
          <dgm:chMax val="1"/>
          <dgm:chPref val="1"/>
          <dgm:bulletEnabled val="1"/>
        </dgm:presLayoutVars>
      </dgm:prSet>
      <dgm:spPr/>
      <dgm:t>
        <a:bodyPr/>
        <a:lstStyle/>
        <a:p>
          <a:endParaRPr lang="en-GB"/>
        </a:p>
      </dgm:t>
    </dgm:pt>
    <dgm:pt modelId="{E4234748-9F78-49C5-815F-5D2A052F7B70}" type="pres">
      <dgm:prSet presAssocID="{FDD95DA0-8F3E-4724-940E-0EC7B37D92E3}" presName="ChildText" presStyleLbl="revTx" presStyleIdx="2" presStyleCnt="3">
        <dgm:presLayoutVars>
          <dgm:chMax val="0"/>
          <dgm:chPref val="0"/>
          <dgm:bulletEnabled val="1"/>
        </dgm:presLayoutVars>
      </dgm:prSet>
      <dgm:spPr/>
      <dgm:t>
        <a:bodyPr/>
        <a:lstStyle/>
        <a:p>
          <a:endParaRPr lang="en-GB"/>
        </a:p>
      </dgm:t>
    </dgm:pt>
    <dgm:pt modelId="{766344E7-5BDC-4F93-9247-17BDBA2C5960}" type="pres">
      <dgm:prSet presAssocID="{D3CCF26D-FC59-44BC-82A7-2E8B09550C57}" presName="sibTrans" presStyleCnt="0"/>
      <dgm:spPr/>
    </dgm:pt>
    <dgm:pt modelId="{601CEDBF-BCFE-45F0-9BD9-F57E1AB05BFD}" type="pres">
      <dgm:prSet presAssocID="{9201F549-D630-4DA6-8119-36DBEE7B5F8F}" presName="composite" presStyleCnt="0"/>
      <dgm:spPr/>
    </dgm:pt>
    <dgm:pt modelId="{DAC58A82-CE15-4086-AB82-160E48D46ED6}" type="pres">
      <dgm:prSet presAssocID="{9201F549-D630-4DA6-8119-36DBEE7B5F8F}" presName="ParentText" presStyleLbl="node1" presStyleIdx="3" presStyleCnt="4">
        <dgm:presLayoutVars>
          <dgm:chMax val="1"/>
          <dgm:chPref val="1"/>
          <dgm:bulletEnabled val="1"/>
        </dgm:presLayoutVars>
      </dgm:prSet>
      <dgm:spPr/>
      <dgm:t>
        <a:bodyPr/>
        <a:lstStyle/>
        <a:p>
          <a:endParaRPr lang="en-GB"/>
        </a:p>
      </dgm:t>
    </dgm:pt>
  </dgm:ptLst>
  <dgm:cxnLst>
    <dgm:cxn modelId="{F17D1738-9EF7-4C53-B3B3-D9BB312A3137}" type="presOf" srcId="{425BE760-74A3-4722-8686-33DC8E8C65F3}" destId="{74BF3117-2E77-40A6-8845-495CDF0B2879}" srcOrd="0" destOrd="0" presId="urn:microsoft.com/office/officeart/2005/8/layout/StepDownProcess"/>
    <dgm:cxn modelId="{4D103E7D-0277-4A00-8001-AE42EED21837}" type="presOf" srcId="{FDD95DA0-8F3E-4724-940E-0EC7B37D92E3}" destId="{87816837-76AC-4426-8443-E8682FABDB5F}" srcOrd="0" destOrd="0" presId="urn:microsoft.com/office/officeart/2005/8/layout/StepDownProcess"/>
    <dgm:cxn modelId="{D63E9D70-31CE-49B9-810B-C1156417B01E}" srcId="{4A685A18-BE53-449F-AAEB-77E8C797B874}" destId="{FDD95DA0-8F3E-4724-940E-0EC7B37D92E3}" srcOrd="2" destOrd="0" parTransId="{9681333E-56DF-41BD-A5B4-75C360EBC5E1}" sibTransId="{D3CCF26D-FC59-44BC-82A7-2E8B09550C57}"/>
    <dgm:cxn modelId="{0FCF3033-BA04-4BDB-8531-6E438DECC2C8}" srcId="{4A685A18-BE53-449F-AAEB-77E8C797B874}" destId="{425BE760-74A3-4722-8686-33DC8E8C65F3}" srcOrd="0" destOrd="0" parTransId="{5896C5F7-0891-43F8-8FC5-B6CB41665632}" sibTransId="{892A572E-0E40-43CF-9DA6-E5862A17FC91}"/>
    <dgm:cxn modelId="{3D5C2A42-D467-4599-A27B-AC18D3A15313}" srcId="{4A685A18-BE53-449F-AAEB-77E8C797B874}" destId="{9201F549-D630-4DA6-8119-36DBEE7B5F8F}" srcOrd="3" destOrd="0" parTransId="{11C0DD89-1DC5-4314-8455-A6B819D31B67}" sibTransId="{606D0749-C6C4-4AC3-95B0-EA3B2C96080D}"/>
    <dgm:cxn modelId="{C6C3F8D9-9EB4-487E-8ED5-80C95E37EA55}" type="presOf" srcId="{0AF90CAF-E4D4-4168-8E29-B3FAD3A67847}" destId="{8387A3F0-BBE7-4C35-A5DA-D19C99956F2E}" srcOrd="0" destOrd="0" presId="urn:microsoft.com/office/officeart/2005/8/layout/StepDownProcess"/>
    <dgm:cxn modelId="{067D4C7B-7DD8-4317-9388-B167E31728E3}" srcId="{4A685A18-BE53-449F-AAEB-77E8C797B874}" destId="{0AF90CAF-E4D4-4168-8E29-B3FAD3A67847}" srcOrd="1" destOrd="0" parTransId="{04EDB809-C6D3-4DCC-AD88-27D6067EB7A8}" sibTransId="{6E840AA2-5D0D-49ED-8C56-CB3F44C2F8E5}"/>
    <dgm:cxn modelId="{EF18C5E6-6BCE-4E8C-9AEB-47226FDAE9B7}" type="presOf" srcId="{4A685A18-BE53-449F-AAEB-77E8C797B874}" destId="{733EF323-7FC9-4859-B08E-17C8CE9A0A14}" srcOrd="0" destOrd="0" presId="urn:microsoft.com/office/officeart/2005/8/layout/StepDownProcess"/>
    <dgm:cxn modelId="{6E284F11-E8A1-4BF3-BDB5-91CDC3B04A7C}" type="presOf" srcId="{9201F549-D630-4DA6-8119-36DBEE7B5F8F}" destId="{DAC58A82-CE15-4086-AB82-160E48D46ED6}" srcOrd="0" destOrd="0" presId="urn:microsoft.com/office/officeart/2005/8/layout/StepDownProcess"/>
    <dgm:cxn modelId="{3BAC3E5F-4281-470F-BDF2-6516F6E11199}" type="presParOf" srcId="{733EF323-7FC9-4859-B08E-17C8CE9A0A14}" destId="{1418CA6F-7FC1-4DC2-8065-152C9AFF0F5A}" srcOrd="0" destOrd="0" presId="urn:microsoft.com/office/officeart/2005/8/layout/StepDownProcess"/>
    <dgm:cxn modelId="{A67AF501-6890-48B9-A10E-DD64F3FB198C}" type="presParOf" srcId="{1418CA6F-7FC1-4DC2-8065-152C9AFF0F5A}" destId="{B688653D-1644-4F51-BA6B-DFF3F360AE24}" srcOrd="0" destOrd="0" presId="urn:microsoft.com/office/officeart/2005/8/layout/StepDownProcess"/>
    <dgm:cxn modelId="{B5F86BA8-B4B4-443C-B2B4-10FC0805B2AC}" type="presParOf" srcId="{1418CA6F-7FC1-4DC2-8065-152C9AFF0F5A}" destId="{74BF3117-2E77-40A6-8845-495CDF0B2879}" srcOrd="1" destOrd="0" presId="urn:microsoft.com/office/officeart/2005/8/layout/StepDownProcess"/>
    <dgm:cxn modelId="{25423730-17B8-4795-8977-208272186BD4}" type="presParOf" srcId="{1418CA6F-7FC1-4DC2-8065-152C9AFF0F5A}" destId="{74F0F0AA-C6FB-46BC-9B12-C71D8E3AC2FB}" srcOrd="2" destOrd="0" presId="urn:microsoft.com/office/officeart/2005/8/layout/StepDownProcess"/>
    <dgm:cxn modelId="{E964EC48-59E4-432A-9718-3DFA790E6CDA}" type="presParOf" srcId="{733EF323-7FC9-4859-B08E-17C8CE9A0A14}" destId="{D117B1F9-407A-4AC2-BB94-A6CB94D2E253}" srcOrd="1" destOrd="0" presId="urn:microsoft.com/office/officeart/2005/8/layout/StepDownProcess"/>
    <dgm:cxn modelId="{A281E096-EC36-4D78-80F5-42EBDD48A6DC}" type="presParOf" srcId="{733EF323-7FC9-4859-B08E-17C8CE9A0A14}" destId="{C9A38FC8-F953-4417-AD59-B9B85C40941D}" srcOrd="2" destOrd="0" presId="urn:microsoft.com/office/officeart/2005/8/layout/StepDownProcess"/>
    <dgm:cxn modelId="{0470DD2C-937D-419C-B506-F1CD3154EDCE}" type="presParOf" srcId="{C9A38FC8-F953-4417-AD59-B9B85C40941D}" destId="{0D06F73C-6F0D-4FE2-B2D8-D162DFAC9CA5}" srcOrd="0" destOrd="0" presId="urn:microsoft.com/office/officeart/2005/8/layout/StepDownProcess"/>
    <dgm:cxn modelId="{CCBB668F-78F5-4FCA-94E4-5B8A08E57B3E}" type="presParOf" srcId="{C9A38FC8-F953-4417-AD59-B9B85C40941D}" destId="{8387A3F0-BBE7-4C35-A5DA-D19C99956F2E}" srcOrd="1" destOrd="0" presId="urn:microsoft.com/office/officeart/2005/8/layout/StepDownProcess"/>
    <dgm:cxn modelId="{42C5BCF2-84AD-4412-A5F5-8CB76FF28662}" type="presParOf" srcId="{C9A38FC8-F953-4417-AD59-B9B85C40941D}" destId="{B8EED57F-F451-4F4A-AF00-74F284D3DE09}" srcOrd="2" destOrd="0" presId="urn:microsoft.com/office/officeart/2005/8/layout/StepDownProcess"/>
    <dgm:cxn modelId="{C5354A17-A3CA-44AD-99FC-80D12044FB3A}" type="presParOf" srcId="{733EF323-7FC9-4859-B08E-17C8CE9A0A14}" destId="{EBA20B35-2716-468E-8DDE-929DFEF2D733}" srcOrd="3" destOrd="0" presId="urn:microsoft.com/office/officeart/2005/8/layout/StepDownProcess"/>
    <dgm:cxn modelId="{B6F69B2C-18F5-457A-A8E1-9DA1743C2469}" type="presParOf" srcId="{733EF323-7FC9-4859-B08E-17C8CE9A0A14}" destId="{70BECA33-5642-4867-9A22-E908E52E90AF}" srcOrd="4" destOrd="0" presId="urn:microsoft.com/office/officeart/2005/8/layout/StepDownProcess"/>
    <dgm:cxn modelId="{1EFAA16A-D588-4918-ACFE-09501B2CDDF4}" type="presParOf" srcId="{70BECA33-5642-4867-9A22-E908E52E90AF}" destId="{94F74ADE-BF5C-48A7-9ECA-929A450A3C11}" srcOrd="0" destOrd="0" presId="urn:microsoft.com/office/officeart/2005/8/layout/StepDownProcess"/>
    <dgm:cxn modelId="{77E71FF2-8299-4469-BDDA-E12FF6C4769C}" type="presParOf" srcId="{70BECA33-5642-4867-9A22-E908E52E90AF}" destId="{87816837-76AC-4426-8443-E8682FABDB5F}" srcOrd="1" destOrd="0" presId="urn:microsoft.com/office/officeart/2005/8/layout/StepDownProcess"/>
    <dgm:cxn modelId="{E80AABDF-5E8F-46A4-A014-11585C10A4DE}" type="presParOf" srcId="{70BECA33-5642-4867-9A22-E908E52E90AF}" destId="{E4234748-9F78-49C5-815F-5D2A052F7B70}" srcOrd="2" destOrd="0" presId="urn:microsoft.com/office/officeart/2005/8/layout/StepDownProcess"/>
    <dgm:cxn modelId="{701FB280-18A5-4B6B-94A3-3BDFA565C591}" type="presParOf" srcId="{733EF323-7FC9-4859-B08E-17C8CE9A0A14}" destId="{766344E7-5BDC-4F93-9247-17BDBA2C5960}" srcOrd="5" destOrd="0" presId="urn:microsoft.com/office/officeart/2005/8/layout/StepDownProcess"/>
    <dgm:cxn modelId="{70A17B1D-5195-471E-93ED-5F99E1D3BF4F}" type="presParOf" srcId="{733EF323-7FC9-4859-B08E-17C8CE9A0A14}" destId="{601CEDBF-BCFE-45F0-9BD9-F57E1AB05BFD}" srcOrd="6" destOrd="0" presId="urn:microsoft.com/office/officeart/2005/8/layout/StepDownProcess"/>
    <dgm:cxn modelId="{FECB3F66-1FBE-4636-9B37-91D5FDBDC084}" type="presParOf" srcId="{601CEDBF-BCFE-45F0-9BD9-F57E1AB05BFD}" destId="{DAC58A82-CE15-4086-AB82-160E48D46ED6}" srcOrd="0"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083D19-045C-4BA1-94B7-019A3ABB0C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32F8F9B-51CA-401E-9A98-0E639C244559}">
      <dgm:prSet phldrT="[Text]"/>
      <dgm:spPr>
        <a:solidFill>
          <a:schemeClr val="bg1">
            <a:lumMod val="50000"/>
          </a:schemeClr>
        </a:solidFill>
      </dgm:spPr>
      <dgm:t>
        <a:bodyPr/>
        <a:lstStyle/>
        <a:p>
          <a:r>
            <a:rPr lang="en-GB" dirty="0" smtClean="0"/>
            <a:t>National mapping exercise</a:t>
          </a:r>
          <a:endParaRPr lang="en-GB" dirty="0"/>
        </a:p>
      </dgm:t>
    </dgm:pt>
    <dgm:pt modelId="{12013386-E1AF-489A-B99B-D009D47AC21A}" type="parTrans" cxnId="{4C503D3E-837C-4A44-81E8-038829264995}">
      <dgm:prSet/>
      <dgm:spPr/>
      <dgm:t>
        <a:bodyPr/>
        <a:lstStyle/>
        <a:p>
          <a:endParaRPr lang="en-GB"/>
        </a:p>
      </dgm:t>
    </dgm:pt>
    <dgm:pt modelId="{4E00AB09-2574-4152-B7E5-A44972FE7F03}" type="sibTrans" cxnId="{4C503D3E-837C-4A44-81E8-038829264995}">
      <dgm:prSet/>
      <dgm:spPr/>
      <dgm:t>
        <a:bodyPr/>
        <a:lstStyle/>
        <a:p>
          <a:endParaRPr lang="en-GB"/>
        </a:p>
      </dgm:t>
    </dgm:pt>
    <dgm:pt modelId="{909BC493-350C-4277-909E-75FEDD6B426C}">
      <dgm:prSet phldrT="[Text]"/>
      <dgm:spPr/>
      <dgm:t>
        <a:bodyPr/>
        <a:lstStyle/>
        <a:p>
          <a:r>
            <a:rPr lang="en-GB" dirty="0" smtClean="0"/>
            <a:t>Analysis of 43 forces to describe their approach</a:t>
          </a:r>
          <a:endParaRPr lang="en-GB" dirty="0"/>
        </a:p>
      </dgm:t>
    </dgm:pt>
    <dgm:pt modelId="{F20603D1-D151-4781-A971-F2E6F34D3267}" type="parTrans" cxnId="{FD661558-15CC-4364-9113-695B61F803ED}">
      <dgm:prSet/>
      <dgm:spPr/>
      <dgm:t>
        <a:bodyPr/>
        <a:lstStyle/>
        <a:p>
          <a:endParaRPr lang="en-GB"/>
        </a:p>
      </dgm:t>
    </dgm:pt>
    <dgm:pt modelId="{874E2C74-05D9-4A60-90D7-BF3337553C0D}" type="sibTrans" cxnId="{FD661558-15CC-4364-9113-695B61F803ED}">
      <dgm:prSet/>
      <dgm:spPr/>
      <dgm:t>
        <a:bodyPr/>
        <a:lstStyle/>
        <a:p>
          <a:endParaRPr lang="en-GB"/>
        </a:p>
      </dgm:t>
    </dgm:pt>
    <dgm:pt modelId="{CE6C37D7-5467-48CC-9E2A-5444A15C127F}">
      <dgm:prSet phldrT="[Text]"/>
      <dgm:spPr>
        <a:solidFill>
          <a:schemeClr val="bg1">
            <a:lumMod val="50000"/>
          </a:schemeClr>
        </a:solidFill>
      </dgm:spPr>
      <dgm:t>
        <a:bodyPr/>
        <a:lstStyle/>
        <a:p>
          <a:r>
            <a:rPr lang="en-GB" dirty="0" smtClean="0"/>
            <a:t>Fieldwork in 3 forces</a:t>
          </a:r>
          <a:endParaRPr lang="en-GB" dirty="0"/>
        </a:p>
      </dgm:t>
    </dgm:pt>
    <dgm:pt modelId="{37DA2D08-B83C-4C4A-9B49-66972071FD90}" type="parTrans" cxnId="{8AFD99B5-974C-4649-BC7A-30A941770648}">
      <dgm:prSet/>
      <dgm:spPr/>
      <dgm:t>
        <a:bodyPr/>
        <a:lstStyle/>
        <a:p>
          <a:endParaRPr lang="en-GB"/>
        </a:p>
      </dgm:t>
    </dgm:pt>
    <dgm:pt modelId="{08BC88EB-F996-4AE6-BEFB-357FE1EFF033}" type="sibTrans" cxnId="{8AFD99B5-974C-4649-BC7A-30A941770648}">
      <dgm:prSet/>
      <dgm:spPr/>
      <dgm:t>
        <a:bodyPr/>
        <a:lstStyle/>
        <a:p>
          <a:endParaRPr lang="en-GB"/>
        </a:p>
      </dgm:t>
    </dgm:pt>
    <dgm:pt modelId="{809C5B79-51A9-4FA5-8C8C-DD4ADD87A935}">
      <dgm:prSet phldrT="[Text]"/>
      <dgm:spPr/>
      <dgm:t>
        <a:bodyPr/>
        <a:lstStyle/>
        <a:p>
          <a:r>
            <a:rPr lang="en-GB" dirty="0" smtClean="0"/>
            <a:t>61 interviews with police and partners</a:t>
          </a:r>
          <a:endParaRPr lang="en-GB" dirty="0"/>
        </a:p>
      </dgm:t>
    </dgm:pt>
    <dgm:pt modelId="{4D26C01B-D89F-4081-BF48-117C622B5AD7}" type="parTrans" cxnId="{7BEC1E17-78A8-4530-9E8D-BD58826FEA1E}">
      <dgm:prSet/>
      <dgm:spPr/>
      <dgm:t>
        <a:bodyPr/>
        <a:lstStyle/>
        <a:p>
          <a:endParaRPr lang="en-GB"/>
        </a:p>
      </dgm:t>
    </dgm:pt>
    <dgm:pt modelId="{89BE8708-05DA-44A0-9E1A-51A5C63FBB8F}" type="sibTrans" cxnId="{7BEC1E17-78A8-4530-9E8D-BD58826FEA1E}">
      <dgm:prSet/>
      <dgm:spPr/>
      <dgm:t>
        <a:bodyPr/>
        <a:lstStyle/>
        <a:p>
          <a:endParaRPr lang="en-GB"/>
        </a:p>
      </dgm:t>
    </dgm:pt>
    <dgm:pt modelId="{76581012-C1A8-44D2-A043-5F0A10110AFB}">
      <dgm:prSet phldrT="[Text]"/>
      <dgm:spPr/>
      <dgm:t>
        <a:bodyPr/>
        <a:lstStyle/>
        <a:p>
          <a:r>
            <a:rPr lang="en-GB" dirty="0" smtClean="0"/>
            <a:t>Aimed to identify different approaches or models of risk-led policing</a:t>
          </a:r>
          <a:endParaRPr lang="en-GB" dirty="0"/>
        </a:p>
      </dgm:t>
    </dgm:pt>
    <dgm:pt modelId="{B549B037-3882-4CF6-BC5D-08B9CD38DAD9}" type="parTrans" cxnId="{67B06E42-4557-4F03-908C-93F9C7E8E1D4}">
      <dgm:prSet/>
      <dgm:spPr/>
      <dgm:t>
        <a:bodyPr/>
        <a:lstStyle/>
        <a:p>
          <a:endParaRPr lang="en-GB"/>
        </a:p>
      </dgm:t>
    </dgm:pt>
    <dgm:pt modelId="{58128A2D-F7E3-458C-AD63-BF53340DF903}" type="sibTrans" cxnId="{67B06E42-4557-4F03-908C-93F9C7E8E1D4}">
      <dgm:prSet/>
      <dgm:spPr/>
      <dgm:t>
        <a:bodyPr/>
        <a:lstStyle/>
        <a:p>
          <a:endParaRPr lang="en-GB"/>
        </a:p>
      </dgm:t>
    </dgm:pt>
    <dgm:pt modelId="{6C455467-75EA-40FE-A00C-314AE9200B51}">
      <dgm:prSet phldrT="[Text]"/>
      <dgm:spPr/>
      <dgm:t>
        <a:bodyPr/>
        <a:lstStyle/>
        <a:p>
          <a:r>
            <a:rPr lang="en-GB" dirty="0" smtClean="0"/>
            <a:t>Three forces representing three different models chosen for fieldwork</a:t>
          </a:r>
          <a:endParaRPr lang="en-GB" dirty="0"/>
        </a:p>
      </dgm:t>
    </dgm:pt>
    <dgm:pt modelId="{3799CC07-9B83-40D7-9A10-1031AA03D4A5}" type="parTrans" cxnId="{637F70F0-AD88-4307-B682-23A55ECE0EF6}">
      <dgm:prSet/>
      <dgm:spPr/>
      <dgm:t>
        <a:bodyPr/>
        <a:lstStyle/>
        <a:p>
          <a:endParaRPr lang="en-GB"/>
        </a:p>
      </dgm:t>
    </dgm:pt>
    <dgm:pt modelId="{687EE989-E3A1-4F38-830F-568D2F9DC304}" type="sibTrans" cxnId="{637F70F0-AD88-4307-B682-23A55ECE0EF6}">
      <dgm:prSet/>
      <dgm:spPr/>
      <dgm:t>
        <a:bodyPr/>
        <a:lstStyle/>
        <a:p>
          <a:endParaRPr lang="en-GB"/>
        </a:p>
      </dgm:t>
    </dgm:pt>
    <dgm:pt modelId="{C5F38E35-39C6-4000-9514-97819975444B}">
      <dgm:prSet phldrT="[Text]"/>
      <dgm:spPr/>
      <dgm:t>
        <a:bodyPr/>
        <a:lstStyle/>
        <a:p>
          <a:r>
            <a:rPr lang="en-GB" dirty="0" smtClean="0"/>
            <a:t>120 hours of observations</a:t>
          </a:r>
          <a:endParaRPr lang="en-GB" dirty="0"/>
        </a:p>
      </dgm:t>
    </dgm:pt>
    <dgm:pt modelId="{938FD1B1-9C98-48F0-9F71-C5200BB30B41}" type="parTrans" cxnId="{D0EF008D-7BF1-4E4B-9006-B4ED4153986E}">
      <dgm:prSet/>
      <dgm:spPr/>
      <dgm:t>
        <a:bodyPr/>
        <a:lstStyle/>
        <a:p>
          <a:endParaRPr lang="en-GB"/>
        </a:p>
      </dgm:t>
    </dgm:pt>
    <dgm:pt modelId="{A7450A2A-D8B0-4C0F-972E-A6FB85FF97E0}" type="sibTrans" cxnId="{D0EF008D-7BF1-4E4B-9006-B4ED4153986E}">
      <dgm:prSet/>
      <dgm:spPr/>
      <dgm:t>
        <a:bodyPr/>
        <a:lstStyle/>
        <a:p>
          <a:endParaRPr lang="en-GB"/>
        </a:p>
      </dgm:t>
    </dgm:pt>
    <dgm:pt modelId="{1FFB50E4-305C-48DF-A6A6-5388F1C0AC7F}">
      <dgm:prSet phldrT="[Text]"/>
      <dgm:spPr/>
      <dgm:t>
        <a:bodyPr/>
        <a:lstStyle/>
        <a:p>
          <a:r>
            <a:rPr lang="en-GB" dirty="0" smtClean="0"/>
            <a:t>Analysis of 2000 domestic abuse incidents</a:t>
          </a:r>
          <a:endParaRPr lang="en-GB" dirty="0"/>
        </a:p>
      </dgm:t>
    </dgm:pt>
    <dgm:pt modelId="{2FF969F5-F7FA-4731-8083-9E236AD1AE8A}" type="parTrans" cxnId="{394E615F-C837-42C5-8A2A-5AD216A296CE}">
      <dgm:prSet/>
      <dgm:spPr/>
      <dgm:t>
        <a:bodyPr/>
        <a:lstStyle/>
        <a:p>
          <a:endParaRPr lang="en-GB"/>
        </a:p>
      </dgm:t>
    </dgm:pt>
    <dgm:pt modelId="{F6EF7196-7849-4D3C-8262-35D9711FD5D9}" type="sibTrans" cxnId="{394E615F-C837-42C5-8A2A-5AD216A296CE}">
      <dgm:prSet/>
      <dgm:spPr/>
      <dgm:t>
        <a:bodyPr/>
        <a:lstStyle/>
        <a:p>
          <a:endParaRPr lang="en-GB"/>
        </a:p>
      </dgm:t>
    </dgm:pt>
    <dgm:pt modelId="{5B4A318E-BC08-48EF-A32B-70C160E78219}">
      <dgm:prSet phldrT="[Text]"/>
      <dgm:spPr/>
      <dgm:t>
        <a:bodyPr/>
        <a:lstStyle/>
        <a:p>
          <a:r>
            <a:rPr lang="en-GB" dirty="0" smtClean="0"/>
            <a:t>1296 online survey responses</a:t>
          </a:r>
          <a:endParaRPr lang="en-GB" dirty="0"/>
        </a:p>
      </dgm:t>
    </dgm:pt>
    <dgm:pt modelId="{CD8570BE-0E16-439E-8BC9-F132D1BA3283}" type="parTrans" cxnId="{CDED0F5B-1A0E-4FB5-A324-9B6E3AF85CA5}">
      <dgm:prSet/>
      <dgm:spPr/>
      <dgm:t>
        <a:bodyPr/>
        <a:lstStyle/>
        <a:p>
          <a:endParaRPr lang="en-GB"/>
        </a:p>
      </dgm:t>
    </dgm:pt>
    <dgm:pt modelId="{7C97F64E-6600-4526-BC3D-1AFB010F35DE}" type="sibTrans" cxnId="{CDED0F5B-1A0E-4FB5-A324-9B6E3AF85CA5}">
      <dgm:prSet/>
      <dgm:spPr/>
      <dgm:t>
        <a:bodyPr/>
        <a:lstStyle/>
        <a:p>
          <a:endParaRPr lang="en-GB"/>
        </a:p>
      </dgm:t>
    </dgm:pt>
    <dgm:pt modelId="{297BE8F3-E751-406B-9405-613BCDE71062}" type="pres">
      <dgm:prSet presAssocID="{FB083D19-045C-4BA1-94B7-019A3ABB0C9F}" presName="linear" presStyleCnt="0">
        <dgm:presLayoutVars>
          <dgm:animLvl val="lvl"/>
          <dgm:resizeHandles val="exact"/>
        </dgm:presLayoutVars>
      </dgm:prSet>
      <dgm:spPr/>
      <dgm:t>
        <a:bodyPr/>
        <a:lstStyle/>
        <a:p>
          <a:endParaRPr lang="en-GB"/>
        </a:p>
      </dgm:t>
    </dgm:pt>
    <dgm:pt modelId="{EB4E1F50-05C5-4EB9-AD4E-51020D0105CF}" type="pres">
      <dgm:prSet presAssocID="{F32F8F9B-51CA-401E-9A98-0E639C244559}" presName="parentText" presStyleLbl="node1" presStyleIdx="0" presStyleCnt="2">
        <dgm:presLayoutVars>
          <dgm:chMax val="0"/>
          <dgm:bulletEnabled val="1"/>
        </dgm:presLayoutVars>
      </dgm:prSet>
      <dgm:spPr/>
      <dgm:t>
        <a:bodyPr/>
        <a:lstStyle/>
        <a:p>
          <a:endParaRPr lang="en-GB"/>
        </a:p>
      </dgm:t>
    </dgm:pt>
    <dgm:pt modelId="{9A47259F-5CE9-4AE0-87D6-09828EBB8543}" type="pres">
      <dgm:prSet presAssocID="{F32F8F9B-51CA-401E-9A98-0E639C244559}" presName="childText" presStyleLbl="revTx" presStyleIdx="0" presStyleCnt="2">
        <dgm:presLayoutVars>
          <dgm:bulletEnabled val="1"/>
        </dgm:presLayoutVars>
      </dgm:prSet>
      <dgm:spPr/>
      <dgm:t>
        <a:bodyPr/>
        <a:lstStyle/>
        <a:p>
          <a:endParaRPr lang="en-GB"/>
        </a:p>
      </dgm:t>
    </dgm:pt>
    <dgm:pt modelId="{8D277D56-FA70-4447-8479-5D3E272BDC3B}" type="pres">
      <dgm:prSet presAssocID="{CE6C37D7-5467-48CC-9E2A-5444A15C127F}" presName="parentText" presStyleLbl="node1" presStyleIdx="1" presStyleCnt="2">
        <dgm:presLayoutVars>
          <dgm:chMax val="0"/>
          <dgm:bulletEnabled val="1"/>
        </dgm:presLayoutVars>
      </dgm:prSet>
      <dgm:spPr/>
      <dgm:t>
        <a:bodyPr/>
        <a:lstStyle/>
        <a:p>
          <a:endParaRPr lang="en-GB"/>
        </a:p>
      </dgm:t>
    </dgm:pt>
    <dgm:pt modelId="{B8FECA56-7157-49E1-8879-4BE75A240171}" type="pres">
      <dgm:prSet presAssocID="{CE6C37D7-5467-48CC-9E2A-5444A15C127F}" presName="childText" presStyleLbl="revTx" presStyleIdx="1" presStyleCnt="2">
        <dgm:presLayoutVars>
          <dgm:bulletEnabled val="1"/>
        </dgm:presLayoutVars>
      </dgm:prSet>
      <dgm:spPr/>
      <dgm:t>
        <a:bodyPr/>
        <a:lstStyle/>
        <a:p>
          <a:endParaRPr lang="en-GB"/>
        </a:p>
      </dgm:t>
    </dgm:pt>
  </dgm:ptLst>
  <dgm:cxnLst>
    <dgm:cxn modelId="{15D6D0F4-80E2-440A-B343-58DA15114D7D}" type="presOf" srcId="{FB083D19-045C-4BA1-94B7-019A3ABB0C9F}" destId="{297BE8F3-E751-406B-9405-613BCDE71062}" srcOrd="0" destOrd="0" presId="urn:microsoft.com/office/officeart/2005/8/layout/vList2"/>
    <dgm:cxn modelId="{416A4B23-BE7B-4B9F-BF20-385729A62597}" type="presOf" srcId="{909BC493-350C-4277-909E-75FEDD6B426C}" destId="{9A47259F-5CE9-4AE0-87D6-09828EBB8543}" srcOrd="0" destOrd="0" presId="urn:microsoft.com/office/officeart/2005/8/layout/vList2"/>
    <dgm:cxn modelId="{DF570CDC-1AF4-4151-8DC6-421CF8E20B18}" type="presOf" srcId="{5B4A318E-BC08-48EF-A32B-70C160E78219}" destId="{B8FECA56-7157-49E1-8879-4BE75A240171}" srcOrd="0" destOrd="2" presId="urn:microsoft.com/office/officeart/2005/8/layout/vList2"/>
    <dgm:cxn modelId="{7BEC1E17-78A8-4530-9E8D-BD58826FEA1E}" srcId="{CE6C37D7-5467-48CC-9E2A-5444A15C127F}" destId="{809C5B79-51A9-4FA5-8C8C-DD4ADD87A935}" srcOrd="0" destOrd="0" parTransId="{4D26C01B-D89F-4081-BF48-117C622B5AD7}" sibTransId="{89BE8708-05DA-44A0-9E1A-51A5C63FBB8F}"/>
    <dgm:cxn modelId="{CDED0F5B-1A0E-4FB5-A324-9B6E3AF85CA5}" srcId="{CE6C37D7-5467-48CC-9E2A-5444A15C127F}" destId="{5B4A318E-BC08-48EF-A32B-70C160E78219}" srcOrd="2" destOrd="0" parTransId="{CD8570BE-0E16-439E-8BC9-F132D1BA3283}" sibTransId="{7C97F64E-6600-4526-BC3D-1AFB010F35DE}"/>
    <dgm:cxn modelId="{394E615F-C837-42C5-8A2A-5AD216A296CE}" srcId="{CE6C37D7-5467-48CC-9E2A-5444A15C127F}" destId="{1FFB50E4-305C-48DF-A6A6-5388F1C0AC7F}" srcOrd="3" destOrd="0" parTransId="{2FF969F5-F7FA-4731-8083-9E236AD1AE8A}" sibTransId="{F6EF7196-7849-4D3C-8262-35D9711FD5D9}"/>
    <dgm:cxn modelId="{981DFFD4-A8F2-416A-B5F7-14B5FE89005A}" type="presOf" srcId="{C5F38E35-39C6-4000-9514-97819975444B}" destId="{B8FECA56-7157-49E1-8879-4BE75A240171}" srcOrd="0" destOrd="1" presId="urn:microsoft.com/office/officeart/2005/8/layout/vList2"/>
    <dgm:cxn modelId="{FD661558-15CC-4364-9113-695B61F803ED}" srcId="{F32F8F9B-51CA-401E-9A98-0E639C244559}" destId="{909BC493-350C-4277-909E-75FEDD6B426C}" srcOrd="0" destOrd="0" parTransId="{F20603D1-D151-4781-A971-F2E6F34D3267}" sibTransId="{874E2C74-05D9-4A60-90D7-BF3337553C0D}"/>
    <dgm:cxn modelId="{DDEA9E08-9F6A-45F5-86A9-3F4F65683309}" type="presOf" srcId="{CE6C37D7-5467-48CC-9E2A-5444A15C127F}" destId="{8D277D56-FA70-4447-8479-5D3E272BDC3B}" srcOrd="0" destOrd="0" presId="urn:microsoft.com/office/officeart/2005/8/layout/vList2"/>
    <dgm:cxn modelId="{8F426141-72C2-4F95-9F98-9048610049ED}" type="presOf" srcId="{F32F8F9B-51CA-401E-9A98-0E639C244559}" destId="{EB4E1F50-05C5-4EB9-AD4E-51020D0105CF}" srcOrd="0" destOrd="0" presId="urn:microsoft.com/office/officeart/2005/8/layout/vList2"/>
    <dgm:cxn modelId="{3EC9EE69-0121-4B93-AE74-0D03B7C9929D}" type="presOf" srcId="{1FFB50E4-305C-48DF-A6A6-5388F1C0AC7F}" destId="{B8FECA56-7157-49E1-8879-4BE75A240171}" srcOrd="0" destOrd="3" presId="urn:microsoft.com/office/officeart/2005/8/layout/vList2"/>
    <dgm:cxn modelId="{AF2C7A9E-CC94-4CE8-A39D-F918C6DB5368}" type="presOf" srcId="{6C455467-75EA-40FE-A00C-314AE9200B51}" destId="{9A47259F-5CE9-4AE0-87D6-09828EBB8543}" srcOrd="0" destOrd="2" presId="urn:microsoft.com/office/officeart/2005/8/layout/vList2"/>
    <dgm:cxn modelId="{37DEB94D-A3D4-4503-BA24-3AC770DFB4B5}" type="presOf" srcId="{809C5B79-51A9-4FA5-8C8C-DD4ADD87A935}" destId="{B8FECA56-7157-49E1-8879-4BE75A240171}" srcOrd="0" destOrd="0" presId="urn:microsoft.com/office/officeart/2005/8/layout/vList2"/>
    <dgm:cxn modelId="{67B06E42-4557-4F03-908C-93F9C7E8E1D4}" srcId="{F32F8F9B-51CA-401E-9A98-0E639C244559}" destId="{76581012-C1A8-44D2-A043-5F0A10110AFB}" srcOrd="1" destOrd="0" parTransId="{B549B037-3882-4CF6-BC5D-08B9CD38DAD9}" sibTransId="{58128A2D-F7E3-458C-AD63-BF53340DF903}"/>
    <dgm:cxn modelId="{637F70F0-AD88-4307-B682-23A55ECE0EF6}" srcId="{F32F8F9B-51CA-401E-9A98-0E639C244559}" destId="{6C455467-75EA-40FE-A00C-314AE9200B51}" srcOrd="2" destOrd="0" parTransId="{3799CC07-9B83-40D7-9A10-1031AA03D4A5}" sibTransId="{687EE989-E3A1-4F38-830F-568D2F9DC304}"/>
    <dgm:cxn modelId="{D0EF008D-7BF1-4E4B-9006-B4ED4153986E}" srcId="{CE6C37D7-5467-48CC-9E2A-5444A15C127F}" destId="{C5F38E35-39C6-4000-9514-97819975444B}" srcOrd="1" destOrd="0" parTransId="{938FD1B1-9C98-48F0-9F71-C5200BB30B41}" sibTransId="{A7450A2A-D8B0-4C0F-972E-A6FB85FF97E0}"/>
    <dgm:cxn modelId="{2F8D0721-C4BA-488A-90B5-3717DDAECB14}" type="presOf" srcId="{76581012-C1A8-44D2-A043-5F0A10110AFB}" destId="{9A47259F-5CE9-4AE0-87D6-09828EBB8543}" srcOrd="0" destOrd="1" presId="urn:microsoft.com/office/officeart/2005/8/layout/vList2"/>
    <dgm:cxn modelId="{4C503D3E-837C-4A44-81E8-038829264995}" srcId="{FB083D19-045C-4BA1-94B7-019A3ABB0C9F}" destId="{F32F8F9B-51CA-401E-9A98-0E639C244559}" srcOrd="0" destOrd="0" parTransId="{12013386-E1AF-489A-B99B-D009D47AC21A}" sibTransId="{4E00AB09-2574-4152-B7E5-A44972FE7F03}"/>
    <dgm:cxn modelId="{8AFD99B5-974C-4649-BC7A-30A941770648}" srcId="{FB083D19-045C-4BA1-94B7-019A3ABB0C9F}" destId="{CE6C37D7-5467-48CC-9E2A-5444A15C127F}" srcOrd="1" destOrd="0" parTransId="{37DA2D08-B83C-4C4A-9B49-66972071FD90}" sibTransId="{08BC88EB-F996-4AE6-BEFB-357FE1EFF033}"/>
    <dgm:cxn modelId="{39C8EC0C-F18B-49F7-B07B-DFD368CC5C69}" type="presParOf" srcId="{297BE8F3-E751-406B-9405-613BCDE71062}" destId="{EB4E1F50-05C5-4EB9-AD4E-51020D0105CF}" srcOrd="0" destOrd="0" presId="urn:microsoft.com/office/officeart/2005/8/layout/vList2"/>
    <dgm:cxn modelId="{E2151784-9699-424F-ACAB-065E87130122}" type="presParOf" srcId="{297BE8F3-E751-406B-9405-613BCDE71062}" destId="{9A47259F-5CE9-4AE0-87D6-09828EBB8543}" srcOrd="1" destOrd="0" presId="urn:microsoft.com/office/officeart/2005/8/layout/vList2"/>
    <dgm:cxn modelId="{D6EE147D-9F80-4F9D-AC2F-BCB9F17182F8}" type="presParOf" srcId="{297BE8F3-E751-406B-9405-613BCDE71062}" destId="{8D277D56-FA70-4447-8479-5D3E272BDC3B}" srcOrd="2" destOrd="0" presId="urn:microsoft.com/office/officeart/2005/8/layout/vList2"/>
    <dgm:cxn modelId="{E492E61D-7FCB-41D5-B340-53EAA1C146A4}" type="presParOf" srcId="{297BE8F3-E751-406B-9405-613BCDE71062}" destId="{B8FECA56-7157-49E1-8879-4BE75A240171}"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685A18-BE53-449F-AAEB-77E8C797B87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425BE760-74A3-4722-8686-33DC8E8C65F3}">
      <dgm:prSet phldrT="[Text]"/>
      <dgm:spPr>
        <a:solidFill>
          <a:schemeClr val="bg1">
            <a:lumMod val="50000"/>
          </a:schemeClr>
        </a:solidFill>
        <a:ln>
          <a:solidFill>
            <a:srgbClr val="FFFF00"/>
          </a:solidFill>
        </a:ln>
      </dgm:spPr>
      <dgm:t>
        <a:bodyPr/>
        <a:lstStyle/>
        <a:p>
          <a:r>
            <a:rPr lang="en-GB" dirty="0" smtClean="0"/>
            <a:t>Classification as domestic abuse</a:t>
          </a:r>
          <a:endParaRPr lang="en-GB" dirty="0"/>
        </a:p>
      </dgm:t>
    </dgm:pt>
    <dgm:pt modelId="{892A572E-0E40-43CF-9DA6-E5862A17FC91}" type="sibTrans" cxnId="{0FCF3033-BA04-4BDB-8531-6E438DECC2C8}">
      <dgm:prSet/>
      <dgm:spPr/>
      <dgm:t>
        <a:bodyPr/>
        <a:lstStyle/>
        <a:p>
          <a:endParaRPr lang="en-GB"/>
        </a:p>
      </dgm:t>
    </dgm:pt>
    <dgm:pt modelId="{5896C5F7-0891-43F8-8FC5-B6CB41665632}" type="parTrans" cxnId="{0FCF3033-BA04-4BDB-8531-6E438DECC2C8}">
      <dgm:prSet/>
      <dgm:spPr/>
      <dgm:t>
        <a:bodyPr/>
        <a:lstStyle/>
        <a:p>
          <a:endParaRPr lang="en-GB"/>
        </a:p>
      </dgm:t>
    </dgm:pt>
    <dgm:pt modelId="{733EF323-7FC9-4859-B08E-17C8CE9A0A14}" type="pres">
      <dgm:prSet presAssocID="{4A685A18-BE53-449F-AAEB-77E8C797B874}" presName="rootnode" presStyleCnt="0">
        <dgm:presLayoutVars>
          <dgm:chMax/>
          <dgm:chPref/>
          <dgm:dir/>
          <dgm:animLvl val="lvl"/>
        </dgm:presLayoutVars>
      </dgm:prSet>
      <dgm:spPr/>
      <dgm:t>
        <a:bodyPr/>
        <a:lstStyle/>
        <a:p>
          <a:endParaRPr lang="en-GB"/>
        </a:p>
      </dgm:t>
    </dgm:pt>
    <dgm:pt modelId="{1418CA6F-7FC1-4DC2-8065-152C9AFF0F5A}" type="pres">
      <dgm:prSet presAssocID="{425BE760-74A3-4722-8686-33DC8E8C65F3}" presName="composite" presStyleCnt="0"/>
      <dgm:spPr/>
    </dgm:pt>
    <dgm:pt modelId="{74BF3117-2E77-40A6-8845-495CDF0B2879}" type="pres">
      <dgm:prSet presAssocID="{425BE760-74A3-4722-8686-33DC8E8C65F3}" presName="ParentText" presStyleLbl="node1" presStyleIdx="0" presStyleCnt="1" custScaleX="185496" custScaleY="202061" custLinFactNeighborX="3638" custLinFactNeighborY="24157">
        <dgm:presLayoutVars>
          <dgm:chMax val="1"/>
          <dgm:chPref val="1"/>
          <dgm:bulletEnabled val="1"/>
        </dgm:presLayoutVars>
      </dgm:prSet>
      <dgm:spPr/>
      <dgm:t>
        <a:bodyPr/>
        <a:lstStyle/>
        <a:p>
          <a:endParaRPr lang="en-GB"/>
        </a:p>
      </dgm:t>
    </dgm:pt>
  </dgm:ptLst>
  <dgm:cxnLst>
    <dgm:cxn modelId="{0FCF3033-BA04-4BDB-8531-6E438DECC2C8}" srcId="{4A685A18-BE53-449F-AAEB-77E8C797B874}" destId="{425BE760-74A3-4722-8686-33DC8E8C65F3}" srcOrd="0" destOrd="0" parTransId="{5896C5F7-0891-43F8-8FC5-B6CB41665632}" sibTransId="{892A572E-0E40-43CF-9DA6-E5862A17FC91}"/>
    <dgm:cxn modelId="{0B517456-D206-457E-B99E-A22E74289C16}" type="presOf" srcId="{425BE760-74A3-4722-8686-33DC8E8C65F3}" destId="{74BF3117-2E77-40A6-8845-495CDF0B2879}" srcOrd="0" destOrd="0" presId="urn:microsoft.com/office/officeart/2005/8/layout/StepDownProcess"/>
    <dgm:cxn modelId="{8F858549-CC2F-4CC7-82DA-7296C15D4301}" type="presOf" srcId="{4A685A18-BE53-449F-AAEB-77E8C797B874}" destId="{733EF323-7FC9-4859-B08E-17C8CE9A0A14}" srcOrd="0" destOrd="0" presId="urn:microsoft.com/office/officeart/2005/8/layout/StepDownProcess"/>
    <dgm:cxn modelId="{C5A25453-9A61-45EF-9EFD-8BD5957A81FF}" type="presParOf" srcId="{733EF323-7FC9-4859-B08E-17C8CE9A0A14}" destId="{1418CA6F-7FC1-4DC2-8065-152C9AFF0F5A}" srcOrd="0" destOrd="0" presId="urn:microsoft.com/office/officeart/2005/8/layout/StepDownProcess"/>
    <dgm:cxn modelId="{04C2C723-DB67-4AAC-A00A-CED0576543D1}" type="presParOf" srcId="{1418CA6F-7FC1-4DC2-8065-152C9AFF0F5A}" destId="{74BF3117-2E77-40A6-8845-495CDF0B287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685A18-BE53-449F-AAEB-77E8C797B87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425BE760-74A3-4722-8686-33DC8E8C65F3}">
      <dgm:prSet phldrT="[Text]"/>
      <dgm:spPr>
        <a:solidFill>
          <a:schemeClr val="bg1">
            <a:lumMod val="50000"/>
          </a:schemeClr>
        </a:solidFill>
        <a:ln>
          <a:solidFill>
            <a:srgbClr val="92D050"/>
          </a:solidFill>
        </a:ln>
      </dgm:spPr>
      <dgm:t>
        <a:bodyPr/>
        <a:lstStyle/>
        <a:p>
          <a:r>
            <a:rPr lang="en-GB" dirty="0" smtClean="0"/>
            <a:t>Identification of risk factors</a:t>
          </a:r>
          <a:endParaRPr lang="en-GB" dirty="0"/>
        </a:p>
      </dgm:t>
    </dgm:pt>
    <dgm:pt modelId="{892A572E-0E40-43CF-9DA6-E5862A17FC91}" type="sibTrans" cxnId="{0FCF3033-BA04-4BDB-8531-6E438DECC2C8}">
      <dgm:prSet/>
      <dgm:spPr/>
      <dgm:t>
        <a:bodyPr/>
        <a:lstStyle/>
        <a:p>
          <a:endParaRPr lang="en-GB"/>
        </a:p>
      </dgm:t>
    </dgm:pt>
    <dgm:pt modelId="{5896C5F7-0891-43F8-8FC5-B6CB41665632}" type="parTrans" cxnId="{0FCF3033-BA04-4BDB-8531-6E438DECC2C8}">
      <dgm:prSet/>
      <dgm:spPr/>
      <dgm:t>
        <a:bodyPr/>
        <a:lstStyle/>
        <a:p>
          <a:endParaRPr lang="en-GB"/>
        </a:p>
      </dgm:t>
    </dgm:pt>
    <dgm:pt modelId="{733EF323-7FC9-4859-B08E-17C8CE9A0A14}" type="pres">
      <dgm:prSet presAssocID="{4A685A18-BE53-449F-AAEB-77E8C797B874}" presName="rootnode" presStyleCnt="0">
        <dgm:presLayoutVars>
          <dgm:chMax/>
          <dgm:chPref/>
          <dgm:dir/>
          <dgm:animLvl val="lvl"/>
        </dgm:presLayoutVars>
      </dgm:prSet>
      <dgm:spPr/>
      <dgm:t>
        <a:bodyPr/>
        <a:lstStyle/>
        <a:p>
          <a:endParaRPr lang="en-GB"/>
        </a:p>
      </dgm:t>
    </dgm:pt>
    <dgm:pt modelId="{1418CA6F-7FC1-4DC2-8065-152C9AFF0F5A}" type="pres">
      <dgm:prSet presAssocID="{425BE760-74A3-4722-8686-33DC8E8C65F3}" presName="composite" presStyleCnt="0"/>
      <dgm:spPr/>
    </dgm:pt>
    <dgm:pt modelId="{74BF3117-2E77-40A6-8845-495CDF0B2879}" type="pres">
      <dgm:prSet presAssocID="{425BE760-74A3-4722-8686-33DC8E8C65F3}" presName="ParentText" presStyleLbl="node1" presStyleIdx="0" presStyleCnt="1" custScaleX="185496" custScaleY="202061" custLinFactNeighborX="3638" custLinFactNeighborY="24157">
        <dgm:presLayoutVars>
          <dgm:chMax val="1"/>
          <dgm:chPref val="1"/>
          <dgm:bulletEnabled val="1"/>
        </dgm:presLayoutVars>
      </dgm:prSet>
      <dgm:spPr/>
      <dgm:t>
        <a:bodyPr/>
        <a:lstStyle/>
        <a:p>
          <a:endParaRPr lang="en-GB"/>
        </a:p>
      </dgm:t>
    </dgm:pt>
  </dgm:ptLst>
  <dgm:cxnLst>
    <dgm:cxn modelId="{0FCF3033-BA04-4BDB-8531-6E438DECC2C8}" srcId="{4A685A18-BE53-449F-AAEB-77E8C797B874}" destId="{425BE760-74A3-4722-8686-33DC8E8C65F3}" srcOrd="0" destOrd="0" parTransId="{5896C5F7-0891-43F8-8FC5-B6CB41665632}" sibTransId="{892A572E-0E40-43CF-9DA6-E5862A17FC91}"/>
    <dgm:cxn modelId="{599643F0-B0A3-4AC3-9B41-04D2B4550CBC}" type="presOf" srcId="{4A685A18-BE53-449F-AAEB-77E8C797B874}" destId="{733EF323-7FC9-4859-B08E-17C8CE9A0A14}" srcOrd="0" destOrd="0" presId="urn:microsoft.com/office/officeart/2005/8/layout/StepDownProcess"/>
    <dgm:cxn modelId="{BE44A776-BEA5-4628-9CED-855A9630A69B}" type="presOf" srcId="{425BE760-74A3-4722-8686-33DC8E8C65F3}" destId="{74BF3117-2E77-40A6-8845-495CDF0B2879}" srcOrd="0" destOrd="0" presId="urn:microsoft.com/office/officeart/2005/8/layout/StepDownProcess"/>
    <dgm:cxn modelId="{8DCAEBC6-3E31-485F-B1AD-F04D68616A8A}" type="presParOf" srcId="{733EF323-7FC9-4859-B08E-17C8CE9A0A14}" destId="{1418CA6F-7FC1-4DC2-8065-152C9AFF0F5A}" srcOrd="0" destOrd="0" presId="urn:microsoft.com/office/officeart/2005/8/layout/StepDownProcess"/>
    <dgm:cxn modelId="{B3C3F632-D668-4933-8D7D-434D9098435D}" type="presParOf" srcId="{1418CA6F-7FC1-4DC2-8065-152C9AFF0F5A}" destId="{74BF3117-2E77-40A6-8845-495CDF0B287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685A18-BE53-449F-AAEB-77E8C797B87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425BE760-74A3-4722-8686-33DC8E8C65F3}">
      <dgm:prSet phldrT="[Text]"/>
      <dgm:spPr>
        <a:solidFill>
          <a:schemeClr val="bg1">
            <a:lumMod val="50000"/>
          </a:schemeClr>
        </a:solidFill>
        <a:ln>
          <a:solidFill>
            <a:srgbClr val="7030A0"/>
          </a:solidFill>
        </a:ln>
      </dgm:spPr>
      <dgm:t>
        <a:bodyPr/>
        <a:lstStyle/>
        <a:p>
          <a:r>
            <a:rPr lang="en-GB" dirty="0" smtClean="0"/>
            <a:t>Assessment of risk level</a:t>
          </a:r>
          <a:endParaRPr lang="en-GB" dirty="0"/>
        </a:p>
      </dgm:t>
    </dgm:pt>
    <dgm:pt modelId="{892A572E-0E40-43CF-9DA6-E5862A17FC91}" type="sibTrans" cxnId="{0FCF3033-BA04-4BDB-8531-6E438DECC2C8}">
      <dgm:prSet/>
      <dgm:spPr/>
      <dgm:t>
        <a:bodyPr/>
        <a:lstStyle/>
        <a:p>
          <a:endParaRPr lang="en-GB"/>
        </a:p>
      </dgm:t>
    </dgm:pt>
    <dgm:pt modelId="{5896C5F7-0891-43F8-8FC5-B6CB41665632}" type="parTrans" cxnId="{0FCF3033-BA04-4BDB-8531-6E438DECC2C8}">
      <dgm:prSet/>
      <dgm:spPr/>
      <dgm:t>
        <a:bodyPr/>
        <a:lstStyle/>
        <a:p>
          <a:endParaRPr lang="en-GB"/>
        </a:p>
      </dgm:t>
    </dgm:pt>
    <dgm:pt modelId="{733EF323-7FC9-4859-B08E-17C8CE9A0A14}" type="pres">
      <dgm:prSet presAssocID="{4A685A18-BE53-449F-AAEB-77E8C797B874}" presName="rootnode" presStyleCnt="0">
        <dgm:presLayoutVars>
          <dgm:chMax/>
          <dgm:chPref/>
          <dgm:dir/>
          <dgm:animLvl val="lvl"/>
        </dgm:presLayoutVars>
      </dgm:prSet>
      <dgm:spPr/>
      <dgm:t>
        <a:bodyPr/>
        <a:lstStyle/>
        <a:p>
          <a:endParaRPr lang="en-GB"/>
        </a:p>
      </dgm:t>
    </dgm:pt>
    <dgm:pt modelId="{1418CA6F-7FC1-4DC2-8065-152C9AFF0F5A}" type="pres">
      <dgm:prSet presAssocID="{425BE760-74A3-4722-8686-33DC8E8C65F3}" presName="composite" presStyleCnt="0"/>
      <dgm:spPr/>
    </dgm:pt>
    <dgm:pt modelId="{74BF3117-2E77-40A6-8845-495CDF0B2879}" type="pres">
      <dgm:prSet presAssocID="{425BE760-74A3-4722-8686-33DC8E8C65F3}" presName="ParentText" presStyleLbl="node1" presStyleIdx="0" presStyleCnt="1" custScaleX="185496" custScaleY="202061" custLinFactNeighborX="3638" custLinFactNeighborY="24157">
        <dgm:presLayoutVars>
          <dgm:chMax val="1"/>
          <dgm:chPref val="1"/>
          <dgm:bulletEnabled val="1"/>
        </dgm:presLayoutVars>
      </dgm:prSet>
      <dgm:spPr/>
      <dgm:t>
        <a:bodyPr/>
        <a:lstStyle/>
        <a:p>
          <a:endParaRPr lang="en-GB"/>
        </a:p>
      </dgm:t>
    </dgm:pt>
  </dgm:ptLst>
  <dgm:cxnLst>
    <dgm:cxn modelId="{0FCF3033-BA04-4BDB-8531-6E438DECC2C8}" srcId="{4A685A18-BE53-449F-AAEB-77E8C797B874}" destId="{425BE760-74A3-4722-8686-33DC8E8C65F3}" srcOrd="0" destOrd="0" parTransId="{5896C5F7-0891-43F8-8FC5-B6CB41665632}" sibTransId="{892A572E-0E40-43CF-9DA6-E5862A17FC91}"/>
    <dgm:cxn modelId="{587D22D6-6502-46E3-B001-DB866756F67C}" type="presOf" srcId="{425BE760-74A3-4722-8686-33DC8E8C65F3}" destId="{74BF3117-2E77-40A6-8845-495CDF0B2879}" srcOrd="0" destOrd="0" presId="urn:microsoft.com/office/officeart/2005/8/layout/StepDownProcess"/>
    <dgm:cxn modelId="{A7E75975-EF57-4B76-936E-53843AAE54C7}" type="presOf" srcId="{4A685A18-BE53-449F-AAEB-77E8C797B874}" destId="{733EF323-7FC9-4859-B08E-17C8CE9A0A14}" srcOrd="0" destOrd="0" presId="urn:microsoft.com/office/officeart/2005/8/layout/StepDownProcess"/>
    <dgm:cxn modelId="{8A1F443F-56D7-41C8-A0B4-F2310CCBF291}" type="presParOf" srcId="{733EF323-7FC9-4859-B08E-17C8CE9A0A14}" destId="{1418CA6F-7FC1-4DC2-8065-152C9AFF0F5A}" srcOrd="0" destOrd="0" presId="urn:microsoft.com/office/officeart/2005/8/layout/StepDownProcess"/>
    <dgm:cxn modelId="{6EE3A066-666B-4D27-A0E3-C127AC9CA865}" type="presParOf" srcId="{1418CA6F-7FC1-4DC2-8065-152C9AFF0F5A}" destId="{74BF3117-2E77-40A6-8845-495CDF0B287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85A18-BE53-449F-AAEB-77E8C797B87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425BE760-74A3-4722-8686-33DC8E8C65F3}">
      <dgm:prSet phldrT="[Text]"/>
      <dgm:spPr>
        <a:solidFill>
          <a:schemeClr val="bg1">
            <a:lumMod val="50000"/>
          </a:schemeClr>
        </a:solidFill>
        <a:ln>
          <a:solidFill>
            <a:srgbClr val="C00000"/>
          </a:solidFill>
        </a:ln>
      </dgm:spPr>
      <dgm:t>
        <a:bodyPr/>
        <a:lstStyle/>
        <a:p>
          <a:r>
            <a:rPr lang="en-GB" dirty="0" smtClean="0"/>
            <a:t>Management of risk</a:t>
          </a:r>
          <a:endParaRPr lang="en-GB" dirty="0"/>
        </a:p>
      </dgm:t>
    </dgm:pt>
    <dgm:pt modelId="{892A572E-0E40-43CF-9DA6-E5862A17FC91}" type="sibTrans" cxnId="{0FCF3033-BA04-4BDB-8531-6E438DECC2C8}">
      <dgm:prSet/>
      <dgm:spPr/>
      <dgm:t>
        <a:bodyPr/>
        <a:lstStyle/>
        <a:p>
          <a:endParaRPr lang="en-GB"/>
        </a:p>
      </dgm:t>
    </dgm:pt>
    <dgm:pt modelId="{5896C5F7-0891-43F8-8FC5-B6CB41665632}" type="parTrans" cxnId="{0FCF3033-BA04-4BDB-8531-6E438DECC2C8}">
      <dgm:prSet/>
      <dgm:spPr/>
      <dgm:t>
        <a:bodyPr/>
        <a:lstStyle/>
        <a:p>
          <a:endParaRPr lang="en-GB"/>
        </a:p>
      </dgm:t>
    </dgm:pt>
    <dgm:pt modelId="{733EF323-7FC9-4859-B08E-17C8CE9A0A14}" type="pres">
      <dgm:prSet presAssocID="{4A685A18-BE53-449F-AAEB-77E8C797B874}" presName="rootnode" presStyleCnt="0">
        <dgm:presLayoutVars>
          <dgm:chMax/>
          <dgm:chPref/>
          <dgm:dir/>
          <dgm:animLvl val="lvl"/>
        </dgm:presLayoutVars>
      </dgm:prSet>
      <dgm:spPr/>
      <dgm:t>
        <a:bodyPr/>
        <a:lstStyle/>
        <a:p>
          <a:endParaRPr lang="en-GB"/>
        </a:p>
      </dgm:t>
    </dgm:pt>
    <dgm:pt modelId="{1418CA6F-7FC1-4DC2-8065-152C9AFF0F5A}" type="pres">
      <dgm:prSet presAssocID="{425BE760-74A3-4722-8686-33DC8E8C65F3}" presName="composite" presStyleCnt="0"/>
      <dgm:spPr/>
    </dgm:pt>
    <dgm:pt modelId="{74BF3117-2E77-40A6-8845-495CDF0B2879}" type="pres">
      <dgm:prSet presAssocID="{425BE760-74A3-4722-8686-33DC8E8C65F3}" presName="ParentText" presStyleLbl="node1" presStyleIdx="0" presStyleCnt="1" custScaleX="185496" custScaleY="202061" custLinFactNeighborX="3638" custLinFactNeighborY="24157">
        <dgm:presLayoutVars>
          <dgm:chMax val="1"/>
          <dgm:chPref val="1"/>
          <dgm:bulletEnabled val="1"/>
        </dgm:presLayoutVars>
      </dgm:prSet>
      <dgm:spPr/>
      <dgm:t>
        <a:bodyPr/>
        <a:lstStyle/>
        <a:p>
          <a:endParaRPr lang="en-GB"/>
        </a:p>
      </dgm:t>
    </dgm:pt>
  </dgm:ptLst>
  <dgm:cxnLst>
    <dgm:cxn modelId="{0FCF3033-BA04-4BDB-8531-6E438DECC2C8}" srcId="{4A685A18-BE53-449F-AAEB-77E8C797B874}" destId="{425BE760-74A3-4722-8686-33DC8E8C65F3}" srcOrd="0" destOrd="0" parTransId="{5896C5F7-0891-43F8-8FC5-B6CB41665632}" sibTransId="{892A572E-0E40-43CF-9DA6-E5862A17FC91}"/>
    <dgm:cxn modelId="{0FF96532-48EC-4C9E-8389-0B3CF8081AA9}" type="presOf" srcId="{425BE760-74A3-4722-8686-33DC8E8C65F3}" destId="{74BF3117-2E77-40A6-8845-495CDF0B2879}" srcOrd="0" destOrd="0" presId="urn:microsoft.com/office/officeart/2005/8/layout/StepDownProcess"/>
    <dgm:cxn modelId="{A6F47F68-791E-4376-A6C8-56399755A085}" type="presOf" srcId="{4A685A18-BE53-449F-AAEB-77E8C797B874}" destId="{733EF323-7FC9-4859-B08E-17C8CE9A0A14}" srcOrd="0" destOrd="0" presId="urn:microsoft.com/office/officeart/2005/8/layout/StepDownProcess"/>
    <dgm:cxn modelId="{07F84A93-26D0-4780-BC3D-DB719ED5CB9C}" type="presParOf" srcId="{733EF323-7FC9-4859-B08E-17C8CE9A0A14}" destId="{1418CA6F-7FC1-4DC2-8065-152C9AFF0F5A}" srcOrd="0" destOrd="0" presId="urn:microsoft.com/office/officeart/2005/8/layout/StepDownProcess"/>
    <dgm:cxn modelId="{5245B7E9-2819-441C-BC41-E27A530D7032}" type="presParOf" srcId="{1418CA6F-7FC1-4DC2-8065-152C9AFF0F5A}" destId="{74BF3117-2E77-40A6-8845-495CDF0B287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8653D-1644-4F51-BA6B-DFF3F360AE24}">
      <dsp:nvSpPr>
        <dsp:cNvPr id="0" name=""/>
        <dsp:cNvSpPr/>
      </dsp:nvSpPr>
      <dsp:spPr>
        <a:xfrm rot="5400000">
          <a:off x="2026789" y="942839"/>
          <a:ext cx="828017" cy="94266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BF3117-2E77-40A6-8845-495CDF0B2879}">
      <dsp:nvSpPr>
        <dsp:cNvPr id="0" name=""/>
        <dsp:cNvSpPr/>
      </dsp:nvSpPr>
      <dsp:spPr>
        <a:xfrm>
          <a:off x="1807415" y="24964"/>
          <a:ext cx="1393894" cy="975681"/>
        </a:xfrm>
        <a:prstGeom prst="roundRect">
          <a:avLst>
            <a:gd name="adj" fmla="val 16670"/>
          </a:avLst>
        </a:prstGeom>
        <a:solidFill>
          <a:schemeClr val="bg1">
            <a:lumMod val="5000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Classification as domestic abuse</a:t>
          </a:r>
          <a:endParaRPr lang="en-GB" sz="1600" kern="1200" dirty="0"/>
        </a:p>
      </dsp:txBody>
      <dsp:txXfrm>
        <a:off x="1855052" y="72601"/>
        <a:ext cx="1298620" cy="880407"/>
      </dsp:txXfrm>
    </dsp:sp>
    <dsp:sp modelId="{74F0F0AA-C6FB-46BC-9B12-C71D8E3AC2FB}">
      <dsp:nvSpPr>
        <dsp:cNvPr id="0" name=""/>
        <dsp:cNvSpPr/>
      </dsp:nvSpPr>
      <dsp:spPr>
        <a:xfrm>
          <a:off x="3201309" y="118018"/>
          <a:ext cx="1013786" cy="788588"/>
        </a:xfrm>
        <a:prstGeom prst="rect">
          <a:avLst/>
        </a:prstGeom>
        <a:noFill/>
        <a:ln>
          <a:noFill/>
        </a:ln>
        <a:effectLst/>
      </dsp:spPr>
      <dsp:style>
        <a:lnRef idx="0">
          <a:scrgbClr r="0" g="0" b="0"/>
        </a:lnRef>
        <a:fillRef idx="0">
          <a:scrgbClr r="0" g="0" b="0"/>
        </a:fillRef>
        <a:effectRef idx="0">
          <a:scrgbClr r="0" g="0" b="0"/>
        </a:effectRef>
        <a:fontRef idx="minor"/>
      </dsp:style>
    </dsp:sp>
    <dsp:sp modelId="{0D06F73C-6F0D-4FE2-B2D8-D162DFAC9CA5}">
      <dsp:nvSpPr>
        <dsp:cNvPr id="0" name=""/>
        <dsp:cNvSpPr/>
      </dsp:nvSpPr>
      <dsp:spPr>
        <a:xfrm rot="5400000">
          <a:off x="3182476" y="2038851"/>
          <a:ext cx="828017" cy="94266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87A3F0-BBE7-4C35-A5DA-D19C99956F2E}">
      <dsp:nvSpPr>
        <dsp:cNvPr id="0" name=""/>
        <dsp:cNvSpPr/>
      </dsp:nvSpPr>
      <dsp:spPr>
        <a:xfrm>
          <a:off x="2963101" y="1120976"/>
          <a:ext cx="1393894" cy="975681"/>
        </a:xfrm>
        <a:prstGeom prst="roundRect">
          <a:avLst>
            <a:gd name="adj" fmla="val 16670"/>
          </a:avLst>
        </a:prstGeom>
        <a:solidFill>
          <a:schemeClr val="bg1">
            <a:lumMod val="5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Identification of risk factors</a:t>
          </a:r>
          <a:endParaRPr lang="en-GB" sz="1600" kern="1200" dirty="0"/>
        </a:p>
      </dsp:txBody>
      <dsp:txXfrm>
        <a:off x="3010738" y="1168613"/>
        <a:ext cx="1298620" cy="880407"/>
      </dsp:txXfrm>
    </dsp:sp>
    <dsp:sp modelId="{B8EED57F-F451-4F4A-AF00-74F284D3DE09}">
      <dsp:nvSpPr>
        <dsp:cNvPr id="0" name=""/>
        <dsp:cNvSpPr/>
      </dsp:nvSpPr>
      <dsp:spPr>
        <a:xfrm>
          <a:off x="4356996" y="1214030"/>
          <a:ext cx="1013786" cy="788588"/>
        </a:xfrm>
        <a:prstGeom prst="rect">
          <a:avLst/>
        </a:prstGeom>
        <a:noFill/>
        <a:ln>
          <a:noFill/>
        </a:ln>
        <a:effectLst/>
      </dsp:spPr>
      <dsp:style>
        <a:lnRef idx="0">
          <a:scrgbClr r="0" g="0" b="0"/>
        </a:lnRef>
        <a:fillRef idx="0">
          <a:scrgbClr r="0" g="0" b="0"/>
        </a:fillRef>
        <a:effectRef idx="0">
          <a:scrgbClr r="0" g="0" b="0"/>
        </a:effectRef>
        <a:fontRef idx="minor"/>
      </dsp:style>
    </dsp:sp>
    <dsp:sp modelId="{94F74ADE-BF5C-48A7-9ECA-929A450A3C11}">
      <dsp:nvSpPr>
        <dsp:cNvPr id="0" name=""/>
        <dsp:cNvSpPr/>
      </dsp:nvSpPr>
      <dsp:spPr>
        <a:xfrm rot="5400000">
          <a:off x="4338163" y="3134862"/>
          <a:ext cx="828017" cy="94266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816837-76AC-4426-8443-E8682FABDB5F}">
      <dsp:nvSpPr>
        <dsp:cNvPr id="0" name=""/>
        <dsp:cNvSpPr/>
      </dsp:nvSpPr>
      <dsp:spPr>
        <a:xfrm>
          <a:off x="4118788" y="2216988"/>
          <a:ext cx="1393894" cy="975681"/>
        </a:xfrm>
        <a:prstGeom prst="roundRect">
          <a:avLst>
            <a:gd name="adj" fmla="val 16670"/>
          </a:avLst>
        </a:prstGeom>
        <a:solidFill>
          <a:schemeClr val="bg1">
            <a:lumMod val="5000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Assessment of risk level</a:t>
          </a:r>
          <a:endParaRPr lang="en-GB" sz="1600" kern="1200" dirty="0"/>
        </a:p>
      </dsp:txBody>
      <dsp:txXfrm>
        <a:off x="4166425" y="2264625"/>
        <a:ext cx="1298620" cy="880407"/>
      </dsp:txXfrm>
    </dsp:sp>
    <dsp:sp modelId="{E4234748-9F78-49C5-815F-5D2A052F7B70}">
      <dsp:nvSpPr>
        <dsp:cNvPr id="0" name=""/>
        <dsp:cNvSpPr/>
      </dsp:nvSpPr>
      <dsp:spPr>
        <a:xfrm>
          <a:off x="5512683" y="2310041"/>
          <a:ext cx="1013786" cy="788588"/>
        </a:xfrm>
        <a:prstGeom prst="rect">
          <a:avLst/>
        </a:prstGeom>
        <a:noFill/>
        <a:ln>
          <a:noFill/>
        </a:ln>
        <a:effectLst/>
      </dsp:spPr>
      <dsp:style>
        <a:lnRef idx="0">
          <a:scrgbClr r="0" g="0" b="0"/>
        </a:lnRef>
        <a:fillRef idx="0">
          <a:scrgbClr r="0" g="0" b="0"/>
        </a:fillRef>
        <a:effectRef idx="0">
          <a:scrgbClr r="0" g="0" b="0"/>
        </a:effectRef>
        <a:fontRef idx="minor"/>
      </dsp:style>
    </dsp:sp>
    <dsp:sp modelId="{DAC58A82-CE15-4086-AB82-160E48D46ED6}">
      <dsp:nvSpPr>
        <dsp:cNvPr id="0" name=""/>
        <dsp:cNvSpPr/>
      </dsp:nvSpPr>
      <dsp:spPr>
        <a:xfrm>
          <a:off x="5274475" y="3313000"/>
          <a:ext cx="1393894" cy="975681"/>
        </a:xfrm>
        <a:prstGeom prst="roundRect">
          <a:avLst>
            <a:gd name="adj" fmla="val 16670"/>
          </a:avLst>
        </a:prstGeom>
        <a:solidFill>
          <a:schemeClr val="bg1">
            <a:lumMod val="5000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Management of risk</a:t>
          </a:r>
          <a:endParaRPr lang="en-GB" sz="1600" kern="1200" dirty="0"/>
        </a:p>
      </dsp:txBody>
      <dsp:txXfrm>
        <a:off x="5322112" y="3360637"/>
        <a:ext cx="1298620" cy="880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E1F50-05C5-4EB9-AD4E-51020D0105CF}">
      <dsp:nvSpPr>
        <dsp:cNvPr id="0" name=""/>
        <dsp:cNvSpPr/>
      </dsp:nvSpPr>
      <dsp:spPr>
        <a:xfrm>
          <a:off x="0" y="17366"/>
          <a:ext cx="7626515" cy="695565"/>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dirty="0" smtClean="0"/>
            <a:t>National mapping exercise</a:t>
          </a:r>
          <a:endParaRPr lang="en-GB" sz="2900" kern="1200" dirty="0"/>
        </a:p>
      </dsp:txBody>
      <dsp:txXfrm>
        <a:off x="33955" y="51321"/>
        <a:ext cx="7558605" cy="627655"/>
      </dsp:txXfrm>
    </dsp:sp>
    <dsp:sp modelId="{9A47259F-5CE9-4AE0-87D6-09828EBB8543}">
      <dsp:nvSpPr>
        <dsp:cNvPr id="0" name=""/>
        <dsp:cNvSpPr/>
      </dsp:nvSpPr>
      <dsp:spPr>
        <a:xfrm>
          <a:off x="0" y="712931"/>
          <a:ext cx="7626515" cy="1830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142"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kern="1200" dirty="0" smtClean="0"/>
            <a:t>Analysis of 43 forces to describe their approach</a:t>
          </a:r>
          <a:endParaRPr lang="en-GB" sz="2300" kern="1200" dirty="0"/>
        </a:p>
        <a:p>
          <a:pPr marL="228600" lvl="1" indent="-228600" algn="l" defTabSz="1022350">
            <a:lnSpc>
              <a:spcPct val="90000"/>
            </a:lnSpc>
            <a:spcBef>
              <a:spcPct val="0"/>
            </a:spcBef>
            <a:spcAft>
              <a:spcPct val="20000"/>
            </a:spcAft>
            <a:buChar char="••"/>
          </a:pPr>
          <a:r>
            <a:rPr lang="en-GB" sz="2300" kern="1200" dirty="0" smtClean="0"/>
            <a:t>Aimed to identify different approaches or models of risk-led policing</a:t>
          </a:r>
          <a:endParaRPr lang="en-GB" sz="2300" kern="1200" dirty="0"/>
        </a:p>
        <a:p>
          <a:pPr marL="228600" lvl="1" indent="-228600" algn="l" defTabSz="1022350">
            <a:lnSpc>
              <a:spcPct val="90000"/>
            </a:lnSpc>
            <a:spcBef>
              <a:spcPct val="0"/>
            </a:spcBef>
            <a:spcAft>
              <a:spcPct val="20000"/>
            </a:spcAft>
            <a:buChar char="••"/>
          </a:pPr>
          <a:r>
            <a:rPr lang="en-GB" sz="2300" kern="1200" dirty="0" smtClean="0"/>
            <a:t>Three forces representing three different models chosen for fieldwork</a:t>
          </a:r>
          <a:endParaRPr lang="en-GB" sz="2300" kern="1200" dirty="0"/>
        </a:p>
      </dsp:txBody>
      <dsp:txXfrm>
        <a:off x="0" y="712931"/>
        <a:ext cx="7626515" cy="1830914"/>
      </dsp:txXfrm>
    </dsp:sp>
    <dsp:sp modelId="{8D277D56-FA70-4447-8479-5D3E272BDC3B}">
      <dsp:nvSpPr>
        <dsp:cNvPr id="0" name=""/>
        <dsp:cNvSpPr/>
      </dsp:nvSpPr>
      <dsp:spPr>
        <a:xfrm>
          <a:off x="0" y="2543846"/>
          <a:ext cx="7626515" cy="695565"/>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dirty="0" smtClean="0"/>
            <a:t>Fieldwork in 3 forces</a:t>
          </a:r>
          <a:endParaRPr lang="en-GB" sz="2900" kern="1200" dirty="0"/>
        </a:p>
      </dsp:txBody>
      <dsp:txXfrm>
        <a:off x="33955" y="2577801"/>
        <a:ext cx="7558605" cy="627655"/>
      </dsp:txXfrm>
    </dsp:sp>
    <dsp:sp modelId="{B8FECA56-7157-49E1-8879-4BE75A240171}">
      <dsp:nvSpPr>
        <dsp:cNvPr id="0" name=""/>
        <dsp:cNvSpPr/>
      </dsp:nvSpPr>
      <dsp:spPr>
        <a:xfrm>
          <a:off x="0" y="3239411"/>
          <a:ext cx="7626515" cy="15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142"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kern="1200" dirty="0" smtClean="0"/>
            <a:t>61 interviews with police and partners</a:t>
          </a:r>
          <a:endParaRPr lang="en-GB" sz="2300" kern="1200" dirty="0"/>
        </a:p>
        <a:p>
          <a:pPr marL="228600" lvl="1" indent="-228600" algn="l" defTabSz="1022350">
            <a:lnSpc>
              <a:spcPct val="90000"/>
            </a:lnSpc>
            <a:spcBef>
              <a:spcPct val="0"/>
            </a:spcBef>
            <a:spcAft>
              <a:spcPct val="20000"/>
            </a:spcAft>
            <a:buChar char="••"/>
          </a:pPr>
          <a:r>
            <a:rPr lang="en-GB" sz="2300" kern="1200" dirty="0" smtClean="0"/>
            <a:t>120 hours of observations</a:t>
          </a:r>
          <a:endParaRPr lang="en-GB" sz="2300" kern="1200" dirty="0"/>
        </a:p>
        <a:p>
          <a:pPr marL="228600" lvl="1" indent="-228600" algn="l" defTabSz="1022350">
            <a:lnSpc>
              <a:spcPct val="90000"/>
            </a:lnSpc>
            <a:spcBef>
              <a:spcPct val="0"/>
            </a:spcBef>
            <a:spcAft>
              <a:spcPct val="20000"/>
            </a:spcAft>
            <a:buChar char="••"/>
          </a:pPr>
          <a:r>
            <a:rPr lang="en-GB" sz="2300" kern="1200" dirty="0" smtClean="0"/>
            <a:t>1296 online survey responses</a:t>
          </a:r>
          <a:endParaRPr lang="en-GB" sz="2300" kern="1200" dirty="0"/>
        </a:p>
        <a:p>
          <a:pPr marL="228600" lvl="1" indent="-228600" algn="l" defTabSz="1022350">
            <a:lnSpc>
              <a:spcPct val="90000"/>
            </a:lnSpc>
            <a:spcBef>
              <a:spcPct val="0"/>
            </a:spcBef>
            <a:spcAft>
              <a:spcPct val="20000"/>
            </a:spcAft>
            <a:buChar char="••"/>
          </a:pPr>
          <a:r>
            <a:rPr lang="en-GB" sz="2300" kern="1200" dirty="0" smtClean="0"/>
            <a:t>Analysis of 2000 domestic abuse incidents</a:t>
          </a:r>
          <a:endParaRPr lang="en-GB" sz="2300" kern="1200" dirty="0"/>
        </a:p>
      </dsp:txBody>
      <dsp:txXfrm>
        <a:off x="0" y="3239411"/>
        <a:ext cx="7626515" cy="1590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F3117-2E77-40A6-8845-495CDF0B2879}">
      <dsp:nvSpPr>
        <dsp:cNvPr id="0" name=""/>
        <dsp:cNvSpPr/>
      </dsp:nvSpPr>
      <dsp:spPr>
        <a:xfrm>
          <a:off x="691" y="248156"/>
          <a:ext cx="3261491" cy="2486806"/>
        </a:xfrm>
        <a:prstGeom prst="roundRect">
          <a:avLst>
            <a:gd name="adj" fmla="val 16670"/>
          </a:avLst>
        </a:prstGeom>
        <a:solidFill>
          <a:schemeClr val="bg1">
            <a:lumMod val="5000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smtClean="0"/>
            <a:t>Classification as domestic abuse</a:t>
          </a:r>
          <a:endParaRPr lang="en-GB" sz="4000" kern="1200" dirty="0"/>
        </a:p>
      </dsp:txBody>
      <dsp:txXfrm>
        <a:off x="122109" y="369574"/>
        <a:ext cx="3018655" cy="2243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F3117-2E77-40A6-8845-495CDF0B2879}">
      <dsp:nvSpPr>
        <dsp:cNvPr id="0" name=""/>
        <dsp:cNvSpPr/>
      </dsp:nvSpPr>
      <dsp:spPr>
        <a:xfrm>
          <a:off x="691" y="248156"/>
          <a:ext cx="3261491" cy="2486806"/>
        </a:xfrm>
        <a:prstGeom prst="roundRect">
          <a:avLst>
            <a:gd name="adj" fmla="val 16670"/>
          </a:avLst>
        </a:prstGeom>
        <a:solidFill>
          <a:schemeClr val="bg1">
            <a:lumMod val="5000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900" kern="1200" dirty="0" smtClean="0"/>
            <a:t>Identification of risk factors</a:t>
          </a:r>
          <a:endParaRPr lang="en-GB" sz="3900" kern="1200" dirty="0"/>
        </a:p>
      </dsp:txBody>
      <dsp:txXfrm>
        <a:off x="122109" y="369574"/>
        <a:ext cx="3018655" cy="2243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F3117-2E77-40A6-8845-495CDF0B2879}">
      <dsp:nvSpPr>
        <dsp:cNvPr id="0" name=""/>
        <dsp:cNvSpPr/>
      </dsp:nvSpPr>
      <dsp:spPr>
        <a:xfrm>
          <a:off x="691" y="248156"/>
          <a:ext cx="3261491" cy="2486806"/>
        </a:xfrm>
        <a:prstGeom prst="roundRect">
          <a:avLst>
            <a:gd name="adj" fmla="val 16670"/>
          </a:avLst>
        </a:prstGeom>
        <a:solidFill>
          <a:schemeClr val="bg1">
            <a:lumMod val="5000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4400" kern="1200" dirty="0" smtClean="0"/>
            <a:t>Assessment of risk level</a:t>
          </a:r>
          <a:endParaRPr lang="en-GB" sz="4400" kern="1200" dirty="0"/>
        </a:p>
      </dsp:txBody>
      <dsp:txXfrm>
        <a:off x="122109" y="369574"/>
        <a:ext cx="3018655" cy="2243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F3117-2E77-40A6-8845-495CDF0B2879}">
      <dsp:nvSpPr>
        <dsp:cNvPr id="0" name=""/>
        <dsp:cNvSpPr/>
      </dsp:nvSpPr>
      <dsp:spPr>
        <a:xfrm>
          <a:off x="691" y="248156"/>
          <a:ext cx="3261491" cy="2486806"/>
        </a:xfrm>
        <a:prstGeom prst="roundRect">
          <a:avLst>
            <a:gd name="adj" fmla="val 16670"/>
          </a:avLst>
        </a:prstGeom>
        <a:solidFill>
          <a:schemeClr val="bg1">
            <a:lumMod val="5000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900" kern="1200" dirty="0" smtClean="0"/>
            <a:t>Management of risk</a:t>
          </a:r>
          <a:endParaRPr lang="en-GB" sz="3900" kern="1200" dirty="0"/>
        </a:p>
      </dsp:txBody>
      <dsp:txXfrm>
        <a:off x="122109" y="369574"/>
        <a:ext cx="3018655" cy="224397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0.58053</cdr:x>
      <cdr:y>0.09999</cdr:y>
    </cdr:from>
    <cdr:to>
      <cdr:x>1</cdr:x>
      <cdr:y>0.35407</cdr:y>
    </cdr:to>
    <cdr:sp macro="" textlink="">
      <cdr:nvSpPr>
        <cdr:cNvPr id="2" name="TextBox 1"/>
        <cdr:cNvSpPr txBox="1"/>
      </cdr:nvSpPr>
      <cdr:spPr>
        <a:xfrm xmlns:a="http://schemas.openxmlformats.org/drawingml/2006/main">
          <a:off x="2344514" y="359866"/>
          <a:ext cx="169408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600" dirty="0" smtClean="0"/>
            <a:t>Drink Driving 2</a:t>
          </a:r>
          <a:endParaRPr lang="en-GB"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78428-219D-4C5F-9679-D545A112250C}" type="datetimeFigureOut">
              <a:rPr lang="en-GB" smtClean="0"/>
              <a:t>03/03/2017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81A43-940B-4CA4-AEEA-1CE44843B5EF}" type="slidenum">
              <a:rPr lang="en-GB" smtClean="0"/>
              <a:t>‹#›</a:t>
            </a:fld>
            <a:endParaRPr lang="en-GB"/>
          </a:p>
        </p:txBody>
      </p:sp>
    </p:spTree>
    <p:extLst>
      <p:ext uri="{BB962C8B-B14F-4D97-AF65-F5344CB8AC3E}">
        <p14:creationId xmlns:p14="http://schemas.microsoft.com/office/powerpoint/2010/main" val="317898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london.gov.uk/sites/default/files/aamr_final.pdf"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GB">
                <a:solidFill>
                  <a:srgbClr val="000000"/>
                </a:solidFill>
              </a:rPr>
              <a:t>Dr Jason Roach</a:t>
            </a:r>
          </a:p>
        </p:txBody>
      </p:sp>
      <p:sp>
        <p:nvSpPr>
          <p:cNvPr id="7" name="Rectangle 7"/>
          <p:cNvSpPr>
            <a:spLocks noGrp="1" noChangeArrowheads="1"/>
          </p:cNvSpPr>
          <p:nvPr>
            <p:ph type="sldNum" sz="quarter" idx="5"/>
          </p:nvPr>
        </p:nvSpPr>
        <p:spPr>
          <a:ln/>
        </p:spPr>
        <p:txBody>
          <a:bodyPr/>
          <a:lstStyle/>
          <a:p>
            <a:fld id="{4F8EBEC5-1CCA-4DFD-8938-08F1AEC18199}" type="slidenum">
              <a:rPr lang="en-GB">
                <a:solidFill>
                  <a:srgbClr val="000000"/>
                </a:solidFill>
              </a:rPr>
              <a:pPr/>
              <a:t>28</a:t>
            </a:fld>
            <a:endParaRPr lang="en-GB">
              <a:solidFill>
                <a:srgbClr val="000000"/>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pPr>
              <a:buFontTx/>
              <a:buChar char="•"/>
            </a:pPr>
            <a:r>
              <a:rPr lang="en-GB" sz="1400">
                <a:latin typeface="Garamond" pitchFamily="18" charset="0"/>
              </a:rPr>
              <a:t>The key issue is the choice of trigger, which optimally has a high hit rate and a low irritation potential for the basically decent who get inconvenienced. </a:t>
            </a:r>
          </a:p>
          <a:p>
            <a:pPr>
              <a:buFontTx/>
              <a:buChar char="•"/>
            </a:pPr>
            <a:r>
              <a:rPr lang="en-GB" sz="1400">
                <a:latin typeface="Garamond" pitchFamily="18" charset="0"/>
              </a:rPr>
              <a:t>Identifying such triggers is the purpose of my research </a:t>
            </a:r>
          </a:p>
        </p:txBody>
      </p:sp>
    </p:spTree>
    <p:extLst>
      <p:ext uri="{BB962C8B-B14F-4D97-AF65-F5344CB8AC3E}">
        <p14:creationId xmlns:p14="http://schemas.microsoft.com/office/powerpoint/2010/main" val="14582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Consistent with other studies, our research showed that not all domestic abuse is recognised as such by frontline officers. </a:t>
            </a:r>
          </a:p>
          <a:p>
            <a:r>
              <a:rPr lang="en-GB" baseline="0" dirty="0" smtClean="0"/>
              <a:t>For example, we observed incidents that involved domestic abuse, but were not seen as such, because for example there were also mental health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also found ‘cuffing’ or downgrading of incidents (through recording a less serious offence, or recording only one of many offences, or concluding that no offence took place at all, when it actually did) in our research, reinforcing what has been found in other studies: that coercive controlling behaviour can go ‘under the radar’ - it constitutes a pattern of often subtle behaviours than is inherently more difficult to recognise than say, a physical assault. </a:t>
            </a:r>
          </a:p>
          <a:p>
            <a:endParaRPr lang="en-GB" baseline="0" dirty="0" smtClean="0"/>
          </a:p>
          <a:p>
            <a:r>
              <a:rPr lang="en-GB" baseline="0" dirty="0" smtClean="0"/>
              <a:t>Taken together, these findings reinforce a need for ‘going back to basics’ – because we are still seeing basic misunderstandings and failings at the frontline. </a:t>
            </a:r>
          </a:p>
        </p:txBody>
      </p:sp>
      <p:sp>
        <p:nvSpPr>
          <p:cNvPr id="4" name="Slide Number Placeholder 3"/>
          <p:cNvSpPr>
            <a:spLocks noGrp="1"/>
          </p:cNvSpPr>
          <p:nvPr>
            <p:ph type="sldNum" sz="quarter" idx="10"/>
          </p:nvPr>
        </p:nvSpPr>
        <p:spPr/>
        <p:txBody>
          <a:bodyPr/>
          <a:lstStyle/>
          <a:p>
            <a:fld id="{EC221293-C087-4820-8467-273799AEC7FF}"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31015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a:t>
            </a:r>
            <a:r>
              <a:rPr lang="en-GB" baseline="0" dirty="0" smtClean="0"/>
              <a:t> identified as ‘domestic abuse’, force policy should kick in and officers should use the DASH risk tool to gather information from the victim (27 questions with yes/no answers, for those of you who don’t know)</a:t>
            </a:r>
          </a:p>
          <a:p>
            <a:endParaRPr lang="en-GB" baseline="0" dirty="0" smtClean="0"/>
          </a:p>
          <a:p>
            <a:r>
              <a:rPr lang="en-GB" baseline="0" dirty="0" smtClean="0"/>
              <a:t>Our research found very u</a:t>
            </a:r>
            <a:r>
              <a:rPr lang="en-GB" dirty="0" smtClean="0"/>
              <a:t>neven application and delivery of DASH.</a:t>
            </a:r>
          </a:p>
          <a:p>
            <a:endParaRPr lang="en-GB" dirty="0" smtClean="0"/>
          </a:p>
          <a:p>
            <a:r>
              <a:rPr lang="en-GB" dirty="0" smtClean="0"/>
              <a:t>We saw (through observations) and heard about (through interviews) domestic</a:t>
            </a:r>
            <a:r>
              <a:rPr lang="en-GB" baseline="0" dirty="0" smtClean="0"/>
              <a:t> abuse incidents where a DASH was not completed. </a:t>
            </a:r>
          </a:p>
          <a:p>
            <a:endParaRPr lang="en-GB" baseline="0" dirty="0" smtClean="0"/>
          </a:p>
          <a:p>
            <a:r>
              <a:rPr lang="en-GB" baseline="0" dirty="0" smtClean="0"/>
              <a:t>This was reinforced through the case file analysis, where for example in one force 14% of incidents did not have a DASH form attached (and a DASH was less likely to have been completed if there was not a criminal offence).</a:t>
            </a:r>
          </a:p>
          <a:p>
            <a:endParaRPr lang="en-GB" baseline="0" dirty="0" smtClean="0"/>
          </a:p>
          <a:p>
            <a:r>
              <a:rPr lang="en-GB" baseline="0" dirty="0" smtClean="0"/>
              <a:t>When DASH was completed, it might be completed in a variety of ways, with a variety of consequences (both good and bad). Many of the officers observed were professional, sympathetic, thorough and displayed interest in the victim’s responses during completion of the DASH. </a:t>
            </a:r>
          </a:p>
          <a:p>
            <a:r>
              <a:rPr lang="en-GB" baseline="0" dirty="0" smtClean="0"/>
              <a:t>But others were not. </a:t>
            </a:r>
          </a:p>
          <a:p>
            <a:endParaRPr lang="en-GB" baseline="0" dirty="0" smtClean="0"/>
          </a:p>
          <a:p>
            <a:r>
              <a:rPr lang="en-GB" baseline="0" dirty="0" smtClean="0"/>
              <a:t>Some officers went through the questions one-by-one, directly asking the victim each one and recording her answers on the form there and then. Other officers felt this type of approach was ‘robotic’ and instead worked the questions more casually into a conversation, sometimes making notes in their pocket notebook (right there and then), or sometimes not (just trying to remember it all), and then recording the answers back at the station sometime later. </a:t>
            </a:r>
          </a:p>
          <a:p>
            <a:endParaRPr lang="en-GB" baseline="0" dirty="0" smtClean="0"/>
          </a:p>
          <a:p>
            <a:r>
              <a:rPr lang="en-GB" baseline="0" dirty="0" smtClean="0"/>
              <a:t>We can’t just simply attribute these different approaches to officers being sloppy or lazy – they must be seen as officers attempting to make the DASH model ‘work’ in a variety of circumstances, often to the best of their abilities.</a:t>
            </a:r>
          </a:p>
          <a:p>
            <a:endParaRPr lang="en-GB" baseline="0" dirty="0" smtClean="0"/>
          </a:p>
          <a:p>
            <a:r>
              <a:rPr lang="en-GB" baseline="0" dirty="0" smtClean="0"/>
              <a:t>Yet the uneven application of DASH, combined with its uneven delivery, means we really have to question the completeness and quality of the information that is being collected through this process.</a:t>
            </a:r>
          </a:p>
          <a:p>
            <a:endParaRPr lang="en-GB" baseline="0" dirty="0" smtClean="0"/>
          </a:p>
          <a:p>
            <a:r>
              <a:rPr lang="en-GB" sz="1200" kern="1200" dirty="0" smtClean="0">
                <a:solidFill>
                  <a:schemeClr val="tx1"/>
                </a:solidFill>
                <a:effectLst/>
                <a:latin typeface="+mn-lt"/>
                <a:ea typeface="+mn-ea"/>
                <a:cs typeface="+mn-cs"/>
              </a:rPr>
              <a:t>We</a:t>
            </a:r>
            <a:r>
              <a:rPr lang="en-GB" sz="1200" kern="1200" baseline="0" dirty="0" smtClean="0">
                <a:solidFill>
                  <a:schemeClr val="tx1"/>
                </a:solidFill>
                <a:effectLst/>
                <a:latin typeface="+mn-lt"/>
                <a:ea typeface="+mn-ea"/>
                <a:cs typeface="+mn-cs"/>
              </a:rPr>
              <a:t> need t</a:t>
            </a:r>
            <a:r>
              <a:rPr lang="en-GB" sz="1200" kern="1200" dirty="0" smtClean="0">
                <a:solidFill>
                  <a:schemeClr val="tx1"/>
                </a:solidFill>
                <a:effectLst/>
                <a:latin typeface="+mn-lt"/>
                <a:ea typeface="+mn-ea"/>
                <a:cs typeface="+mn-cs"/>
              </a:rPr>
              <a:t>he information</a:t>
            </a:r>
            <a:r>
              <a:rPr lang="en-GB" sz="1200" kern="1200" baseline="0" dirty="0" smtClean="0">
                <a:solidFill>
                  <a:schemeClr val="tx1"/>
                </a:solidFill>
                <a:effectLst/>
                <a:latin typeface="+mn-lt"/>
                <a:ea typeface="+mn-ea"/>
                <a:cs typeface="+mn-cs"/>
              </a:rPr>
              <a:t> collected to be robust and complete because – crucially – it informs risk assessment – the next stage of the process.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As set out in the NPIA guidance of 2008 and the original DASH model of 2009, risk identification is meant to be a separate stage to risk assessment. They are different types of activities, to be undertaken by those occupying different roles, at different stages of the process.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Yet in practice these stages are blurred. We know from the national mapping that most forces expect a response officer, at the initial incident, to not only collect the risk information but to also decide on the risk grade.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‘how’ of risk assessment – how it’s done – is one of the key findings from the current study (next slide).</a:t>
            </a:r>
          </a:p>
          <a:p>
            <a:endParaRPr lang="en-GB" sz="120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C221293-C087-4820-8467-273799AEC7FF}"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61622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found that in most forces, the initial risk</a:t>
            </a:r>
            <a:r>
              <a:rPr lang="en-GB" baseline="0" dirty="0" smtClean="0"/>
              <a:t> assessment is usually decided by response officers, as a result of their interaction with the victim at the incident. </a:t>
            </a:r>
          </a:p>
          <a:p>
            <a:endParaRPr lang="en-GB" baseline="0" dirty="0" smtClean="0"/>
          </a:p>
          <a:p>
            <a:r>
              <a:rPr lang="en-GB" baseline="0" dirty="0" smtClean="0"/>
              <a:t>What does this mean, and what are the implications? There are 2 main implications. Both are problematic.</a:t>
            </a:r>
          </a:p>
          <a:p>
            <a:pPr marL="171450" indent="-171450">
              <a:buFont typeface="Arial" panose="020B0604020202020204" pitchFamily="34" charset="0"/>
              <a:buChar char="•"/>
            </a:pPr>
            <a:r>
              <a:rPr lang="en-GB" baseline="0" dirty="0" smtClean="0"/>
              <a:t>First, it means that what information a </a:t>
            </a:r>
            <a:r>
              <a:rPr lang="en-GB" i="1" u="sng" baseline="0" dirty="0" smtClean="0"/>
              <a:t>response officer </a:t>
            </a:r>
            <a:r>
              <a:rPr lang="en-GB" baseline="0" dirty="0" smtClean="0"/>
              <a:t>gets at an </a:t>
            </a:r>
            <a:r>
              <a:rPr lang="en-GB" b="0" i="1" u="sng" baseline="0" dirty="0" smtClean="0"/>
              <a:t>incident</a:t>
            </a:r>
            <a:r>
              <a:rPr lang="en-GB" baseline="0" dirty="0" smtClean="0"/>
              <a:t> will primarily determine a victim’s risk grade (standard/medium/high) in most areas of England and Wales</a:t>
            </a:r>
          </a:p>
          <a:p>
            <a:pPr marL="628650" lvl="1" indent="-171450">
              <a:buFont typeface="Arial" panose="020B0604020202020204" pitchFamily="34" charset="0"/>
              <a:buChar char="•"/>
            </a:pPr>
            <a:r>
              <a:rPr lang="en-GB" baseline="0" dirty="0" smtClean="0"/>
              <a:t>But research shows that response officers might not always have a deep level of understanding of domestic abuse, especially compared to specialists</a:t>
            </a:r>
          </a:p>
          <a:p>
            <a:pPr marL="628650" lvl="1" indent="-171450">
              <a:buFont typeface="Arial" panose="020B0604020202020204" pitchFamily="34" charset="0"/>
              <a:buChar char="•"/>
            </a:pPr>
            <a:r>
              <a:rPr lang="en-GB" baseline="0" dirty="0" smtClean="0"/>
              <a:t>And regardless of the individual officer’s level of understanding or competence, there are situational constraints (e.g. the victim may be injured and/or upset, there may be children present, it may be late at night, etc.) and these are going to limit the accuracy of the risk assessments that are made. </a:t>
            </a:r>
          </a:p>
          <a:p>
            <a:pPr marL="628650" lvl="1" indent="-171450">
              <a:buFont typeface="Arial" panose="020B0604020202020204" pitchFamily="34" charset="0"/>
              <a:buChar char="•"/>
            </a:pPr>
            <a:r>
              <a:rPr lang="en-GB" baseline="0" dirty="0" smtClean="0"/>
              <a:t>Also, even if those situational constraints are not present, the level of disclosure by victims is often less than it would be at a different time or setting (e.g. a couple of days after the incident, in conversation with an IDVA)</a:t>
            </a:r>
          </a:p>
          <a:p>
            <a:pPr marL="171450" indent="-171450">
              <a:buFont typeface="Arial" panose="020B0604020202020204" pitchFamily="34" charset="0"/>
              <a:buChar char="•"/>
            </a:pPr>
            <a:r>
              <a:rPr lang="en-GB" baseline="0" dirty="0" smtClean="0"/>
              <a:t>Second, due to high volumes, frontline risk assessments are not always reviewed in a timely way, and the reviews tend to focus on the medium/high risk cases.  </a:t>
            </a:r>
          </a:p>
          <a:p>
            <a:pPr marL="628650" lvl="1" indent="-171450">
              <a:buFont typeface="Arial" panose="020B0604020202020204" pitchFamily="34" charset="0"/>
              <a:buChar char="•"/>
            </a:pPr>
            <a:r>
              <a:rPr lang="en-GB" baseline="0" dirty="0" smtClean="0"/>
              <a:t>Whether this is an accurate assessment or not will not be known for some days or weeks (if there is a backlog, which is a problem we observed in all of our fieldwork sites) until a specialist officer or risk assessor has a chance to review the DASH, look at the history of the victim and perp, and consider whether for example the ‘standard’ label is actually true.</a:t>
            </a:r>
          </a:p>
          <a:p>
            <a:pPr marL="628650" lvl="1" indent="-171450">
              <a:buFont typeface="Arial" panose="020B0604020202020204" pitchFamily="34" charset="0"/>
              <a:buChar char="•"/>
            </a:pPr>
            <a:r>
              <a:rPr lang="en-GB" baseline="0" dirty="0" smtClean="0"/>
              <a:t>A risk assessment grade follows the victim for some time, and determines whether and what services she gets. Errors at this stage are not just paperwork errors, they create meaningful, perhaps life-threatening consequences for victims.</a:t>
            </a:r>
          </a:p>
          <a:p>
            <a:endParaRPr lang="en-GB" dirty="0" smtClean="0"/>
          </a:p>
          <a:p>
            <a:r>
              <a:rPr lang="en-GB" dirty="0" smtClean="0"/>
              <a:t>It’s important to say that, even when the initial risk assessment does not take place at the frontline, it is not always clear that a ‘specialist’ (someone with a designated role or expertise) will decide the risk grade. Or be</a:t>
            </a:r>
            <a:r>
              <a:rPr lang="en-GB" baseline="0" dirty="0" smtClean="0"/>
              <a:t> able to decide it in a timely manner.</a:t>
            </a:r>
            <a:endParaRPr lang="en-GB" dirty="0" smtClean="0"/>
          </a:p>
          <a:p>
            <a:endParaRPr lang="en-GB" dirty="0" smtClean="0"/>
          </a:p>
          <a:p>
            <a:r>
              <a:rPr lang="en-GB" baseline="0" dirty="0" smtClean="0"/>
              <a:t>Police and partners we interviewed were clear that </a:t>
            </a:r>
            <a:r>
              <a:rPr lang="en-GB" dirty="0" smtClean="0"/>
              <a:t>both the current incident and history need to be considered when deciding upon risk </a:t>
            </a:r>
            <a:r>
              <a:rPr lang="en-GB" dirty="0" err="1" smtClean="0"/>
              <a:t>gradings</a:t>
            </a:r>
            <a:r>
              <a:rPr lang="en-GB" dirty="0" smtClean="0"/>
              <a:t> – therefore a </a:t>
            </a:r>
            <a:r>
              <a:rPr lang="en-GB" baseline="0" dirty="0" smtClean="0"/>
              <a:t>‘true’ risk assessment involves some time and effort. They said that DASH plays a part, but is only one part, of this process.</a:t>
            </a:r>
          </a:p>
          <a:p>
            <a:endParaRPr lang="en-GB" baseline="0" dirty="0" smtClean="0"/>
          </a:p>
          <a:p>
            <a:r>
              <a:rPr lang="en-GB" dirty="0" smtClean="0"/>
              <a:t>The</a:t>
            </a:r>
            <a:r>
              <a:rPr lang="en-GB" baseline="0" dirty="0" smtClean="0"/>
              <a:t> main implication from all of this is that the risk assessment stage is really important and needs to be done in a way that minimizes errors: by specialists who have the time and expertise to make a holistic judgment. Risk assessments have to be reviewed quickly, and we know that they aren’t always, due to high demand.</a:t>
            </a:r>
          </a:p>
          <a:p>
            <a:endParaRPr lang="en-GB" baseline="0" dirty="0" smtClean="0"/>
          </a:p>
        </p:txBody>
      </p:sp>
      <p:sp>
        <p:nvSpPr>
          <p:cNvPr id="4" name="Slide Number Placeholder 3"/>
          <p:cNvSpPr>
            <a:spLocks noGrp="1"/>
          </p:cNvSpPr>
          <p:nvPr>
            <p:ph type="sldNum" sz="quarter" idx="10"/>
          </p:nvPr>
        </p:nvSpPr>
        <p:spPr/>
        <p:txBody>
          <a:bodyPr/>
          <a:lstStyle/>
          <a:p>
            <a:fld id="{EC221293-C087-4820-8467-273799AEC7FF}"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38240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survey shows </a:t>
            </a:r>
            <a:r>
              <a:rPr lang="en-GB" dirty="0" smtClean="0"/>
              <a:t>that</a:t>
            </a:r>
            <a:r>
              <a:rPr lang="en-GB" baseline="0" dirty="0" smtClean="0"/>
              <a:t> serious physical violence is what is at the forefront of their minds when they think about high risk domestic abuse: injury, threats to kill, strangle/choke, weapons. </a:t>
            </a:r>
          </a:p>
          <a:p>
            <a:r>
              <a:rPr lang="en-GB" baseline="0" dirty="0" smtClean="0"/>
              <a:t>Also important are those relating to children’s risk (hurting children, threats of violence or against children, other dependants in the home and pregnancy). </a:t>
            </a:r>
          </a:p>
          <a:p>
            <a:r>
              <a:rPr lang="en-GB" baseline="0" dirty="0" smtClean="0"/>
              <a:t>The victim’s level of fear also seems highly relevant to frontline risk identification (very frightened and afraid).</a:t>
            </a:r>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violence and offences focus was also apparent from the DASH data in police records. Logistic regression analysis was performed on data from cases files in one of the forces, the dependent variable being whether the case was graded as high risk. Reinforcing the survey findings, factors that were associated with a statistically significant increase in the odds of a case being graded as high risk were all concerned with physical violence or criminal offences.</a:t>
            </a:r>
            <a:endParaRPr lang="en-GB" dirty="0"/>
          </a:p>
        </p:txBody>
      </p:sp>
      <p:sp>
        <p:nvSpPr>
          <p:cNvPr id="4" name="Slide Number Placeholder 3"/>
          <p:cNvSpPr>
            <a:spLocks noGrp="1"/>
          </p:cNvSpPr>
          <p:nvPr>
            <p:ph type="sldNum" sz="quarter" idx="10"/>
          </p:nvPr>
        </p:nvSpPr>
        <p:spPr/>
        <p:txBody>
          <a:bodyPr/>
          <a:lstStyle/>
          <a:p>
            <a:fld id="{EC221293-C087-4820-8467-273799AEC7FF}"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92003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last stage of risk-led process: risk management.</a:t>
            </a:r>
          </a:p>
          <a:p>
            <a:endParaRPr lang="en-GB" baseline="0" dirty="0" smtClean="0"/>
          </a:p>
          <a:p>
            <a:r>
              <a:rPr lang="en-GB" baseline="0" dirty="0" smtClean="0"/>
              <a:t>We have an infrastructure set up now (DASH, IDVAs and specialist police, and MARACs) which makes improved outcomes for those affected by domestic abuse a greater possibility, and many times a reality. </a:t>
            </a:r>
          </a:p>
          <a:p>
            <a:endParaRPr lang="en-GB" baseline="0" dirty="0" smtClean="0"/>
          </a:p>
          <a:p>
            <a:r>
              <a:rPr lang="en-GB" baseline="0" dirty="0" smtClean="0"/>
              <a:t>But we also have an infrastructure that is trembling under the weight of demand, with activities and tasks sometimes being performed without an understanding of </a:t>
            </a:r>
            <a:r>
              <a:rPr lang="en-GB" i="1" u="sng" baseline="0" dirty="0" smtClean="0"/>
              <a:t>how</a:t>
            </a:r>
            <a:r>
              <a:rPr lang="en-GB" baseline="0" dirty="0" smtClean="0"/>
              <a:t> and </a:t>
            </a:r>
            <a:r>
              <a:rPr lang="en-GB" i="1" u="sng" baseline="0" dirty="0" smtClean="0"/>
              <a:t>what</a:t>
            </a:r>
            <a:r>
              <a:rPr lang="en-GB" baseline="0" dirty="0" smtClean="0"/>
              <a:t> the process is meant to achieve. </a:t>
            </a:r>
          </a:p>
          <a:p>
            <a:endParaRPr lang="en-GB" baseline="0" dirty="0" smtClean="0"/>
          </a:p>
          <a:p>
            <a:r>
              <a:rPr lang="en-GB" baseline="0" dirty="0" smtClean="0"/>
              <a:t>A risk tool – such as DASH – is only going to ‘work’ if it is embedded within a bigger process that also ‘works’. Therefore, we have to be careful not to ‘blame DASH’ when it is just one part of the risk-led approach. Getting the DASH form ‘right’ is actually the easy part, if you ask me.</a:t>
            </a:r>
            <a:endParaRPr lang="en-GB" dirty="0"/>
          </a:p>
        </p:txBody>
      </p:sp>
      <p:sp>
        <p:nvSpPr>
          <p:cNvPr id="4" name="Slide Number Placeholder 3"/>
          <p:cNvSpPr>
            <a:spLocks noGrp="1"/>
          </p:cNvSpPr>
          <p:nvPr>
            <p:ph type="sldNum" sz="quarter" idx="10"/>
          </p:nvPr>
        </p:nvSpPr>
        <p:spPr/>
        <p:txBody>
          <a:bodyPr/>
          <a:lstStyle/>
          <a:p>
            <a:fld id="{EC221293-C087-4820-8467-273799AEC7FF}"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288265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221293-C087-4820-8467-273799AEC7FF}"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67589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53</a:t>
            </a:fld>
            <a:endParaRPr lang="en-GB" dirty="0">
              <a:solidFill>
                <a:prstClr val="black"/>
              </a:solidFill>
            </a:endParaRPr>
          </a:p>
        </p:txBody>
      </p:sp>
    </p:spTree>
    <p:extLst>
      <p:ext uri="{BB962C8B-B14F-4D97-AF65-F5344CB8AC3E}">
        <p14:creationId xmlns:p14="http://schemas.microsoft.com/office/powerpoint/2010/main" val="414687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54</a:t>
            </a:fld>
            <a:endParaRPr lang="en-GB" dirty="0">
              <a:solidFill>
                <a:prstClr val="black"/>
              </a:solidFill>
            </a:endParaRPr>
          </a:p>
        </p:txBody>
      </p:sp>
    </p:spTree>
    <p:extLst>
      <p:ext uri="{BB962C8B-B14F-4D97-AF65-F5344CB8AC3E}">
        <p14:creationId xmlns:p14="http://schemas.microsoft.com/office/powerpoint/2010/main" val="2713446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55</a:t>
            </a:fld>
            <a:endParaRPr lang="en-GB" dirty="0">
              <a:solidFill>
                <a:prstClr val="black"/>
              </a:solidFill>
            </a:endParaRPr>
          </a:p>
        </p:txBody>
      </p:sp>
    </p:spTree>
    <p:extLst>
      <p:ext uri="{BB962C8B-B14F-4D97-AF65-F5344CB8AC3E}">
        <p14:creationId xmlns:p14="http://schemas.microsoft.com/office/powerpoint/2010/main" val="61476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56</a:t>
            </a:fld>
            <a:endParaRPr lang="en-GB" dirty="0">
              <a:solidFill>
                <a:prstClr val="black"/>
              </a:solidFill>
            </a:endParaRPr>
          </a:p>
        </p:txBody>
      </p:sp>
    </p:spTree>
    <p:extLst>
      <p:ext uri="{BB962C8B-B14F-4D97-AF65-F5344CB8AC3E}">
        <p14:creationId xmlns:p14="http://schemas.microsoft.com/office/powerpoint/2010/main" val="93346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8F373-663D-F442-A540-EFF54AB339F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47213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009647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234204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821717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99136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968056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16037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56868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33 refused to be </a:t>
            </a:r>
            <a:r>
              <a:rPr lang="en-US" dirty="0" err="1"/>
              <a:t>breathalysed</a:t>
            </a:r>
            <a:endParaRPr lang="en-US"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02202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numbers are not</a:t>
            </a:r>
            <a:r>
              <a:rPr lang="en-US" baseline="0" dirty="0"/>
              <a:t> large and do differ between locations</a:t>
            </a:r>
          </a:p>
          <a:p>
            <a:endParaRPr lang="en-US" baseline="0" dirty="0"/>
          </a:p>
          <a:p>
            <a:endParaRPr lang="en-US" baseline="0" dirty="0"/>
          </a:p>
          <a:p>
            <a:r>
              <a:rPr lang="en-US" baseline="0" dirty="0"/>
              <a:t>The low base rate indicates further testing is needed to determine if these findings are not due to chance or confounding factors</a:t>
            </a:r>
            <a:endParaRPr lang="en-US"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673461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75117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3876032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668532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704634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515558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6AE61416-A80C-48E1-BA6D-707ABFB1F3CB}"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3340341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E61416-A80C-48E1-BA6D-707ABFB1F3CB}"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1410526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AE61416-A80C-48E1-BA6D-707ABFB1F3CB}" type="slidenum">
              <a:rPr lang="en-US" smtClean="0">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3369510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6AE61416-A80C-48E1-BA6D-707ABFB1F3CB}"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1013338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6AE61416-A80C-48E1-BA6D-707ABFB1F3CB}"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4230094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6AE61416-A80C-48E1-BA6D-707ABFB1F3CB}" type="slidenum">
              <a:rPr lang="en-US" smtClean="0">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1629301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latin typeface="+mn-lt"/>
            </a:endParaRPr>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76651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41</a:t>
            </a:fld>
            <a:endParaRPr lang="en-GB" dirty="0">
              <a:solidFill>
                <a:prstClr val="black"/>
              </a:solidFill>
            </a:endParaRPr>
          </a:p>
        </p:txBody>
      </p:sp>
    </p:spTree>
    <p:extLst>
      <p:ext uri="{BB962C8B-B14F-4D97-AF65-F5344CB8AC3E}">
        <p14:creationId xmlns:p14="http://schemas.microsoft.com/office/powerpoint/2010/main" val="490776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105DB-792F-428D-A950-41BC6AC41CD0}"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214073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E61416-A80C-48E1-BA6D-707ABFB1F3CB}"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178922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102</a:t>
            </a:fld>
            <a:endParaRPr lang="en-GB" dirty="0">
              <a:solidFill>
                <a:prstClr val="black"/>
              </a:solidFill>
            </a:endParaRPr>
          </a:p>
        </p:txBody>
      </p:sp>
    </p:spTree>
    <p:extLst>
      <p:ext uri="{BB962C8B-B14F-4D97-AF65-F5344CB8AC3E}">
        <p14:creationId xmlns:p14="http://schemas.microsoft.com/office/powerpoint/2010/main" val="2939088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103</a:t>
            </a:fld>
            <a:endParaRPr lang="en-GB" dirty="0">
              <a:solidFill>
                <a:prstClr val="black"/>
              </a:solidFill>
            </a:endParaRPr>
          </a:p>
        </p:txBody>
      </p:sp>
    </p:spTree>
    <p:extLst>
      <p:ext uri="{BB962C8B-B14F-4D97-AF65-F5344CB8AC3E}">
        <p14:creationId xmlns:p14="http://schemas.microsoft.com/office/powerpoint/2010/main" val="2359206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104</a:t>
            </a:fld>
            <a:endParaRPr lang="en-GB" dirty="0">
              <a:solidFill>
                <a:prstClr val="black"/>
              </a:solidFill>
            </a:endParaRPr>
          </a:p>
        </p:txBody>
      </p:sp>
    </p:spTree>
    <p:extLst>
      <p:ext uri="{BB962C8B-B14F-4D97-AF65-F5344CB8AC3E}">
        <p14:creationId xmlns:p14="http://schemas.microsoft.com/office/powerpoint/2010/main" val="413775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105</a:t>
            </a:fld>
            <a:endParaRPr lang="en-GB" dirty="0">
              <a:solidFill>
                <a:prstClr val="black"/>
              </a:solidFill>
            </a:endParaRPr>
          </a:p>
        </p:txBody>
      </p:sp>
    </p:spTree>
    <p:extLst>
      <p:ext uri="{BB962C8B-B14F-4D97-AF65-F5344CB8AC3E}">
        <p14:creationId xmlns:p14="http://schemas.microsoft.com/office/powerpoint/2010/main" val="2045488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106</a:t>
            </a:fld>
            <a:endParaRPr lang="en-GB" dirty="0">
              <a:solidFill>
                <a:prstClr val="black"/>
              </a:solidFill>
            </a:endParaRPr>
          </a:p>
        </p:txBody>
      </p:sp>
    </p:spTree>
    <p:extLst>
      <p:ext uri="{BB962C8B-B14F-4D97-AF65-F5344CB8AC3E}">
        <p14:creationId xmlns:p14="http://schemas.microsoft.com/office/powerpoint/2010/main" val="348915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107</a:t>
            </a:fld>
            <a:endParaRPr lang="en-GB" dirty="0">
              <a:solidFill>
                <a:prstClr val="black"/>
              </a:solidFill>
            </a:endParaRPr>
          </a:p>
        </p:txBody>
      </p:sp>
    </p:spTree>
    <p:extLst>
      <p:ext uri="{BB962C8B-B14F-4D97-AF65-F5344CB8AC3E}">
        <p14:creationId xmlns:p14="http://schemas.microsoft.com/office/powerpoint/2010/main" val="2392777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108</a:t>
            </a:fld>
            <a:endParaRPr lang="en-GB" dirty="0">
              <a:solidFill>
                <a:prstClr val="black"/>
              </a:solidFill>
            </a:endParaRPr>
          </a:p>
        </p:txBody>
      </p:sp>
    </p:spTree>
    <p:extLst>
      <p:ext uri="{BB962C8B-B14F-4D97-AF65-F5344CB8AC3E}">
        <p14:creationId xmlns:p14="http://schemas.microsoft.com/office/powerpoint/2010/main" val="1755736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109</a:t>
            </a:fld>
            <a:endParaRPr lang="en-GB" dirty="0">
              <a:solidFill>
                <a:prstClr val="black"/>
              </a:solidFill>
            </a:endParaRPr>
          </a:p>
        </p:txBody>
      </p:sp>
    </p:spTree>
    <p:extLst>
      <p:ext uri="{BB962C8B-B14F-4D97-AF65-F5344CB8AC3E}">
        <p14:creationId xmlns:p14="http://schemas.microsoft.com/office/powerpoint/2010/main" val="413479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we know fairly well is that the risk of IPV declines over time for both offenders and for victims, for men and women. For all types of violence not just IPV.</a:t>
            </a:r>
          </a:p>
          <a:p>
            <a:endParaRPr lang="en-GB" dirty="0" smtClean="0"/>
          </a:p>
          <a:p>
            <a:r>
              <a:rPr lang="en-GB" dirty="0" smtClean="0"/>
              <a:t>This is seen to be a natural process that – in relation to offending – has come to be known as natural desistance.  Many IPV studies document a desistance rate from violence that is larger than the recidivism rate even without formal intervention .  </a:t>
            </a:r>
          </a:p>
          <a:p>
            <a:endParaRPr lang="en-GB" dirty="0" smtClean="0"/>
          </a:p>
          <a:p>
            <a:r>
              <a:rPr lang="en-GB" dirty="0" smtClean="0"/>
              <a:t>The fact that violence decreases with time regardless of the presence or absence of an intervention means that to fairly test whether an intervention reduces violence one must have an equivalent control group to distinguish between natural and accelerated desistance.  </a:t>
            </a:r>
          </a:p>
          <a:p>
            <a:endParaRPr lang="en-GB" dirty="0" smtClean="0"/>
          </a:p>
          <a:p>
            <a:r>
              <a:rPr lang="en-GB" dirty="0" smtClean="0"/>
              <a:t>RCTs are necessary for distinguishing between natural desistance and those accelerated significantly by an effective intervention.</a:t>
            </a:r>
          </a:p>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42</a:t>
            </a:fld>
            <a:endParaRPr lang="en-GB" dirty="0">
              <a:solidFill>
                <a:prstClr val="black"/>
              </a:solidFill>
            </a:endParaRPr>
          </a:p>
        </p:txBody>
      </p:sp>
    </p:spTree>
    <p:extLst>
      <p:ext uri="{BB962C8B-B14F-4D97-AF65-F5344CB8AC3E}">
        <p14:creationId xmlns:p14="http://schemas.microsoft.com/office/powerpoint/2010/main" val="2115313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110</a:t>
            </a:fld>
            <a:endParaRPr lang="en-GB" dirty="0">
              <a:solidFill>
                <a:prstClr val="black"/>
              </a:solidFill>
            </a:endParaRPr>
          </a:p>
        </p:txBody>
      </p:sp>
    </p:spTree>
    <p:extLst>
      <p:ext uri="{BB962C8B-B14F-4D97-AF65-F5344CB8AC3E}">
        <p14:creationId xmlns:p14="http://schemas.microsoft.com/office/powerpoint/2010/main" val="2063506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111</a:t>
            </a:fld>
            <a:endParaRPr lang="en-GB" dirty="0">
              <a:solidFill>
                <a:prstClr val="black"/>
              </a:solidFill>
            </a:endParaRPr>
          </a:p>
        </p:txBody>
      </p:sp>
    </p:spTree>
    <p:extLst>
      <p:ext uri="{BB962C8B-B14F-4D97-AF65-F5344CB8AC3E}">
        <p14:creationId xmlns:p14="http://schemas.microsoft.com/office/powerpoint/2010/main" val="276113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112</a:t>
            </a:fld>
            <a:endParaRPr lang="en-GB" dirty="0">
              <a:solidFill>
                <a:prstClr val="black"/>
              </a:solidFill>
            </a:endParaRPr>
          </a:p>
        </p:txBody>
      </p:sp>
    </p:spTree>
    <p:extLst>
      <p:ext uri="{BB962C8B-B14F-4D97-AF65-F5344CB8AC3E}">
        <p14:creationId xmlns:p14="http://schemas.microsoft.com/office/powerpoint/2010/main" val="3304088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113</a:t>
            </a:fld>
            <a:endParaRPr lang="en-GB" dirty="0">
              <a:solidFill>
                <a:prstClr val="black"/>
              </a:solidFill>
            </a:endParaRPr>
          </a:p>
        </p:txBody>
      </p:sp>
    </p:spTree>
    <p:extLst>
      <p:ext uri="{BB962C8B-B14F-4D97-AF65-F5344CB8AC3E}">
        <p14:creationId xmlns:p14="http://schemas.microsoft.com/office/powerpoint/2010/main" val="508330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114</a:t>
            </a:fld>
            <a:endParaRPr lang="en-GB" dirty="0">
              <a:solidFill>
                <a:prstClr val="black"/>
              </a:solidFill>
            </a:endParaRPr>
          </a:p>
        </p:txBody>
      </p:sp>
    </p:spTree>
    <p:extLst>
      <p:ext uri="{BB962C8B-B14F-4D97-AF65-F5344CB8AC3E}">
        <p14:creationId xmlns:p14="http://schemas.microsoft.com/office/powerpoint/2010/main" val="2893585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115</a:t>
            </a:fld>
            <a:endParaRPr lang="en-GB" dirty="0">
              <a:solidFill>
                <a:prstClr val="black"/>
              </a:solidFill>
            </a:endParaRPr>
          </a:p>
        </p:txBody>
      </p:sp>
    </p:spTree>
    <p:extLst>
      <p:ext uri="{BB962C8B-B14F-4D97-AF65-F5344CB8AC3E}">
        <p14:creationId xmlns:p14="http://schemas.microsoft.com/office/powerpoint/2010/main" val="36773991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Victims’ Services and Restorative Justice - £1.5m.</a:t>
            </a:r>
            <a:r>
              <a:rPr lang="en-GB" baseline="0" dirty="0" smtClean="0"/>
              <a:t> </a:t>
            </a:r>
            <a:r>
              <a:rPr lang="en-GB" dirty="0" smtClean="0"/>
              <a:t>Awarded to:</a:t>
            </a:r>
          </a:p>
          <a:p>
            <a:pPr marL="171450" indent="-171450">
              <a:buFont typeface="Arial" panose="020B0604020202020204" pitchFamily="34" charset="0"/>
              <a:buChar char="•"/>
            </a:pPr>
            <a:r>
              <a:rPr lang="en-GB" dirty="0" smtClean="0"/>
              <a:t>Anthony Walker Foundation for a hate crime advocacy service</a:t>
            </a:r>
          </a:p>
          <a:p>
            <a:pPr marL="171450" indent="-171450">
              <a:buFont typeface="Arial" panose="020B0604020202020204" pitchFamily="34" charset="0"/>
              <a:buChar char="•"/>
            </a:pPr>
            <a:r>
              <a:rPr lang="en-GB" dirty="0" smtClean="0"/>
              <a:t>Catch 22 for a child sexual exploitation service</a:t>
            </a:r>
          </a:p>
          <a:p>
            <a:pPr marL="171450" indent="-171450">
              <a:buFont typeface="Arial" panose="020B0604020202020204" pitchFamily="34" charset="0"/>
              <a:buChar char="•"/>
            </a:pPr>
            <a:r>
              <a:rPr lang="en-GB" dirty="0" smtClean="0"/>
              <a:t>Light for Life for a hate crime service</a:t>
            </a:r>
          </a:p>
          <a:p>
            <a:pPr marL="171450" indent="-171450">
              <a:buFont typeface="Arial" panose="020B0604020202020204" pitchFamily="34" charset="0"/>
              <a:buChar char="•"/>
            </a:pPr>
            <a:r>
              <a:rPr lang="en-GB" dirty="0" smtClean="0"/>
              <a:t>Listening Ear to support children within DV environments</a:t>
            </a:r>
          </a:p>
          <a:p>
            <a:pPr marL="171450" indent="-171450">
              <a:buFont typeface="Arial" panose="020B0604020202020204" pitchFamily="34" charset="0"/>
              <a:buChar char="•"/>
            </a:pPr>
            <a:r>
              <a:rPr lang="en-GB" dirty="0" smtClean="0"/>
              <a:t>RASA/RASASC for a sexual offences service</a:t>
            </a:r>
          </a:p>
          <a:p>
            <a:pPr marL="171450" indent="-171450">
              <a:buFont typeface="Arial" panose="020B0604020202020204" pitchFamily="34" charset="0"/>
              <a:buChar char="•"/>
            </a:pPr>
            <a:r>
              <a:rPr lang="en-GB" dirty="0" smtClean="0"/>
              <a:t>Victim Support for a vulnerable victims service</a:t>
            </a:r>
          </a:p>
          <a:p>
            <a:pPr marL="171450" indent="-171450">
              <a:buFont typeface="Arial" panose="020B0604020202020204" pitchFamily="34" charset="0"/>
              <a:buChar char="•"/>
            </a:pPr>
            <a:r>
              <a:rPr lang="en-GB" dirty="0" smtClean="0"/>
              <a:t>Merseyside Police for referral and Neighbourhood support model</a:t>
            </a:r>
          </a:p>
          <a:p>
            <a:endParaRPr lang="en-GB" dirty="0"/>
          </a:p>
        </p:txBody>
      </p:sp>
      <p:sp>
        <p:nvSpPr>
          <p:cNvPr id="4" name="Slide Number Placeholder 3"/>
          <p:cNvSpPr>
            <a:spLocks noGrp="1"/>
          </p:cNvSpPr>
          <p:nvPr>
            <p:ph type="sldNum" sz="quarter" idx="10"/>
          </p:nvPr>
        </p:nvSpPr>
        <p:spPr/>
        <p:txBody>
          <a:bodyPr/>
          <a:lstStyle/>
          <a:p>
            <a:fld id="{4B676139-0F23-4AAD-A053-EA492388A93D}" type="slidenum">
              <a:rPr lang="en-GB" smtClean="0">
                <a:solidFill>
                  <a:prstClr val="black"/>
                </a:solidFill>
              </a:rPr>
              <a:pPr/>
              <a:t>116</a:t>
            </a:fld>
            <a:endParaRPr lang="en-GB" dirty="0">
              <a:solidFill>
                <a:prstClr val="black"/>
              </a:solidFill>
            </a:endParaRPr>
          </a:p>
        </p:txBody>
      </p:sp>
    </p:spTree>
    <p:extLst>
      <p:ext uri="{BB962C8B-B14F-4D97-AF65-F5344CB8AC3E}">
        <p14:creationId xmlns:p14="http://schemas.microsoft.com/office/powerpoint/2010/main" val="2590804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41288"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a:xfrm>
            <a:off x="708025" y="4860925"/>
            <a:ext cx="5686425" cy="4605338"/>
          </a:xfrm>
        </p:spPr>
        <p:txBody>
          <a:bodyPr lIns="99970" tIns="49985" rIns="99970" bIns="49985"/>
          <a:lstStyle/>
          <a:p>
            <a:endParaRPr lang="en-GB" altLang="en-US" smtClean="0"/>
          </a:p>
        </p:txBody>
      </p:sp>
      <p:sp>
        <p:nvSpPr>
          <p:cNvPr id="4" name="Slide Number Placeholder 3"/>
          <p:cNvSpPr txBox="1">
            <a:spLocks noGrp="1"/>
          </p:cNvSpPr>
          <p:nvPr/>
        </p:nvSpPr>
        <p:spPr bwMode="auto">
          <a:xfrm>
            <a:off x="4022725" y="9721850"/>
            <a:ext cx="30781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970" tIns="49985" rIns="99970" bIns="49985" anchor="b"/>
          <a:lstStyle>
            <a:lvl1pPr defTabSz="990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804863" indent="-309563" defTabSz="990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238250" indent="-247650" defTabSz="990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733550" indent="-247650" defTabSz="990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28850" indent="-247650" defTabSz="990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686050" indent="-247650" defTabSz="990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143250" indent="-247650" defTabSz="990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00450" indent="-247650" defTabSz="990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057650" indent="-247650" defTabSz="990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hangingPunct="1">
              <a:spcBef>
                <a:spcPct val="0"/>
              </a:spcBef>
              <a:spcAft>
                <a:spcPct val="0"/>
              </a:spcAft>
            </a:pPr>
            <a:fld id="{D0E5E939-036E-4E85-B251-4D89A45C7CF2}" type="slidenum">
              <a:rPr lang="en-GB" altLang="en-US" sz="1300" smtClean="0">
                <a:latin typeface="Calibri" panose="020F0502020204030204" pitchFamily="34" charset="0"/>
              </a:rPr>
              <a:pPr algn="r" fontAlgn="base" hangingPunct="1">
                <a:spcBef>
                  <a:spcPct val="0"/>
                </a:spcBef>
                <a:spcAft>
                  <a:spcPct val="0"/>
                </a:spcAft>
              </a:pPr>
              <a:t>124</a:t>
            </a:fld>
            <a:endParaRPr lang="en-GB" altLang="en-US" sz="1300" smtClean="0">
              <a:latin typeface="Calibri" panose="020F0502020204030204" pitchFamily="34" charset="0"/>
            </a:endParaRPr>
          </a:p>
        </p:txBody>
      </p:sp>
    </p:spTree>
    <p:extLst>
      <p:ext uri="{BB962C8B-B14F-4D97-AF65-F5344CB8AC3E}">
        <p14:creationId xmlns:p14="http://schemas.microsoft.com/office/powerpoint/2010/main" val="1256451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xfrm>
            <a:off x="141288" y="768350"/>
            <a:ext cx="6819900" cy="3836988"/>
          </a:xfrm>
          <a:solidFill>
            <a:srgbClr val="FFFFFF"/>
          </a:solidFill>
          <a:ln>
            <a:solidFill>
              <a:srgbClr val="000000"/>
            </a:solidFill>
            <a:miter lim="800000"/>
            <a:headEnd/>
            <a:tailEnd/>
          </a:ln>
        </p:spPr>
      </p:sp>
      <p:sp>
        <p:nvSpPr>
          <p:cNvPr id="26627" name="Rectangle 3"/>
          <p:cNvSpPr>
            <a:spLocks noGrp="1"/>
          </p:cNvSpPr>
          <p:nvPr>
            <p:ph type="body" idx="1"/>
          </p:nvPr>
        </p:nvSpPr>
        <p:spPr>
          <a:xfrm>
            <a:off x="709613" y="4860925"/>
            <a:ext cx="5683250" cy="4605338"/>
          </a:xfrm>
          <a:noFill/>
          <a:ln/>
        </p:spPr>
        <p:txBody>
          <a:bodyPr/>
          <a:lstStyle/>
          <a:p>
            <a:pPr marL="215900" indent="-215900" eaLnBrk="1" hangingPunct="1">
              <a:buFontTx/>
              <a:buAutoNum type="arabicParenBoth"/>
            </a:pPr>
            <a:r>
              <a:rPr lang="en-GB" altLang="en-US" smtClean="0"/>
              <a:t> The development of IOM can be tracked back to such initiatives as the Street Crime Initiative, Persistent Offender Programme, Prolific and other Priority Offender programme, Drug Intervention Programme all of which were supported by a variety of research findings. </a:t>
            </a:r>
          </a:p>
          <a:p>
            <a:pPr marL="215900" indent="-215900" eaLnBrk="1" hangingPunct="1">
              <a:buFontTx/>
              <a:buAutoNum type="arabicParenBoth"/>
            </a:pPr>
            <a:r>
              <a:rPr lang="en-GB" altLang="en-US" smtClean="0"/>
              <a:t> Police &amp; Crime Plan</a:t>
            </a:r>
          </a:p>
          <a:p>
            <a:pPr marL="215900" indent="-215900" eaLnBrk="1" hangingPunct="1">
              <a:buFontTx/>
              <a:buAutoNum type="arabicParenBoth"/>
            </a:pPr>
            <a:r>
              <a:rPr lang="en-GB" altLang="en-US" smtClean="0"/>
              <a:t> See Dawson &amp; Stanko (2013) on the importance of 'implementation' within offender management. </a:t>
            </a:r>
            <a:r>
              <a:rPr lang="en-US" altLang="en-US" smtClean="0">
                <a:hlinkClick r:id="rId3"/>
              </a:rPr>
              <a:t>http://policing.oxfordjournals.org/cgi/reprint/pat015?&amp;ijkey=H8Ir9jVeV4ZTpL7&amp;keytype=ref </a:t>
            </a:r>
            <a:endParaRPr lang="en-US" altLang="en-US" smtClean="0"/>
          </a:p>
          <a:p>
            <a:pPr marL="215900" indent="-215900" eaLnBrk="1" hangingPunct="1">
              <a:buFontTx/>
              <a:buAutoNum type="arabicParenBoth"/>
            </a:pPr>
            <a:r>
              <a:rPr lang="en-GB" altLang="en-US" smtClean="0"/>
              <a:t> paper?</a:t>
            </a:r>
            <a:endParaRPr lang="en-US" altLang="en-US" smtClean="0"/>
          </a:p>
        </p:txBody>
      </p:sp>
    </p:spTree>
    <p:extLst>
      <p:ext uri="{BB962C8B-B14F-4D97-AF65-F5344CB8AC3E}">
        <p14:creationId xmlns:p14="http://schemas.microsoft.com/office/powerpoint/2010/main" val="129146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During the past two decades in particular, a broad platform of interventions has emerged that can be described as two parallel streams of intervention efforts: one focused on reducing IPV by targeting the offender and changing or controlling their behaviour; the other focused on providing victims with resources that may reduce their risk of experiencing further victimization.  </a:t>
            </a:r>
          </a:p>
          <a:p>
            <a:endParaRPr lang="en-GB" dirty="0" smtClean="0"/>
          </a:p>
          <a:p>
            <a:r>
              <a:rPr lang="en-GB" dirty="0" smtClean="0"/>
              <a:t>In some instances, these interventions emerged organically whereas in other cases they resulted from systematic implementation efforts.  Accordingly, combining the research evidence is not straightforward primarily because victims and offenders are not mirror opposites where interventions designed for one group always produce a known, consistent impact on the other. In other words,</a:t>
            </a:r>
            <a:r>
              <a:rPr lang="en-GB" baseline="0" dirty="0" smtClean="0"/>
              <a:t> t</a:t>
            </a:r>
            <a:r>
              <a:rPr lang="en-GB" dirty="0" smtClean="0"/>
              <a:t>here might be success in terms of re-victimization but not recidivism, or vice versa. </a:t>
            </a:r>
            <a:r>
              <a:rPr lang="en-GB" baseline="0" dirty="0" smtClean="0"/>
              <a:t>For example, a </a:t>
            </a:r>
            <a:r>
              <a:rPr lang="en-GB" dirty="0" smtClean="0"/>
              <a:t>victim may be re-abused but the (original) offender does not cause this – the re-abuse is from a different offender (i.e., new partner), or victim is not re-abused but the (original) offender re-offends (i.e., his recidivism is with a new partner).</a:t>
            </a:r>
          </a:p>
          <a:p>
            <a:endParaRPr lang="en-GB" dirty="0" smtClean="0"/>
          </a:p>
          <a:p>
            <a:r>
              <a:rPr lang="en-GB" dirty="0" smtClean="0"/>
              <a:t>Producing a clear statement of the impact of IPV interventions on IPV is further complicated by the fact that there are now many interventions in place.  These are located in different domains, including those delivered by non-governmental organizations [NGO] in the voluntary sector, those delivered through the criminal justice system, or by healthcare providers.  </a:t>
            </a:r>
          </a:p>
          <a:p>
            <a:endParaRPr lang="en-GB" dirty="0" smtClean="0"/>
          </a:p>
          <a:p>
            <a:r>
              <a:rPr lang="en-GB" dirty="0" smtClean="0"/>
              <a:t>Each one of these systems will have dozens, if not hundreds of interventions that have been designed and implemented in various ways across time and place. Then there are efforts to combine interventions (i.e., to deliver services to victims and/or offenders in multi-agency partnerships) which might produce outcomes that also</a:t>
            </a:r>
            <a:r>
              <a:rPr lang="en-GB" baseline="0" dirty="0" smtClean="0"/>
              <a:t> vary across </a:t>
            </a:r>
            <a:r>
              <a:rPr lang="en-GB" dirty="0" smtClean="0"/>
              <a:t>time and place.  </a:t>
            </a:r>
          </a:p>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43</a:t>
            </a:fld>
            <a:endParaRPr lang="en-GB" dirty="0">
              <a:solidFill>
                <a:prstClr val="black"/>
              </a:solidFill>
            </a:endParaRPr>
          </a:p>
        </p:txBody>
      </p:sp>
    </p:spTree>
    <p:extLst>
      <p:ext uri="{BB962C8B-B14F-4D97-AF65-F5344CB8AC3E}">
        <p14:creationId xmlns:p14="http://schemas.microsoft.com/office/powerpoint/2010/main" val="428905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a:t>
            </a:r>
            <a:r>
              <a:rPr lang="en-GB" baseline="0" dirty="0" smtClean="0"/>
              <a:t> the challenges of a variegated, complex and perhaps even morphing problem, the challenge of developing interventions to respond to that problem that are effective and then subject to rigorous research which is able to demonstrate the extent to which they are effective and/or cost-effective is difficult, to say the least.</a:t>
            </a:r>
          </a:p>
          <a:p>
            <a:endParaRPr lang="en-GB" baseline="0" dirty="0" smtClean="0"/>
          </a:p>
          <a:p>
            <a:r>
              <a:rPr lang="en-GB" baseline="0" dirty="0" smtClean="0"/>
              <a:t>Nevertheless, we do have evidence suggesting the effectiveness of different single and multi-agency interventions to respond to DVA.</a:t>
            </a:r>
          </a:p>
          <a:p>
            <a:endParaRPr lang="en-GB" baseline="0" dirty="0" smtClean="0"/>
          </a:p>
          <a:p>
            <a:r>
              <a:rPr lang="en-GB" baseline="0" dirty="0" smtClean="0"/>
              <a:t>Notably, interventions located outside of the CJS (e.g. advocacy) and/or in partnership with CJS, have the most evidence demonstrating their effectiveness. </a:t>
            </a:r>
          </a:p>
          <a:p>
            <a:endParaRPr lang="en-GB" baseline="0" dirty="0" smtClean="0"/>
          </a:p>
          <a:p>
            <a:r>
              <a:rPr lang="en-GB" baseline="0" dirty="0" smtClean="0"/>
              <a:t>However it’s important to note that important insights into the nature of DVA as a problem, and ways of responding to it that seem to have value (to the victims, offenders, or practitioners involved), to ‘work’, have also emerged from three or more decades of scholarship.</a:t>
            </a:r>
          </a:p>
          <a:p>
            <a:endParaRPr lang="en-GB" baseline="0" dirty="0" smtClean="0"/>
          </a:p>
          <a:p>
            <a:r>
              <a:rPr lang="en-GB" baseline="0" dirty="0" smtClean="0"/>
              <a:t>For example, evidence-based insights revealing:</a:t>
            </a:r>
          </a:p>
          <a:p>
            <a:pPr marL="171450" indent="-171450">
              <a:buFont typeface="Arial" panose="020B0604020202020204" pitchFamily="34" charset="0"/>
              <a:buChar char="•"/>
            </a:pPr>
            <a:r>
              <a:rPr lang="en-GB" baseline="0" dirty="0" smtClean="0"/>
              <a:t>The multi-faceted nature of DVA – including a range of behaviours and criminal offences – not all of which involve physical violence</a:t>
            </a:r>
          </a:p>
          <a:p>
            <a:pPr marL="171450" indent="-171450">
              <a:buFont typeface="Arial" panose="020B0604020202020204" pitchFamily="34" charset="0"/>
              <a:buChar char="•"/>
            </a:pPr>
            <a:r>
              <a:rPr lang="en-GB" baseline="0" dirty="0" smtClean="0"/>
              <a:t>The factors influencing police decision-making at DVA calls</a:t>
            </a:r>
          </a:p>
          <a:p>
            <a:pPr marL="171450" indent="-171450">
              <a:buFont typeface="Arial" panose="020B0604020202020204" pitchFamily="34" charset="0"/>
              <a:buChar char="•"/>
            </a:pPr>
            <a:r>
              <a:rPr lang="en-GB" baseline="0" dirty="0" smtClean="0"/>
              <a:t>The many hurdles facing victims seeking help and how to better assist them</a:t>
            </a:r>
          </a:p>
          <a:p>
            <a:endParaRPr lang="en-GB" baseline="0" dirty="0" smtClean="0"/>
          </a:p>
          <a:p>
            <a:r>
              <a:rPr lang="en-GB" baseline="0" dirty="0" smtClean="0"/>
              <a:t>Such insights can sometimes be forgotten when it comes to systematic reviews of evidence (e.g. NICE 2014).</a:t>
            </a:r>
          </a:p>
          <a:p>
            <a:endParaRPr lang="en-GB" baseline="0" dirty="0" smtClean="0"/>
          </a:p>
          <a:p>
            <a:r>
              <a:rPr lang="en-GB" baseline="0" dirty="0" smtClean="0"/>
              <a:t>It’s within this context that I’d like to proceed to discussing recent research into risk-led policing of DVA in the UK – a strategy encompassing many interventions crossing agency boundaries</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44</a:t>
            </a:fld>
            <a:endParaRPr lang="en-GB" dirty="0">
              <a:solidFill>
                <a:prstClr val="black"/>
              </a:solidFill>
            </a:endParaRPr>
          </a:p>
        </p:txBody>
      </p:sp>
    </p:spTree>
    <p:extLst>
      <p:ext uri="{BB962C8B-B14F-4D97-AF65-F5344CB8AC3E}">
        <p14:creationId xmlns:p14="http://schemas.microsoft.com/office/powerpoint/2010/main" val="3246057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‘risk-led policing’ involves 4 distinct stages:</a:t>
            </a:r>
          </a:p>
          <a:p>
            <a:endParaRPr lang="en-GB" baseline="0" dirty="0" smtClean="0"/>
          </a:p>
          <a:p>
            <a:r>
              <a:rPr lang="en-GB" baseline="0" dirty="0" smtClean="0"/>
              <a:t>Briefly, these are:</a:t>
            </a:r>
          </a:p>
          <a:p>
            <a:pPr marL="228600" indent="-228600">
              <a:buFont typeface="+mj-lt"/>
              <a:buAutoNum type="arabicPeriod"/>
            </a:pPr>
            <a:r>
              <a:rPr lang="en-GB" baseline="0" dirty="0" smtClean="0"/>
              <a:t>Classification – first, police have to recognise a particular incident as ‘domestic abuse’ – obviously an important starting point to get right</a:t>
            </a:r>
          </a:p>
          <a:p>
            <a:pPr marL="228600" indent="-228600">
              <a:buFont typeface="+mj-lt"/>
              <a:buAutoNum type="arabicPeriod"/>
            </a:pPr>
            <a:r>
              <a:rPr lang="en-GB" baseline="0" dirty="0" smtClean="0"/>
              <a:t>Identification – the second stage is to use a tool such as DASH to identify whether certain risk factors are present</a:t>
            </a:r>
          </a:p>
          <a:p>
            <a:pPr marL="228600" indent="-228600">
              <a:buFont typeface="+mj-lt"/>
              <a:buAutoNum type="arabicPeriod"/>
            </a:pPr>
            <a:r>
              <a:rPr lang="en-GB" baseline="0" dirty="0" smtClean="0"/>
              <a:t>Assessment – translating these risk factors into a risk level or grade (standard, medium or high risk). This stage can be further divided into an initial (frontline) stage where the initial risk grade is given, and then a secondary stage where it is reviewed, and possibly changed.</a:t>
            </a:r>
          </a:p>
          <a:p>
            <a:pPr marL="228600" indent="-228600">
              <a:buFont typeface="+mj-lt"/>
              <a:buAutoNum type="arabicPeriod"/>
            </a:pPr>
            <a:r>
              <a:rPr lang="en-GB" baseline="0" dirty="0" smtClean="0"/>
              <a:t>Management – the stage involving the actions taken to try and reduce a victim’s risk, to prevent further violence and abuse</a:t>
            </a:r>
          </a:p>
          <a:p>
            <a:pPr marL="228600" indent="-228600">
              <a:buFont typeface="+mj-lt"/>
              <a:buAutoNum type="arabicPeriod"/>
            </a:pPr>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45</a:t>
            </a:fld>
            <a:endParaRPr lang="en-GB" dirty="0">
              <a:solidFill>
                <a:prstClr val="black"/>
              </a:solidFill>
            </a:endParaRPr>
          </a:p>
        </p:txBody>
      </p:sp>
    </p:spTree>
    <p:extLst>
      <p:ext uri="{BB962C8B-B14F-4D97-AF65-F5344CB8AC3E}">
        <p14:creationId xmlns:p14="http://schemas.microsoft.com/office/powerpoint/2010/main" val="117054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stage of our research was to take a</a:t>
            </a:r>
            <a:r>
              <a:rPr lang="en-GB" baseline="0" dirty="0" smtClean="0"/>
              <a:t> look at the national picture. What forces were using DASH, how were they using it, how did risk inform the police response, and how was it all working?</a:t>
            </a:r>
          </a:p>
          <a:p>
            <a:endParaRPr lang="en-GB" baseline="0" dirty="0" smtClean="0"/>
          </a:p>
          <a:p>
            <a:r>
              <a:rPr lang="en-GB" dirty="0" smtClean="0"/>
              <a:t>The national mapping exercise allowed</a:t>
            </a:r>
            <a:r>
              <a:rPr lang="en-GB" baseline="0" dirty="0" smtClean="0"/>
              <a:t> us to identify </a:t>
            </a:r>
            <a:r>
              <a:rPr lang="en-GB" dirty="0" smtClean="0"/>
              <a:t>3</a:t>
            </a:r>
            <a:r>
              <a:rPr lang="en-GB" baseline="0" dirty="0" smtClean="0"/>
              <a:t> different models of risk led-policing, and then the fieldwork allowed us to describe how these were working ‘on the ground’ in three force areas.</a:t>
            </a:r>
          </a:p>
          <a:p>
            <a:endParaRPr lang="en-GB" baseline="0" dirty="0" smtClean="0"/>
          </a:p>
          <a:p>
            <a:r>
              <a:rPr lang="en-GB" baseline="0" dirty="0" smtClean="0"/>
              <a:t>The fieldwork took place during the autumn of 2016 and spring of 2016.</a:t>
            </a:r>
          </a:p>
          <a:p>
            <a:endParaRPr lang="en-GB" baseline="0" dirty="0" smtClean="0"/>
          </a:p>
          <a:p>
            <a:r>
              <a:rPr lang="en-GB" baseline="0" dirty="0" smtClean="0"/>
              <a:t>The data are also extensive, as we collected four different types of data in the fieldwork sites, to provide an in-depth and comprehensive look at how risk-led policing takes place.</a:t>
            </a:r>
          </a:p>
          <a:p>
            <a:endParaRPr lang="en-GB" baseline="0" dirty="0" smtClean="0"/>
          </a:p>
          <a:p>
            <a:r>
              <a:rPr lang="en-GB" baseline="0" dirty="0" smtClean="0"/>
              <a:t>Risk-led policing… what does this term mean?</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79E4B97-A0A2-4525-B92B-88F13AF1F9B3}" type="slidenum">
              <a:rPr lang="en-GB" smtClean="0">
                <a:solidFill>
                  <a:prstClr val="black"/>
                </a:solidFill>
              </a:rPr>
              <a:pPr/>
              <a:t>46</a:t>
            </a:fld>
            <a:endParaRPr lang="en-GB" dirty="0">
              <a:solidFill>
                <a:prstClr val="black"/>
              </a:solidFill>
            </a:endParaRPr>
          </a:p>
        </p:txBody>
      </p:sp>
    </p:spTree>
    <p:extLst>
      <p:ext uri="{BB962C8B-B14F-4D97-AF65-F5344CB8AC3E}">
        <p14:creationId xmlns:p14="http://schemas.microsoft.com/office/powerpoint/2010/main" val="232826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B60BAE-8626-4EEB-B57F-4AFAF8AA69D9}"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3082114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B60BAE-8626-4EEB-B57F-4AFAF8AA69D9}"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82285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B60BAE-8626-4EEB-B57F-4AFAF8AA69D9}"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169706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3/3/2017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129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3/3/2017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3336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3/3/2017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274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3/3/2017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59054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3/3/2017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6570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3/3/2017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3977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3/3/2017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89797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24271A48-F18A-45B3-BC05-1E27DA3F88AF}" type="datetimeFigureOut">
              <a:rPr lang="en-US" smtClean="0"/>
              <a:pPr/>
              <a:t>3/3/2017</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123198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B60BAE-8626-4EEB-B57F-4AFAF8AA69D9}"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3661224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3/3/2017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6007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3/3/2017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1532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3/3/2017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8051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53624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49980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47763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0834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95284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67373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5381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60BAE-8626-4EEB-B57F-4AFAF8AA69D9}"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257304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2064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6130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76837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43862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19357779-A633-4408-925D-C0343716E6B2}"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9082982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C1B2E853-23C1-4CEE-95AE-2C508F37D3D8}"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123860364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B82EDBDA-8E78-489A-A1C8-F7E2C4F96DF9}"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273413540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50333" y="2205038"/>
            <a:ext cx="53848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38333" y="2205038"/>
            <a:ext cx="53848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15E6AD7C-AA3C-4E94-9599-4343FB3C9A8A}"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256016969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9" name="Slide Number Placeholder 8"/>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15C22DA3-6828-4D99-8DE6-61CBF3F28E49}"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33564664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7F3E7567-93D0-4E78-B3AF-F94A7D88B433}"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13407201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B60BAE-8626-4EEB-B57F-4AFAF8AA69D9}" type="datetimeFigureOut">
              <a:rPr lang="en-GB" smtClean="0"/>
              <a:t>03/03/2017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1749106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4" name="Slide Number Placeholder 3"/>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FD6613A8-F632-4492-BCD7-AB3E87A48A4D}"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107933637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3BE6961C-2627-43D0-ADDB-4E828ED1B12B}"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333299986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8280E374-BF7E-4F68-AC1D-9AB320A9CDAA}"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16964433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6223C165-887C-40BD-B0CC-B10770109527}"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119073357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5701" y="258764"/>
            <a:ext cx="2747433"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27052" y="258764"/>
            <a:ext cx="8045449"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pPr fontAlgn="base">
              <a:spcBef>
                <a:spcPct val="20000"/>
              </a:spcBef>
              <a:spcAft>
                <a:spcPct val="0"/>
              </a:spcAft>
            </a:pPr>
            <a:r>
              <a:rPr lang="en-GB" sz="1600" smtClean="0">
                <a:solidFill>
                  <a:srgbClr val="000000"/>
                </a:solidFill>
              </a:rPr>
              <a:t>Dr Jason Roach</a:t>
            </a:r>
            <a:endParaRPr lang="en-GB" sz="1600">
              <a:solidFill>
                <a:srgbClr val="000000"/>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pPr fontAlgn="base">
              <a:spcBef>
                <a:spcPct val="20000"/>
              </a:spcBef>
              <a:spcAft>
                <a:spcPct val="0"/>
              </a:spcAft>
            </a:pPr>
            <a:fld id="{33A44DD1-C66A-4511-A6F4-A9D86632C9A3}" type="slidenum">
              <a:rPr lang="en-GB" sz="1600">
                <a:solidFill>
                  <a:srgbClr val="000000"/>
                </a:solidFill>
              </a:rPr>
              <a:pPr fontAlgn="base">
                <a:spcBef>
                  <a:spcPct val="20000"/>
                </a:spcBef>
                <a:spcAft>
                  <a:spcPct val="0"/>
                </a:spcAft>
              </a:pPr>
              <a:t>‹#›</a:t>
            </a:fld>
            <a:endParaRPr lang="en-GB" sz="1600">
              <a:solidFill>
                <a:srgbClr val="000000"/>
              </a:solidFill>
            </a:endParaRPr>
          </a:p>
        </p:txBody>
      </p:sp>
    </p:spTree>
    <p:extLst>
      <p:ext uri="{BB962C8B-B14F-4D97-AF65-F5344CB8AC3E}">
        <p14:creationId xmlns:p14="http://schemas.microsoft.com/office/powerpoint/2010/main" val="38889911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2"/>
          <p:cNvSpPr>
            <a:spLocks noGrp="1"/>
          </p:cNvSpPr>
          <p:nvPr>
            <p:ph type="sldNum" sz="quarter" idx="10"/>
          </p:nvPr>
        </p:nvSpPr>
        <p:spPr>
          <a:ln/>
        </p:spPr>
        <p:txBody>
          <a:bodyPr/>
          <a:lstStyle>
            <a:lvl1pPr>
              <a:defRPr/>
            </a:lvl1pPr>
          </a:lstStyle>
          <a:p>
            <a:fld id="{CE653BF9-EB41-4F52-9098-5AA776DBD56D}" type="slidenum">
              <a:rPr lang="en-GB" altLang="en-US"/>
              <a:pPr/>
              <a:t>‹#›</a:t>
            </a:fld>
            <a:endParaRPr lang="en-GB" altLang="en-US"/>
          </a:p>
        </p:txBody>
      </p:sp>
    </p:spTree>
    <p:extLst>
      <p:ext uri="{BB962C8B-B14F-4D97-AF65-F5344CB8AC3E}">
        <p14:creationId xmlns:p14="http://schemas.microsoft.com/office/powerpoint/2010/main" val="8029793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278474" y="6245225"/>
            <a:ext cx="303927" cy="307777"/>
          </a:xfrm>
        </p:spPr>
        <p:txBody>
          <a:bodyPr/>
          <a:lstStyle>
            <a:lvl1pPr>
              <a:defRPr/>
            </a:lvl1pPr>
          </a:lstStyle>
          <a:p>
            <a:fld id="{265A6D23-92FA-4FB9-9664-0C515FF825B3}" type="slidenum">
              <a:rPr lang="en-GB" altLang="en-US"/>
              <a:pPr/>
              <a:t>‹#›</a:t>
            </a:fld>
            <a:endParaRPr lang="en-GB" altLang="en-US"/>
          </a:p>
        </p:txBody>
      </p:sp>
    </p:spTree>
    <p:extLst>
      <p:ext uri="{BB962C8B-B14F-4D97-AF65-F5344CB8AC3E}">
        <p14:creationId xmlns:p14="http://schemas.microsoft.com/office/powerpoint/2010/main" val="375558035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8E54A3D-61B4-4435-B475-0A6B02E282BA}" type="datetime1">
              <a:rPr lang="en-GB" smtClean="0">
                <a:solidFill>
                  <a:prstClr val="black">
                    <a:tint val="75000"/>
                  </a:prstClr>
                </a:solidFill>
              </a:rPr>
              <a:pPr/>
              <a:t>03/03/2017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7798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0C63350-1481-42C6-865D-CD067007DC58}" type="datetime1">
              <a:rPr lang="en-GB" smtClean="0">
                <a:solidFill>
                  <a:prstClr val="black">
                    <a:tint val="75000"/>
                  </a:prstClr>
                </a:solidFill>
              </a:rPr>
              <a:pPr/>
              <a:t>03/03/2017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2356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65947A-134B-472F-A163-16EEAAD70E0F}" type="datetime1">
              <a:rPr lang="en-GB" smtClean="0">
                <a:solidFill>
                  <a:prstClr val="black">
                    <a:tint val="75000"/>
                  </a:prstClr>
                </a:solidFill>
              </a:rPr>
              <a:pPr/>
              <a:t>03/03/2017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441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1B60BAE-8626-4EEB-B57F-4AFAF8AA69D9}" type="datetimeFigureOut">
              <a:rPr lang="en-GB" smtClean="0"/>
              <a:t>03/03/2017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3021569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2CD888D-D3A8-4942-A0CC-0D5A315C7F48}" type="datetime1">
              <a:rPr lang="en-GB" smtClean="0">
                <a:solidFill>
                  <a:prstClr val="black">
                    <a:tint val="75000"/>
                  </a:prstClr>
                </a:solidFill>
              </a:rPr>
              <a:pPr/>
              <a:t>03/03/2017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713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E440D18-92F2-4F22-B03C-43E9343985E3}" type="datetime1">
              <a:rPr lang="en-GB" smtClean="0">
                <a:solidFill>
                  <a:prstClr val="black">
                    <a:tint val="75000"/>
                  </a:prstClr>
                </a:solidFill>
              </a:rPr>
              <a:pPr/>
              <a:t>03/03/2017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8821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48C55B-A2D9-4CD3-B88B-5948E1385E29}" type="datetime1">
              <a:rPr lang="en-GB" smtClean="0">
                <a:solidFill>
                  <a:prstClr val="black">
                    <a:tint val="75000"/>
                  </a:prstClr>
                </a:solidFill>
              </a:rPr>
              <a:pPr/>
              <a:t>03/03/2017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6734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3B30F-AADA-48EF-9CC9-7A96FD50CAC3}" type="datetime1">
              <a:rPr lang="en-GB" smtClean="0">
                <a:solidFill>
                  <a:prstClr val="black">
                    <a:tint val="75000"/>
                  </a:prstClr>
                </a:solidFill>
              </a:rPr>
              <a:pPr/>
              <a:t>03/03/2017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154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11604-AC93-4C8D-822B-D34A336A5E22}" type="datetime1">
              <a:rPr lang="en-GB" smtClean="0">
                <a:solidFill>
                  <a:prstClr val="black">
                    <a:tint val="75000"/>
                  </a:prstClr>
                </a:solidFill>
              </a:rPr>
              <a:pPr/>
              <a:t>03/03/2017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8649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C5A66-F9C3-4815-9C09-F28B4B3CBDC8}" type="datetime1">
              <a:rPr lang="en-GB" smtClean="0">
                <a:solidFill>
                  <a:prstClr val="black">
                    <a:tint val="75000"/>
                  </a:prstClr>
                </a:solidFill>
              </a:rPr>
              <a:pPr/>
              <a:t>03/03/2017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133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25CCEB-0355-4094-80DA-611860A63EE4}" type="datetime1">
              <a:rPr lang="en-GB" smtClean="0">
                <a:solidFill>
                  <a:prstClr val="black">
                    <a:tint val="75000"/>
                  </a:prstClr>
                </a:solidFill>
              </a:rPr>
              <a:pPr/>
              <a:t>03/03/2017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341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17B7A0-A48A-40E9-BDB1-4C268301A34C}" type="datetime1">
              <a:rPr lang="en-GB" smtClean="0">
                <a:solidFill>
                  <a:prstClr val="black">
                    <a:tint val="75000"/>
                  </a:prstClr>
                </a:solidFill>
              </a:rPr>
              <a:pPr/>
              <a:t>03/03/2017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288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dirty="0"/>
              <a:t>Title Text</a:t>
            </a:r>
          </a:p>
        </p:txBody>
      </p:sp>
      <p:sp>
        <p:nvSpPr>
          <p:cNvPr id="19" name="Shape 19"/>
          <p:cNvSpPr>
            <a:spLocks noGrp="1"/>
          </p:cNvSpPr>
          <p:nvPr>
            <p:ph type="body" idx="1"/>
          </p:nvPr>
        </p:nvSpPr>
        <p:spPr>
          <a:prstGeom prst="rect">
            <a:avLst/>
          </a:prstGeom>
        </p:spPr>
        <p:txBody>
          <a:body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426475043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B60BAE-8626-4EEB-B57F-4AFAF8AA69D9}" type="datetimeFigureOut">
              <a:rPr lang="en-GB" smtClean="0"/>
              <a:t>03/03/2017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161418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60BAE-8626-4EEB-B57F-4AFAF8AA69D9}" type="datetimeFigureOut">
              <a:rPr lang="en-GB" smtClean="0"/>
              <a:t>03/03/2017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39523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60BAE-8626-4EEB-B57F-4AFAF8AA69D9}" type="datetimeFigureOut">
              <a:rPr lang="en-GB" smtClean="0"/>
              <a:t>03/03/2017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193830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60BAE-8626-4EEB-B57F-4AFAF8AA69D9}" type="datetimeFigureOut">
              <a:rPr lang="en-GB" smtClean="0"/>
              <a:t>03/03/2017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6E3587-1A9C-48D5-BC16-C1CAEC3A4C88}" type="slidenum">
              <a:rPr lang="en-GB" smtClean="0"/>
              <a:t>‹#›</a:t>
            </a:fld>
            <a:endParaRPr lang="en-GB"/>
          </a:p>
        </p:txBody>
      </p:sp>
    </p:spTree>
    <p:extLst>
      <p:ext uri="{BB962C8B-B14F-4D97-AF65-F5344CB8AC3E}">
        <p14:creationId xmlns:p14="http://schemas.microsoft.com/office/powerpoint/2010/main" val="3280396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jpeg"/><Relationship Id="rId2" Type="http://schemas.openxmlformats.org/officeDocument/2006/relationships/slideLayout" Target="../slideLayouts/slideLayout35.xml"/><Relationship Id="rId16" Type="http://schemas.openxmlformats.org/officeDocument/2006/relationships/image" Target="../media/image5.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19" Type="http://schemas.openxmlformats.org/officeDocument/2006/relationships/image" Target="../media/image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60BAE-8626-4EEB-B57F-4AFAF8AA69D9}" type="datetimeFigureOut">
              <a:rPr lang="en-GB" smtClean="0"/>
              <a:t>03/03/2017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E3587-1A9C-48D5-BC16-C1CAEC3A4C88}" type="slidenum">
              <a:rPr lang="en-GB" smtClean="0"/>
              <a:t>‹#›</a:t>
            </a:fld>
            <a:endParaRPr lang="en-GB"/>
          </a:p>
        </p:txBody>
      </p:sp>
    </p:spTree>
    <p:extLst>
      <p:ext uri="{BB962C8B-B14F-4D97-AF65-F5344CB8AC3E}">
        <p14:creationId xmlns:p14="http://schemas.microsoft.com/office/powerpoint/2010/main" val="2964207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3/3/2017</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262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96BC3-0610-4091-9E76-1666F6F72364}" type="datetimeFigureOut">
              <a:rPr lang="en-GB" smtClean="0">
                <a:solidFill>
                  <a:prstClr val="black">
                    <a:tint val="75000"/>
                  </a:prstClr>
                </a:solidFill>
              </a:rPr>
              <a:pPr/>
              <a:t>03/03/2017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FCA00-1B0B-41D0-81FB-A4897C5F322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26516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4" y="1"/>
            <a:ext cx="12187767"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527051" y="258763"/>
            <a:ext cx="109728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pPr fontAlgn="base">
              <a:spcAft>
                <a:spcPct val="0"/>
              </a:spcAft>
            </a:pPr>
            <a:endParaRPr lang="en-GB">
              <a:solidFill>
                <a:srgbClr val="000000"/>
              </a:solidFill>
            </a:endParaRPr>
          </a:p>
        </p:txBody>
      </p:sp>
      <p:sp>
        <p:nvSpPr>
          <p:cNvPr id="291847" name="Rectangle 7"/>
          <p:cNvSpPr>
            <a:spLocks noGrp="1" noChangeArrowheads="1"/>
          </p:cNvSpPr>
          <p:nvPr>
            <p:ph type="body" idx="1"/>
          </p:nvPr>
        </p:nvSpPr>
        <p:spPr bwMode="auto">
          <a:xfrm>
            <a:off x="550333" y="2205038"/>
            <a:ext cx="109728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5757864"/>
            <a:ext cx="4798484" cy="695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9300173" y="519593"/>
            <a:ext cx="2169000" cy="6051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10967872" y="5877274"/>
            <a:ext cx="600737" cy="6480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9774658" y="5906591"/>
            <a:ext cx="833844" cy="6253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QS_Stars_4Star_2014.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384032" y="5877272"/>
            <a:ext cx="1582824" cy="677806"/>
          </a:xfrm>
          <a:prstGeom prst="rect">
            <a:avLst/>
          </a:prstGeom>
        </p:spPr>
      </p:pic>
      <p:pic>
        <p:nvPicPr>
          <p:cNvPr id="16" name="Picture 15" descr="Uni of the year.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112224" y="5877272"/>
            <a:ext cx="1361160" cy="648072"/>
          </a:xfrm>
          <a:prstGeom prst="rect">
            <a:avLst/>
          </a:prstGeom>
        </p:spPr>
      </p:pic>
    </p:spTree>
    <p:extLst>
      <p:ext uri="{BB962C8B-B14F-4D97-AF65-F5344CB8AC3E}">
        <p14:creationId xmlns:p14="http://schemas.microsoft.com/office/powerpoint/2010/main" val="12123576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9" name="Picture 3" descr="Section_start.jpg"/>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t="17871"/>
          <a:stretch>
            <a:fillRect/>
          </a:stretch>
        </p:blipFill>
        <p:spPr bwMode="auto">
          <a:xfrm>
            <a:off x="0" y="14288"/>
            <a:ext cx="12192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Shape 2"/>
          <p:cNvSpPr>
            <a:spLocks noGrp="1"/>
          </p:cNvSpPr>
          <p:nvPr>
            <p:ph type="sldNum" sz="quarter" idx="2"/>
          </p:nvPr>
        </p:nvSpPr>
        <p:spPr bwMode="auto">
          <a:xfrm>
            <a:off x="11272062" y="6245225"/>
            <a:ext cx="310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9" tIns="45720" rIns="45719" bIns="45720" numCol="1" anchor="t" anchorCtr="0" compatLnSpc="1">
            <a:prstTxWarp prst="textNoShape">
              <a:avLst/>
            </a:prstTxWarp>
            <a:spAutoFit/>
          </a:bodyPr>
          <a:lstStyle>
            <a:lvl1pPr algn="r" hangingPunct="0">
              <a:defRPr sz="1400"/>
            </a:lvl1pPr>
          </a:lstStyle>
          <a:p>
            <a:pPr fontAlgn="base">
              <a:spcBef>
                <a:spcPct val="0"/>
              </a:spcBef>
              <a:spcAft>
                <a:spcPct val="0"/>
              </a:spcAft>
            </a:pPr>
            <a:fld id="{45C0B4BB-76D0-4531-A50B-1C60F518DC5B}" type="slidenum">
              <a:rPr lang="en-GB" altLang="en-US" smtClean="0">
                <a:solidFill>
                  <a:srgbClr val="000000"/>
                </a:solidFill>
                <a:latin typeface="Arial" panose="020B0604020202020204" pitchFamily="34" charset="0"/>
                <a:cs typeface="Arial" panose="020B0604020202020204" pitchFamily="34" charset="0"/>
                <a:sym typeface="Arial" panose="020B0604020202020204" pitchFamily="34" charset="0"/>
              </a:rPr>
              <a:pPr fontAlgn="base">
                <a:spcBef>
                  <a:spcPct val="0"/>
                </a:spcBef>
                <a:spcAft>
                  <a:spcPct val="0"/>
                </a:spcAft>
              </a:pPr>
              <a:t>‹#›</a:t>
            </a:fld>
            <a:endParaRPr lang="en-GB" altLang="en-US" smtClea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27" name="Shape 3"/>
          <p:cNvSpPr>
            <a:spLocks noGrp="1"/>
          </p:cNvSpPr>
          <p:nvPr>
            <p:ph type="title"/>
          </p:nvPr>
        </p:nvSpPr>
        <p:spPr bwMode="auto">
          <a:xfrm>
            <a:off x="609600" y="92076"/>
            <a:ext cx="10972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n-GB" altLang="en-US" smtClean="0">
                <a:sym typeface="Arial" panose="020B0604020202020204" pitchFamily="34" charset="0"/>
              </a:rPr>
              <a:t>Title Text</a:t>
            </a:r>
          </a:p>
        </p:txBody>
      </p:sp>
      <p:sp>
        <p:nvSpPr>
          <p:cNvPr id="1028" name="Shape 4"/>
          <p:cNvSpPr>
            <a:spLocks noGrp="1"/>
          </p:cNvSpPr>
          <p:nvPr>
            <p:ph type="body" idx="1"/>
          </p:nvPr>
        </p:nvSpPr>
        <p:spPr bwMode="auto">
          <a:xfrm>
            <a:off x="609600" y="1600200"/>
            <a:ext cx="1097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n-GB" altLang="en-US" smtClean="0">
                <a:sym typeface="Arial" panose="020B0604020202020204" pitchFamily="34" charset="0"/>
              </a:rPr>
              <a:t>Body Level One</a:t>
            </a:r>
          </a:p>
          <a:p>
            <a:pPr lvl="1"/>
            <a:r>
              <a:rPr lang="en-GB" altLang="en-US" smtClean="0">
                <a:sym typeface="Arial" panose="020B0604020202020204" pitchFamily="34" charset="0"/>
              </a:rPr>
              <a:t>Body Level Two</a:t>
            </a:r>
          </a:p>
          <a:p>
            <a:pPr lvl="2"/>
            <a:r>
              <a:rPr lang="en-GB" altLang="en-US" smtClean="0">
                <a:sym typeface="Arial" panose="020B0604020202020204" pitchFamily="34" charset="0"/>
              </a:rPr>
              <a:t>Body Level Three</a:t>
            </a:r>
          </a:p>
          <a:p>
            <a:pPr lvl="3"/>
            <a:r>
              <a:rPr lang="en-GB" altLang="en-US" smtClean="0">
                <a:sym typeface="Arial" panose="020B0604020202020204" pitchFamily="34" charset="0"/>
              </a:rPr>
              <a:t>Body Level Four</a:t>
            </a:r>
          </a:p>
          <a:p>
            <a:pPr lvl="4"/>
            <a:r>
              <a:rPr lang="en-GB" altLang="en-US" smtClean="0">
                <a:sym typeface="Arial" panose="020B0604020202020204" pitchFamily="34" charset="0"/>
              </a:rPr>
              <a:t>Body Level Five</a:t>
            </a:r>
          </a:p>
        </p:txBody>
      </p:sp>
    </p:spTree>
    <p:extLst>
      <p:ext uri="{BB962C8B-B14F-4D97-AF65-F5344CB8AC3E}">
        <p14:creationId xmlns:p14="http://schemas.microsoft.com/office/powerpoint/2010/main" val="3427253285"/>
      </p:ext>
    </p:extLst>
  </p:cSld>
  <p:clrMap bg1="lt1" tx1="dk1" bg2="lt2" tx2="dk2" accent1="accent1" accent2="accent2" accent3="accent3" accent4="accent4" accent5="accent5" accent6="accent6" hlink="hlink" folHlink="folHlink"/>
  <p:sldLayoutIdLst>
    <p:sldLayoutId id="2147483697" r:id="rId1"/>
    <p:sldLayoutId id="2147483698" r:id="rId2"/>
  </p:sldLayoutIdLst>
  <p:transition spd="med"/>
  <p:txStyles>
    <p:titleStyle>
      <a:lvl1pPr algn="ctr" rtl="0" eaLnBrk="0" fontAlgn="base" hangingPunct="0">
        <a:spcBef>
          <a:spcPct val="0"/>
        </a:spcBef>
        <a:spcAft>
          <a:spcPct val="0"/>
        </a:spcAft>
        <a:defRPr sz="4400">
          <a:solidFill>
            <a:srgbClr val="000000"/>
          </a:solidFill>
          <a:latin typeface="Arial"/>
          <a:ea typeface="Arial"/>
          <a:cs typeface="Arial"/>
          <a:sym typeface="Arial" panose="020B0604020202020204" pitchFamily="34" charset="0"/>
        </a:defRPr>
      </a:lvl1pPr>
      <a:lvl2pPr algn="ctr" rtl="0" eaLnBrk="0" fontAlgn="base" hangingPunct="0">
        <a:spcBef>
          <a:spcPct val="0"/>
        </a:spcBef>
        <a:spcAft>
          <a:spcPct val="0"/>
        </a:spcAft>
        <a:defRPr sz="4400">
          <a:solidFill>
            <a:srgbClr val="000000"/>
          </a:solidFill>
          <a:latin typeface="Arial"/>
          <a:ea typeface="Arial"/>
          <a:cs typeface="Arial"/>
          <a:sym typeface="Arial" panose="020B0604020202020204" pitchFamily="34" charset="0"/>
        </a:defRPr>
      </a:lvl2pPr>
      <a:lvl3pPr algn="ctr" rtl="0" eaLnBrk="0" fontAlgn="base" hangingPunct="0">
        <a:spcBef>
          <a:spcPct val="0"/>
        </a:spcBef>
        <a:spcAft>
          <a:spcPct val="0"/>
        </a:spcAft>
        <a:defRPr sz="4400">
          <a:solidFill>
            <a:srgbClr val="000000"/>
          </a:solidFill>
          <a:latin typeface="Arial"/>
          <a:ea typeface="Arial"/>
          <a:cs typeface="Arial"/>
          <a:sym typeface="Arial" panose="020B0604020202020204" pitchFamily="34" charset="0"/>
        </a:defRPr>
      </a:lvl3pPr>
      <a:lvl4pPr algn="ctr" rtl="0" eaLnBrk="0" fontAlgn="base" hangingPunct="0">
        <a:spcBef>
          <a:spcPct val="0"/>
        </a:spcBef>
        <a:spcAft>
          <a:spcPct val="0"/>
        </a:spcAft>
        <a:defRPr sz="4400">
          <a:solidFill>
            <a:srgbClr val="000000"/>
          </a:solidFill>
          <a:latin typeface="Arial"/>
          <a:ea typeface="Arial"/>
          <a:cs typeface="Arial"/>
          <a:sym typeface="Arial" panose="020B0604020202020204" pitchFamily="34" charset="0"/>
        </a:defRPr>
      </a:lvl4pPr>
      <a:lvl5pPr algn="ctr" rtl="0" eaLnBrk="0" fontAlgn="base" hangingPunct="0">
        <a:spcBef>
          <a:spcPct val="0"/>
        </a:spcBef>
        <a:spcAft>
          <a:spcPct val="0"/>
        </a:spcAft>
        <a:defRPr sz="4400">
          <a:solidFill>
            <a:srgbClr val="000000"/>
          </a:solidFill>
          <a:latin typeface="Arial"/>
          <a:ea typeface="Arial"/>
          <a:cs typeface="Arial"/>
          <a:sym typeface="Arial" panose="020B0604020202020204" pitchFamily="34" charset="0"/>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342900" indent="-342900" algn="l" rtl="0" eaLnBrk="0" fontAlgn="base" hangingPunct="0">
        <a:spcBef>
          <a:spcPts val="700"/>
        </a:spcBef>
        <a:spcAft>
          <a:spcPct val="0"/>
        </a:spcAft>
        <a:buSzPct val="100000"/>
        <a:buChar char="»"/>
        <a:defRPr sz="3200">
          <a:solidFill>
            <a:srgbClr val="000000"/>
          </a:solidFill>
          <a:latin typeface="Arial"/>
          <a:ea typeface="Arial"/>
          <a:cs typeface="Arial"/>
          <a:sym typeface="Arial" panose="020B0604020202020204" pitchFamily="34" charset="0"/>
        </a:defRPr>
      </a:lvl1pPr>
      <a:lvl2pPr marL="782638" indent="-325438" algn="l" rtl="0" eaLnBrk="0" fontAlgn="base" hangingPunct="0">
        <a:spcBef>
          <a:spcPts val="700"/>
        </a:spcBef>
        <a:spcAft>
          <a:spcPct val="0"/>
        </a:spcAft>
        <a:buSzPct val="100000"/>
        <a:buChar char="–"/>
        <a:defRPr sz="3200">
          <a:solidFill>
            <a:srgbClr val="000000"/>
          </a:solidFill>
          <a:latin typeface="Arial"/>
          <a:ea typeface="Arial"/>
          <a:cs typeface="Arial"/>
          <a:sym typeface="Arial" panose="020B0604020202020204" pitchFamily="34" charset="0"/>
        </a:defRPr>
      </a:lvl2pPr>
      <a:lvl3pPr marL="1219200" indent="-304800" algn="l" rtl="0" eaLnBrk="0" fontAlgn="base" hangingPunct="0">
        <a:spcBef>
          <a:spcPts val="700"/>
        </a:spcBef>
        <a:spcAft>
          <a:spcPct val="0"/>
        </a:spcAft>
        <a:buSzPct val="100000"/>
        <a:buChar char="•"/>
        <a:defRPr sz="3200">
          <a:solidFill>
            <a:srgbClr val="000000"/>
          </a:solidFill>
          <a:latin typeface="Arial"/>
          <a:ea typeface="Arial"/>
          <a:cs typeface="Arial"/>
          <a:sym typeface="Arial" panose="020B0604020202020204" pitchFamily="34" charset="0"/>
        </a:defRPr>
      </a:lvl3pPr>
      <a:lvl4pPr marL="1736725" indent="-365125" algn="l" rtl="0" eaLnBrk="0" fontAlgn="base" hangingPunct="0">
        <a:spcBef>
          <a:spcPts val="700"/>
        </a:spcBef>
        <a:spcAft>
          <a:spcPct val="0"/>
        </a:spcAft>
        <a:buSzPct val="100000"/>
        <a:buChar char="–"/>
        <a:defRPr sz="3200">
          <a:solidFill>
            <a:srgbClr val="000000"/>
          </a:solidFill>
          <a:latin typeface="Arial"/>
          <a:ea typeface="Arial"/>
          <a:cs typeface="Arial"/>
          <a:sym typeface="Arial" panose="020B0604020202020204" pitchFamily="34" charset="0"/>
        </a:defRPr>
      </a:lvl4pPr>
      <a:lvl5pPr marL="2235200" indent="-406400" algn="l" rtl="0" eaLnBrk="0" fontAlgn="base" hangingPunct="0">
        <a:spcBef>
          <a:spcPts val="700"/>
        </a:spcBef>
        <a:spcAft>
          <a:spcPct val="0"/>
        </a:spcAft>
        <a:buSzPct val="100000"/>
        <a:buChar char="»"/>
        <a:defRPr sz="3200">
          <a:solidFill>
            <a:srgbClr val="000000"/>
          </a:solidFill>
          <a:latin typeface="Arial"/>
          <a:ea typeface="Arial"/>
          <a:cs typeface="Arial"/>
          <a:sym typeface="Arial" panose="020B0604020202020204" pitchFamily="34" charset="0"/>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5725F-C811-42A2-B9FE-90D40B09197E}" type="datetime1">
              <a:rPr lang="en-GB" smtClean="0">
                <a:solidFill>
                  <a:prstClr val="black">
                    <a:tint val="75000"/>
                  </a:prstClr>
                </a:solidFill>
              </a:rPr>
              <a:pPr/>
              <a:t>03/03/2017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CB674-43D0-4B1A-B082-2604B8730C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52003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85.emf"/></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85.emf"/></Relationships>
</file>

<file path=ppt/slides/_rels/slide1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jpeg"/><Relationship Id="rId1" Type="http://schemas.openxmlformats.org/officeDocument/2006/relationships/slideLayout" Target="../slideLayouts/slideLayout45.xml"/><Relationship Id="rId5" Type="http://schemas.openxmlformats.org/officeDocument/2006/relationships/hyperlink" Target="mailto:paul.dawson@mopac.london.gov.uk" TargetMode="External"/><Relationship Id="rId4" Type="http://schemas.openxmlformats.org/officeDocument/2006/relationships/hyperlink" Target="mailto:Paul.dawson2@met.police.uk"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2" Type="http://schemas.openxmlformats.org/officeDocument/2006/relationships/hyperlink" Target="https://www.london.gov.uk/what-we-do/mayors-office-policing-and-crime-mopac/data-and-research" TargetMode="Externa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46.xml"/><Relationship Id="rId5" Type="http://schemas.openxmlformats.org/officeDocument/2006/relationships/image" Target="../media/image92.png"/><Relationship Id="rId4" Type="http://schemas.openxmlformats.org/officeDocument/2006/relationships/image" Target="../media/image9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1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1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hyperlink" Target="mailto:j.roach@hud.ac.uk" TargetMode="Externa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5.pn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47.png"/><Relationship Id="rId10" Type="http://schemas.microsoft.com/office/2007/relationships/diagramDrawing" Target="../diagrams/drawing1.xml"/><Relationship Id="rId4" Type="http://schemas.openxmlformats.org/officeDocument/2006/relationships/image" Target="../media/image46.png"/><Relationship Id="rId9" Type="http://schemas.openxmlformats.org/officeDocument/2006/relationships/diagramColors" Target="../diagrams/colors1.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5.png"/><Relationship Id="rId7" Type="http://schemas.openxmlformats.org/officeDocument/2006/relationships/diagramLayout" Target="../diagrams/layout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47.png"/><Relationship Id="rId10" Type="http://schemas.microsoft.com/office/2007/relationships/diagramDrawing" Target="../diagrams/drawing2.xml"/><Relationship Id="rId4" Type="http://schemas.openxmlformats.org/officeDocument/2006/relationships/image" Target="../media/image46.png"/><Relationship Id="rId9" Type="http://schemas.openxmlformats.org/officeDocument/2006/relationships/diagramColors" Target="../diagrams/colors2.xml"/></Relationships>
</file>

<file path=ppt/slides/_rels/slide47.xml.rels><?xml version="1.0" encoding="UTF-8" standalone="yes"?>
<Relationships xmlns="http://schemas.openxmlformats.org/package/2006/relationships"><Relationship Id="rId8" Type="http://schemas.openxmlformats.org/officeDocument/2006/relationships/hyperlink" Target="http://www.youtube.com/watch?v=jdKmykYSqRg" TargetMode="External"/><Relationship Id="rId13"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49.jpg"/><Relationship Id="rId5" Type="http://schemas.openxmlformats.org/officeDocument/2006/relationships/diagramQuickStyle" Target="../diagrams/quickStyle3.xml"/><Relationship Id="rId10" Type="http://schemas.openxmlformats.org/officeDocument/2006/relationships/image" Target="../media/image48.jpg"/><Relationship Id="rId4" Type="http://schemas.openxmlformats.org/officeDocument/2006/relationships/diagramLayout" Target="../diagrams/layout3.xml"/><Relationship Id="rId9" Type="http://schemas.openxmlformats.org/officeDocument/2006/relationships/hyperlink" Target="https://www.youtube.com/watch?v=w2uJDiaLbh0" TargetMode="External"/><Relationship Id="rId14" Type="http://schemas.openxmlformats.org/officeDocument/2006/relationships/image" Target="../media/image46.png"/></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45.pn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6.png"/><Relationship Id="rId4" Type="http://schemas.openxmlformats.org/officeDocument/2006/relationships/diagramLayout" Target="../diagrams/layout5.xml"/><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46.png"/><Relationship Id="rId4" Type="http://schemas.openxmlformats.org/officeDocument/2006/relationships/diagramLayout" Target="../diagrams/layout6.xml"/><Relationship Id="rId9"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hyperlink" Target="mailto:RobinsonA@Cardiff.ac.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www.college.police.uk/News/College-news/Pages/Police-support-victims-of-coercive-control.aspx" TargetMode="External"/><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iom.edu/Reports/2013/The-Evidence-for-Violence-Prevention-Across-the-Lifespan-and-Around-the-World.aspx" TargetMode="External"/><Relationship Id="rId4" Type="http://schemas.openxmlformats.org/officeDocument/2006/relationships/hyperlink" Target="https://www.nice.org.uk/guidance/ph50"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7.xm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chart" Target="../charts/chart6.xml"/><Relationship Id="rId4" Type="http://schemas.openxmlformats.org/officeDocument/2006/relationships/chart" Target="../charts/char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71.jpeg"/><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8.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8.xml"/><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3461623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696992" cy="1154013"/>
          </a:xfrm>
        </p:spPr>
        <p:txBody>
          <a:bodyPr>
            <a:normAutofit fontScale="90000"/>
          </a:bodyPr>
          <a:lstStyle/>
          <a:p>
            <a:r>
              <a:rPr lang="en-GB" b="1" dirty="0" smtClean="0"/>
              <a:t> </a:t>
            </a:r>
            <a:r>
              <a:rPr lang="en-GB" b="1" dirty="0" err="1" smtClean="0"/>
              <a:t>Predicatability</a:t>
            </a:r>
            <a:r>
              <a:rPr lang="en-GB" b="1" dirty="0" smtClean="0"/>
              <a:t> example 2 - What do most people think about criminal careers?</a:t>
            </a:r>
            <a:endParaRPr lang="en-GB" b="1" dirty="0"/>
          </a:p>
        </p:txBody>
      </p:sp>
      <p:sp>
        <p:nvSpPr>
          <p:cNvPr id="7" name="Content Placeholder 6"/>
          <p:cNvSpPr>
            <a:spLocks noGrp="1"/>
          </p:cNvSpPr>
          <p:nvPr>
            <p:ph sz="half" idx="2"/>
          </p:nvPr>
        </p:nvSpPr>
        <p:spPr>
          <a:xfrm>
            <a:off x="6172200" y="1700809"/>
            <a:ext cx="4038600" cy="4425355"/>
          </a:xfrm>
        </p:spPr>
        <p:txBody>
          <a:bodyPr>
            <a:normAutofit/>
          </a:bodyPr>
          <a:lstStyle/>
          <a:p>
            <a:r>
              <a:rPr lang="en-GB" sz="2400" dirty="0"/>
              <a:t>Generally, people over-estimate offence homogeneity (i.e. they over-estimate offence specialisation).</a:t>
            </a:r>
          </a:p>
          <a:p>
            <a:r>
              <a:rPr lang="en-GB" sz="2400" dirty="0"/>
              <a:t>Common perception where robbers only rob, flashers are going to graduate to more serious commit sexual offences. </a:t>
            </a:r>
          </a:p>
        </p:txBody>
      </p:sp>
      <p:pic>
        <p:nvPicPr>
          <p:cNvPr id="10" name="Content Placeholder 7" descr="flasher.png"/>
          <p:cNvPicPr>
            <a:picLocks noGrp="1" noChangeAspect="1"/>
          </p:cNvPicPr>
          <p:nvPr>
            <p:ph sz="half" idx="1"/>
          </p:nvPr>
        </p:nvPicPr>
        <p:blipFill>
          <a:blip r:embed="rId2" cstate="print"/>
          <a:stretch>
            <a:fillRect/>
          </a:stretch>
        </p:blipFill>
        <p:spPr>
          <a:xfrm>
            <a:off x="2639617" y="1937128"/>
            <a:ext cx="2520280" cy="1887776"/>
          </a:xfrm>
        </p:spPr>
      </p:pic>
      <p:pic>
        <p:nvPicPr>
          <p:cNvPr id="11" name="Content Placeholder 10" descr="banksrobber.bmp"/>
          <p:cNvPicPr>
            <a:picLocks noChangeAspect="1"/>
          </p:cNvPicPr>
          <p:nvPr/>
        </p:nvPicPr>
        <p:blipFill>
          <a:blip r:embed="rId3" cstate="print"/>
          <a:stretch>
            <a:fillRect/>
          </a:stretch>
        </p:blipFill>
        <p:spPr>
          <a:xfrm>
            <a:off x="2735626" y="3917626"/>
            <a:ext cx="1992222" cy="2134524"/>
          </a:xfrm>
          <a:prstGeom prst="rect">
            <a:avLst/>
          </a:prstGeom>
        </p:spPr>
      </p:pic>
    </p:spTree>
    <p:extLst>
      <p:ext uri="{BB962C8B-B14F-4D97-AF65-F5344CB8AC3E}">
        <p14:creationId xmlns:p14="http://schemas.microsoft.com/office/powerpoint/2010/main" val="41469441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42567735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6" name="TextBox 5"/>
          <p:cNvSpPr txBox="1"/>
          <p:nvPr/>
        </p:nvSpPr>
        <p:spPr>
          <a:xfrm>
            <a:off x="7467268" y="1135929"/>
            <a:ext cx="4572278" cy="830997"/>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Lightning Talks</a:t>
            </a:r>
          </a:p>
        </p:txBody>
      </p:sp>
      <p:sp>
        <p:nvSpPr>
          <p:cNvPr id="7" name="TextBox 6"/>
          <p:cNvSpPr txBox="1"/>
          <p:nvPr/>
        </p:nvSpPr>
        <p:spPr>
          <a:xfrm>
            <a:off x="3399524" y="4160534"/>
            <a:ext cx="5417958" cy="1384995"/>
          </a:xfrm>
          <a:prstGeom prst="rect">
            <a:avLst/>
          </a:prstGeom>
          <a:noFill/>
        </p:spPr>
        <p:txBody>
          <a:bodyPr wrap="none" rtlCol="0">
            <a:spAutoFit/>
          </a:bodyPr>
          <a:lstStyle/>
          <a:p>
            <a:pPr algn="ctr"/>
            <a:r>
              <a:rPr lang="en-GB" sz="2800" dirty="0">
                <a:solidFill>
                  <a:srgbClr val="18278E"/>
                </a:solidFill>
                <a:latin typeface="Microsoft YaHei UI" panose="020B0503020204020204" pitchFamily="34" charset="-122"/>
                <a:ea typeface="Microsoft YaHei UI" panose="020B0503020204020204" pitchFamily="34" charset="-122"/>
              </a:rPr>
              <a:t>Helen Selby</a:t>
            </a:r>
          </a:p>
          <a:p>
            <a:pPr algn="ctr"/>
            <a:r>
              <a:rPr lang="en-GB" sz="2800" dirty="0">
                <a:solidFill>
                  <a:srgbClr val="18278E"/>
                </a:solidFill>
                <a:latin typeface="Microsoft YaHei UI" panose="020B0503020204020204" pitchFamily="34" charset="-122"/>
                <a:ea typeface="Microsoft YaHei UI" panose="020B0503020204020204" pitchFamily="34" charset="-122"/>
              </a:rPr>
              <a:t> Office of the Police and Crime</a:t>
            </a:r>
          </a:p>
          <a:p>
            <a:pPr algn="ctr"/>
            <a:r>
              <a:rPr lang="en-GB" sz="2800" dirty="0">
                <a:solidFill>
                  <a:srgbClr val="18278E"/>
                </a:solidFill>
                <a:latin typeface="Microsoft YaHei UI" panose="020B0503020204020204" pitchFamily="34" charset="-122"/>
                <a:ea typeface="Microsoft YaHei UI" panose="020B0503020204020204" pitchFamily="34" charset="-122"/>
              </a:rPr>
              <a:t>Commissioner for Merseyside</a:t>
            </a: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96515" y="2341523"/>
            <a:ext cx="8423973" cy="1569660"/>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Changing Attitudes towards</a:t>
            </a:r>
          </a:p>
          <a:p>
            <a:pPr algn="ctr"/>
            <a:r>
              <a:rPr lang="en-GB" sz="4800" dirty="0">
                <a:solidFill>
                  <a:srgbClr val="18278E"/>
                </a:solidFill>
                <a:latin typeface="Microsoft YaHei UI" panose="020B0503020204020204" pitchFamily="34" charset="-122"/>
                <a:ea typeface="Microsoft YaHei UI" panose="020B0503020204020204" pitchFamily="34" charset="-122"/>
              </a:rPr>
              <a:t>Evidence Based Policing</a:t>
            </a:r>
          </a:p>
        </p:txBody>
      </p:sp>
    </p:spTree>
    <p:extLst>
      <p:ext uri="{BB962C8B-B14F-4D97-AF65-F5344CB8AC3E}">
        <p14:creationId xmlns:p14="http://schemas.microsoft.com/office/powerpoint/2010/main" val="14710118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9536" y="1502688"/>
            <a:ext cx="8208912" cy="5355312"/>
          </a:xfrm>
          <a:prstGeom prst="rect">
            <a:avLst/>
          </a:prstGeom>
          <a:noFill/>
        </p:spPr>
        <p:txBody>
          <a:bodyPr wrap="square" rtlCol="0">
            <a:spAutoFit/>
          </a:bodyPr>
          <a:lstStyle/>
          <a:p>
            <a:pPr algn="ctr" eaLnBrk="0" fontAlgn="base" hangingPunct="0">
              <a:spcBef>
                <a:spcPct val="0"/>
              </a:spcBef>
              <a:spcAft>
                <a:spcPct val="0"/>
              </a:spcAft>
            </a:pPr>
            <a:r>
              <a:rPr lang="en-GB" sz="3200" b="1" dirty="0">
                <a:solidFill>
                  <a:srgbClr val="1F497D"/>
                </a:solidFill>
                <a:latin typeface="Arial" charset="0"/>
              </a:rPr>
              <a:t>Receptivity to Evidence Based Practice (EBP); Implications, Challenges &amp; Opportunities</a:t>
            </a:r>
          </a:p>
          <a:p>
            <a:pPr algn="ctr" eaLnBrk="0" fontAlgn="base" hangingPunct="0">
              <a:spcBef>
                <a:spcPct val="0"/>
              </a:spcBef>
              <a:spcAft>
                <a:spcPct val="0"/>
              </a:spcAft>
            </a:pPr>
            <a:endParaRPr lang="en-GB" sz="2800" b="1" dirty="0">
              <a:solidFill>
                <a:srgbClr val="1F497D"/>
              </a:solidFill>
              <a:latin typeface="Arial" charset="0"/>
            </a:endParaRPr>
          </a:p>
          <a:p>
            <a:pPr algn="ctr" eaLnBrk="0" fontAlgn="base" hangingPunct="0">
              <a:spcBef>
                <a:spcPct val="0"/>
              </a:spcBef>
              <a:spcAft>
                <a:spcPct val="0"/>
              </a:spcAft>
            </a:pPr>
            <a:r>
              <a:rPr lang="en-GB" sz="2800" b="1" dirty="0">
                <a:solidFill>
                  <a:srgbClr val="1F497D"/>
                </a:solidFill>
                <a:latin typeface="Arial" charset="0"/>
              </a:rPr>
              <a:t>Helen Selby-Fell</a:t>
            </a:r>
          </a:p>
          <a:p>
            <a:pPr algn="ctr" eaLnBrk="0" fontAlgn="base" hangingPunct="0">
              <a:spcBef>
                <a:spcPct val="0"/>
              </a:spcBef>
              <a:spcAft>
                <a:spcPct val="0"/>
              </a:spcAft>
            </a:pPr>
            <a:endParaRPr lang="en-GB" sz="2800" b="1" dirty="0">
              <a:solidFill>
                <a:srgbClr val="1F497D"/>
              </a:solidFill>
              <a:latin typeface="Arial" charset="0"/>
            </a:endParaRPr>
          </a:p>
          <a:p>
            <a:pPr algn="ctr" eaLnBrk="0" fontAlgn="base" hangingPunct="0">
              <a:spcBef>
                <a:spcPct val="0"/>
              </a:spcBef>
              <a:spcAft>
                <a:spcPct val="0"/>
              </a:spcAft>
            </a:pPr>
            <a:r>
              <a:rPr lang="en-GB" b="1" dirty="0">
                <a:solidFill>
                  <a:srgbClr val="1F497D"/>
                </a:solidFill>
                <a:latin typeface="Arial" charset="0"/>
              </a:rPr>
              <a:t>Head of Commissioning, Policy &amp; Research, Office of the Police &amp; Crime Commissioner for Merseyside.</a:t>
            </a:r>
          </a:p>
          <a:p>
            <a:pPr algn="ctr" eaLnBrk="0" fontAlgn="base" hangingPunct="0">
              <a:spcBef>
                <a:spcPct val="0"/>
              </a:spcBef>
              <a:spcAft>
                <a:spcPct val="0"/>
              </a:spcAft>
            </a:pPr>
            <a:endParaRPr lang="en-GB" b="1" dirty="0">
              <a:solidFill>
                <a:srgbClr val="1F497D"/>
              </a:solidFill>
              <a:latin typeface="Arial" charset="0"/>
            </a:endParaRPr>
          </a:p>
          <a:p>
            <a:pPr algn="ctr" eaLnBrk="0" fontAlgn="base" hangingPunct="0">
              <a:spcBef>
                <a:spcPct val="0"/>
              </a:spcBef>
              <a:spcAft>
                <a:spcPct val="0"/>
              </a:spcAft>
            </a:pPr>
            <a:r>
              <a:rPr lang="en-GB" b="1" dirty="0">
                <a:solidFill>
                  <a:srgbClr val="1F497D"/>
                </a:solidFill>
                <a:latin typeface="Arial" charset="0"/>
              </a:rPr>
              <a:t>Practitioner Fellow,</a:t>
            </a:r>
          </a:p>
          <a:p>
            <a:pPr algn="ctr" eaLnBrk="0" fontAlgn="base" hangingPunct="0">
              <a:spcBef>
                <a:spcPct val="0"/>
              </a:spcBef>
              <a:spcAft>
                <a:spcPct val="0"/>
              </a:spcAft>
            </a:pPr>
            <a:r>
              <a:rPr lang="en-GB" b="1" dirty="0">
                <a:solidFill>
                  <a:srgbClr val="1F497D"/>
                </a:solidFill>
                <a:latin typeface="Arial" charset="0"/>
              </a:rPr>
              <a:t>Liverpool John </a:t>
            </a:r>
            <a:r>
              <a:rPr lang="en-GB" b="1" dirty="0" err="1">
                <a:solidFill>
                  <a:srgbClr val="1F497D"/>
                </a:solidFill>
                <a:latin typeface="Arial" charset="0"/>
              </a:rPr>
              <a:t>Moores</a:t>
            </a:r>
            <a:r>
              <a:rPr lang="en-GB" b="1" dirty="0">
                <a:solidFill>
                  <a:srgbClr val="1F497D"/>
                </a:solidFill>
                <a:latin typeface="Arial" charset="0"/>
              </a:rPr>
              <a:t> University.</a:t>
            </a:r>
          </a:p>
          <a:p>
            <a:pPr algn="ctr" eaLnBrk="0" fontAlgn="base" hangingPunct="0">
              <a:spcBef>
                <a:spcPct val="0"/>
              </a:spcBef>
              <a:spcAft>
                <a:spcPct val="0"/>
              </a:spcAft>
            </a:pPr>
            <a:endParaRPr lang="en-GB" b="1" dirty="0">
              <a:solidFill>
                <a:srgbClr val="1F497D"/>
              </a:solidFill>
              <a:latin typeface="Arial" charset="0"/>
            </a:endParaRPr>
          </a:p>
          <a:p>
            <a:pPr algn="ctr" eaLnBrk="0" fontAlgn="base" hangingPunct="0">
              <a:spcBef>
                <a:spcPct val="0"/>
              </a:spcBef>
              <a:spcAft>
                <a:spcPct val="0"/>
              </a:spcAft>
            </a:pPr>
            <a:r>
              <a:rPr lang="en-GB" b="1" dirty="0">
                <a:solidFill>
                  <a:srgbClr val="1F497D"/>
                </a:solidFill>
                <a:latin typeface="Arial" charset="0"/>
              </a:rPr>
              <a:t>PhD Candidate,</a:t>
            </a:r>
          </a:p>
          <a:p>
            <a:pPr algn="ctr" eaLnBrk="0" fontAlgn="base" hangingPunct="0">
              <a:spcBef>
                <a:spcPct val="0"/>
              </a:spcBef>
              <a:spcAft>
                <a:spcPct val="0"/>
              </a:spcAft>
            </a:pPr>
            <a:r>
              <a:rPr lang="en-GB" b="1" dirty="0">
                <a:solidFill>
                  <a:srgbClr val="1F497D"/>
                </a:solidFill>
                <a:latin typeface="Arial" charset="0"/>
              </a:rPr>
              <a:t>Applied Criminology Centre,</a:t>
            </a:r>
          </a:p>
          <a:p>
            <a:pPr algn="ctr" eaLnBrk="0" fontAlgn="base" hangingPunct="0">
              <a:spcBef>
                <a:spcPct val="0"/>
              </a:spcBef>
              <a:spcAft>
                <a:spcPct val="0"/>
              </a:spcAft>
            </a:pPr>
            <a:r>
              <a:rPr lang="en-GB" b="1" dirty="0">
                <a:solidFill>
                  <a:srgbClr val="1F497D"/>
                </a:solidFill>
                <a:latin typeface="Arial" charset="0"/>
              </a:rPr>
              <a:t>University of Huddersfield.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6" y="260648"/>
            <a:ext cx="3744416" cy="1008112"/>
          </a:xfrm>
          <a:prstGeom prst="rect">
            <a:avLst/>
          </a:prstGeom>
        </p:spPr>
      </p:pic>
      <p:pic>
        <p:nvPicPr>
          <p:cNvPr id="4" name="Picture 3"/>
          <p:cNvPicPr>
            <a:picLocks noChangeAspect="1"/>
          </p:cNvPicPr>
          <p:nvPr/>
        </p:nvPicPr>
        <p:blipFill>
          <a:blip r:embed="rId4"/>
          <a:stretch>
            <a:fillRect/>
          </a:stretch>
        </p:blipFill>
        <p:spPr>
          <a:xfrm>
            <a:off x="7104112" y="260648"/>
            <a:ext cx="3168352" cy="1268760"/>
          </a:xfrm>
          <a:prstGeom prst="rect">
            <a:avLst/>
          </a:prstGeom>
        </p:spPr>
      </p:pic>
    </p:spTree>
    <p:extLst>
      <p:ext uri="{BB962C8B-B14F-4D97-AF65-F5344CB8AC3E}">
        <p14:creationId xmlns:p14="http://schemas.microsoft.com/office/powerpoint/2010/main" val="4278165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1318201"/>
            <a:ext cx="8229600" cy="4525963"/>
          </a:xfrm>
        </p:spPr>
        <p:txBody>
          <a:bodyPr>
            <a:normAutofit fontScale="92500" lnSpcReduction="20000"/>
          </a:bodyPr>
          <a:lstStyle/>
          <a:p>
            <a:pPr marL="0" indent="0">
              <a:buNone/>
            </a:pPr>
            <a:r>
              <a:rPr lang="en-GB" sz="2400" b="1" dirty="0">
                <a:latin typeface="Arial" panose="020B0604020202020204" pitchFamily="34" charset="0"/>
                <a:cs typeface="Arial" panose="020B0604020202020204" pitchFamily="34" charset="0"/>
              </a:rPr>
              <a:t>Online survey </a:t>
            </a:r>
            <a:r>
              <a:rPr lang="en-GB" sz="20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Interviews</a:t>
            </a:r>
            <a:endParaRPr lang="en-GB" sz="24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502 responses- 				Chief Constable</a:t>
            </a:r>
          </a:p>
          <a:p>
            <a:pPr marL="0" indent="0">
              <a:buNone/>
            </a:pPr>
            <a:r>
              <a:rPr lang="en-GB" sz="2000" dirty="0">
                <a:latin typeface="Arial" panose="020B0604020202020204" pitchFamily="34" charset="0"/>
                <a:cs typeface="Arial" panose="020B0604020202020204" pitchFamily="34" charset="0"/>
              </a:rPr>
              <a:t>spread of roles/ranks 			PCC &amp; Chief Exec</a:t>
            </a:r>
          </a:p>
          <a:p>
            <a:pPr marL="0" indent="0">
              <a:buNone/>
            </a:pPr>
            <a:r>
              <a:rPr lang="en-GB" sz="2000" dirty="0">
                <a:latin typeface="Arial" panose="020B0604020202020204" pitchFamily="34" charset="0"/>
                <a:cs typeface="Arial" panose="020B0604020202020204" pitchFamily="34" charset="0"/>
              </a:rPr>
              <a:t>(open to all officers and staff)		DCC</a:t>
            </a:r>
          </a:p>
          <a:p>
            <a:pPr marL="0" indent="0">
              <a:buNone/>
            </a:pPr>
            <a:r>
              <a:rPr lang="en-GB" sz="2000" dirty="0">
                <a:latin typeface="Arial" panose="020B0604020202020204" pitchFamily="34" charset="0"/>
                <a:cs typeface="Arial" panose="020B0604020202020204" pitchFamily="34" charset="0"/>
              </a:rPr>
              <a:t>					ACCs</a:t>
            </a:r>
          </a:p>
          <a:p>
            <a:pPr marL="0" indent="0">
              <a:buNone/>
            </a:pPr>
            <a:r>
              <a:rPr lang="en-GB" sz="2400" b="1" dirty="0">
                <a:latin typeface="Arial" panose="020B0604020202020204" pitchFamily="34" charset="0"/>
                <a:cs typeface="Arial" panose="020B0604020202020204" pitchFamily="34" charset="0"/>
              </a:rPr>
              <a:t>Focus Groups</a:t>
            </a:r>
            <a:r>
              <a:rPr lang="en-GB" sz="2000" dirty="0">
                <a:latin typeface="Arial" panose="020B0604020202020204" pitchFamily="34" charset="0"/>
                <a:cs typeface="Arial" panose="020B0604020202020204" pitchFamily="34" charset="0"/>
              </a:rPr>
              <a:t>			Senior Responsible Officers</a:t>
            </a:r>
          </a:p>
          <a:p>
            <a:pPr>
              <a:buFontTx/>
              <a:buChar char="-"/>
            </a:pPr>
            <a:r>
              <a:rPr lang="en-GB" sz="2000" dirty="0">
                <a:latin typeface="Arial" panose="020B0604020202020204" pitchFamily="34" charset="0"/>
                <a:cs typeface="Arial" panose="020B0604020202020204" pitchFamily="34" charset="0"/>
              </a:rPr>
              <a:t>Ops </a:t>
            </a:r>
            <a:r>
              <a:rPr lang="en-GB" sz="2000" dirty="0" err="1">
                <a:latin typeface="Arial" panose="020B0604020202020204" pitchFamily="34" charset="0"/>
                <a:cs typeface="Arial" panose="020B0604020202020204" pitchFamily="34" charset="0"/>
              </a:rPr>
              <a:t>Supts</a:t>
            </a:r>
            <a:r>
              <a:rPr lang="en-GB" sz="2000" dirty="0">
                <a:latin typeface="Arial" panose="020B0604020202020204" pitchFamily="34" charset="0"/>
                <a:cs typeface="Arial" panose="020B0604020202020204" pitchFamily="34" charset="0"/>
              </a:rPr>
              <a:t>.				Head of Corporate Support</a:t>
            </a:r>
          </a:p>
          <a:p>
            <a:pPr>
              <a:buFontTx/>
              <a:buChar char="-"/>
            </a:pPr>
            <a:r>
              <a:rPr lang="en-GB" sz="2000" dirty="0">
                <a:latin typeface="Arial" panose="020B0604020202020204" pitchFamily="34" charset="0"/>
                <a:cs typeface="Arial" panose="020B0604020202020204" pitchFamily="34" charset="0"/>
              </a:rPr>
              <a:t>Analysts (Strategic, Intel &amp; Area)	Head of Operational Analysis</a:t>
            </a:r>
          </a:p>
          <a:p>
            <a:pPr>
              <a:buFontTx/>
              <a:buChar char="-"/>
            </a:pPr>
            <a:r>
              <a:rPr lang="en-GB" sz="2000" dirty="0">
                <a:latin typeface="Arial" panose="020B0604020202020204" pitchFamily="34" charset="0"/>
                <a:cs typeface="Arial" panose="020B0604020202020204" pitchFamily="34" charset="0"/>
              </a:rPr>
              <a:t>Inspection &amp; Audit			Head of Intelligence Analysis</a:t>
            </a:r>
          </a:p>
          <a:p>
            <a:pPr>
              <a:buFontTx/>
              <a:buChar char="-"/>
            </a:pPr>
            <a:r>
              <a:rPr lang="en-GB" sz="2000" dirty="0">
                <a:latin typeface="Arial" panose="020B0604020202020204" pitchFamily="34" charset="0"/>
                <a:cs typeface="Arial" panose="020B0604020202020204" pitchFamily="34" charset="0"/>
              </a:rPr>
              <a:t>Operations Planning			D/ Chief Inspector</a:t>
            </a:r>
          </a:p>
          <a:p>
            <a:pPr>
              <a:buFontTx/>
              <a:buChar char="-"/>
            </a:pPr>
            <a:r>
              <a:rPr lang="en-GB" sz="2000" dirty="0">
                <a:latin typeface="Arial" panose="020B0604020202020204" pitchFamily="34" charset="0"/>
                <a:cs typeface="Arial" panose="020B0604020202020204" pitchFamily="34" charset="0"/>
              </a:rPr>
              <a:t>Neighbourhood Team			Chief Inspector Ops</a:t>
            </a:r>
          </a:p>
          <a:p>
            <a:pPr>
              <a:buFontTx/>
              <a:buChar char="-"/>
            </a:pPr>
            <a:r>
              <a:rPr lang="en-GB" sz="2000" dirty="0">
                <a:latin typeface="Arial" panose="020B0604020202020204" pitchFamily="34" charset="0"/>
                <a:cs typeface="Arial" panose="020B0604020202020204" pitchFamily="34" charset="0"/>
              </a:rPr>
              <a:t>Detectives				Head of Training</a:t>
            </a:r>
          </a:p>
          <a:p>
            <a:pPr marL="0" indent="0">
              <a:buNone/>
            </a:pPr>
            <a:r>
              <a:rPr lang="en-GB" sz="2000" dirty="0">
                <a:latin typeface="Arial" panose="020B0604020202020204" pitchFamily="34" charset="0"/>
                <a:cs typeface="Arial" panose="020B0604020202020204" pitchFamily="34" charset="0"/>
              </a:rPr>
              <a:t>					LJMU (cohort and staff)</a:t>
            </a:r>
          </a:p>
          <a:p>
            <a:pPr marL="0" indent="0">
              <a:buNone/>
            </a:pPr>
            <a:r>
              <a:rPr lang="en-GB" sz="2000" dirty="0">
                <a:latin typeface="Arial" panose="020B0604020202020204" pitchFamily="34" charset="0"/>
                <a:cs typeface="Arial" panose="020B0604020202020204" pitchFamily="34" charset="0"/>
              </a:rPr>
              <a:t>					Community Safety Partnerships</a:t>
            </a:r>
          </a:p>
          <a:p>
            <a:pPr marL="0" indent="0">
              <a:buNone/>
            </a:pPr>
            <a:endParaRPr lang="en-GB" sz="2000" dirty="0">
              <a:latin typeface="Arial" panose="020B0604020202020204" pitchFamily="34" charset="0"/>
              <a:cs typeface="Arial" panose="020B0604020202020204" pitchFamily="34" charset="0"/>
            </a:endParaRPr>
          </a:p>
          <a:p>
            <a:pPr lvl="8">
              <a:buFontTx/>
              <a:buChar char="-"/>
            </a:pPr>
            <a:endParaRPr lang="en-GB" sz="8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703512" y="85512"/>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Merseyside</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256240" y="5844164"/>
            <a:ext cx="1800200" cy="807635"/>
          </a:xfrm>
          <a:prstGeom prst="rect">
            <a:avLst/>
          </a:prstGeom>
        </p:spPr>
      </p:pic>
    </p:spTree>
    <p:extLst>
      <p:ext uri="{BB962C8B-B14F-4D97-AF65-F5344CB8AC3E}">
        <p14:creationId xmlns:p14="http://schemas.microsoft.com/office/powerpoint/2010/main" val="1585687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9529" y="930633"/>
            <a:ext cx="8263524" cy="6046125"/>
          </a:xfrm>
        </p:spPr>
        <p:txBody>
          <a:bodyPr>
            <a:normAutofit fontScale="92500" lnSpcReduction="10000"/>
          </a:bodyPr>
          <a:lstStyle/>
          <a:p>
            <a:pPr marL="0" indent="0">
              <a:buNone/>
            </a:pPr>
            <a:r>
              <a:rPr lang="en-GB" sz="2800" b="1" dirty="0">
                <a:latin typeface="Arial" panose="020B0604020202020204" pitchFamily="34" charset="0"/>
                <a:cs typeface="Arial" panose="020B0604020202020204" pitchFamily="34" charset="0"/>
              </a:rPr>
              <a:t>Online Survey-</a:t>
            </a:r>
          </a:p>
          <a:p>
            <a:pPr>
              <a:buFontTx/>
              <a:buChar char="-"/>
            </a:pPr>
            <a:r>
              <a:rPr lang="en-GB" sz="2000" dirty="0">
                <a:latin typeface="Arial" panose="020B0604020202020204" pitchFamily="34" charset="0"/>
                <a:cs typeface="Arial" panose="020B0604020202020204" pitchFamily="34" charset="0"/>
              </a:rPr>
              <a:t>There was significant engagement with the survey, in particular, detailed responses were provided regarding how research could be made </a:t>
            </a:r>
            <a:r>
              <a:rPr lang="en-GB" sz="2000" b="1" dirty="0">
                <a:latin typeface="Arial" panose="020B0604020202020204" pitchFamily="34" charset="0"/>
                <a:cs typeface="Arial" panose="020B0604020202020204" pitchFamily="34" charset="0"/>
              </a:rPr>
              <a:t>more accessible and useful </a:t>
            </a:r>
            <a:r>
              <a:rPr lang="en-GB" sz="2000" dirty="0">
                <a:latin typeface="Arial" panose="020B0604020202020204" pitchFamily="34" charset="0"/>
                <a:cs typeface="Arial" panose="020B0604020202020204" pitchFamily="34" charset="0"/>
              </a:rPr>
              <a:t>and </a:t>
            </a:r>
            <a:r>
              <a:rPr lang="en-GB" sz="2000" b="1" dirty="0">
                <a:latin typeface="Arial" panose="020B0604020202020204" pitchFamily="34" charset="0"/>
                <a:cs typeface="Arial" panose="020B0604020202020204" pitchFamily="34" charset="0"/>
              </a:rPr>
              <a:t>how the force can assist officers and staff </a:t>
            </a:r>
            <a:r>
              <a:rPr lang="en-GB" sz="2000" dirty="0">
                <a:latin typeface="Arial" panose="020B0604020202020204" pitchFamily="34" charset="0"/>
                <a:cs typeface="Arial" panose="020B0604020202020204" pitchFamily="34" charset="0"/>
              </a:rPr>
              <a:t>in adopting an EBP approach.</a:t>
            </a:r>
          </a:p>
          <a:p>
            <a:pPr>
              <a:buFontTx/>
              <a:buChar char="-"/>
            </a:pPr>
            <a:r>
              <a:rPr lang="en-GB" sz="2000" b="1" dirty="0">
                <a:latin typeface="Arial" panose="020B0604020202020204" pitchFamily="34" charset="0"/>
                <a:cs typeface="Arial" panose="020B0604020202020204" pitchFamily="34" charset="0"/>
              </a:rPr>
              <a:t>Only 5% </a:t>
            </a:r>
            <a:r>
              <a:rPr lang="en-GB" sz="2000" dirty="0">
                <a:latin typeface="Arial" panose="020B0604020202020204" pitchFamily="34" charset="0"/>
                <a:cs typeface="Arial" panose="020B0604020202020204" pitchFamily="34" charset="0"/>
              </a:rPr>
              <a:t>said that academic knowledge is </a:t>
            </a:r>
            <a:r>
              <a:rPr lang="en-GB" sz="2000" b="1" dirty="0">
                <a:latin typeface="Arial" panose="020B0604020202020204" pitchFamily="34" charset="0"/>
                <a:cs typeface="Arial" panose="020B0604020202020204" pitchFamily="34" charset="0"/>
              </a:rPr>
              <a:t>‘not at all transferable’ </a:t>
            </a:r>
            <a:r>
              <a:rPr lang="en-GB" sz="2000" dirty="0">
                <a:latin typeface="Arial" panose="020B0604020202020204" pitchFamily="34" charset="0"/>
                <a:cs typeface="Arial" panose="020B0604020202020204" pitchFamily="34" charset="0"/>
              </a:rPr>
              <a:t>to policing.</a:t>
            </a:r>
          </a:p>
          <a:p>
            <a:pPr>
              <a:buFontTx/>
              <a:buChar char="-"/>
            </a:pPr>
            <a:r>
              <a:rPr lang="en-GB" sz="2000" dirty="0">
                <a:latin typeface="Arial" panose="020B0604020202020204" pitchFamily="34" charset="0"/>
                <a:cs typeface="Arial" panose="020B0604020202020204" pitchFamily="34" charset="0"/>
              </a:rPr>
              <a:t>However, nearly </a:t>
            </a:r>
            <a:r>
              <a:rPr lang="en-GB" sz="2000" b="1" dirty="0">
                <a:latin typeface="Arial" panose="020B0604020202020204" pitchFamily="34" charset="0"/>
                <a:cs typeface="Arial" panose="020B0604020202020204" pitchFamily="34" charset="0"/>
              </a:rPr>
              <a:t>one third of respondents had never heard the term </a:t>
            </a:r>
            <a:r>
              <a:rPr lang="en-GB" sz="2000" dirty="0">
                <a:latin typeface="Arial" panose="020B0604020202020204" pitchFamily="34" charset="0"/>
                <a:cs typeface="Arial" panose="020B0604020202020204" pitchFamily="34" charset="0"/>
              </a:rPr>
              <a:t>‘Evidence Based Policing’.</a:t>
            </a:r>
          </a:p>
          <a:p>
            <a:pPr>
              <a:buFontTx/>
              <a:buChar char="-"/>
            </a:pPr>
            <a:r>
              <a:rPr lang="en-GB" sz="2000" dirty="0">
                <a:latin typeface="Arial" panose="020B0604020202020204" pitchFamily="34" charset="0"/>
                <a:cs typeface="Arial" panose="020B0604020202020204" pitchFamily="34" charset="0"/>
              </a:rPr>
              <a:t>When asked to define EBP there were </a:t>
            </a:r>
            <a:r>
              <a:rPr lang="en-GB" sz="2000" b="1" dirty="0">
                <a:latin typeface="Arial" panose="020B0604020202020204" pitchFamily="34" charset="0"/>
                <a:cs typeface="Arial" panose="020B0604020202020204" pitchFamily="34" charset="0"/>
              </a:rPr>
              <a:t>a wide range of definitions/ interpretations </a:t>
            </a:r>
            <a:r>
              <a:rPr lang="en-GB" sz="2000" dirty="0">
                <a:latin typeface="Arial" panose="020B0604020202020204" pitchFamily="34" charset="0"/>
                <a:cs typeface="Arial" panose="020B0604020202020204" pitchFamily="34" charset="0"/>
              </a:rPr>
              <a:t>of EBP cited.</a:t>
            </a:r>
          </a:p>
          <a:p>
            <a:pPr>
              <a:buFontTx/>
              <a:buChar char="-"/>
            </a:pPr>
            <a:r>
              <a:rPr lang="en-GB" sz="2000" dirty="0">
                <a:latin typeface="Arial" panose="020B0604020202020204" pitchFamily="34" charset="0"/>
                <a:cs typeface="Arial" panose="020B0604020202020204" pitchFamily="34" charset="0"/>
              </a:rPr>
              <a:t>38% </a:t>
            </a:r>
            <a:r>
              <a:rPr lang="en-GB" sz="2000" b="1" dirty="0">
                <a:latin typeface="Arial" panose="020B0604020202020204" pitchFamily="34" charset="0"/>
                <a:cs typeface="Arial" panose="020B0604020202020204" pitchFamily="34" charset="0"/>
              </a:rPr>
              <a:t>seek out </a:t>
            </a:r>
            <a:r>
              <a:rPr lang="en-GB" sz="2000" dirty="0">
                <a:latin typeface="Arial" panose="020B0604020202020204" pitchFamily="34" charset="0"/>
                <a:cs typeface="Arial" panose="020B0604020202020204" pitchFamily="34" charset="0"/>
              </a:rPr>
              <a:t>research evidence to inform decision making</a:t>
            </a:r>
          </a:p>
          <a:p>
            <a:pPr>
              <a:buFontTx/>
              <a:buChar char="-"/>
            </a:pPr>
            <a:r>
              <a:rPr lang="en-GB" sz="2000" dirty="0">
                <a:latin typeface="Arial" panose="020B0604020202020204" pitchFamily="34" charset="0"/>
                <a:cs typeface="Arial" panose="020B0604020202020204" pitchFamily="34" charset="0"/>
              </a:rPr>
              <a:t>32% stated that </a:t>
            </a:r>
            <a:r>
              <a:rPr lang="en-GB" sz="2000" b="1" dirty="0">
                <a:latin typeface="Arial" panose="020B0604020202020204" pitchFamily="34" charset="0"/>
                <a:cs typeface="Arial" panose="020B0604020202020204" pitchFamily="34" charset="0"/>
              </a:rPr>
              <a:t>they sometimes or often use </a:t>
            </a:r>
            <a:r>
              <a:rPr lang="en-GB" sz="2000" dirty="0">
                <a:latin typeface="Arial" panose="020B0604020202020204" pitchFamily="34" charset="0"/>
                <a:cs typeface="Arial" panose="020B0604020202020204" pitchFamily="34" charset="0"/>
              </a:rPr>
              <a:t>research to inform decision making (less than a third agreed that research evidence has changed or influenced their decision making/working practices).</a:t>
            </a:r>
          </a:p>
          <a:p>
            <a:pPr>
              <a:buFontTx/>
              <a:buChar char="-"/>
            </a:pPr>
            <a:r>
              <a:rPr lang="en-GB" sz="2000" dirty="0">
                <a:latin typeface="Arial" panose="020B0604020202020204" pitchFamily="34" charset="0"/>
                <a:cs typeface="Arial" panose="020B0604020202020204" pitchFamily="34" charset="0"/>
              </a:rPr>
              <a:t>30% felt that academics are producing research that is </a:t>
            </a:r>
            <a:r>
              <a:rPr lang="en-GB" sz="2000" b="1" dirty="0">
                <a:latin typeface="Arial" panose="020B0604020202020204" pitchFamily="34" charset="0"/>
                <a:cs typeface="Arial" panose="020B0604020202020204" pitchFamily="34" charset="0"/>
              </a:rPr>
              <a:t>relevant</a:t>
            </a:r>
            <a:r>
              <a:rPr lang="en-GB" sz="2000" dirty="0">
                <a:latin typeface="Arial" panose="020B0604020202020204" pitchFamily="34" charset="0"/>
                <a:cs typeface="Arial" panose="020B0604020202020204" pitchFamily="34" charset="0"/>
              </a:rPr>
              <a:t> in practice.</a:t>
            </a:r>
          </a:p>
          <a:p>
            <a:pPr>
              <a:buFontTx/>
              <a:buChar char="-"/>
            </a:pPr>
            <a:r>
              <a:rPr lang="en-GB" sz="2000" dirty="0">
                <a:latin typeface="Arial" panose="020B0604020202020204" pitchFamily="34" charset="0"/>
                <a:cs typeface="Arial" panose="020B0604020202020204" pitchFamily="34" charset="0"/>
              </a:rPr>
              <a:t>57% felt research findings were often </a:t>
            </a:r>
            <a:r>
              <a:rPr lang="en-GB" sz="2000" b="1" dirty="0">
                <a:latin typeface="Arial" panose="020B0604020202020204" pitchFamily="34" charset="0"/>
                <a:cs typeface="Arial" panose="020B0604020202020204" pitchFamily="34" charset="0"/>
              </a:rPr>
              <a:t>presented in a way that is unclear</a:t>
            </a:r>
            <a:r>
              <a:rPr lang="en-GB" sz="2000" dirty="0">
                <a:latin typeface="Arial" panose="020B0604020202020204" pitchFamily="34" charset="0"/>
                <a:cs typeface="Arial" panose="020B0604020202020204" pitchFamily="34" charset="0"/>
              </a:rPr>
              <a:t>.</a:t>
            </a:r>
          </a:p>
          <a:p>
            <a:pPr>
              <a:buFontTx/>
              <a:buChar char="-"/>
            </a:pPr>
            <a:endParaRPr lang="en-GB" sz="2000" dirty="0">
              <a:solidFill>
                <a:srgbClr val="FF0000"/>
              </a:solidFill>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a:buFontTx/>
              <a:buChar char="-"/>
            </a:pPr>
            <a:endParaRPr lang="en-GB" sz="2000" dirty="0">
              <a:latin typeface="Arial" panose="020B0604020202020204" pitchFamily="34" charset="0"/>
              <a:cs typeface="Arial" panose="020B0604020202020204" pitchFamily="34" charset="0"/>
            </a:endParaRPr>
          </a:p>
          <a:p>
            <a:pPr>
              <a:buFontTx/>
              <a:buChar char="-"/>
            </a:pPr>
            <a:endParaRPr lang="en-GB" sz="2000" dirty="0">
              <a:latin typeface="Arial" panose="020B0604020202020204" pitchFamily="34" charset="0"/>
              <a:cs typeface="Arial" panose="020B0604020202020204" pitchFamily="34" charset="0"/>
            </a:endParaRPr>
          </a:p>
          <a:p>
            <a:pPr>
              <a:buFontTx/>
              <a:buChar char="-"/>
            </a:pPr>
            <a:endParaRPr lang="en-GB" sz="2800" dirty="0">
              <a:latin typeface="Arial" panose="020B0604020202020204" pitchFamily="34" charset="0"/>
              <a:cs typeface="Arial" panose="020B0604020202020204" pitchFamily="34" charset="0"/>
            </a:endParaRPr>
          </a:p>
          <a:p>
            <a:pPr marL="0" indent="0">
              <a:buNone/>
            </a:pPr>
            <a:endParaRPr lang="en-GB" sz="2800" b="1"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10021" y="61161"/>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spTree>
    <p:extLst>
      <p:ext uri="{BB962C8B-B14F-4D97-AF65-F5344CB8AC3E}">
        <p14:creationId xmlns:p14="http://schemas.microsoft.com/office/powerpoint/2010/main" val="29212146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512" y="1124744"/>
            <a:ext cx="8229600" cy="6048672"/>
          </a:xfrm>
        </p:spPr>
        <p:txBody>
          <a:bodyPr>
            <a:normAutofit fontScale="70000" lnSpcReduction="20000"/>
          </a:bodyPr>
          <a:lstStyle/>
          <a:p>
            <a:pPr marL="0" indent="0">
              <a:buNone/>
            </a:pPr>
            <a:r>
              <a:rPr lang="en-GB" sz="2800" b="1" dirty="0">
                <a:latin typeface="Arial" panose="020B0604020202020204" pitchFamily="34" charset="0"/>
                <a:cs typeface="Arial" panose="020B0604020202020204" pitchFamily="34" charset="0"/>
              </a:rPr>
              <a:t>…</a:t>
            </a:r>
            <a:r>
              <a:rPr lang="en-GB" sz="3800" b="1" dirty="0">
                <a:latin typeface="Arial" panose="020B0604020202020204" pitchFamily="34" charset="0"/>
                <a:cs typeface="Arial" panose="020B0604020202020204" pitchFamily="34" charset="0"/>
              </a:rPr>
              <a:t>Online Survey-</a:t>
            </a:r>
          </a:p>
          <a:p>
            <a:pPr>
              <a:buFontTx/>
              <a:buChar char="-"/>
            </a:pPr>
            <a:r>
              <a:rPr lang="en-GB" sz="2900" dirty="0">
                <a:latin typeface="Arial" panose="020B0604020202020204" pitchFamily="34" charset="0"/>
                <a:cs typeface="Arial" panose="020B0604020202020204" pitchFamily="34" charset="0"/>
              </a:rPr>
              <a:t>50% of respondents stated that they </a:t>
            </a:r>
            <a:r>
              <a:rPr lang="en-GB" sz="2900" b="1" dirty="0">
                <a:latin typeface="Arial" panose="020B0604020202020204" pitchFamily="34" charset="0"/>
                <a:cs typeface="Arial" panose="020B0604020202020204" pitchFamily="34" charset="0"/>
              </a:rPr>
              <a:t>lack the time </a:t>
            </a:r>
            <a:r>
              <a:rPr lang="en-GB" sz="2900" dirty="0">
                <a:latin typeface="Arial" panose="020B0604020202020204" pitchFamily="34" charset="0"/>
                <a:cs typeface="Arial" panose="020B0604020202020204" pitchFamily="34" charset="0"/>
              </a:rPr>
              <a:t>to engage in EBP.</a:t>
            </a:r>
          </a:p>
          <a:p>
            <a:pPr>
              <a:buFontTx/>
              <a:buChar char="-"/>
            </a:pPr>
            <a:r>
              <a:rPr lang="en-GB" sz="2900" dirty="0">
                <a:latin typeface="Arial" panose="020B0604020202020204" pitchFamily="34" charset="0"/>
                <a:cs typeface="Arial" panose="020B0604020202020204" pitchFamily="34" charset="0"/>
              </a:rPr>
              <a:t>75% felt that decisions often have to be made </a:t>
            </a:r>
            <a:r>
              <a:rPr lang="en-GB" sz="2900" b="1" dirty="0">
                <a:latin typeface="Arial" panose="020B0604020202020204" pitchFamily="34" charset="0"/>
                <a:cs typeface="Arial" panose="020B0604020202020204" pitchFamily="34" charset="0"/>
              </a:rPr>
              <a:t>too quickly </a:t>
            </a:r>
            <a:r>
              <a:rPr lang="en-GB" sz="2900" dirty="0">
                <a:latin typeface="Arial" panose="020B0604020202020204" pitchFamily="34" charset="0"/>
                <a:cs typeface="Arial" panose="020B0604020202020204" pitchFamily="34" charset="0"/>
              </a:rPr>
              <a:t>to consider research evidence.</a:t>
            </a:r>
          </a:p>
          <a:p>
            <a:pPr>
              <a:buFontTx/>
              <a:buChar char="-"/>
            </a:pPr>
            <a:r>
              <a:rPr lang="en-GB" sz="2900" dirty="0">
                <a:latin typeface="Arial" panose="020B0604020202020204" pitchFamily="34" charset="0"/>
                <a:cs typeface="Arial" panose="020B0604020202020204" pitchFamily="34" charset="0"/>
              </a:rPr>
              <a:t>88% stated that they have had </a:t>
            </a:r>
            <a:r>
              <a:rPr lang="en-GB" sz="2900" b="1" dirty="0">
                <a:latin typeface="Arial" panose="020B0604020202020204" pitchFamily="34" charset="0"/>
                <a:cs typeface="Arial" panose="020B0604020202020204" pitchFamily="34" charset="0"/>
              </a:rPr>
              <a:t>no training </a:t>
            </a:r>
            <a:r>
              <a:rPr lang="en-GB" sz="2900" dirty="0">
                <a:latin typeface="Arial" panose="020B0604020202020204" pitchFamily="34" charset="0"/>
                <a:cs typeface="Arial" panose="020B0604020202020204" pitchFamily="34" charset="0"/>
              </a:rPr>
              <a:t>relating to EBP.</a:t>
            </a:r>
          </a:p>
          <a:p>
            <a:pPr>
              <a:buFontTx/>
              <a:buChar char="-"/>
            </a:pPr>
            <a:r>
              <a:rPr lang="en-GB" sz="2900" dirty="0">
                <a:latin typeface="Arial" panose="020B0604020202020204" pitchFamily="34" charset="0"/>
                <a:cs typeface="Arial" panose="020B0604020202020204" pitchFamily="34" charset="0"/>
              </a:rPr>
              <a:t>Less than 10% said that they are </a:t>
            </a:r>
            <a:r>
              <a:rPr lang="en-GB" sz="2900" b="1" dirty="0">
                <a:latin typeface="Arial" panose="020B0604020202020204" pitchFamily="34" charset="0"/>
                <a:cs typeface="Arial" panose="020B0604020202020204" pitchFamily="34" charset="0"/>
              </a:rPr>
              <a:t>made aware of the research</a:t>
            </a:r>
            <a:r>
              <a:rPr lang="en-GB" sz="2900" dirty="0">
                <a:latin typeface="Arial" panose="020B0604020202020204" pitchFamily="34" charset="0"/>
                <a:cs typeface="Arial" panose="020B0604020202020204" pitchFamily="34" charset="0"/>
              </a:rPr>
              <a:t> evidence that supports new policies and procedures.</a:t>
            </a:r>
          </a:p>
          <a:p>
            <a:pPr>
              <a:buFontTx/>
              <a:buChar char="-"/>
            </a:pPr>
            <a:r>
              <a:rPr lang="en-GB" sz="2900" dirty="0">
                <a:latin typeface="Arial" panose="020B0604020202020204" pitchFamily="34" charset="0"/>
                <a:cs typeface="Arial" panose="020B0604020202020204" pitchFamily="34" charset="0"/>
              </a:rPr>
              <a:t>78% felt that the organisation </a:t>
            </a:r>
            <a:r>
              <a:rPr lang="en-GB" sz="2900" b="1" dirty="0">
                <a:latin typeface="Arial" panose="020B0604020202020204" pitchFamily="34" charset="0"/>
                <a:cs typeface="Arial" panose="020B0604020202020204" pitchFamily="34" charset="0"/>
              </a:rPr>
              <a:t>does not provide sufficient support and resources for them to implement evidence based practice</a:t>
            </a:r>
            <a:r>
              <a:rPr lang="en-GB" sz="2900" dirty="0">
                <a:latin typeface="Arial" panose="020B0604020202020204" pitchFamily="34" charset="0"/>
                <a:cs typeface="Arial" panose="020B0604020202020204" pitchFamily="34" charset="0"/>
              </a:rPr>
              <a:t>.</a:t>
            </a:r>
          </a:p>
          <a:p>
            <a:pPr>
              <a:buFontTx/>
              <a:buChar char="-"/>
            </a:pPr>
            <a:r>
              <a:rPr lang="en-GB" sz="2900" dirty="0">
                <a:latin typeface="Arial" panose="020B0604020202020204" pitchFamily="34" charset="0"/>
                <a:cs typeface="Arial" panose="020B0604020202020204" pitchFamily="34" charset="0"/>
              </a:rPr>
              <a:t>50% thought that there </a:t>
            </a:r>
            <a:r>
              <a:rPr lang="en-GB" sz="2900" b="1" dirty="0">
                <a:latin typeface="Arial" panose="020B0604020202020204" pitchFamily="34" charset="0"/>
                <a:cs typeface="Arial" panose="020B0604020202020204" pitchFamily="34" charset="0"/>
              </a:rPr>
              <a:t>was no ‘organisational emphasis</a:t>
            </a:r>
            <a:r>
              <a:rPr lang="en-GB" sz="2900" dirty="0">
                <a:latin typeface="Arial" panose="020B0604020202020204" pitchFamily="34" charset="0"/>
                <a:cs typeface="Arial" panose="020B0604020202020204" pitchFamily="34" charset="0"/>
              </a:rPr>
              <a:t>’ on EBP.</a:t>
            </a:r>
          </a:p>
          <a:p>
            <a:pPr>
              <a:buFontTx/>
              <a:buChar char="-"/>
            </a:pPr>
            <a:r>
              <a:rPr lang="en-GB" sz="2900" dirty="0">
                <a:latin typeface="Arial" panose="020B0604020202020204" pitchFamily="34" charset="0"/>
                <a:cs typeface="Arial" panose="020B0604020202020204" pitchFamily="34" charset="0"/>
              </a:rPr>
              <a:t>50% said that they </a:t>
            </a:r>
            <a:r>
              <a:rPr lang="en-GB" sz="2900" b="1" dirty="0">
                <a:latin typeface="Arial" panose="020B0604020202020204" pitchFamily="34" charset="0"/>
                <a:cs typeface="Arial" panose="020B0604020202020204" pitchFamily="34" charset="0"/>
              </a:rPr>
              <a:t>do not feel that they ‘have a voice</a:t>
            </a:r>
            <a:r>
              <a:rPr lang="en-GB" sz="2900" dirty="0">
                <a:latin typeface="Arial" panose="020B0604020202020204" pitchFamily="34" charset="0"/>
                <a:cs typeface="Arial" panose="020B0604020202020204" pitchFamily="34" charset="0"/>
              </a:rPr>
              <a:t>’ should they have an idea to implement a ‘new’ tactic (based upon research evidence). </a:t>
            </a:r>
          </a:p>
          <a:p>
            <a:pPr>
              <a:buFontTx/>
              <a:buChar char="-"/>
            </a:pPr>
            <a:r>
              <a:rPr lang="en-GB" sz="2900" dirty="0">
                <a:latin typeface="Arial" panose="020B0604020202020204" pitchFamily="34" charset="0"/>
                <a:cs typeface="Arial" panose="020B0604020202020204" pitchFamily="34" charset="0"/>
              </a:rPr>
              <a:t>75% use </a:t>
            </a:r>
            <a:r>
              <a:rPr lang="en-GB" sz="2900" b="1" dirty="0">
                <a:latin typeface="Arial" panose="020B0604020202020204" pitchFamily="34" charset="0"/>
                <a:cs typeface="Arial" panose="020B0604020202020204" pitchFamily="34" charset="0"/>
              </a:rPr>
              <a:t>previous experience</a:t>
            </a:r>
            <a:r>
              <a:rPr lang="en-GB" sz="2900" dirty="0">
                <a:latin typeface="Arial" panose="020B0604020202020204" pitchFamily="34" charset="0"/>
                <a:cs typeface="Arial" panose="020B0604020202020204" pitchFamily="34" charset="0"/>
              </a:rPr>
              <a:t>, </a:t>
            </a:r>
            <a:r>
              <a:rPr lang="en-GB" sz="2900" b="1" dirty="0">
                <a:latin typeface="Arial" panose="020B0604020202020204" pitchFamily="34" charset="0"/>
                <a:cs typeface="Arial" panose="020B0604020202020204" pitchFamily="34" charset="0"/>
              </a:rPr>
              <a:t>professional judgement </a:t>
            </a:r>
            <a:r>
              <a:rPr lang="en-GB" sz="2900" dirty="0">
                <a:latin typeface="Arial" panose="020B0604020202020204" pitchFamily="34" charset="0"/>
                <a:cs typeface="Arial" panose="020B0604020202020204" pitchFamily="34" charset="0"/>
              </a:rPr>
              <a:t>(78%) and/or </a:t>
            </a:r>
            <a:r>
              <a:rPr lang="en-GB" sz="2900" b="1" dirty="0">
                <a:latin typeface="Arial" panose="020B0604020202020204" pitchFamily="34" charset="0"/>
                <a:cs typeface="Arial" panose="020B0604020202020204" pitchFamily="34" charset="0"/>
              </a:rPr>
              <a:t>colleagues advice </a:t>
            </a:r>
            <a:r>
              <a:rPr lang="en-GB" sz="2900" dirty="0">
                <a:latin typeface="Arial" panose="020B0604020202020204" pitchFamily="34" charset="0"/>
                <a:cs typeface="Arial" panose="020B0604020202020204" pitchFamily="34" charset="0"/>
              </a:rPr>
              <a:t>(76%) prior to responding to a crime problem.</a:t>
            </a:r>
          </a:p>
          <a:p>
            <a:pPr>
              <a:buFontTx/>
              <a:buChar char="-"/>
            </a:pPr>
            <a:r>
              <a:rPr lang="en-GB" sz="2900" dirty="0">
                <a:latin typeface="Arial" panose="020B0604020202020204" pitchFamily="34" charset="0"/>
                <a:cs typeface="Arial" panose="020B0604020202020204" pitchFamily="34" charset="0"/>
              </a:rPr>
              <a:t>There was a lack of understanding or agreement regarding </a:t>
            </a:r>
            <a:r>
              <a:rPr lang="en-GB" sz="2900" b="1" dirty="0">
                <a:latin typeface="Arial" panose="020B0604020202020204" pitchFamily="34" charset="0"/>
                <a:cs typeface="Arial" panose="020B0604020202020204" pitchFamily="34" charset="0"/>
              </a:rPr>
              <a:t>how to evaluate </a:t>
            </a:r>
            <a:r>
              <a:rPr lang="en-GB" sz="2900" dirty="0">
                <a:latin typeface="Arial" panose="020B0604020202020204" pitchFamily="34" charset="0"/>
                <a:cs typeface="Arial" panose="020B0604020202020204" pitchFamily="34" charset="0"/>
              </a:rPr>
              <a:t>whether an operation/ initiative had been successful.</a:t>
            </a:r>
          </a:p>
          <a:p>
            <a:pPr>
              <a:buFontTx/>
              <a:buChar char="-"/>
            </a:pPr>
            <a:endParaRPr lang="en-GB" sz="2900" dirty="0">
              <a:latin typeface="Arial" panose="020B0604020202020204" pitchFamily="34" charset="0"/>
              <a:cs typeface="Arial" panose="020B0604020202020204" pitchFamily="34" charset="0"/>
            </a:endParaRPr>
          </a:p>
          <a:p>
            <a:pPr>
              <a:buFontTx/>
              <a:buChar char="-"/>
            </a:pPr>
            <a:endParaRPr lang="en-GB" sz="2900" dirty="0">
              <a:latin typeface="Arial" panose="020B0604020202020204" pitchFamily="34" charset="0"/>
              <a:cs typeface="Arial" panose="020B0604020202020204" pitchFamily="34" charset="0"/>
            </a:endParaRPr>
          </a:p>
          <a:p>
            <a:pPr>
              <a:buFontTx/>
              <a:buChar char="-"/>
            </a:pPr>
            <a:endParaRPr lang="en-GB" sz="20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19536" y="188640"/>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spTree>
    <p:extLst>
      <p:ext uri="{BB962C8B-B14F-4D97-AF65-F5344CB8AC3E}">
        <p14:creationId xmlns:p14="http://schemas.microsoft.com/office/powerpoint/2010/main" val="38108089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920598"/>
            <a:ext cx="8229600" cy="5202855"/>
          </a:xfrm>
        </p:spPr>
        <p:txBody>
          <a:bodyPr>
            <a:normAutofit fontScale="77500" lnSpcReduction="20000"/>
          </a:bodyPr>
          <a:lstStyle/>
          <a:p>
            <a:pPr marL="0" indent="0">
              <a:buNone/>
            </a:pPr>
            <a:r>
              <a:rPr lang="en-GB" sz="3400" b="1" dirty="0">
                <a:latin typeface="Arial" panose="020B0604020202020204" pitchFamily="34" charset="0"/>
                <a:cs typeface="Arial" panose="020B0604020202020204" pitchFamily="34" charset="0"/>
              </a:rPr>
              <a:t>Focus Groups and Interviews-</a:t>
            </a:r>
          </a:p>
          <a:p>
            <a:pPr marL="0" indent="0">
              <a:buNone/>
            </a:pPr>
            <a:endParaRPr lang="en-GB" sz="2800" b="1" dirty="0">
              <a:latin typeface="Arial" panose="020B0604020202020204" pitchFamily="34" charset="0"/>
              <a:cs typeface="Arial" panose="020B0604020202020204" pitchFamily="34" charset="0"/>
            </a:endParaRPr>
          </a:p>
          <a:p>
            <a:pPr>
              <a:buFontTx/>
              <a:buChar char="-"/>
            </a:pPr>
            <a:r>
              <a:rPr lang="en-GB" sz="2800" dirty="0">
                <a:latin typeface="Arial" panose="020B0604020202020204" pitchFamily="34" charset="0"/>
                <a:cs typeface="Arial" panose="020B0604020202020204" pitchFamily="34" charset="0"/>
              </a:rPr>
              <a:t>Genuine </a:t>
            </a:r>
            <a:r>
              <a:rPr lang="en-GB" sz="2800" b="1" dirty="0">
                <a:latin typeface="Arial" panose="020B0604020202020204" pitchFamily="34" charset="0"/>
                <a:cs typeface="Arial" panose="020B0604020202020204" pitchFamily="34" charset="0"/>
              </a:rPr>
              <a:t>appetite/ interest/ enthusiasm </a:t>
            </a:r>
            <a:r>
              <a:rPr lang="en-GB" sz="2800" dirty="0">
                <a:latin typeface="Arial" panose="020B0604020202020204" pitchFamily="34" charset="0"/>
                <a:cs typeface="Arial" panose="020B0604020202020204" pitchFamily="34" charset="0"/>
              </a:rPr>
              <a:t>to take EBP forward at all levels of the organisation.</a:t>
            </a:r>
          </a:p>
          <a:p>
            <a:pPr>
              <a:buFontTx/>
              <a:buChar char="-"/>
            </a:pPr>
            <a:r>
              <a:rPr lang="en-GB" sz="2800" dirty="0">
                <a:latin typeface="Arial" panose="020B0604020202020204" pitchFamily="34" charset="0"/>
                <a:cs typeface="Arial" panose="020B0604020202020204" pitchFamily="34" charset="0"/>
              </a:rPr>
              <a:t>EBP </a:t>
            </a:r>
            <a:r>
              <a:rPr lang="en-GB" sz="2800" b="1" dirty="0">
                <a:latin typeface="Arial" panose="020B0604020202020204" pitchFamily="34" charset="0"/>
                <a:cs typeface="Arial" panose="020B0604020202020204" pitchFamily="34" charset="0"/>
              </a:rPr>
              <a:t>perceived as a threat</a:t>
            </a:r>
            <a:r>
              <a:rPr lang="en-GB" sz="2800" dirty="0">
                <a:latin typeface="Arial" panose="020B0604020202020204" pitchFamily="34" charset="0"/>
                <a:cs typeface="Arial" panose="020B0604020202020204" pitchFamily="34" charset="0"/>
              </a:rPr>
              <a:t> to professional judgement/ experience by some officers/ staff (in particular lower ranks).</a:t>
            </a:r>
          </a:p>
          <a:p>
            <a:pPr>
              <a:buFontTx/>
              <a:buChar char="-"/>
            </a:pPr>
            <a:r>
              <a:rPr lang="en-GB" sz="2800" dirty="0">
                <a:latin typeface="Arial" panose="020B0604020202020204" pitchFamily="34" charset="0"/>
                <a:cs typeface="Arial" panose="020B0604020202020204" pitchFamily="34" charset="0"/>
              </a:rPr>
              <a:t>Lack of understand regarding the </a:t>
            </a:r>
            <a:r>
              <a:rPr lang="en-GB" sz="2800" b="1" dirty="0">
                <a:latin typeface="Arial" panose="020B0604020202020204" pitchFamily="34" charset="0"/>
                <a:cs typeface="Arial" panose="020B0604020202020204" pitchFamily="34" charset="0"/>
              </a:rPr>
              <a:t>forces’ expectations on staff </a:t>
            </a:r>
            <a:r>
              <a:rPr lang="en-GB" sz="2800" dirty="0">
                <a:latin typeface="Arial" panose="020B0604020202020204" pitchFamily="34" charset="0"/>
                <a:cs typeface="Arial" panose="020B0604020202020204" pitchFamily="34" charset="0"/>
              </a:rPr>
              <a:t>with regard to EBP.</a:t>
            </a:r>
          </a:p>
          <a:p>
            <a:pPr>
              <a:buFontTx/>
              <a:buChar char="-"/>
            </a:pPr>
            <a:r>
              <a:rPr lang="en-GB" sz="2800" dirty="0">
                <a:latin typeface="Arial" panose="020B0604020202020204" pitchFamily="34" charset="0"/>
                <a:cs typeface="Arial" panose="020B0604020202020204" pitchFamily="34" charset="0"/>
              </a:rPr>
              <a:t>Leadership &amp; Culture- values </a:t>
            </a:r>
            <a:r>
              <a:rPr lang="en-GB" sz="2800" b="1" dirty="0">
                <a:latin typeface="Arial" panose="020B0604020202020204" pitchFamily="34" charset="0"/>
                <a:cs typeface="Arial" panose="020B0604020202020204" pitchFamily="34" charset="0"/>
              </a:rPr>
              <a:t>swift response </a:t>
            </a:r>
            <a:r>
              <a:rPr lang="en-GB" sz="2800" dirty="0">
                <a:latin typeface="Arial" panose="020B0604020202020204" pitchFamily="34" charset="0"/>
                <a:cs typeface="Arial" panose="020B0604020202020204" pitchFamily="34" charset="0"/>
              </a:rPr>
              <a:t>and </a:t>
            </a:r>
            <a:r>
              <a:rPr lang="en-GB" sz="2800" b="1" dirty="0">
                <a:latin typeface="Arial" panose="020B0604020202020204" pitchFamily="34" charset="0"/>
                <a:cs typeface="Arial" panose="020B0604020202020204" pitchFamily="34" charset="0"/>
              </a:rPr>
              <a:t>‘success’.</a:t>
            </a:r>
            <a:r>
              <a:rPr lang="en-GB" sz="2800" dirty="0">
                <a:latin typeface="Arial" panose="020B0604020202020204" pitchFamily="34" charset="0"/>
                <a:cs typeface="Arial" panose="020B0604020202020204" pitchFamily="34" charset="0"/>
              </a:rPr>
              <a:t> Emphasis on </a:t>
            </a:r>
            <a:r>
              <a:rPr lang="en-GB" sz="2800" b="1" dirty="0">
                <a:latin typeface="Arial" panose="020B0604020202020204" pitchFamily="34" charset="0"/>
                <a:cs typeface="Arial" panose="020B0604020202020204" pitchFamily="34" charset="0"/>
              </a:rPr>
              <a:t>being seen </a:t>
            </a:r>
            <a:r>
              <a:rPr lang="en-GB" sz="2800" dirty="0">
                <a:latin typeface="Arial" panose="020B0604020202020204" pitchFamily="34" charset="0"/>
                <a:cs typeface="Arial" panose="020B0604020202020204" pitchFamily="34" charset="0"/>
              </a:rPr>
              <a:t>to act quickly.</a:t>
            </a:r>
            <a:endParaRPr lang="en-GB" sz="2800" b="1" dirty="0">
              <a:latin typeface="Arial" panose="020B0604020202020204" pitchFamily="34" charset="0"/>
              <a:cs typeface="Arial" panose="020B0604020202020204" pitchFamily="34" charset="0"/>
            </a:endParaRPr>
          </a:p>
          <a:p>
            <a:pPr>
              <a:buFontTx/>
              <a:buChar char="-"/>
            </a:pPr>
            <a:r>
              <a:rPr lang="en-GB" sz="2800" b="1" dirty="0">
                <a:latin typeface="Arial" panose="020B0604020202020204" pitchFamily="34" charset="0"/>
                <a:cs typeface="Arial" panose="020B0604020202020204" pitchFamily="34" charset="0"/>
              </a:rPr>
              <a:t>Lack of willingness to accept ‘failure</a:t>
            </a:r>
            <a:r>
              <a:rPr lang="en-GB" sz="2800" dirty="0">
                <a:latin typeface="Arial" panose="020B0604020202020204" pitchFamily="34" charset="0"/>
                <a:cs typeface="Arial" panose="020B0604020202020204" pitchFamily="34" charset="0"/>
              </a:rPr>
              <a:t>’ at (esp. at middle and senior management) and ‘Sunk Cost’ effect.</a:t>
            </a:r>
          </a:p>
          <a:p>
            <a:pPr>
              <a:buFontTx/>
              <a:buChar char="-"/>
            </a:pPr>
            <a:r>
              <a:rPr lang="en-GB" sz="2800" dirty="0">
                <a:latin typeface="Arial" panose="020B0604020202020204" pitchFamily="34" charset="0"/>
                <a:cs typeface="Arial" panose="020B0604020202020204" pitchFamily="34" charset="0"/>
              </a:rPr>
              <a:t>Very limited emphasis on </a:t>
            </a:r>
            <a:r>
              <a:rPr lang="en-GB" sz="2800" b="1" dirty="0">
                <a:latin typeface="Arial" panose="020B0604020202020204" pitchFamily="34" charset="0"/>
                <a:cs typeface="Arial" panose="020B0604020202020204" pitchFamily="34" charset="0"/>
              </a:rPr>
              <a:t>evaluation/assessment i</a:t>
            </a:r>
            <a:r>
              <a:rPr lang="en-GB" sz="2800" dirty="0">
                <a:latin typeface="Arial" panose="020B0604020202020204" pitchFamily="34" charset="0"/>
                <a:cs typeface="Arial" panose="020B0604020202020204" pitchFamily="34" charset="0"/>
              </a:rPr>
              <a:t>n force.</a:t>
            </a:r>
          </a:p>
          <a:p>
            <a:pPr>
              <a:buFontTx/>
              <a:buChar char="-"/>
            </a:pPr>
            <a:r>
              <a:rPr lang="en-GB" sz="2800" b="1" dirty="0">
                <a:latin typeface="Arial" panose="020B0604020202020204" pitchFamily="34" charset="0"/>
                <a:cs typeface="Arial" panose="020B0604020202020204" pitchFamily="34" charset="0"/>
              </a:rPr>
              <a:t>Lack of organisational learning</a:t>
            </a:r>
            <a:r>
              <a:rPr lang="en-GB" sz="2800" dirty="0">
                <a:latin typeface="Arial" panose="020B0604020202020204" pitchFamily="34" charset="0"/>
                <a:cs typeface="Arial" panose="020B0604020202020204" pitchFamily="34" charset="0"/>
              </a:rPr>
              <a:t>/ reflection.</a:t>
            </a:r>
          </a:p>
          <a:p>
            <a:pPr>
              <a:buFontTx/>
              <a:buChar char="-"/>
            </a:pPr>
            <a:r>
              <a:rPr lang="en-GB" sz="2800" b="1" dirty="0">
                <a:latin typeface="Arial" panose="020B0604020202020204" pitchFamily="34" charset="0"/>
                <a:cs typeface="Arial" panose="020B0604020202020204" pitchFamily="34" charset="0"/>
              </a:rPr>
              <a:t>Lack of awareness</a:t>
            </a:r>
            <a:r>
              <a:rPr lang="en-GB" sz="2800" dirty="0">
                <a:latin typeface="Arial" panose="020B0604020202020204" pitchFamily="34" charset="0"/>
                <a:cs typeface="Arial" panose="020B0604020202020204" pitchFamily="34" charset="0"/>
              </a:rPr>
              <a:t> of sources of research.</a:t>
            </a:r>
          </a:p>
          <a:p>
            <a:pPr>
              <a:buFontTx/>
              <a:buChar char="-"/>
            </a:pPr>
            <a:r>
              <a:rPr lang="en-GB" sz="2800" b="1" dirty="0">
                <a:latin typeface="Arial" panose="020B0604020202020204" pitchFamily="34" charset="0"/>
                <a:cs typeface="Arial" panose="020B0604020202020204" pitchFamily="34" charset="0"/>
              </a:rPr>
              <a:t>Lack central expertise/guidance </a:t>
            </a:r>
            <a:r>
              <a:rPr lang="en-GB" sz="2800" dirty="0">
                <a:latin typeface="Arial" panose="020B0604020202020204" pitchFamily="34" charset="0"/>
                <a:cs typeface="Arial" panose="020B0604020202020204" pitchFamily="34" charset="0"/>
              </a:rPr>
              <a:t>in the force.</a:t>
            </a: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10021" y="121425"/>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472264" y="5844164"/>
            <a:ext cx="1757474" cy="807635"/>
          </a:xfrm>
          <a:prstGeom prst="rect">
            <a:avLst/>
          </a:prstGeom>
        </p:spPr>
      </p:pic>
    </p:spTree>
    <p:extLst>
      <p:ext uri="{BB962C8B-B14F-4D97-AF65-F5344CB8AC3E}">
        <p14:creationId xmlns:p14="http://schemas.microsoft.com/office/powerpoint/2010/main" val="7889886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021" y="836712"/>
            <a:ext cx="8229600" cy="5616624"/>
          </a:xfrm>
        </p:spPr>
        <p:txBody>
          <a:bodyPr>
            <a:normAutofit/>
          </a:bodyPr>
          <a:lstStyle/>
          <a:p>
            <a:pPr marL="0" indent="0">
              <a:buNone/>
            </a:pPr>
            <a:r>
              <a:rPr lang="en-GB" sz="2800" b="1" dirty="0">
                <a:latin typeface="Arial" panose="020B0604020202020204" pitchFamily="34" charset="0"/>
                <a:cs typeface="Arial" panose="020B0604020202020204" pitchFamily="34" charset="0"/>
              </a:rPr>
              <a:t>….Focus Groups and Interviews-</a:t>
            </a:r>
          </a:p>
          <a:p>
            <a:pPr marL="0" indent="0">
              <a:buNone/>
            </a:pPr>
            <a:endParaRPr lang="en-GB" sz="2800" b="1"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Significant </a:t>
            </a:r>
            <a:r>
              <a:rPr lang="en-GB" sz="2000" b="1" dirty="0">
                <a:latin typeface="Arial" panose="020B0604020202020204" pitchFamily="34" charset="0"/>
                <a:cs typeface="Arial" panose="020B0604020202020204" pitchFamily="34" charset="0"/>
              </a:rPr>
              <a:t>gaps </a:t>
            </a:r>
            <a:r>
              <a:rPr lang="en-GB" sz="2000" dirty="0">
                <a:latin typeface="Arial" panose="020B0604020202020204" pitchFamily="34" charset="0"/>
                <a:cs typeface="Arial" panose="020B0604020202020204" pitchFamily="34" charset="0"/>
              </a:rPr>
              <a:t>in the evidence base.</a:t>
            </a:r>
          </a:p>
          <a:p>
            <a:pPr marL="0" indent="0">
              <a:buNone/>
            </a:pPr>
            <a:r>
              <a:rPr lang="en-GB" sz="2000" dirty="0">
                <a:latin typeface="Arial" panose="020B0604020202020204" pitchFamily="34" charset="0"/>
                <a:cs typeface="Arial" panose="020B0604020202020204" pitchFamily="34" charset="0"/>
              </a:rPr>
              <a:t>- EBP process sometimes </a:t>
            </a:r>
            <a:r>
              <a:rPr lang="en-GB" sz="2000" b="1" dirty="0">
                <a:latin typeface="Arial" panose="020B0604020202020204" pitchFamily="34" charset="0"/>
                <a:cs typeface="Arial" panose="020B0604020202020204" pitchFamily="34" charset="0"/>
              </a:rPr>
              <a:t>too slow in practice.</a:t>
            </a:r>
          </a:p>
          <a:p>
            <a:pPr marL="0" indent="0">
              <a:buNone/>
            </a:pPr>
            <a:r>
              <a:rPr lang="en-GB" sz="2000" dirty="0">
                <a:latin typeface="Arial" panose="020B0604020202020204" pitchFamily="34" charset="0"/>
                <a:cs typeface="Arial" panose="020B0604020202020204" pitchFamily="34" charset="0"/>
              </a:rPr>
              <a:t>- Risk of EBP being </a:t>
            </a:r>
            <a:r>
              <a:rPr lang="en-GB" sz="2000" b="1" dirty="0">
                <a:latin typeface="Arial" panose="020B0604020202020204" pitchFamily="34" charset="0"/>
                <a:cs typeface="Arial" panose="020B0604020202020204" pitchFamily="34" charset="0"/>
              </a:rPr>
              <a:t>perceived as ‘another fad’.</a:t>
            </a:r>
          </a:p>
          <a:p>
            <a:pPr marL="0" indent="0">
              <a:buNone/>
            </a:pPr>
            <a:r>
              <a:rPr lang="en-GB" sz="2000" dirty="0">
                <a:latin typeface="Arial" panose="020B0604020202020204" pitchFamily="34" charset="0"/>
                <a:cs typeface="Arial" panose="020B0604020202020204" pitchFamily="34" charset="0"/>
              </a:rPr>
              <a:t>- Officers and staff need to play </a:t>
            </a:r>
            <a:r>
              <a:rPr lang="en-GB" sz="2000" b="1" dirty="0">
                <a:latin typeface="Arial" panose="020B0604020202020204" pitchFamily="34" charset="0"/>
                <a:cs typeface="Arial" panose="020B0604020202020204" pitchFamily="34" charset="0"/>
              </a:rPr>
              <a:t>integral role </a:t>
            </a: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i.e</a:t>
            </a:r>
            <a:r>
              <a:rPr lang="en-GB" sz="2000" dirty="0">
                <a:latin typeface="Arial" panose="020B0604020202020204" pitchFamily="34" charset="0"/>
                <a:cs typeface="Arial" panose="020B0604020202020204" pitchFamily="34" charset="0"/>
              </a:rPr>
              <a:t> rather than academic              v practitioner)</a:t>
            </a:r>
          </a:p>
          <a:p>
            <a:pPr marL="0" indent="0">
              <a:buNone/>
            </a:pPr>
            <a:r>
              <a:rPr lang="en-GB" sz="2000" dirty="0">
                <a:latin typeface="Arial" panose="020B0604020202020204" pitchFamily="34" charset="0"/>
                <a:cs typeface="Arial" panose="020B0604020202020204" pitchFamily="34" charset="0"/>
              </a:rPr>
              <a:t>- Consolidation of </a:t>
            </a:r>
            <a:r>
              <a:rPr lang="en-GB" sz="2000" b="1" dirty="0">
                <a:latin typeface="Arial" panose="020B0604020202020204" pitchFamily="34" charset="0"/>
                <a:cs typeface="Arial" panose="020B0604020202020204" pitchFamily="34" charset="0"/>
              </a:rPr>
              <a:t>other officers projects ‘</a:t>
            </a:r>
            <a:r>
              <a:rPr lang="en-GB" sz="2000" dirty="0">
                <a:latin typeface="Arial" panose="020B0604020202020204" pitchFamily="34" charset="0"/>
                <a:cs typeface="Arial" panose="020B0604020202020204" pitchFamily="34" charset="0"/>
              </a:rPr>
              <a:t>carries less kudos’ than innovation (</a:t>
            </a:r>
            <a:r>
              <a:rPr lang="en-GB" sz="2000" dirty="0" err="1">
                <a:latin typeface="Arial" panose="020B0604020202020204" pitchFamily="34" charset="0"/>
                <a:cs typeface="Arial" panose="020B0604020202020204" pitchFamily="34" charset="0"/>
              </a:rPr>
              <a:t>i.e</a:t>
            </a:r>
            <a:r>
              <a:rPr lang="en-GB" sz="2000" dirty="0">
                <a:latin typeface="Arial" panose="020B0604020202020204" pitchFamily="34" charset="0"/>
                <a:cs typeface="Arial" panose="020B0604020202020204" pitchFamily="34" charset="0"/>
              </a:rPr>
              <a:t> temptation to reinvent the wheel).</a:t>
            </a:r>
          </a:p>
          <a:p>
            <a:pPr marL="0" indent="0">
              <a:buNone/>
            </a:pPr>
            <a:r>
              <a:rPr lang="en-GB" sz="2000" dirty="0">
                <a:latin typeface="Arial" panose="020B0604020202020204" pitchFamily="34" charset="0"/>
                <a:cs typeface="Arial" panose="020B0604020202020204" pitchFamily="34" charset="0"/>
              </a:rPr>
              <a:t>- Role of </a:t>
            </a:r>
            <a:r>
              <a:rPr lang="en-GB" sz="2000" b="1" dirty="0">
                <a:latin typeface="Arial" panose="020B0604020202020204" pitchFamily="34" charset="0"/>
                <a:cs typeface="Arial" panose="020B0604020202020204" pitchFamily="34" charset="0"/>
              </a:rPr>
              <a:t>Analysts</a:t>
            </a:r>
            <a:r>
              <a:rPr lang="en-GB" sz="2000" dirty="0">
                <a:latin typeface="Arial" panose="020B0604020202020204" pitchFamily="34" charset="0"/>
                <a:cs typeface="Arial" panose="020B0604020202020204" pitchFamily="34" charset="0"/>
              </a:rPr>
              <a:t> as central to EBP</a:t>
            </a:r>
          </a:p>
          <a:p>
            <a:pPr marL="0" indent="0">
              <a:buNone/>
            </a:pPr>
            <a:r>
              <a:rPr lang="en-GB" sz="2000" dirty="0">
                <a:latin typeface="Arial" panose="020B0604020202020204" pitchFamily="34" charset="0"/>
                <a:cs typeface="Arial" panose="020B0604020202020204" pitchFamily="34" charset="0"/>
              </a:rPr>
              <a:t>- Significant </a:t>
            </a:r>
            <a:r>
              <a:rPr lang="en-GB" sz="2000" b="1" dirty="0">
                <a:latin typeface="Arial" panose="020B0604020202020204" pitchFamily="34" charset="0"/>
                <a:cs typeface="Arial" panose="020B0604020202020204" pitchFamily="34" charset="0"/>
              </a:rPr>
              <a:t>potential for Analysts </a:t>
            </a:r>
            <a:r>
              <a:rPr lang="en-GB" sz="2000" dirty="0">
                <a:latin typeface="Arial" panose="020B0604020202020204" pitchFamily="34" charset="0"/>
                <a:cs typeface="Arial" panose="020B0604020202020204" pitchFamily="34" charset="0"/>
              </a:rPr>
              <a:t>to engage/ play key role in EBP.</a:t>
            </a:r>
          </a:p>
          <a:p>
            <a:pPr marL="0" indent="0">
              <a:buNone/>
            </a:pPr>
            <a:r>
              <a:rPr lang="en-GB" sz="2000" dirty="0">
                <a:latin typeface="Arial" panose="020B0604020202020204" pitchFamily="34" charset="0"/>
                <a:cs typeface="Arial" panose="020B0604020202020204" pitchFamily="34" charset="0"/>
              </a:rPr>
              <a:t>- Number of </a:t>
            </a:r>
            <a:r>
              <a:rPr lang="en-GB" sz="2000" b="1" dirty="0">
                <a:latin typeface="Arial" panose="020B0604020202020204" pitchFamily="34" charset="0"/>
                <a:cs typeface="Arial" panose="020B0604020202020204" pitchFamily="34" charset="0"/>
              </a:rPr>
              <a:t>organisational constraints identified </a:t>
            </a:r>
            <a:r>
              <a:rPr lang="en-GB" sz="2000" dirty="0">
                <a:latin typeface="Arial" panose="020B0604020202020204" pitchFamily="34" charset="0"/>
                <a:cs typeface="Arial" panose="020B0604020202020204" pitchFamily="34" charset="0"/>
              </a:rPr>
              <a:t>(esp. by Analysts).</a:t>
            </a:r>
          </a:p>
          <a:p>
            <a:pPr marL="0" indent="0">
              <a:buNone/>
            </a:pPr>
            <a:r>
              <a:rPr lang="en-GB" sz="2000" dirty="0">
                <a:latin typeface="Arial" panose="020B0604020202020204" pitchFamily="34" charset="0"/>
                <a:cs typeface="Arial" panose="020B0604020202020204" pitchFamily="34" charset="0"/>
              </a:rPr>
              <a:t>- Randomised Control Trials (RCTs) </a:t>
            </a:r>
            <a:r>
              <a:rPr lang="en-GB" sz="2000" b="1" dirty="0">
                <a:latin typeface="Arial" panose="020B0604020202020204" pitchFamily="34" charset="0"/>
                <a:cs typeface="Arial" panose="020B0604020202020204" pitchFamily="34" charset="0"/>
              </a:rPr>
              <a:t>very resource intensive.</a:t>
            </a: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b="1"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10021" y="121425"/>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pic>
        <p:nvPicPr>
          <p:cNvPr id="7" name="Picture 6"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4" y="6021289"/>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p:cNvPicPr>
            <a:picLocks noChangeAspect="1"/>
          </p:cNvPicPr>
          <p:nvPr/>
        </p:nvPicPr>
        <p:blipFill>
          <a:blip r:embed="rId4"/>
          <a:stretch>
            <a:fillRect/>
          </a:stretch>
        </p:blipFill>
        <p:spPr>
          <a:xfrm>
            <a:off x="8472264" y="5844164"/>
            <a:ext cx="1757474" cy="807635"/>
          </a:xfrm>
          <a:prstGeom prst="rect">
            <a:avLst/>
          </a:prstGeom>
        </p:spPr>
      </p:pic>
    </p:spTree>
    <p:extLst>
      <p:ext uri="{BB962C8B-B14F-4D97-AF65-F5344CB8AC3E}">
        <p14:creationId xmlns:p14="http://schemas.microsoft.com/office/powerpoint/2010/main" val="5038768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698440"/>
            <a:ext cx="8229600" cy="5202855"/>
          </a:xfrm>
        </p:spPr>
        <p:txBody>
          <a:bodyPr>
            <a:normAutofit lnSpcReduction="10000"/>
          </a:bodyPr>
          <a:lstStyle/>
          <a:p>
            <a:pPr marL="0" indent="0">
              <a:buNone/>
            </a:pPr>
            <a:r>
              <a:rPr lang="en-GB" sz="2400" b="1" dirty="0">
                <a:latin typeface="Arial" panose="020B0604020202020204" pitchFamily="34" charset="0"/>
                <a:cs typeface="Arial" panose="020B0604020202020204" pitchFamily="34" charset="0"/>
              </a:rPr>
              <a:t>Focus Groups:</a:t>
            </a:r>
          </a:p>
          <a:p>
            <a:pPr marL="0" indent="0">
              <a:buNone/>
            </a:pPr>
            <a:endParaRPr lang="en-GB" sz="24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Analysts/Researchers- mixed capabilities (some frustrated, some require training), desire to be involved in research projects from outset of the work, have the capability/potential to contribute significantly to the formulation of the Response and the Assessment (as well as the Scan and Analysis- </a:t>
            </a:r>
            <a:r>
              <a:rPr lang="en-GB" sz="2000" dirty="0" err="1">
                <a:latin typeface="Arial" panose="020B0604020202020204" pitchFamily="34" charset="0"/>
                <a:cs typeface="Arial" panose="020B0604020202020204" pitchFamily="34" charset="0"/>
              </a:rPr>
              <a:t>i.e</a:t>
            </a:r>
            <a:r>
              <a:rPr lang="en-GB" sz="2000" dirty="0">
                <a:latin typeface="Arial" panose="020B0604020202020204" pitchFamily="34" charset="0"/>
                <a:cs typeface="Arial" panose="020B0604020202020204" pitchFamily="34" charset="0"/>
              </a:rPr>
              <a:t> SARA).</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Neighbourhood Team- no one in team saw EBP as ‘their’ role, despite the team focusing on local problems where research evidence does exist.</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Operations Planning- some cynicism regarding the relevance of research evidence to their role, despite research underpinning many of the policies that direct their activity (lack of awareness of such), evaluations </a:t>
            </a:r>
            <a:r>
              <a:rPr lang="en-GB" sz="2000" dirty="0" smtClean="0">
                <a:latin typeface="Arial" panose="020B0604020202020204" pitchFamily="34" charset="0"/>
                <a:cs typeface="Arial" panose="020B0604020202020204" pitchFamily="34" charset="0"/>
              </a:rPr>
              <a:t>limited.</a:t>
            </a: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b="1" dirty="0">
              <a:latin typeface="Arial" panose="020B0604020202020204" pitchFamily="34" charset="0"/>
              <a:cs typeface="Arial" panose="020B0604020202020204" pitchFamily="34" charset="0"/>
            </a:endParaRPr>
          </a:p>
          <a:p>
            <a:pPr marL="0" indent="0">
              <a:buNone/>
            </a:pPr>
            <a:endParaRPr lang="en-GB" sz="2000" b="1" dirty="0">
              <a:latin typeface="Arial" panose="020B0604020202020204" pitchFamily="34" charset="0"/>
              <a:cs typeface="Arial" panose="020B0604020202020204" pitchFamily="34" charset="0"/>
            </a:endParaRPr>
          </a:p>
          <a:p>
            <a:pPr marL="0" indent="0">
              <a:buNone/>
            </a:pPr>
            <a:endParaRPr lang="en-GB" sz="2000" b="1"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400" b="1"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10021" y="121425"/>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472264" y="5844164"/>
            <a:ext cx="1757474" cy="807635"/>
          </a:xfrm>
          <a:prstGeom prst="rect">
            <a:avLst/>
          </a:prstGeom>
        </p:spPr>
      </p:pic>
    </p:spTree>
    <p:extLst>
      <p:ext uri="{BB962C8B-B14F-4D97-AF65-F5344CB8AC3E}">
        <p14:creationId xmlns:p14="http://schemas.microsoft.com/office/powerpoint/2010/main" val="16094081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6840" y="1318201"/>
            <a:ext cx="8229600" cy="4525963"/>
          </a:xfrm>
        </p:spPr>
        <p:txBody>
          <a:bodyPr>
            <a:normAutofit fontScale="77500" lnSpcReduction="20000"/>
          </a:bodyPr>
          <a:lstStyle/>
          <a:p>
            <a:pPr marL="0" indent="0">
              <a:buNone/>
            </a:pPr>
            <a:r>
              <a:rPr lang="en-GB" sz="2800" b="1" dirty="0">
                <a:latin typeface="Arial" panose="020B0604020202020204" pitchFamily="34" charset="0"/>
                <a:cs typeface="Arial" panose="020B0604020202020204" pitchFamily="34" charset="0"/>
              </a:rPr>
              <a:t>EBP Simple Delivery Principles;</a:t>
            </a:r>
          </a:p>
          <a:p>
            <a:pPr marL="0" indent="0">
              <a:buNone/>
            </a:pPr>
            <a:endParaRPr lang="en-GB" sz="2800" dirty="0">
              <a:latin typeface="Arial" panose="020B0604020202020204" pitchFamily="34" charset="0"/>
              <a:cs typeface="Arial" panose="020B0604020202020204" pitchFamily="34" charset="0"/>
            </a:endParaRPr>
          </a:p>
          <a:p>
            <a:pPr marL="514350" indent="-514350">
              <a:buFont typeface="+mj-lt"/>
              <a:buAutoNum type="arabicPeriod"/>
            </a:pPr>
            <a:r>
              <a:rPr lang="en-GB" sz="2800" dirty="0">
                <a:latin typeface="Arial" panose="020B0604020202020204" pitchFamily="34" charset="0"/>
                <a:cs typeface="Arial" panose="020B0604020202020204" pitchFamily="34" charset="0"/>
              </a:rPr>
              <a:t>Take personal responsibility to </a:t>
            </a:r>
            <a:r>
              <a:rPr lang="en-GB" sz="2800" b="1" dirty="0">
                <a:latin typeface="Arial" panose="020B0604020202020204" pitchFamily="34" charset="0"/>
                <a:cs typeface="Arial" panose="020B0604020202020204" pitchFamily="34" charset="0"/>
              </a:rPr>
              <a:t>seek out research and information to help inform decision making </a:t>
            </a:r>
            <a:r>
              <a:rPr lang="en-GB" sz="2800" dirty="0">
                <a:latin typeface="Arial" panose="020B0604020202020204" pitchFamily="34" charset="0"/>
                <a:cs typeface="Arial" panose="020B0604020202020204" pitchFamily="34" charset="0"/>
              </a:rPr>
              <a:t>(e.g. new operations/ strategies).</a:t>
            </a:r>
          </a:p>
          <a:p>
            <a:pPr marL="514350" indent="-514350">
              <a:buFont typeface="+mj-lt"/>
              <a:buAutoNum type="arabicPeriod"/>
            </a:pPr>
            <a:endParaRPr lang="en-GB" sz="2800" dirty="0">
              <a:latin typeface="Arial" panose="020B0604020202020204" pitchFamily="34" charset="0"/>
              <a:cs typeface="Arial" panose="020B0604020202020204" pitchFamily="34" charset="0"/>
            </a:endParaRPr>
          </a:p>
          <a:p>
            <a:pPr marL="514350" indent="-514350">
              <a:buFont typeface="+mj-lt"/>
              <a:buAutoNum type="arabicPeriod"/>
            </a:pPr>
            <a:r>
              <a:rPr lang="en-GB" sz="2800" dirty="0">
                <a:latin typeface="Arial" panose="020B0604020202020204" pitchFamily="34" charset="0"/>
                <a:cs typeface="Arial" panose="020B0604020202020204" pitchFamily="34" charset="0"/>
              </a:rPr>
              <a:t>Design and implement operations/strategies </a:t>
            </a:r>
            <a:r>
              <a:rPr lang="en-GB" sz="2800" b="1" dirty="0">
                <a:latin typeface="Arial" panose="020B0604020202020204" pitchFamily="34" charset="0"/>
                <a:cs typeface="Arial" panose="020B0604020202020204" pitchFamily="34" charset="0"/>
              </a:rPr>
              <a:t>with evaluation in mind </a:t>
            </a:r>
            <a:r>
              <a:rPr lang="en-GB" sz="2800" dirty="0">
                <a:latin typeface="Arial" panose="020B0604020202020204" pitchFamily="34" charset="0"/>
                <a:cs typeface="Arial" panose="020B0604020202020204" pitchFamily="34" charset="0"/>
              </a:rPr>
              <a:t>(i.e. set out the </a:t>
            </a:r>
            <a:r>
              <a:rPr lang="en-GB" sz="2800" b="1" dirty="0">
                <a:latin typeface="Arial" panose="020B0604020202020204" pitchFamily="34" charset="0"/>
                <a:cs typeface="Arial" panose="020B0604020202020204" pitchFamily="34" charset="0"/>
              </a:rPr>
              <a:t>desired outcomes at the outset.</a:t>
            </a:r>
            <a:r>
              <a:rPr lang="en-GB" sz="2800" dirty="0">
                <a:latin typeface="Arial" panose="020B0604020202020204" pitchFamily="34" charset="0"/>
                <a:cs typeface="Arial" panose="020B0604020202020204" pitchFamily="34" charset="0"/>
              </a:rPr>
              <a:t> and be explicit regarding how they will be assessed</a:t>
            </a:r>
          </a:p>
          <a:p>
            <a:pPr marL="514350" indent="-514350">
              <a:buFont typeface="+mj-lt"/>
              <a:buAutoNum type="arabicPeriod"/>
            </a:pPr>
            <a:endParaRPr lang="en-GB" sz="2800" dirty="0">
              <a:latin typeface="Arial" panose="020B0604020202020204" pitchFamily="34" charset="0"/>
              <a:cs typeface="Arial" panose="020B0604020202020204" pitchFamily="34" charset="0"/>
            </a:endParaRPr>
          </a:p>
          <a:p>
            <a:pPr marL="514350" indent="-514350">
              <a:buFont typeface="+mj-lt"/>
              <a:buAutoNum type="arabicPeriod"/>
            </a:pPr>
            <a:r>
              <a:rPr lang="en-GB" sz="2800" dirty="0">
                <a:latin typeface="Arial" panose="020B0604020202020204" pitchFamily="34" charset="0"/>
                <a:cs typeface="Arial" panose="020B0604020202020204" pitchFamily="34" charset="0"/>
              </a:rPr>
              <a:t>Have the </a:t>
            </a:r>
            <a:r>
              <a:rPr lang="en-GB" sz="2800" b="1" dirty="0">
                <a:latin typeface="Arial" panose="020B0604020202020204" pitchFamily="34" charset="0"/>
                <a:cs typeface="Arial" panose="020B0604020202020204" pitchFamily="34" charset="0"/>
              </a:rPr>
              <a:t>confidence to challenge the status quo </a:t>
            </a:r>
            <a:r>
              <a:rPr lang="en-GB" sz="2800" dirty="0">
                <a:latin typeface="Arial" panose="020B0604020202020204" pitchFamily="34" charset="0"/>
                <a:cs typeface="Arial" panose="020B0604020202020204" pitchFamily="34" charset="0"/>
              </a:rPr>
              <a:t>and </a:t>
            </a:r>
            <a:r>
              <a:rPr lang="en-GB" sz="2800" b="1" dirty="0">
                <a:latin typeface="Arial" panose="020B0604020202020204" pitchFamily="34" charset="0"/>
                <a:cs typeface="Arial" panose="020B0604020202020204" pitchFamily="34" charset="0"/>
              </a:rPr>
              <a:t>harness the learning </a:t>
            </a:r>
            <a:r>
              <a:rPr lang="en-GB" sz="2800" dirty="0">
                <a:latin typeface="Arial" panose="020B0604020202020204" pitchFamily="34" charset="0"/>
                <a:cs typeface="Arial" panose="020B0604020202020204" pitchFamily="34" charset="0"/>
              </a:rPr>
              <a:t>from within the force and elsewhere, in turn building our local evidence base.</a:t>
            </a:r>
          </a:p>
        </p:txBody>
      </p:sp>
      <p:sp>
        <p:nvSpPr>
          <p:cNvPr id="4" name="Title 1"/>
          <p:cNvSpPr>
            <a:spLocks noGrp="1"/>
          </p:cNvSpPr>
          <p:nvPr>
            <p:ph type="title"/>
          </p:nvPr>
        </p:nvSpPr>
        <p:spPr>
          <a:xfrm>
            <a:off x="1991544" y="332656"/>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184232" y="5844164"/>
            <a:ext cx="1872208" cy="807635"/>
          </a:xfrm>
          <a:prstGeom prst="rect">
            <a:avLst/>
          </a:prstGeom>
        </p:spPr>
      </p:pic>
    </p:spTree>
    <p:extLst>
      <p:ext uri="{BB962C8B-B14F-4D97-AF65-F5344CB8AC3E}">
        <p14:creationId xmlns:p14="http://schemas.microsoft.com/office/powerpoint/2010/main" val="4017729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696992" cy="900112"/>
          </a:xfrm>
        </p:spPr>
        <p:txBody>
          <a:bodyPr/>
          <a:lstStyle/>
          <a:p>
            <a:r>
              <a:rPr lang="en-GB" dirty="0"/>
              <a:t>P</a:t>
            </a:r>
            <a:r>
              <a:rPr lang="en-GB" dirty="0" smtClean="0"/>
              <a:t>olice predictions for further offending </a:t>
            </a:r>
            <a:r>
              <a:rPr lang="en-GB" sz="2000" dirty="0"/>
              <a:t>(Roach and Pease, 2013)</a:t>
            </a:r>
          </a:p>
        </p:txBody>
      </p:sp>
      <p:sp>
        <p:nvSpPr>
          <p:cNvPr id="6" name="TextBox 5"/>
          <p:cNvSpPr txBox="1"/>
          <p:nvPr/>
        </p:nvSpPr>
        <p:spPr>
          <a:xfrm>
            <a:off x="2495598" y="1844825"/>
            <a:ext cx="7653290" cy="584775"/>
          </a:xfrm>
          <a:prstGeom prst="rect">
            <a:avLst/>
          </a:prstGeom>
          <a:noFill/>
        </p:spPr>
        <p:txBody>
          <a:bodyPr wrap="square" rtlCol="0">
            <a:spAutoFit/>
          </a:bodyPr>
          <a:lstStyle/>
          <a:p>
            <a:pPr fontAlgn="base">
              <a:spcBef>
                <a:spcPct val="20000"/>
              </a:spcBef>
              <a:spcAft>
                <a:spcPct val="0"/>
              </a:spcAft>
            </a:pPr>
            <a:r>
              <a:rPr lang="en-GB" sz="1600" b="1">
                <a:solidFill>
                  <a:srgbClr val="000000"/>
                </a:solidFill>
              </a:rPr>
              <a:t>Police estimates of re-offence type by first offence type compared with 2009 proven reoffending type</a:t>
            </a:r>
            <a:endParaRPr lang="en-GB" sz="1600">
              <a:solidFill>
                <a:srgbClr val="000000"/>
              </a:solidFill>
            </a:endParaRPr>
          </a:p>
        </p:txBody>
      </p:sp>
      <p:graphicFrame>
        <p:nvGraphicFramePr>
          <p:cNvPr id="8" name="Content Placeholder 7"/>
          <p:cNvGraphicFramePr>
            <a:graphicFrameLocks noGrp="1"/>
          </p:cNvGraphicFramePr>
          <p:nvPr>
            <p:ph idx="1"/>
            <p:extLst/>
          </p:nvPr>
        </p:nvGraphicFramePr>
        <p:xfrm>
          <a:off x="2495598" y="2429597"/>
          <a:ext cx="7488836" cy="3303659"/>
        </p:xfrm>
        <a:graphic>
          <a:graphicData uri="http://schemas.openxmlformats.org/drawingml/2006/table">
            <a:tbl>
              <a:tblPr firstRow="1" firstCol="1" bandRow="1">
                <a:tableStyleId>{5C22544A-7EE6-4342-B048-85BDC9FD1C3A}</a:tableStyleId>
              </a:tblPr>
              <a:tblGrid>
                <a:gridCol w="1872209">
                  <a:extLst>
                    <a:ext uri="{9D8B030D-6E8A-4147-A177-3AD203B41FA5}">
                      <a16:colId xmlns="" xmlns:a16="http://schemas.microsoft.com/office/drawing/2014/main" val="960849994"/>
                    </a:ext>
                  </a:extLst>
                </a:gridCol>
                <a:gridCol w="1872209">
                  <a:extLst>
                    <a:ext uri="{9D8B030D-6E8A-4147-A177-3AD203B41FA5}">
                      <a16:colId xmlns="" xmlns:a16="http://schemas.microsoft.com/office/drawing/2014/main" val="884542302"/>
                    </a:ext>
                  </a:extLst>
                </a:gridCol>
                <a:gridCol w="1872209">
                  <a:extLst>
                    <a:ext uri="{9D8B030D-6E8A-4147-A177-3AD203B41FA5}">
                      <a16:colId xmlns="" xmlns:a16="http://schemas.microsoft.com/office/drawing/2014/main" val="4192941404"/>
                    </a:ext>
                  </a:extLst>
                </a:gridCol>
                <a:gridCol w="1872209">
                  <a:extLst>
                    <a:ext uri="{9D8B030D-6E8A-4147-A177-3AD203B41FA5}">
                      <a16:colId xmlns="" xmlns:a16="http://schemas.microsoft.com/office/drawing/2014/main" val="3077342557"/>
                    </a:ext>
                  </a:extLst>
                </a:gridCol>
              </a:tblGrid>
              <a:tr h="903197">
                <a:tc>
                  <a:txBody>
                    <a:bodyPr/>
                    <a:lstStyle/>
                    <a:p>
                      <a:pPr>
                        <a:lnSpc>
                          <a:spcPct val="107000"/>
                        </a:lnSpc>
                        <a:spcAft>
                          <a:spcPts val="0"/>
                        </a:spcAft>
                      </a:pPr>
                      <a:r>
                        <a:rPr lang="en-GB" sz="1100" dirty="0">
                          <a:solidFill>
                            <a:schemeClr val="tx1"/>
                          </a:solidFill>
                          <a:effectLst/>
                        </a:rPr>
                        <a:t>First Offence Responses lower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solidFill>
                            <a:schemeClr val="tx1"/>
                          </a:solidFill>
                          <a:effectLst/>
                        </a:rPr>
                        <a:t>Responses lower than official rate</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solidFill>
                            <a:schemeClr val="tx1"/>
                          </a:solidFill>
                          <a:effectLst/>
                        </a:rPr>
                        <a:t>Responses higher than official rate</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dirty="0">
                          <a:solidFill>
                            <a:schemeClr val="tx1"/>
                          </a:solidFill>
                          <a:effectLst/>
                        </a:rPr>
                        <a:t>Proven reoffending by</a:t>
                      </a:r>
                    </a:p>
                    <a:p>
                      <a:pPr algn="r">
                        <a:lnSpc>
                          <a:spcPct val="107000"/>
                        </a:lnSpc>
                        <a:spcAft>
                          <a:spcPts val="0"/>
                        </a:spcAft>
                      </a:pPr>
                      <a:r>
                        <a:rPr lang="en-GB" sz="1100" dirty="0">
                          <a:solidFill>
                            <a:schemeClr val="tx1"/>
                          </a:solidFill>
                          <a:effectLst/>
                        </a:rPr>
                        <a:t>type </a:t>
                      </a:r>
                      <a:r>
                        <a:rPr lang="en-GB" sz="1100" dirty="0" err="1">
                          <a:solidFill>
                            <a:schemeClr val="tx1"/>
                          </a:solidFill>
                          <a:effectLst/>
                        </a:rPr>
                        <a:t>i.e</a:t>
                      </a:r>
                      <a:r>
                        <a:rPr lang="en-GB" sz="1100" dirty="0">
                          <a:solidFill>
                            <a:schemeClr val="tx1"/>
                          </a:solidFill>
                          <a:effectLst/>
                        </a:rPr>
                        <a:t> same type</a:t>
                      </a:r>
                    </a:p>
                    <a:p>
                      <a:pPr algn="r">
                        <a:lnSpc>
                          <a:spcPct val="107000"/>
                        </a:lnSpc>
                        <a:spcAft>
                          <a:spcPts val="0"/>
                        </a:spcAft>
                      </a:pPr>
                      <a:r>
                        <a:rPr lang="en-GB" sz="1100" dirty="0">
                          <a:solidFill>
                            <a:schemeClr val="tx1"/>
                          </a:solidFill>
                          <a:effectLst/>
                        </a:rPr>
                        <a:t>(adult 2009)</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08958477"/>
                  </a:ext>
                </a:extLst>
              </a:tr>
              <a:tr h="217179">
                <a:tc>
                  <a:txBody>
                    <a:bodyPr/>
                    <a:lstStyle/>
                    <a:p>
                      <a:pPr>
                        <a:lnSpc>
                          <a:spcPct val="107000"/>
                        </a:lnSpc>
                        <a:spcAft>
                          <a:spcPts val="0"/>
                        </a:spcAft>
                      </a:pPr>
                      <a:r>
                        <a:rPr lang="en-GB" sz="1100" dirty="0">
                          <a:solidFill>
                            <a:schemeClr val="tx1"/>
                          </a:solidFill>
                          <a:effectLst/>
                        </a:rPr>
                        <a:t>Burglary***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42585010"/>
                  </a:ext>
                </a:extLst>
              </a:tr>
              <a:tr h="217179">
                <a:tc>
                  <a:txBody>
                    <a:bodyPr/>
                    <a:lstStyle/>
                    <a:p>
                      <a:pPr>
                        <a:lnSpc>
                          <a:spcPct val="107000"/>
                        </a:lnSpc>
                        <a:spcAft>
                          <a:spcPts val="0"/>
                        </a:spcAft>
                      </a:pPr>
                      <a:r>
                        <a:rPr lang="en-GB" sz="1100" dirty="0">
                          <a:solidFill>
                            <a:schemeClr val="tx1"/>
                          </a:solidFill>
                          <a:effectLst/>
                        </a:rPr>
                        <a:t>Theft**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170910914"/>
                  </a:ext>
                </a:extLst>
              </a:tr>
              <a:tr h="217179">
                <a:tc>
                  <a:txBody>
                    <a:bodyPr/>
                    <a:lstStyle/>
                    <a:p>
                      <a:pPr>
                        <a:lnSpc>
                          <a:spcPct val="107000"/>
                        </a:lnSpc>
                        <a:spcAft>
                          <a:spcPts val="0"/>
                        </a:spcAft>
                      </a:pPr>
                      <a:r>
                        <a:rPr lang="en-GB" sz="1100" dirty="0">
                          <a:solidFill>
                            <a:schemeClr val="tx1"/>
                          </a:solidFill>
                          <a:effectLst/>
                        </a:rPr>
                        <a:t>Drugs supply***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0422504"/>
                  </a:ext>
                </a:extLst>
              </a:tr>
              <a:tr h="445851">
                <a:tc>
                  <a:txBody>
                    <a:bodyPr/>
                    <a:lstStyle/>
                    <a:p>
                      <a:pPr>
                        <a:lnSpc>
                          <a:spcPct val="107000"/>
                        </a:lnSpc>
                        <a:spcAft>
                          <a:spcPts val="0"/>
                        </a:spcAft>
                      </a:pPr>
                      <a:r>
                        <a:rPr lang="en-GB" sz="1100" dirty="0">
                          <a:solidFill>
                            <a:schemeClr val="tx1"/>
                          </a:solidFill>
                          <a:effectLst/>
                        </a:rPr>
                        <a:t>Violence to person***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56685162"/>
                  </a:ext>
                </a:extLst>
              </a:tr>
              <a:tr h="217179">
                <a:tc>
                  <a:txBody>
                    <a:bodyPr/>
                    <a:lstStyle/>
                    <a:p>
                      <a:pPr>
                        <a:lnSpc>
                          <a:spcPct val="107000"/>
                        </a:lnSpc>
                        <a:spcAft>
                          <a:spcPts val="0"/>
                        </a:spcAft>
                      </a:pPr>
                      <a:r>
                        <a:rPr lang="en-GB" sz="1100" dirty="0">
                          <a:solidFill>
                            <a:schemeClr val="tx1"/>
                          </a:solidFill>
                          <a:effectLst/>
                        </a:rPr>
                        <a:t>Robbery***</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42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29779999"/>
                  </a:ext>
                </a:extLst>
              </a:tr>
              <a:tr h="217179">
                <a:tc>
                  <a:txBody>
                    <a:bodyPr/>
                    <a:lstStyle/>
                    <a:p>
                      <a:pPr>
                        <a:lnSpc>
                          <a:spcPct val="107000"/>
                        </a:lnSpc>
                        <a:spcAft>
                          <a:spcPts val="0"/>
                        </a:spcAft>
                      </a:pPr>
                      <a:r>
                        <a:rPr lang="en-GB" sz="1100" dirty="0">
                          <a:solidFill>
                            <a:schemeClr val="tx1"/>
                          </a:solidFill>
                          <a:effectLst/>
                        </a:rPr>
                        <a:t>Public Order**</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33141319"/>
                  </a:ext>
                </a:extLst>
              </a:tr>
              <a:tr h="217179">
                <a:tc>
                  <a:txBody>
                    <a:bodyPr/>
                    <a:lstStyle/>
                    <a:p>
                      <a:pPr>
                        <a:lnSpc>
                          <a:spcPct val="107000"/>
                        </a:lnSpc>
                        <a:spcAft>
                          <a:spcPts val="0"/>
                        </a:spcAft>
                      </a:pPr>
                      <a:r>
                        <a:rPr lang="en-GB" sz="1100" dirty="0">
                          <a:solidFill>
                            <a:schemeClr val="tx1"/>
                          </a:solidFill>
                          <a:effectLst/>
                        </a:rPr>
                        <a:t>Sexual**</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55021443"/>
                  </a:ext>
                </a:extLst>
              </a:tr>
              <a:tr h="217179">
                <a:tc>
                  <a:txBody>
                    <a:bodyPr/>
                    <a:lstStyle/>
                    <a:p>
                      <a:pPr>
                        <a:lnSpc>
                          <a:spcPct val="107000"/>
                        </a:lnSpc>
                        <a:spcAft>
                          <a:spcPts val="0"/>
                        </a:spcAft>
                      </a:pPr>
                      <a:r>
                        <a:rPr lang="en-GB" sz="1100" dirty="0">
                          <a:solidFill>
                            <a:schemeClr val="tx1"/>
                          </a:solidFill>
                          <a:effectLst/>
                        </a:rPr>
                        <a:t>Motoring offences*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28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81551412"/>
                  </a:ext>
                </a:extLst>
              </a:tr>
              <a:tr h="217179">
                <a:tc>
                  <a:txBody>
                    <a:bodyPr/>
                    <a:lstStyle/>
                    <a:p>
                      <a:pPr>
                        <a:lnSpc>
                          <a:spcPct val="107000"/>
                        </a:lnSpc>
                        <a:spcAft>
                          <a:spcPts val="0"/>
                        </a:spcAft>
                      </a:pPr>
                      <a:r>
                        <a:rPr lang="en-GB" sz="1100" dirty="0">
                          <a:solidFill>
                            <a:schemeClr val="tx1"/>
                          </a:solidFill>
                          <a:effectLst/>
                        </a:rPr>
                        <a:t>Fraud***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77421731"/>
                  </a:ext>
                </a:extLst>
              </a:tr>
              <a:tr h="217179">
                <a:tc>
                  <a:txBody>
                    <a:bodyPr/>
                    <a:lstStyle/>
                    <a:p>
                      <a:pPr>
                        <a:lnSpc>
                          <a:spcPct val="107000"/>
                        </a:lnSpc>
                        <a:spcAft>
                          <a:spcPts val="0"/>
                        </a:spcAft>
                      </a:pPr>
                      <a:r>
                        <a:rPr lang="en-GB" sz="1100" dirty="0">
                          <a:solidFill>
                            <a:schemeClr val="tx1"/>
                          </a:solidFill>
                          <a:effectLst/>
                        </a:rPr>
                        <a:t>Drink driving***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a:effectLst/>
                        </a:rPr>
                        <a:t>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n-GB" sz="1100" dirty="0">
                          <a:effectLst/>
                        </a:rPr>
                        <a:t>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69069725"/>
                  </a:ext>
                </a:extLst>
              </a:tr>
            </a:tbl>
          </a:graphicData>
        </a:graphic>
      </p:graphicFrame>
      <p:sp>
        <p:nvSpPr>
          <p:cNvPr id="9" name="TextBox 8"/>
          <p:cNvSpPr txBox="1"/>
          <p:nvPr/>
        </p:nvSpPr>
        <p:spPr>
          <a:xfrm>
            <a:off x="1703512" y="4725145"/>
            <a:ext cx="936104" cy="646331"/>
          </a:xfrm>
          <a:prstGeom prst="rect">
            <a:avLst/>
          </a:prstGeom>
          <a:noFill/>
        </p:spPr>
        <p:txBody>
          <a:bodyPr wrap="square" rtlCol="0">
            <a:spAutoFit/>
          </a:bodyPr>
          <a:lstStyle/>
          <a:p>
            <a:pPr fontAlgn="base">
              <a:spcBef>
                <a:spcPct val="20000"/>
              </a:spcBef>
              <a:spcAft>
                <a:spcPct val="0"/>
              </a:spcAft>
            </a:pPr>
            <a:r>
              <a:rPr lang="en-GB" sz="1200" dirty="0">
                <a:solidFill>
                  <a:srgbClr val="000000"/>
                </a:solidFill>
              </a:rPr>
              <a:t>* p&lt;.05 **p&lt;.01 ***p&lt;.001 </a:t>
            </a:r>
          </a:p>
        </p:txBody>
      </p:sp>
    </p:spTree>
    <p:extLst>
      <p:ext uri="{BB962C8B-B14F-4D97-AF65-F5344CB8AC3E}">
        <p14:creationId xmlns:p14="http://schemas.microsoft.com/office/powerpoint/2010/main" val="25295724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536" y="1268761"/>
            <a:ext cx="8424434" cy="4875013"/>
          </a:xfrm>
        </p:spPr>
        <p:txBody>
          <a:bodyPr>
            <a:noAutofit/>
          </a:bodyPr>
          <a:lstStyle/>
          <a:p>
            <a:pPr marL="0" indent="0">
              <a:buNone/>
            </a:pPr>
            <a:r>
              <a:rPr lang="en-GB" sz="2400" dirty="0">
                <a:latin typeface="Arial" panose="020B0604020202020204" pitchFamily="34" charset="0"/>
                <a:cs typeface="Arial" panose="020B0604020202020204" pitchFamily="34" charset="0"/>
              </a:rPr>
              <a:t>1. Communication</a:t>
            </a:r>
          </a:p>
          <a:p>
            <a:pPr marL="0" indent="0">
              <a:buNone/>
            </a:pPr>
            <a:r>
              <a:rPr lang="en-GB" sz="2400" dirty="0">
                <a:latin typeface="Arial" panose="020B0604020202020204" pitchFamily="34" charset="0"/>
                <a:cs typeface="Arial" panose="020B0604020202020204" pitchFamily="34" charset="0"/>
              </a:rPr>
              <a:t>2. Knowledge Hub</a:t>
            </a:r>
          </a:p>
          <a:p>
            <a:pPr marL="0" indent="0">
              <a:buNone/>
            </a:pPr>
            <a:r>
              <a:rPr lang="en-GB" sz="2400" dirty="0">
                <a:latin typeface="Arial" panose="020B0604020202020204" pitchFamily="34" charset="0"/>
                <a:cs typeface="Arial" panose="020B0604020202020204" pitchFamily="34" charset="0"/>
              </a:rPr>
              <a:t>3. Repository of Information</a:t>
            </a:r>
          </a:p>
          <a:p>
            <a:pPr marL="0" indent="0">
              <a:buNone/>
            </a:pPr>
            <a:r>
              <a:rPr lang="en-GB" sz="2400" dirty="0">
                <a:latin typeface="Arial" panose="020B0604020202020204" pitchFamily="34" charset="0"/>
                <a:cs typeface="Arial" panose="020B0604020202020204" pitchFamily="34" charset="0"/>
              </a:rPr>
              <a:t>4. Building Capability</a:t>
            </a:r>
          </a:p>
          <a:p>
            <a:pPr marL="0" indent="0">
              <a:buNone/>
            </a:pPr>
            <a:r>
              <a:rPr lang="en-GB" sz="2400" dirty="0">
                <a:latin typeface="Arial" panose="020B0604020202020204" pitchFamily="34" charset="0"/>
                <a:cs typeface="Arial" panose="020B0604020202020204" pitchFamily="34" charset="0"/>
              </a:rPr>
              <a:t>5. Academic Partnerships</a:t>
            </a:r>
          </a:p>
          <a:p>
            <a:pPr marL="0" indent="0">
              <a:buNone/>
            </a:pPr>
            <a:r>
              <a:rPr lang="en-GB" sz="2400" dirty="0">
                <a:latin typeface="Arial" panose="020B0604020202020204" pitchFamily="34" charset="0"/>
                <a:cs typeface="Arial" panose="020B0604020202020204" pitchFamily="34" charset="0"/>
              </a:rPr>
              <a:t>6. Organisational Enablers</a:t>
            </a:r>
          </a:p>
          <a:p>
            <a:pPr marL="0" indent="0">
              <a:buNone/>
            </a:pPr>
            <a:r>
              <a:rPr lang="en-GB" sz="2400" dirty="0">
                <a:latin typeface="Arial" panose="020B0604020202020204" pitchFamily="34" charset="0"/>
                <a:cs typeface="Arial" panose="020B0604020202020204" pitchFamily="34" charset="0"/>
              </a:rPr>
              <a:t>7. Governance</a:t>
            </a:r>
          </a:p>
          <a:p>
            <a:pPr marL="0" indent="0">
              <a:buNone/>
            </a:pPr>
            <a:endParaRPr lang="en-GB" sz="1600" b="1" dirty="0">
              <a:latin typeface="Arial" panose="020B0604020202020204" pitchFamily="34" charset="0"/>
              <a:cs typeface="Arial" panose="020B0604020202020204" pitchFamily="34" charset="0"/>
            </a:endParaRPr>
          </a:p>
          <a:p>
            <a:pPr marL="0" indent="0">
              <a:buNone/>
            </a:pPr>
            <a:endParaRPr lang="en-GB" sz="1600" b="1" dirty="0">
              <a:latin typeface="Arial" panose="020B0604020202020204" pitchFamily="34" charset="0"/>
              <a:cs typeface="Arial" panose="020B0604020202020204" pitchFamily="34" charset="0"/>
            </a:endParaRPr>
          </a:p>
          <a:p>
            <a:pPr marL="0" indent="0">
              <a:buNone/>
            </a:pPr>
            <a:endParaRPr lang="en-GB" sz="1600" b="1" dirty="0">
              <a:latin typeface="Arial" panose="020B0604020202020204" pitchFamily="34" charset="0"/>
              <a:cs typeface="Arial" panose="020B0604020202020204" pitchFamily="34" charset="0"/>
            </a:endParaRPr>
          </a:p>
          <a:p>
            <a:pPr marL="0" indent="0">
              <a:buNone/>
            </a:pPr>
            <a:endParaRPr lang="en-GB" sz="1600" b="1"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524000" y="44624"/>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Merseyside EBP Development Plan</a:t>
            </a:r>
          </a:p>
        </p:txBody>
      </p:sp>
      <p:pic>
        <p:nvPicPr>
          <p:cNvPr id="6" name="Picture 5"/>
          <p:cNvPicPr>
            <a:picLocks noChangeAspect="1"/>
          </p:cNvPicPr>
          <p:nvPr/>
        </p:nvPicPr>
        <p:blipFill>
          <a:blip r:embed="rId3"/>
          <a:stretch>
            <a:fillRect/>
          </a:stretch>
        </p:blipFill>
        <p:spPr>
          <a:xfrm>
            <a:off x="8428093" y="5949281"/>
            <a:ext cx="1872208" cy="807635"/>
          </a:xfrm>
          <a:prstGeom prst="rect">
            <a:avLst/>
          </a:prstGeom>
        </p:spPr>
      </p:pic>
    </p:spTree>
    <p:extLst>
      <p:ext uri="{BB962C8B-B14F-4D97-AF65-F5344CB8AC3E}">
        <p14:creationId xmlns:p14="http://schemas.microsoft.com/office/powerpoint/2010/main" val="35844746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1106649"/>
            <a:ext cx="8424434" cy="4875013"/>
          </a:xfrm>
        </p:spPr>
        <p:txBody>
          <a:bodyPr>
            <a:noAutofit/>
          </a:bodyPr>
          <a:lstStyle/>
          <a:p>
            <a:pPr marL="0" indent="0">
              <a:buNone/>
            </a:pPr>
            <a:r>
              <a:rPr lang="en-GB" sz="1600" b="1" dirty="0">
                <a:latin typeface="Arial" panose="020B0604020202020204" pitchFamily="34" charset="0"/>
                <a:cs typeface="Arial" panose="020B0604020202020204" pitchFamily="34" charset="0"/>
              </a:rPr>
              <a:t>1. Communication</a:t>
            </a:r>
          </a:p>
          <a:p>
            <a:pPr marL="457200" indent="-457200">
              <a:buAutoNum type="arabicPeriod"/>
            </a:pP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	- Provide an agreed force definition &amp; principles of EBP with linked expectations 	  	  for officers and staff (in terms of delivery).</a:t>
            </a:r>
          </a:p>
          <a:p>
            <a:pPr marL="0" indent="0">
              <a:buNone/>
            </a:pPr>
            <a:r>
              <a:rPr lang="en-GB" sz="1600" dirty="0">
                <a:latin typeface="Arial" panose="020B0604020202020204" pitchFamily="34" charset="0"/>
                <a:cs typeface="Arial" panose="020B0604020202020204" pitchFamily="34" charset="0"/>
              </a:rPr>
              <a:t>	- Circulate ‘In Touch’ to all members of </a:t>
            </a:r>
            <a:r>
              <a:rPr lang="en-GB" sz="1600" dirty="0" smtClean="0">
                <a:latin typeface="Arial" panose="020B0604020202020204" pitchFamily="34" charset="0"/>
                <a:cs typeface="Arial" panose="020B0604020202020204" pitchFamily="34" charset="0"/>
              </a:rPr>
              <a:t>staff</a:t>
            </a: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	-  Video blog</a:t>
            </a:r>
          </a:p>
          <a:p>
            <a:pPr marL="0" indent="0">
              <a:buNone/>
            </a:pPr>
            <a:r>
              <a:rPr lang="en-GB" sz="1600" dirty="0">
                <a:latin typeface="Arial" panose="020B0604020202020204" pitchFamily="34" charset="0"/>
                <a:cs typeface="Arial" panose="020B0604020202020204" pitchFamily="34" charset="0"/>
              </a:rPr>
              <a:t>	</a:t>
            </a:r>
          </a:p>
          <a:p>
            <a:pPr marL="0" indent="0">
              <a:buNone/>
            </a:pPr>
            <a:r>
              <a:rPr lang="en-GB" sz="1600" b="1" dirty="0">
                <a:latin typeface="Arial" panose="020B0604020202020204" pitchFamily="34" charset="0"/>
                <a:cs typeface="Arial" panose="020B0604020202020204" pitchFamily="34" charset="0"/>
              </a:rPr>
              <a:t>2. Knowledge Hub</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	- Put into place a central team to provide, advice and assistance across the 	 	  force- to include the interpretation of research, evaluation of operations etc.</a:t>
            </a:r>
          </a:p>
          <a:p>
            <a:pPr marL="0" indent="0">
              <a:buNone/>
            </a:pPr>
            <a:r>
              <a:rPr lang="en-GB" sz="1600" dirty="0">
                <a:latin typeface="Arial" panose="020B0604020202020204" pitchFamily="34" charset="0"/>
                <a:cs typeface="Arial" panose="020B0604020202020204" pitchFamily="34" charset="0"/>
              </a:rPr>
              <a:t>	- Provide methodology/ techniques for the evaluation of operations;</a:t>
            </a:r>
          </a:p>
          <a:p>
            <a:pPr marL="0" indent="0">
              <a:buNone/>
            </a:pPr>
            <a:r>
              <a:rPr lang="en-GB" sz="1600" dirty="0">
                <a:latin typeface="Arial" panose="020B0604020202020204" pitchFamily="34" charset="0"/>
                <a:cs typeface="Arial" panose="020B0604020202020204" pitchFamily="34" charset="0"/>
              </a:rPr>
              <a:t>		-Importance of defining desired outcomes at the outset.</a:t>
            </a:r>
          </a:p>
          <a:p>
            <a:pPr marL="0" indent="0">
              <a:buNone/>
            </a:pPr>
            <a:r>
              <a:rPr lang="en-GB" sz="1600" dirty="0">
                <a:latin typeface="Arial" panose="020B0604020202020204" pitchFamily="34" charset="0"/>
                <a:cs typeface="Arial" panose="020B0604020202020204" pitchFamily="34" charset="0"/>
              </a:rPr>
              <a:t>		- Principles and techniques for how to design operations that can be 			reliably evaluated.</a:t>
            </a:r>
          </a:p>
          <a:p>
            <a:pPr marL="0" indent="0">
              <a:buNone/>
            </a:pPr>
            <a:r>
              <a:rPr lang="en-GB" sz="16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767408" y="33398"/>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Force EBP Development Plan</a:t>
            </a:r>
          </a:p>
        </p:txBody>
      </p:sp>
      <p:pic>
        <p:nvPicPr>
          <p:cNvPr id="6" name="Picture 5"/>
          <p:cNvPicPr>
            <a:picLocks noChangeAspect="1"/>
          </p:cNvPicPr>
          <p:nvPr/>
        </p:nvPicPr>
        <p:blipFill>
          <a:blip r:embed="rId3"/>
          <a:stretch>
            <a:fillRect/>
          </a:stretch>
        </p:blipFill>
        <p:spPr>
          <a:xfrm>
            <a:off x="8399754" y="6204806"/>
            <a:ext cx="1872208" cy="807635"/>
          </a:xfrm>
          <a:prstGeom prst="rect">
            <a:avLst/>
          </a:prstGeom>
        </p:spPr>
      </p:pic>
    </p:spTree>
    <p:extLst>
      <p:ext uri="{BB962C8B-B14F-4D97-AF65-F5344CB8AC3E}">
        <p14:creationId xmlns:p14="http://schemas.microsoft.com/office/powerpoint/2010/main" val="19958777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006" y="1033134"/>
            <a:ext cx="8424434" cy="4875013"/>
          </a:xfrm>
        </p:spPr>
        <p:txBody>
          <a:bodyPr>
            <a:normAutofit/>
          </a:bodyPr>
          <a:lstStyle/>
          <a:p>
            <a:pPr marL="0" indent="0">
              <a:buNone/>
            </a:pPr>
            <a:r>
              <a:rPr lang="en-GB" sz="1600" b="1" dirty="0">
                <a:latin typeface="Arial" panose="020B0604020202020204" pitchFamily="34" charset="0"/>
                <a:cs typeface="Arial" panose="020B0604020202020204" pitchFamily="34" charset="0"/>
              </a:rPr>
              <a:t>3. Repository of Information</a:t>
            </a:r>
          </a:p>
          <a:p>
            <a:pPr marL="0" indent="0">
              <a:buNone/>
            </a:pPr>
            <a:r>
              <a:rPr lang="en-GB" sz="1600" dirty="0">
                <a:latin typeface="Arial" panose="020B0604020202020204" pitchFamily="34" charset="0"/>
                <a:cs typeface="Arial" panose="020B0604020202020204" pitchFamily="34" charset="0"/>
              </a:rPr>
              <a:t>	- Improve the accessibility of research evidence (to include published research, 	  	  research from other forces and the local evidence base).</a:t>
            </a:r>
          </a:p>
          <a:p>
            <a:pPr marL="0" indent="0">
              <a:buNone/>
            </a:pPr>
            <a:r>
              <a:rPr lang="en-GB" sz="1600" dirty="0">
                <a:latin typeface="Arial" panose="020B0604020202020204" pitchFamily="34" charset="0"/>
                <a:cs typeface="Arial" panose="020B0604020202020204" pitchFamily="34" charset="0"/>
              </a:rPr>
              <a:t>	- Develop a central repository of research (against force priorities) </a:t>
            </a:r>
          </a:p>
          <a:p>
            <a:pPr marL="0" indent="0">
              <a:buNone/>
            </a:pPr>
            <a:r>
              <a:rPr lang="en-GB" sz="1600" dirty="0">
                <a:latin typeface="Arial" panose="020B0604020202020204" pitchFamily="34" charset="0"/>
                <a:cs typeface="Arial" panose="020B0604020202020204" pitchFamily="34" charset="0"/>
              </a:rPr>
              <a:t>	- Processes for continually updating and building the evidence base from both 	   	  external and internal learning</a:t>
            </a:r>
          </a:p>
          <a:p>
            <a:pPr marL="0" indent="0">
              <a:buNone/>
            </a:pPr>
            <a:r>
              <a:rPr lang="en-GB" sz="1600" dirty="0">
                <a:latin typeface="Arial" panose="020B0604020202020204" pitchFamily="34" charset="0"/>
                <a:cs typeface="Arial" panose="020B0604020202020204" pitchFamily="34" charset="0"/>
              </a:rPr>
              <a:t>	- Data base of staff research projects</a:t>
            </a:r>
          </a:p>
          <a:p>
            <a:pPr marL="0" indent="0">
              <a:buNone/>
            </a:pPr>
            <a:r>
              <a:rPr lang="en-GB" sz="1600" dirty="0">
                <a:latin typeface="Arial" panose="020B0604020202020204" pitchFamily="34" charset="0"/>
                <a:cs typeface="Arial" panose="020B0604020202020204" pitchFamily="34" charset="0"/>
              </a:rPr>
              <a:t>	- Disseminate the learning from staff research </a:t>
            </a:r>
            <a:r>
              <a:rPr lang="en-GB" sz="1600" dirty="0" smtClean="0">
                <a:latin typeface="Arial" panose="020B0604020202020204" pitchFamily="34" charset="0"/>
                <a:cs typeface="Arial" panose="020B0604020202020204" pitchFamily="34" charset="0"/>
              </a:rPr>
              <a:t>projects</a:t>
            </a: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b="1" dirty="0">
                <a:latin typeface="Arial" panose="020B0604020202020204" pitchFamily="34" charset="0"/>
                <a:cs typeface="Arial" panose="020B0604020202020204" pitchFamily="34" charset="0"/>
              </a:rPr>
              <a:t>4. Building Capability</a:t>
            </a:r>
          </a:p>
          <a:p>
            <a:pPr marL="0" indent="0">
              <a:buNone/>
            </a:pPr>
            <a:r>
              <a:rPr lang="en-GB" sz="1600" b="1" dirty="0">
                <a:latin typeface="Arial" panose="020B0604020202020204" pitchFamily="34" charset="0"/>
                <a:cs typeface="Arial" panose="020B0604020202020204" pitchFamily="34" charset="0"/>
              </a:rPr>
              <a:t>	-  ‘</a:t>
            </a:r>
            <a:r>
              <a:rPr lang="en-GB" sz="1600" dirty="0">
                <a:latin typeface="Arial" panose="020B0604020202020204" pitchFamily="34" charset="0"/>
                <a:cs typeface="Arial" panose="020B0604020202020204" pitchFamily="34" charset="0"/>
              </a:rPr>
              <a:t>Masterclasses’</a:t>
            </a:r>
          </a:p>
          <a:p>
            <a:pPr marL="0" indent="0">
              <a:buNone/>
            </a:pPr>
            <a:r>
              <a:rPr lang="en-GB" sz="1600" dirty="0">
                <a:latin typeface="Arial" panose="020B0604020202020204" pitchFamily="34" charset="0"/>
                <a:cs typeface="Arial" panose="020B0604020202020204" pitchFamily="34" charset="0"/>
              </a:rPr>
              <a:t>	-  Training Needs Assessment</a:t>
            </a:r>
          </a:p>
          <a:p>
            <a:pPr marL="0" indent="0">
              <a:buNone/>
            </a:pPr>
            <a:r>
              <a:rPr lang="en-GB" sz="1600" dirty="0">
                <a:latin typeface="Arial" panose="020B0604020202020204" pitchFamily="34" charset="0"/>
                <a:cs typeface="Arial" panose="020B0604020202020204" pitchFamily="34" charset="0"/>
              </a:rPr>
              <a:t>	-  CPD</a:t>
            </a:r>
          </a:p>
          <a:p>
            <a:pPr marL="0" indent="0">
              <a:buNone/>
            </a:pPr>
            <a:r>
              <a:rPr lang="en-GB" sz="1600" dirty="0">
                <a:latin typeface="Arial" panose="020B0604020202020204" pitchFamily="34" charset="0"/>
                <a:cs typeface="Arial" panose="020B0604020202020204" pitchFamily="34" charset="0"/>
              </a:rPr>
              <a:t>	-  Opportunities for academic study/ experience</a:t>
            </a:r>
          </a:p>
          <a:p>
            <a:pPr marL="0" indent="0">
              <a:buNone/>
            </a:pPr>
            <a:r>
              <a:rPr lang="en-GB" sz="1600" dirty="0">
                <a:latin typeface="Arial" panose="020B0604020202020204" pitchFamily="34" charset="0"/>
                <a:cs typeface="Arial" panose="020B0604020202020204" pitchFamily="34" charset="0"/>
              </a:rPr>
              <a:t>	-  Utilisation of officers and staff who have EBP skills</a:t>
            </a: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19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767408" y="33398"/>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Force EBP Development Plan</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184232" y="5844164"/>
            <a:ext cx="1872208" cy="807635"/>
          </a:xfrm>
          <a:prstGeom prst="rect">
            <a:avLst/>
          </a:prstGeom>
        </p:spPr>
      </p:pic>
    </p:spTree>
    <p:extLst>
      <p:ext uri="{BB962C8B-B14F-4D97-AF65-F5344CB8AC3E}">
        <p14:creationId xmlns:p14="http://schemas.microsoft.com/office/powerpoint/2010/main" val="33328981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512" y="883504"/>
            <a:ext cx="8424434" cy="6073888"/>
          </a:xfrm>
        </p:spPr>
        <p:txBody>
          <a:bodyPr>
            <a:normAutofit fontScale="92500" lnSpcReduction="20000"/>
          </a:bodyPr>
          <a:lstStyle/>
          <a:p>
            <a:pPr marL="0" indent="0">
              <a:buNone/>
            </a:pPr>
            <a:r>
              <a:rPr lang="en-GB" sz="1700" b="1" dirty="0">
                <a:latin typeface="Arial" panose="020B0604020202020204" pitchFamily="34" charset="0"/>
                <a:cs typeface="Arial" panose="020B0604020202020204" pitchFamily="34" charset="0"/>
              </a:rPr>
              <a:t>5. Academic Partnerships</a:t>
            </a:r>
          </a:p>
          <a:p>
            <a:pPr marL="0" indent="0">
              <a:buNone/>
            </a:pPr>
            <a:r>
              <a:rPr lang="en-GB" sz="1700" b="1" dirty="0">
                <a:latin typeface="Arial" panose="020B0604020202020204" pitchFamily="34" charset="0"/>
                <a:cs typeface="Arial" panose="020B0604020202020204" pitchFamily="34" charset="0"/>
              </a:rPr>
              <a:t>	- </a:t>
            </a:r>
            <a:r>
              <a:rPr lang="en-GB" sz="1700" dirty="0">
                <a:latin typeface="Arial" panose="020B0604020202020204" pitchFamily="34" charset="0"/>
                <a:cs typeface="Arial" panose="020B0604020202020204" pitchFamily="34" charset="0"/>
              </a:rPr>
              <a:t>Co-ordinated approach to academic partnerships</a:t>
            </a:r>
          </a:p>
          <a:p>
            <a:pPr marL="0" indent="0">
              <a:buNone/>
            </a:pPr>
            <a:r>
              <a:rPr lang="en-GB" sz="1700" dirty="0">
                <a:latin typeface="Arial" panose="020B0604020202020204" pitchFamily="34" charset="0"/>
                <a:cs typeface="Arial" panose="020B0604020202020204" pitchFamily="34" charset="0"/>
              </a:rPr>
              <a:t>	- Maximise benefits of collaborations (</a:t>
            </a:r>
            <a:r>
              <a:rPr lang="en-GB" sz="1700" dirty="0" err="1">
                <a:latin typeface="Arial" panose="020B0604020202020204" pitchFamily="34" charset="0"/>
                <a:cs typeface="Arial" panose="020B0604020202020204" pitchFamily="34" charset="0"/>
              </a:rPr>
              <a:t>e.g</a:t>
            </a:r>
            <a:r>
              <a:rPr lang="en-GB" sz="1700" dirty="0">
                <a:latin typeface="Arial" panose="020B0604020202020204" pitchFamily="34" charset="0"/>
                <a:cs typeface="Arial" panose="020B0604020202020204" pitchFamily="34" charset="0"/>
              </a:rPr>
              <a:t> N8, OU etc.)</a:t>
            </a:r>
          </a:p>
          <a:p>
            <a:pPr marL="0" indent="0">
              <a:buNone/>
            </a:pPr>
            <a:r>
              <a:rPr lang="en-GB" sz="1700" dirty="0">
                <a:latin typeface="Arial" panose="020B0604020202020204" pitchFamily="34" charset="0"/>
                <a:cs typeface="Arial" panose="020B0604020202020204" pitchFamily="34" charset="0"/>
              </a:rPr>
              <a:t>	- Establish new relationships</a:t>
            </a:r>
          </a:p>
          <a:p>
            <a:pPr marL="0" indent="0">
              <a:buNone/>
            </a:pPr>
            <a:r>
              <a:rPr lang="en-GB" sz="1700" dirty="0">
                <a:latin typeface="Arial" panose="020B0604020202020204" pitchFamily="34" charset="0"/>
                <a:cs typeface="Arial" panose="020B0604020202020204" pitchFamily="34" charset="0"/>
              </a:rPr>
              <a:t>	- Explore external funding sources</a:t>
            </a:r>
          </a:p>
          <a:p>
            <a:pPr marL="0" indent="0">
              <a:buNone/>
            </a:pPr>
            <a:r>
              <a:rPr lang="en-GB" sz="1700" dirty="0">
                <a:latin typeface="Arial" panose="020B0604020202020204" pitchFamily="34" charset="0"/>
                <a:cs typeface="Arial" panose="020B0604020202020204" pitchFamily="34" charset="0"/>
              </a:rPr>
              <a:t>	- Co-ordinated approach to officers/staff funded study</a:t>
            </a:r>
          </a:p>
          <a:p>
            <a:pPr marL="0" indent="0">
              <a:buNone/>
            </a:pPr>
            <a:r>
              <a:rPr lang="en-GB" sz="1700" dirty="0">
                <a:latin typeface="Arial" panose="020B0604020202020204" pitchFamily="34" charset="0"/>
                <a:cs typeface="Arial" panose="020B0604020202020204" pitchFamily="34" charset="0"/>
              </a:rPr>
              <a:t>	- Maximise benefits of officers and staff who have been provided with study 	opportunities (e.g. consider role of ‘EBP Champions’)</a:t>
            </a:r>
          </a:p>
          <a:p>
            <a:pPr marL="0" indent="0">
              <a:buNone/>
            </a:pPr>
            <a:endParaRPr lang="en-GB" sz="1700" dirty="0">
              <a:latin typeface="Arial" panose="020B0604020202020204" pitchFamily="34" charset="0"/>
              <a:cs typeface="Arial" panose="020B0604020202020204" pitchFamily="34" charset="0"/>
            </a:endParaRPr>
          </a:p>
          <a:p>
            <a:pPr marL="0" indent="0">
              <a:buNone/>
            </a:pPr>
            <a:r>
              <a:rPr lang="en-GB" sz="1700" b="1" dirty="0">
                <a:latin typeface="Arial" panose="020B0604020202020204" pitchFamily="34" charset="0"/>
                <a:cs typeface="Arial" panose="020B0604020202020204" pitchFamily="34" charset="0"/>
              </a:rPr>
              <a:t>6. Organisational Enablers</a:t>
            </a:r>
          </a:p>
          <a:p>
            <a:pPr marL="0" indent="0">
              <a:buNone/>
            </a:pPr>
            <a:r>
              <a:rPr lang="en-GB" sz="1700" dirty="0">
                <a:latin typeface="Arial" panose="020B0604020202020204" pitchFamily="34" charset="0"/>
                <a:cs typeface="Arial" panose="020B0604020202020204" pitchFamily="34" charset="0"/>
              </a:rPr>
              <a:t>	- Culture</a:t>
            </a:r>
          </a:p>
          <a:p>
            <a:pPr marL="0" indent="0">
              <a:buNone/>
            </a:pPr>
            <a:r>
              <a:rPr lang="en-GB" sz="1700" dirty="0">
                <a:latin typeface="Arial" panose="020B0604020202020204" pitchFamily="34" charset="0"/>
                <a:cs typeface="Arial" panose="020B0604020202020204" pitchFamily="34" charset="0"/>
              </a:rPr>
              <a:t>	- Leadership</a:t>
            </a:r>
          </a:p>
          <a:p>
            <a:pPr marL="0" indent="0">
              <a:buNone/>
            </a:pPr>
            <a:r>
              <a:rPr lang="en-GB" sz="1700" dirty="0">
                <a:latin typeface="Arial" panose="020B0604020202020204" pitchFamily="34" charset="0"/>
                <a:cs typeface="Arial" panose="020B0604020202020204" pitchFamily="34" charset="0"/>
              </a:rPr>
              <a:t>	- Capacity </a:t>
            </a:r>
          </a:p>
          <a:p>
            <a:pPr marL="0" indent="0">
              <a:buNone/>
            </a:pPr>
            <a:r>
              <a:rPr lang="en-GB" sz="1700" dirty="0">
                <a:latin typeface="Arial" panose="020B0604020202020204" pitchFamily="34" charset="0"/>
                <a:cs typeface="Arial" panose="020B0604020202020204" pitchFamily="34" charset="0"/>
              </a:rPr>
              <a:t>	- Capability </a:t>
            </a:r>
          </a:p>
          <a:p>
            <a:pPr marL="0" indent="0">
              <a:buNone/>
            </a:pPr>
            <a:r>
              <a:rPr lang="en-GB" sz="1700" dirty="0">
                <a:latin typeface="Arial" panose="020B0604020202020204" pitchFamily="34" charset="0"/>
                <a:cs typeface="Arial" panose="020B0604020202020204" pitchFamily="34" charset="0"/>
              </a:rPr>
              <a:t>	- Structures &amp; Roles</a:t>
            </a:r>
          </a:p>
          <a:p>
            <a:pPr marL="0" indent="0">
              <a:buNone/>
            </a:pPr>
            <a:r>
              <a:rPr lang="en-GB" sz="1700" dirty="0">
                <a:latin typeface="Arial" panose="020B0604020202020204" pitchFamily="34" charset="0"/>
                <a:cs typeface="Arial" panose="020B0604020202020204" pitchFamily="34" charset="0"/>
              </a:rPr>
              <a:t>	- Systems (including IT)</a:t>
            </a:r>
          </a:p>
          <a:p>
            <a:pPr marL="0" indent="0">
              <a:buNone/>
            </a:pPr>
            <a:r>
              <a:rPr lang="en-GB" sz="1700" dirty="0">
                <a:latin typeface="Arial" panose="020B0604020202020204" pitchFamily="34" charset="0"/>
                <a:cs typeface="Arial" panose="020B0604020202020204" pitchFamily="34" charset="0"/>
              </a:rPr>
              <a:t>	- Processes</a:t>
            </a:r>
          </a:p>
          <a:p>
            <a:pPr marL="0" indent="0">
              <a:buNone/>
            </a:pPr>
            <a:endParaRPr lang="en-GB" sz="1700" dirty="0">
              <a:latin typeface="Arial" panose="020B0604020202020204" pitchFamily="34" charset="0"/>
              <a:cs typeface="Arial" panose="020B0604020202020204" pitchFamily="34" charset="0"/>
            </a:endParaRPr>
          </a:p>
          <a:p>
            <a:pPr marL="0" indent="0">
              <a:buNone/>
            </a:pPr>
            <a:r>
              <a:rPr lang="en-GB" sz="1700" b="1" dirty="0">
                <a:latin typeface="Arial" panose="020B0604020202020204" pitchFamily="34" charset="0"/>
                <a:cs typeface="Arial" panose="020B0604020202020204" pitchFamily="34" charset="0"/>
              </a:rPr>
              <a:t>7. Governance</a:t>
            </a:r>
          </a:p>
          <a:p>
            <a:pPr marL="0" indent="0">
              <a:buNone/>
            </a:pPr>
            <a:r>
              <a:rPr lang="en-GB" sz="1700" b="1"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 EBP Steering Group</a:t>
            </a:r>
          </a:p>
          <a:p>
            <a:pPr marL="0" indent="0">
              <a:buNone/>
            </a:pPr>
            <a:r>
              <a:rPr lang="en-GB" sz="1700" dirty="0">
                <a:latin typeface="Arial" panose="020B0604020202020204" pitchFamily="34" charset="0"/>
                <a:cs typeface="Arial" panose="020B0604020202020204" pitchFamily="34" charset="0"/>
              </a:rPr>
              <a:t>	- EBP Tactical Group</a:t>
            </a:r>
          </a:p>
          <a:p>
            <a:pPr marL="0" indent="0">
              <a:buNone/>
            </a:pPr>
            <a:r>
              <a:rPr lang="en-GB" sz="1700" dirty="0">
                <a:latin typeface="Arial" panose="020B0604020202020204" pitchFamily="34" charset="0"/>
                <a:cs typeface="Arial" panose="020B0604020202020204" pitchFamily="34" charset="0"/>
              </a:rPr>
              <a:t>	- Inspection regime</a:t>
            </a:r>
          </a:p>
          <a:p>
            <a:pPr marL="0" indent="0">
              <a:buNone/>
            </a:pPr>
            <a:r>
              <a:rPr lang="en-GB" sz="1700" dirty="0">
                <a:latin typeface="Arial" panose="020B0604020202020204" pitchFamily="34" charset="0"/>
                <a:cs typeface="Arial" panose="020B0604020202020204" pitchFamily="34" charset="0"/>
              </a:rPr>
              <a:t>	- Change Programme</a:t>
            </a:r>
          </a:p>
          <a:p>
            <a:pPr marL="0" indent="0">
              <a:buNone/>
            </a:pPr>
            <a:endParaRPr lang="en-GB" sz="1700" b="1" dirty="0">
              <a:latin typeface="Arial" panose="020B0604020202020204" pitchFamily="34" charset="0"/>
              <a:cs typeface="Arial" panose="020B0604020202020204" pitchFamily="34" charset="0"/>
            </a:endParaRPr>
          </a:p>
          <a:p>
            <a:pPr marL="0" indent="0">
              <a:buNone/>
            </a:pPr>
            <a:endParaRPr lang="en-GB" sz="1700" b="1" dirty="0">
              <a:latin typeface="Arial" panose="020B0604020202020204" pitchFamily="34" charset="0"/>
              <a:cs typeface="Arial" panose="020B0604020202020204" pitchFamily="34" charset="0"/>
            </a:endParaRPr>
          </a:p>
          <a:p>
            <a:pPr marL="457200" indent="-457200">
              <a:buAutoNum type="arabicPeriod"/>
            </a:pPr>
            <a:endParaRPr lang="en-GB" sz="19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767408" y="33398"/>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Force EBP Development Plan</a:t>
            </a:r>
          </a:p>
        </p:txBody>
      </p:sp>
    </p:spTree>
    <p:extLst>
      <p:ext uri="{BB962C8B-B14F-4D97-AF65-F5344CB8AC3E}">
        <p14:creationId xmlns:p14="http://schemas.microsoft.com/office/powerpoint/2010/main" val="14430031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10021" y="137702"/>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184232" y="5844164"/>
            <a:ext cx="1872208" cy="807635"/>
          </a:xfrm>
          <a:prstGeom prst="rect">
            <a:avLst/>
          </a:prstGeom>
        </p:spPr>
      </p:pic>
      <p:sp>
        <p:nvSpPr>
          <p:cNvPr id="2" name="Content Placeholder 1"/>
          <p:cNvSpPr>
            <a:spLocks noGrp="1"/>
          </p:cNvSpPr>
          <p:nvPr>
            <p:ph idx="1"/>
          </p:nvPr>
        </p:nvSpPr>
        <p:spPr>
          <a:xfrm>
            <a:off x="1987494" y="1041854"/>
            <a:ext cx="8229600" cy="5130847"/>
          </a:xfrm>
        </p:spPr>
        <p:txBody>
          <a:bodyPr>
            <a:normAutofit lnSpcReduction="10000"/>
          </a:bodyPr>
          <a:lstStyle/>
          <a:p>
            <a:pPr marL="0" indent="0">
              <a:buNone/>
            </a:pPr>
            <a:r>
              <a:rPr lang="en-GB" sz="2400" b="1" u="sng" dirty="0">
                <a:latin typeface="Arial" panose="020B0604020202020204" pitchFamily="34" charset="0"/>
                <a:cs typeface="Arial" panose="020B0604020202020204" pitchFamily="34" charset="0"/>
              </a:rPr>
              <a:t>Key Enablers</a:t>
            </a:r>
          </a:p>
          <a:p>
            <a:r>
              <a:rPr lang="en-GB" sz="2400" dirty="0">
                <a:latin typeface="Arial" panose="020B0604020202020204" pitchFamily="34" charset="0"/>
                <a:cs typeface="Arial" panose="020B0604020202020204" pitchFamily="34" charset="0"/>
              </a:rPr>
              <a:t>Provide an understanding of the concept and the expectations upon officers and staff- </a:t>
            </a:r>
            <a:r>
              <a:rPr lang="en-GB" sz="2400" u="sng" dirty="0">
                <a:latin typeface="Arial" panose="020B0604020202020204" pitchFamily="34" charset="0"/>
                <a:cs typeface="Arial" panose="020B0604020202020204" pitchFamily="34" charset="0"/>
              </a:rPr>
              <a:t>Simplify!</a:t>
            </a:r>
          </a:p>
          <a:p>
            <a:r>
              <a:rPr lang="en-GB" sz="2400" dirty="0">
                <a:latin typeface="Arial" panose="020B0604020202020204" pitchFamily="34" charset="0"/>
                <a:cs typeface="Arial" panose="020B0604020202020204" pitchFamily="34" charset="0"/>
              </a:rPr>
              <a:t>Explain why and </a:t>
            </a:r>
            <a:r>
              <a:rPr lang="en-GB" sz="2400" u="sng" dirty="0">
                <a:latin typeface="Arial" panose="020B0604020202020204" pitchFamily="34" charset="0"/>
                <a:cs typeface="Arial" panose="020B0604020202020204" pitchFamily="34" charset="0"/>
              </a:rPr>
              <a:t>how EBP provides benefits </a:t>
            </a:r>
            <a:r>
              <a:rPr lang="en-GB" sz="2400" dirty="0">
                <a:latin typeface="Arial" panose="020B0604020202020204" pitchFamily="34" charset="0"/>
                <a:cs typeface="Arial" panose="020B0604020202020204" pitchFamily="34" charset="0"/>
              </a:rPr>
              <a:t>and supports day to day delivery (i.e. the evidence for EBP!) </a:t>
            </a:r>
          </a:p>
          <a:p>
            <a:r>
              <a:rPr lang="en-GB" sz="2400" dirty="0">
                <a:latin typeface="Arial" panose="020B0604020202020204" pitchFamily="34" charset="0"/>
                <a:cs typeface="Arial" panose="020B0604020202020204" pitchFamily="34" charset="0"/>
              </a:rPr>
              <a:t>Provide officers/staff with the </a:t>
            </a:r>
            <a:r>
              <a:rPr lang="en-GB" sz="2400" u="sng" dirty="0">
                <a:latin typeface="Arial" panose="020B0604020202020204" pitchFamily="34" charset="0"/>
                <a:cs typeface="Arial" panose="020B0604020202020204" pitchFamily="34" charset="0"/>
              </a:rPr>
              <a:t>necessary resources </a:t>
            </a:r>
            <a:r>
              <a:rPr lang="en-GB" sz="2400" dirty="0">
                <a:latin typeface="Arial" panose="020B0604020202020204" pitchFamily="34" charset="0"/>
                <a:cs typeface="Arial" panose="020B0604020202020204" pitchFamily="34" charset="0"/>
              </a:rPr>
              <a:t>(e.g. research source/s, capability (including training) capacity, IT, systems etc.</a:t>
            </a:r>
          </a:p>
          <a:p>
            <a:r>
              <a:rPr lang="en-GB" sz="2400" dirty="0">
                <a:latin typeface="Arial" panose="020B0604020202020204" pitchFamily="34" charset="0"/>
                <a:cs typeface="Arial" panose="020B0604020202020204" pitchFamily="34" charset="0"/>
              </a:rPr>
              <a:t>Promote a culture in which innovation/ respectful </a:t>
            </a:r>
            <a:r>
              <a:rPr lang="en-GB" sz="2400" u="sng" dirty="0">
                <a:latin typeface="Arial" panose="020B0604020202020204" pitchFamily="34" charset="0"/>
                <a:cs typeface="Arial" panose="020B0604020202020204" pitchFamily="34" charset="0"/>
              </a:rPr>
              <a:t>challenge of the status quo is encouraged</a:t>
            </a:r>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cs typeface="Arial" panose="020B0604020202020204" pitchFamily="34" charset="0"/>
              </a:rPr>
              <a:t>Promote a culture and strategy in which EBP is considered </a:t>
            </a:r>
            <a:r>
              <a:rPr lang="en-GB" sz="2400" u="sng" dirty="0">
                <a:latin typeface="Arial" panose="020B0604020202020204" pitchFamily="34" charset="0"/>
                <a:cs typeface="Arial" panose="020B0604020202020204" pitchFamily="34" charset="0"/>
              </a:rPr>
              <a:t>fundamental to day to day business</a:t>
            </a:r>
            <a:r>
              <a:rPr lang="en-GB" sz="2400" dirty="0">
                <a:latin typeface="Arial" panose="020B0604020202020204" pitchFamily="34" charset="0"/>
                <a:cs typeface="Arial" panose="020B0604020202020204" pitchFamily="34" charset="0"/>
              </a:rPr>
              <a:t>, rather than something ‘additional’ to do.</a:t>
            </a:r>
          </a:p>
          <a:p>
            <a:pPr marL="0" indent="0">
              <a:buNone/>
            </a:pPr>
            <a:endParaRPr lang="en-GB" sz="2400" dirty="0">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43978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1182763"/>
            <a:ext cx="8424434" cy="4875013"/>
          </a:xfrm>
        </p:spPr>
        <p:txBody>
          <a:bodyPr>
            <a:normAutofit/>
          </a:bodyPr>
          <a:lstStyle/>
          <a:p>
            <a:r>
              <a:rPr lang="en-GB" sz="2400" dirty="0">
                <a:latin typeface="Arial" panose="020B0604020202020204" pitchFamily="34" charset="0"/>
                <a:cs typeface="Arial" panose="020B0604020202020204" pitchFamily="34" charset="0"/>
              </a:rPr>
              <a:t>Organisational Enablers</a:t>
            </a:r>
          </a:p>
          <a:p>
            <a:r>
              <a:rPr lang="en-GB" sz="2400" dirty="0">
                <a:latin typeface="Arial" panose="020B0604020202020204" pitchFamily="34" charset="0"/>
                <a:cs typeface="Arial" panose="020B0604020202020204" pitchFamily="34" charset="0"/>
              </a:rPr>
              <a:t>The role of professional experience ( and how to capture the learning and disseminate).</a:t>
            </a:r>
          </a:p>
          <a:p>
            <a:r>
              <a:rPr lang="en-GB" sz="2400" dirty="0">
                <a:latin typeface="Arial" panose="020B0604020202020204" pitchFamily="34" charset="0"/>
                <a:cs typeface="Arial" panose="020B0604020202020204" pitchFamily="34" charset="0"/>
              </a:rPr>
              <a:t>Role of force Analysts &amp; Researchers as central to EBP</a:t>
            </a:r>
          </a:p>
          <a:p>
            <a:r>
              <a:rPr lang="en-GB" sz="2400" dirty="0">
                <a:latin typeface="Arial" panose="020B0604020202020204" pitchFamily="34" charset="0"/>
                <a:cs typeface="Arial" panose="020B0604020202020204" pitchFamily="34" charset="0"/>
              </a:rPr>
              <a:t>Measures of success for EBP</a:t>
            </a:r>
          </a:p>
          <a:p>
            <a:r>
              <a:rPr lang="en-GB" sz="2400" dirty="0">
                <a:latin typeface="Arial" panose="020B0604020202020204" pitchFamily="34" charset="0"/>
                <a:cs typeface="Arial" panose="020B0604020202020204" pitchFamily="34" charset="0"/>
              </a:rPr>
              <a:t>Collaborations (forces/ OPCCs)</a:t>
            </a:r>
          </a:p>
          <a:p>
            <a:r>
              <a:rPr lang="en-GB" sz="2400" dirty="0">
                <a:latin typeface="Arial" panose="020B0604020202020204" pitchFamily="34" charset="0"/>
                <a:cs typeface="Arial" panose="020B0604020202020204" pitchFamily="34" charset="0"/>
              </a:rPr>
              <a:t>Partners (Community Safety Partnerships, Local Authorities etc.)</a:t>
            </a:r>
          </a:p>
        </p:txBody>
      </p:sp>
      <p:sp>
        <p:nvSpPr>
          <p:cNvPr id="4" name="Title 1"/>
          <p:cNvSpPr>
            <a:spLocks noGrp="1"/>
          </p:cNvSpPr>
          <p:nvPr>
            <p:ph type="title"/>
          </p:nvPr>
        </p:nvSpPr>
        <p:spPr>
          <a:xfrm>
            <a:off x="-528736" y="116632"/>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Going Forward</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184232" y="5844164"/>
            <a:ext cx="1872208" cy="807635"/>
          </a:xfrm>
          <a:prstGeom prst="rect">
            <a:avLst/>
          </a:prstGeom>
        </p:spPr>
      </p:pic>
    </p:spTree>
    <p:extLst>
      <p:ext uri="{BB962C8B-B14F-4D97-AF65-F5344CB8AC3E}">
        <p14:creationId xmlns:p14="http://schemas.microsoft.com/office/powerpoint/2010/main" val="3539724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91544" y="332656"/>
            <a:ext cx="8229600" cy="850106"/>
          </a:xfrm>
        </p:spPr>
        <p:txBody>
          <a:bodyPr>
            <a:normAutofit/>
          </a:bodyPr>
          <a:lstStyle/>
          <a:p>
            <a:r>
              <a:rPr lang="en-GB" sz="3600" b="1" dirty="0">
                <a:solidFill>
                  <a:schemeClr val="tx2"/>
                </a:solidFill>
                <a:latin typeface="Arial" panose="020B0604020202020204" pitchFamily="34" charset="0"/>
                <a:cs typeface="Arial" panose="020B0604020202020204" pitchFamily="34" charset="0"/>
              </a:rPr>
              <a:t>EBP Research- Initial Findings</a:t>
            </a:r>
          </a:p>
        </p:txBody>
      </p:sp>
      <p:pic>
        <p:nvPicPr>
          <p:cNvPr id="5" name="Picture 4" descr="PCC Logo 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021" y="6057776"/>
            <a:ext cx="2113880" cy="559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4"/>
          <a:stretch>
            <a:fillRect/>
          </a:stretch>
        </p:blipFill>
        <p:spPr>
          <a:xfrm>
            <a:off x="8184232" y="5844164"/>
            <a:ext cx="1872208" cy="807635"/>
          </a:xfrm>
          <a:prstGeom prst="rect">
            <a:avLst/>
          </a:prstGeom>
        </p:spPr>
      </p:pic>
      <p:sp>
        <p:nvSpPr>
          <p:cNvPr id="2" name="Content Placeholder 1"/>
          <p:cNvSpPr>
            <a:spLocks noGrp="1"/>
          </p:cNvSpPr>
          <p:nvPr>
            <p:ph idx="1"/>
          </p:nvPr>
        </p:nvSpPr>
        <p:spPr>
          <a:xfrm>
            <a:off x="1991544" y="1135884"/>
            <a:ext cx="3532442" cy="4921892"/>
          </a:xfrm>
        </p:spPr>
        <p:txBody>
          <a:bodyPr>
            <a:normAutofit lnSpcReduction="10000"/>
          </a:bodyPr>
          <a:lstStyle/>
          <a:p>
            <a:pPr marL="0" indent="0">
              <a:buNone/>
            </a:pPr>
            <a:r>
              <a:rPr lang="en-GB" sz="2400" b="1" u="sng" dirty="0">
                <a:latin typeface="Arial" panose="020B0604020202020204" pitchFamily="34" charset="0"/>
                <a:cs typeface="Arial" panose="020B0604020202020204" pitchFamily="34" charset="0"/>
              </a:rPr>
              <a:t>The 3 T’s. (Sherman 2013).</a:t>
            </a:r>
          </a:p>
          <a:p>
            <a:pPr marL="0" indent="0">
              <a:buNone/>
            </a:pPr>
            <a:endParaRPr lang="en-GB" sz="2400" b="1" u="sng"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1. Targeting</a:t>
            </a:r>
          </a:p>
          <a:p>
            <a:pPr marL="0" indent="0">
              <a:buNone/>
            </a:pPr>
            <a:r>
              <a:rPr lang="en-GB" sz="1400" b="1" dirty="0">
                <a:latin typeface="Arial" panose="020B0604020202020204" pitchFamily="34" charset="0"/>
                <a:cs typeface="Arial" panose="020B0604020202020204" pitchFamily="34" charset="0"/>
              </a:rPr>
              <a:t>(identify ‘power few’- people and places</a:t>
            </a:r>
          </a:p>
          <a:p>
            <a:pPr marL="0" indent="0">
              <a:buNone/>
            </a:pPr>
            <a:endParaRPr lang="en-GB" sz="2400" b="1" dirty="0">
              <a:latin typeface="Arial" panose="020B0604020202020204" pitchFamily="34" charset="0"/>
              <a:cs typeface="Arial" panose="020B0604020202020204" pitchFamily="34" charset="0"/>
            </a:endParaRP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2. Tracking</a:t>
            </a:r>
          </a:p>
          <a:p>
            <a:pPr marL="0" indent="0">
              <a:buNone/>
            </a:pPr>
            <a:r>
              <a:rPr lang="en-GB" sz="1400" b="1" dirty="0">
                <a:latin typeface="Arial" panose="020B0604020202020204" pitchFamily="34" charset="0"/>
                <a:cs typeface="Arial" panose="020B0604020202020204" pitchFamily="34" charset="0"/>
              </a:rPr>
              <a:t>(track officer activity)</a:t>
            </a:r>
          </a:p>
          <a:p>
            <a:pPr marL="0" indent="0">
              <a:buNone/>
            </a:pPr>
            <a:endParaRPr lang="en-GB" sz="2400" b="1" dirty="0">
              <a:latin typeface="Arial" panose="020B0604020202020204" pitchFamily="34" charset="0"/>
              <a:cs typeface="Arial" panose="020B0604020202020204" pitchFamily="34" charset="0"/>
            </a:endParaRP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3. Testing</a:t>
            </a:r>
          </a:p>
          <a:p>
            <a:pPr marL="0" indent="0">
              <a:buNone/>
            </a:pPr>
            <a:r>
              <a:rPr lang="en-GB" sz="1400" b="1" dirty="0">
                <a:latin typeface="Arial" panose="020B0604020202020204" pitchFamily="34" charset="0"/>
                <a:cs typeface="Arial" panose="020B0604020202020204" pitchFamily="34" charset="0"/>
              </a:rPr>
              <a:t>(test impact of activity, e.g. RCT)</a:t>
            </a:r>
          </a:p>
          <a:p>
            <a:endParaRPr lang="en-GB" sz="2400" dirty="0">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p:txBody>
      </p:sp>
      <p:sp>
        <p:nvSpPr>
          <p:cNvPr id="7" name="Content Placeholder 1"/>
          <p:cNvSpPr txBox="1">
            <a:spLocks/>
          </p:cNvSpPr>
          <p:nvPr/>
        </p:nvSpPr>
        <p:spPr>
          <a:xfrm>
            <a:off x="6023992" y="1182762"/>
            <a:ext cx="4278675" cy="49218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u="sng" dirty="0">
                <a:solidFill>
                  <a:prstClr val="black"/>
                </a:solidFill>
                <a:latin typeface="Arial" panose="020B0604020202020204" pitchFamily="34" charset="0"/>
                <a:cs typeface="Arial" panose="020B0604020202020204" pitchFamily="34" charset="0"/>
              </a:rPr>
              <a:t>SARA process.</a:t>
            </a:r>
          </a:p>
          <a:p>
            <a:pPr marL="0" indent="0">
              <a:buNone/>
            </a:pPr>
            <a:endParaRPr lang="en-GB" sz="2400" b="1" u="sng" dirty="0">
              <a:solidFill>
                <a:prstClr val="black"/>
              </a:solidFill>
              <a:latin typeface="Arial" panose="020B0604020202020204" pitchFamily="34" charset="0"/>
              <a:cs typeface="Arial" panose="020B0604020202020204" pitchFamily="34" charset="0"/>
            </a:endParaRPr>
          </a:p>
          <a:p>
            <a:pPr marL="0" indent="0">
              <a:buNone/>
            </a:pPr>
            <a:r>
              <a:rPr lang="en-GB" sz="2400" b="1" dirty="0">
                <a:solidFill>
                  <a:prstClr val="black"/>
                </a:solidFill>
                <a:latin typeface="Arial" panose="020B0604020202020204" pitchFamily="34" charset="0"/>
                <a:cs typeface="Arial" panose="020B0604020202020204" pitchFamily="34" charset="0"/>
              </a:rPr>
              <a:t>Scan </a:t>
            </a:r>
            <a:r>
              <a:rPr lang="en-GB" sz="1400" b="1" dirty="0">
                <a:solidFill>
                  <a:prstClr val="black"/>
                </a:solidFill>
                <a:latin typeface="Arial" panose="020B0604020202020204" pitchFamily="34" charset="0"/>
                <a:cs typeface="Arial" panose="020B0604020202020204" pitchFamily="34" charset="0"/>
              </a:rPr>
              <a:t>(identify a significant problem on which to focus attention AND consider desired outcome) </a:t>
            </a:r>
          </a:p>
          <a:p>
            <a:pPr marL="0" indent="0">
              <a:buNone/>
            </a:pPr>
            <a:r>
              <a:rPr lang="en-GB" sz="2400" b="1" dirty="0">
                <a:solidFill>
                  <a:prstClr val="black"/>
                </a:solidFill>
                <a:latin typeface="Arial" panose="020B0604020202020204" pitchFamily="34" charset="0"/>
                <a:cs typeface="Arial" panose="020B0604020202020204" pitchFamily="34" charset="0"/>
              </a:rPr>
              <a:t>Analysis </a:t>
            </a:r>
            <a:r>
              <a:rPr lang="en-GB" sz="1400" b="1" dirty="0">
                <a:solidFill>
                  <a:prstClr val="black"/>
                </a:solidFill>
                <a:latin typeface="Arial" panose="020B0604020202020204" pitchFamily="34" charset="0"/>
                <a:cs typeface="Arial" panose="020B0604020202020204" pitchFamily="34" charset="0"/>
              </a:rPr>
              <a:t>(detailed analysis- who/what/where/when/why)</a:t>
            </a:r>
          </a:p>
          <a:p>
            <a:pPr marL="0" indent="0">
              <a:buNone/>
            </a:pPr>
            <a:endParaRPr lang="en-GB" sz="2400" b="1" dirty="0">
              <a:solidFill>
                <a:prstClr val="black"/>
              </a:solidFill>
              <a:latin typeface="Arial" panose="020B0604020202020204" pitchFamily="34" charset="0"/>
              <a:cs typeface="Arial" panose="020B0604020202020204" pitchFamily="34" charset="0"/>
            </a:endParaRPr>
          </a:p>
          <a:p>
            <a:pPr marL="0" indent="0">
              <a:buNone/>
            </a:pPr>
            <a:r>
              <a:rPr lang="en-GB" sz="2400" b="1" dirty="0">
                <a:solidFill>
                  <a:prstClr val="black"/>
                </a:solidFill>
                <a:latin typeface="Arial" panose="020B0604020202020204" pitchFamily="34" charset="0"/>
                <a:cs typeface="Arial" panose="020B0604020202020204" pitchFamily="34" charset="0"/>
              </a:rPr>
              <a:t>Response </a:t>
            </a:r>
            <a:r>
              <a:rPr lang="en-GB" sz="1400" b="1" dirty="0">
                <a:solidFill>
                  <a:prstClr val="black"/>
                </a:solidFill>
                <a:latin typeface="Arial" panose="020B0604020202020204" pitchFamily="34" charset="0"/>
                <a:cs typeface="Arial" panose="020B0604020202020204" pitchFamily="34" charset="0"/>
              </a:rPr>
              <a:t>(formulate response based upon consideration of research evidence)</a:t>
            </a:r>
          </a:p>
          <a:p>
            <a:pPr marL="0" indent="0">
              <a:buNone/>
            </a:pPr>
            <a:r>
              <a:rPr lang="en-GB" sz="2400" b="1" dirty="0">
                <a:solidFill>
                  <a:prstClr val="black"/>
                </a:solidFill>
                <a:latin typeface="Arial" panose="020B0604020202020204" pitchFamily="34" charset="0"/>
                <a:cs typeface="Arial" panose="020B0604020202020204" pitchFamily="34" charset="0"/>
              </a:rPr>
              <a:t>Analysis again! </a:t>
            </a:r>
            <a:r>
              <a:rPr lang="en-GB" sz="1400" b="1" dirty="0">
                <a:solidFill>
                  <a:prstClr val="black"/>
                </a:solidFill>
                <a:latin typeface="Arial" panose="020B0604020202020204" pitchFamily="34" charset="0"/>
                <a:cs typeface="Arial" panose="020B0604020202020204" pitchFamily="34" charset="0"/>
              </a:rPr>
              <a:t>(collect tracking information/data to assist with assessment).</a:t>
            </a:r>
          </a:p>
          <a:p>
            <a:pPr marL="0" indent="0">
              <a:buNone/>
            </a:pPr>
            <a:r>
              <a:rPr lang="en-GB" sz="2400" b="1" dirty="0">
                <a:solidFill>
                  <a:prstClr val="black"/>
                </a:solidFill>
                <a:latin typeface="Arial" panose="020B0604020202020204" pitchFamily="34" charset="0"/>
                <a:cs typeface="Arial" panose="020B0604020202020204" pitchFamily="34" charset="0"/>
              </a:rPr>
              <a:t>Assessment </a:t>
            </a:r>
            <a:r>
              <a:rPr lang="en-GB" sz="1400" b="1" dirty="0">
                <a:solidFill>
                  <a:prstClr val="black"/>
                </a:solidFill>
                <a:latin typeface="Arial" panose="020B0604020202020204" pitchFamily="34" charset="0"/>
                <a:cs typeface="Arial" panose="020B0604020202020204" pitchFamily="34" charset="0"/>
              </a:rPr>
              <a:t>(evaluate impact of response)</a:t>
            </a:r>
          </a:p>
          <a:p>
            <a:pPr marL="0" indent="0">
              <a:buNone/>
            </a:pPr>
            <a:endParaRPr lang="en-GB" sz="2400" dirty="0">
              <a:solidFill>
                <a:prstClr val="black"/>
              </a:solidFill>
              <a:latin typeface="Arial" panose="020B0604020202020204" pitchFamily="34" charset="0"/>
              <a:cs typeface="Arial" panose="020B0604020202020204" pitchFamily="34" charset="0"/>
            </a:endParaRPr>
          </a:p>
          <a:p>
            <a:endParaRPr lang="en-GB" sz="2400" dirty="0">
              <a:solidFill>
                <a:prstClr val="black"/>
              </a:solidFill>
              <a:latin typeface="Arial" panose="020B0604020202020204" pitchFamily="34" charset="0"/>
              <a:cs typeface="Arial" panose="020B0604020202020204" pitchFamily="34" charset="0"/>
            </a:endParaRPr>
          </a:p>
          <a:p>
            <a:endParaRPr lang="en-GB" sz="1700" dirty="0">
              <a:solidFill>
                <a:prstClr val="black"/>
              </a:solidFill>
              <a:latin typeface="Arial" panose="020B0604020202020204" pitchFamily="34" charset="0"/>
              <a:cs typeface="Arial" panose="020B0604020202020204" pitchFamily="34" charset="0"/>
            </a:endParaRPr>
          </a:p>
        </p:txBody>
      </p:sp>
      <p:cxnSp>
        <p:nvCxnSpPr>
          <p:cNvPr id="8" name="Straight Arrow Connector 7"/>
          <p:cNvCxnSpPr/>
          <p:nvPr/>
        </p:nvCxnSpPr>
        <p:spPr>
          <a:xfrm>
            <a:off x="4223792" y="2348880"/>
            <a:ext cx="108012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23792" y="4005064"/>
            <a:ext cx="108012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23792" y="5373216"/>
            <a:ext cx="108012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5057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24109448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7" name="TextBox 6"/>
          <p:cNvSpPr txBox="1"/>
          <p:nvPr/>
        </p:nvSpPr>
        <p:spPr>
          <a:xfrm>
            <a:off x="1720186" y="4307868"/>
            <a:ext cx="8776633" cy="1384995"/>
          </a:xfrm>
          <a:prstGeom prst="rect">
            <a:avLst/>
          </a:prstGeom>
          <a:noFill/>
        </p:spPr>
        <p:txBody>
          <a:bodyPr wrap="none" rtlCol="0">
            <a:spAutoFit/>
          </a:bodyPr>
          <a:lstStyle/>
          <a:p>
            <a:pPr algn="ctr"/>
            <a:r>
              <a:rPr lang="en-GB" sz="2800" dirty="0">
                <a:solidFill>
                  <a:srgbClr val="18278E"/>
                </a:solidFill>
                <a:latin typeface="Microsoft YaHei UI" panose="020B0503020204020204" pitchFamily="34" charset="-122"/>
                <a:ea typeface="Microsoft YaHei UI" panose="020B0503020204020204" pitchFamily="34" charset="-122"/>
              </a:rPr>
              <a:t>Professor Lawrence Sherman</a:t>
            </a:r>
          </a:p>
          <a:p>
            <a:pPr algn="ctr"/>
            <a:r>
              <a:rPr lang="en-GB" sz="2800" dirty="0">
                <a:solidFill>
                  <a:srgbClr val="18278E"/>
                </a:solidFill>
                <a:latin typeface="Microsoft YaHei UI" panose="020B0503020204020204" pitchFamily="34" charset="-122"/>
                <a:ea typeface="Microsoft YaHei UI" panose="020B0503020204020204" pitchFamily="34" charset="-122"/>
              </a:rPr>
              <a:t>Professor of Criminology, University of Cambridge</a:t>
            </a:r>
          </a:p>
          <a:p>
            <a:pPr algn="ctr"/>
            <a:r>
              <a:rPr lang="en-GB" sz="2800" dirty="0">
                <a:solidFill>
                  <a:srgbClr val="18278E"/>
                </a:solidFill>
                <a:latin typeface="Microsoft YaHei UI" panose="020B0503020204020204" pitchFamily="34" charset="-122"/>
                <a:ea typeface="Microsoft YaHei UI" panose="020B0503020204020204" pitchFamily="34" charset="-122"/>
              </a:rPr>
              <a:t>and Honorary President, SEBP</a:t>
            </a: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71533" y="1852210"/>
            <a:ext cx="9473940" cy="2308324"/>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Recent Discoveries in Evidence-</a:t>
            </a:r>
          </a:p>
          <a:p>
            <a:pPr algn="ctr"/>
            <a:r>
              <a:rPr lang="en-GB" sz="4800" dirty="0">
                <a:solidFill>
                  <a:srgbClr val="18278E"/>
                </a:solidFill>
                <a:latin typeface="Microsoft YaHei UI" panose="020B0503020204020204" pitchFamily="34" charset="-122"/>
                <a:ea typeface="Microsoft YaHei UI" panose="020B0503020204020204" pitchFamily="34" charset="-122"/>
              </a:rPr>
              <a:t>Based Policing:</a:t>
            </a:r>
          </a:p>
          <a:p>
            <a:pPr algn="ctr"/>
            <a:r>
              <a:rPr lang="en-GB" sz="4800" dirty="0">
                <a:solidFill>
                  <a:srgbClr val="18278E"/>
                </a:solidFill>
                <a:latin typeface="Microsoft YaHei UI" panose="020B0503020204020204" pitchFamily="34" charset="-122"/>
                <a:ea typeface="Microsoft YaHei UI" panose="020B0503020204020204" pitchFamily="34" charset="-122"/>
              </a:rPr>
              <a:t>A Global Round-Up</a:t>
            </a:r>
          </a:p>
        </p:txBody>
      </p:sp>
    </p:spTree>
    <p:extLst>
      <p:ext uri="{BB962C8B-B14F-4D97-AF65-F5344CB8AC3E}">
        <p14:creationId xmlns:p14="http://schemas.microsoft.com/office/powerpoint/2010/main" val="39561807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3742477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Disqualified Driver Study </a:t>
            </a:r>
            <a:br>
              <a:rPr lang="en-GB" dirty="0" smtClean="0"/>
            </a:br>
            <a:r>
              <a:rPr lang="en-GB" dirty="0" smtClean="0"/>
              <a:t>(Roach, 2017)</a:t>
            </a:r>
            <a:endParaRPr lang="en-GB" dirty="0"/>
          </a:p>
        </p:txBody>
      </p:sp>
      <p:sp>
        <p:nvSpPr>
          <p:cNvPr id="3" name="Content Placeholder 2"/>
          <p:cNvSpPr>
            <a:spLocks noGrp="1"/>
          </p:cNvSpPr>
          <p:nvPr>
            <p:ph idx="1"/>
          </p:nvPr>
        </p:nvSpPr>
        <p:spPr>
          <a:xfrm>
            <a:off x="1936750" y="1916832"/>
            <a:ext cx="8229600" cy="3887068"/>
          </a:xfrm>
        </p:spPr>
        <p:txBody>
          <a:bodyPr/>
          <a:lstStyle/>
          <a:p>
            <a:r>
              <a:rPr lang="en-GB" sz="2000" dirty="0"/>
              <a:t>Sample of DD’s convicted between 2010-2015.</a:t>
            </a:r>
          </a:p>
          <a:p>
            <a:r>
              <a:rPr lang="en-GB" sz="2000" dirty="0"/>
              <a:t>94% male drivers</a:t>
            </a:r>
          </a:p>
          <a:p>
            <a:r>
              <a:rPr lang="en-GB" sz="2000" dirty="0"/>
              <a:t>Average age when convicted of driving while disqualified was 30.72 years (range 18-62 years, SD= 9.73 years), in</a:t>
            </a:r>
          </a:p>
          <a:p>
            <a:r>
              <a:rPr lang="en-GB" sz="2000" dirty="0"/>
              <a:t>In total 704 recorded convictions were found with an average of 14 recorded offences per disqualified driver (range= 0-84 offences, SD = 17.63 offences). </a:t>
            </a:r>
          </a:p>
          <a:p>
            <a:r>
              <a:rPr lang="en-GB" sz="2000" dirty="0"/>
              <a:t>14% (n=7) were found to have had no other criminal convictions, with 86% (n=43) having convictions for offences other than the index offence of driving while disqualified (which had flagged them for this study. </a:t>
            </a:r>
          </a:p>
          <a:p>
            <a:endParaRPr lang="en-GB" dirty="0"/>
          </a:p>
        </p:txBody>
      </p:sp>
    </p:spTree>
    <p:extLst>
      <p:ext uri="{BB962C8B-B14F-4D97-AF65-F5344CB8AC3E}">
        <p14:creationId xmlns:p14="http://schemas.microsoft.com/office/powerpoint/2010/main" val="30012106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7" name="TextBox 6"/>
          <p:cNvSpPr txBox="1"/>
          <p:nvPr/>
        </p:nvSpPr>
        <p:spPr>
          <a:xfrm>
            <a:off x="1948965" y="3482368"/>
            <a:ext cx="8319072" cy="954107"/>
          </a:xfrm>
          <a:prstGeom prst="rect">
            <a:avLst/>
          </a:prstGeom>
          <a:noFill/>
        </p:spPr>
        <p:txBody>
          <a:bodyPr wrap="none" rtlCol="0">
            <a:spAutoFit/>
          </a:bodyPr>
          <a:lstStyle/>
          <a:p>
            <a:pPr algn="ctr"/>
            <a:r>
              <a:rPr lang="en-GB" sz="2800" dirty="0">
                <a:solidFill>
                  <a:srgbClr val="18278E"/>
                </a:solidFill>
                <a:latin typeface="Microsoft YaHei UI" panose="020B0503020204020204" pitchFamily="34" charset="-122"/>
                <a:ea typeface="Microsoft YaHei UI" panose="020B0503020204020204" pitchFamily="34" charset="-122"/>
              </a:rPr>
              <a:t>Paul Dawson</a:t>
            </a:r>
          </a:p>
          <a:p>
            <a:pPr algn="ctr"/>
            <a:r>
              <a:rPr lang="en-GB" sz="2800" dirty="0">
                <a:solidFill>
                  <a:srgbClr val="18278E"/>
                </a:solidFill>
                <a:latin typeface="Microsoft YaHei UI" panose="020B0503020204020204" pitchFamily="34" charset="-122"/>
                <a:ea typeface="Microsoft YaHei UI" panose="020B0503020204020204" pitchFamily="34" charset="-122"/>
              </a:rPr>
              <a:t>Mayor’s Office for Policing And Crime (MOPAC)</a:t>
            </a: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26369" y="2182251"/>
            <a:ext cx="9964266" cy="830997"/>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Measuring the things that matter</a:t>
            </a:r>
          </a:p>
        </p:txBody>
      </p:sp>
    </p:spTree>
    <p:extLst>
      <p:ext uri="{BB962C8B-B14F-4D97-AF65-F5344CB8AC3E}">
        <p14:creationId xmlns:p14="http://schemas.microsoft.com/office/powerpoint/2010/main" val="17063537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3" descr="Section_start.jpg"/>
          <p:cNvPicPr>
            <a:picLocks noChangeAspect="1"/>
          </p:cNvPicPr>
          <p:nvPr/>
        </p:nvPicPr>
        <p:blipFill>
          <a:blip r:embed="rId2">
            <a:lum bright="52000" contrast="-70000"/>
            <a:extLst>
              <a:ext uri="{28A0092B-C50C-407E-A947-70E740481C1C}">
                <a14:useLocalDpi xmlns:a14="http://schemas.microsoft.com/office/drawing/2010/main" val="0"/>
              </a:ext>
            </a:extLst>
          </a:blip>
          <a:srcRect t="17871"/>
          <a:stretch>
            <a:fillRect/>
          </a:stretch>
        </p:blipFill>
        <p:spPr bwMode="auto">
          <a:xfrm>
            <a:off x="152400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image.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767388"/>
            <a:ext cx="41148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 name="Shape 22"/>
          <p:cNvSpPr/>
          <p:nvPr/>
        </p:nvSpPr>
        <p:spPr>
          <a:xfrm>
            <a:off x="2133601" y="685800"/>
            <a:ext cx="8131175" cy="5672138"/>
          </a:xfrm>
          <a:prstGeom prst="rect">
            <a:avLst/>
          </a:prstGeom>
          <a:ln w="12700">
            <a:miter lim="400000"/>
          </a:ln>
          <a:extLst>
            <a:ext uri="{C572A759-6A51-4108-AA02-DFA0A04FC94B}"/>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pPr>
            <a:r>
              <a:rPr lang="en-GB" altLang="en-US" sz="4800">
                <a:latin typeface="Calibri" panose="020F0502020204030204" pitchFamily="34" charset="0"/>
                <a:sym typeface="Calibri" panose="020F0502020204030204" pitchFamily="34" charset="0"/>
              </a:rPr>
              <a:t>Measuring the things that matter: how far a researchers’ influence... </a:t>
            </a:r>
          </a:p>
          <a:p>
            <a:pPr fontAlgn="base">
              <a:spcBef>
                <a:spcPts val="1200"/>
              </a:spcBef>
              <a:spcAft>
                <a:spcPct val="0"/>
              </a:spcAft>
            </a:pPr>
            <a:endParaRPr lang="en-GB" altLang="en-US" sz="4800">
              <a:latin typeface="Calibri" panose="020F0502020204030204" pitchFamily="34" charset="0"/>
              <a:sym typeface="Calibri" panose="020F0502020204030204" pitchFamily="34" charset="0"/>
            </a:endParaRPr>
          </a:p>
          <a:p>
            <a:pPr fontAlgn="base">
              <a:spcBef>
                <a:spcPts val="1200"/>
              </a:spcBef>
              <a:spcAft>
                <a:spcPct val="0"/>
              </a:spcAft>
            </a:pPr>
            <a:endParaRPr lang="en-GB" altLang="en-US">
              <a:latin typeface="Calibri" panose="020F0502020204030204" pitchFamily="34" charset="0"/>
              <a:sym typeface="Calibri" panose="020F0502020204030204" pitchFamily="34" charset="0"/>
            </a:endParaRPr>
          </a:p>
          <a:p>
            <a:pPr fontAlgn="base">
              <a:spcBef>
                <a:spcPct val="0"/>
              </a:spcBef>
              <a:spcAft>
                <a:spcPct val="0"/>
              </a:spcAft>
            </a:pPr>
            <a:endParaRPr lang="en-GB" altLang="en-US">
              <a:latin typeface="Calibri" panose="020F0502020204030204" pitchFamily="34" charset="0"/>
              <a:sym typeface="Calibri" panose="020F0502020204030204" pitchFamily="34" charset="0"/>
            </a:endParaRPr>
          </a:p>
          <a:p>
            <a:pPr fontAlgn="base">
              <a:spcBef>
                <a:spcPct val="0"/>
              </a:spcBef>
              <a:spcAft>
                <a:spcPct val="0"/>
              </a:spcAft>
            </a:pPr>
            <a:endParaRPr lang="en-GB" altLang="en-US">
              <a:latin typeface="Calibri" panose="020F0502020204030204" pitchFamily="34" charset="0"/>
              <a:sym typeface="Calibri" panose="020F0502020204030204" pitchFamily="34" charset="0"/>
            </a:endParaRPr>
          </a:p>
          <a:p>
            <a:pPr fontAlgn="base">
              <a:spcBef>
                <a:spcPct val="0"/>
              </a:spcBef>
              <a:spcAft>
                <a:spcPct val="0"/>
              </a:spcAft>
            </a:pPr>
            <a:r>
              <a:rPr lang="en-GB" altLang="en-US" sz="2000">
                <a:latin typeface="Calibri" panose="020F0502020204030204" pitchFamily="34" charset="0"/>
                <a:sym typeface="Calibri" panose="020F0502020204030204" pitchFamily="34" charset="0"/>
              </a:rPr>
              <a:t>Dr. Paul Dawson CPsychol AFBPsS </a:t>
            </a:r>
          </a:p>
          <a:p>
            <a:pPr fontAlgn="base">
              <a:spcBef>
                <a:spcPct val="0"/>
              </a:spcBef>
              <a:spcAft>
                <a:spcPct val="0"/>
              </a:spcAft>
            </a:pPr>
            <a:r>
              <a:rPr lang="en-GB" altLang="en-US" sz="2000">
                <a:latin typeface="Calibri" panose="020F0502020204030204" pitchFamily="34" charset="0"/>
                <a:sym typeface="Calibri" panose="020F0502020204030204" pitchFamily="34" charset="0"/>
              </a:rPr>
              <a:t>Evidence &amp; Insight</a:t>
            </a:r>
          </a:p>
          <a:p>
            <a:pPr fontAlgn="base">
              <a:spcBef>
                <a:spcPct val="0"/>
              </a:spcBef>
              <a:spcAft>
                <a:spcPct val="0"/>
              </a:spcAft>
            </a:pPr>
            <a:r>
              <a:rPr lang="en-GB" altLang="en-US" sz="2000">
                <a:latin typeface="Calibri" panose="020F0502020204030204" pitchFamily="34" charset="0"/>
                <a:sym typeface="Calibri" panose="020F0502020204030204" pitchFamily="34" charset="0"/>
              </a:rPr>
              <a:t>Mayor’s Office for Policing And Crime</a:t>
            </a:r>
            <a:r>
              <a:rPr lang="en-US" altLang="en-US" sz="2000">
                <a:latin typeface="Calibri" panose="020F0502020204030204" pitchFamily="34" charset="0"/>
                <a:sym typeface="Calibri" panose="020F0502020204030204" pitchFamily="34" charset="0"/>
              </a:rPr>
              <a:t>, London. </a:t>
            </a:r>
            <a:endParaRPr lang="en-GB" altLang="en-US" sz="2000">
              <a:latin typeface="Calibri" panose="020F0502020204030204" pitchFamily="34" charset="0"/>
              <a:sym typeface="Calibri" panose="020F0502020204030204" pitchFamily="34" charset="0"/>
            </a:endParaRPr>
          </a:p>
          <a:p>
            <a:pPr fontAlgn="base">
              <a:spcBef>
                <a:spcPct val="0"/>
              </a:spcBef>
              <a:spcAft>
                <a:spcPct val="0"/>
              </a:spcAft>
            </a:pPr>
            <a:r>
              <a:rPr lang="en-GB" altLang="en-US" sz="2000" u="sng">
                <a:solidFill>
                  <a:srgbClr val="009999"/>
                </a:solidFill>
                <a:latin typeface="Calibri" panose="020F0502020204030204" pitchFamily="34" charset="0"/>
                <a:sym typeface="Calibri" panose="020F0502020204030204" pitchFamily="34" charset="0"/>
                <a:hlinkClick r:id="rId4"/>
              </a:rPr>
              <a:t>Paul.dawson2@met.police.uk</a:t>
            </a:r>
            <a:r>
              <a:rPr lang="en-GB" altLang="en-US" sz="2000" u="sng">
                <a:solidFill>
                  <a:srgbClr val="333399"/>
                </a:solidFill>
                <a:latin typeface="Calibri" panose="020F0502020204030204" pitchFamily="34" charset="0"/>
                <a:sym typeface="Calibri" panose="020F0502020204030204" pitchFamily="34" charset="0"/>
              </a:rPr>
              <a:t> </a:t>
            </a:r>
          </a:p>
          <a:p>
            <a:pPr fontAlgn="base">
              <a:spcBef>
                <a:spcPct val="0"/>
              </a:spcBef>
              <a:spcAft>
                <a:spcPct val="0"/>
              </a:spcAft>
            </a:pPr>
            <a:r>
              <a:rPr lang="en-GB" altLang="en-US" sz="2000" u="sng">
                <a:solidFill>
                  <a:srgbClr val="009999"/>
                </a:solidFill>
                <a:latin typeface="Calibri" panose="020F0502020204030204" pitchFamily="34" charset="0"/>
                <a:sym typeface="Calibri" panose="020F0502020204030204" pitchFamily="34" charset="0"/>
                <a:hlinkClick r:id="rId5"/>
              </a:rPr>
              <a:t>paul.dawson@mopac.london.gov.uk</a:t>
            </a:r>
            <a:endParaRPr lang="en-GB" altLang="en-US" sz="2000" u="sng">
              <a:solidFill>
                <a:srgbClr val="009999"/>
              </a:solidFill>
              <a:latin typeface="Calibri" panose="020F0502020204030204" pitchFamily="34" charset="0"/>
              <a:sym typeface="Calibri" panose="020F0502020204030204" pitchFamily="34" charset="0"/>
              <a:hlinkClick r:id="rId5"/>
            </a:endParaRPr>
          </a:p>
        </p:txBody>
      </p:sp>
      <p:sp>
        <p:nvSpPr>
          <p:cNvPr id="4100" name="Shape 23"/>
          <p:cNvSpPr>
            <a:spLocks noGrp="1"/>
          </p:cNvSpPr>
          <p:nvPr>
            <p:ph type="sldNum" sz="quarter" idx="10"/>
          </p:nvPr>
        </p:nvSpPr>
        <p:spPr>
          <a:xfrm>
            <a:off x="9900461" y="6245226"/>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674E8E8-391B-479E-B81E-1BEE139565C7}" type="slidenum">
              <a:rPr lang="en-GB" altLang="en-US"/>
              <a:pPr/>
              <a:t>121</a:t>
            </a:fld>
            <a:endParaRPr lang="en-GB" altLang="en-US"/>
          </a:p>
        </p:txBody>
      </p:sp>
    </p:spTree>
    <p:extLst>
      <p:ext uri="{BB962C8B-B14F-4D97-AF65-F5344CB8AC3E}">
        <p14:creationId xmlns:p14="http://schemas.microsoft.com/office/powerpoint/2010/main" val="960544568"/>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hape 26"/>
          <p:cNvSpPr>
            <a:spLocks noChangeArrowheads="1"/>
          </p:cNvSpPr>
          <p:nvPr/>
        </p:nvSpPr>
        <p:spPr bwMode="auto">
          <a:xfrm>
            <a:off x="1703389" y="152400"/>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Foundry Form Sans"/>
                <a:ea typeface="Foundry Form Sans"/>
                <a:cs typeface="Foundry Form Sans"/>
                <a:sym typeface="Foundry Form Sans"/>
              </a:rPr>
              <a:t>Who are </a:t>
            </a:r>
            <a:r>
              <a:rPr lang="en-US" altLang="en-US" sz="2400" b="1">
                <a:solidFill>
                  <a:srgbClr val="4D4D4F"/>
                </a:solidFill>
                <a:latin typeface="Foundry Form Sans"/>
                <a:ea typeface="Foundry Form Sans"/>
                <a:cs typeface="Foundry Form Sans"/>
                <a:sym typeface="Foundry Form Sans"/>
              </a:rPr>
              <a:t>MOPAC </a:t>
            </a:r>
            <a:r>
              <a:rPr lang="en-GB" altLang="en-US" sz="2400" b="1">
                <a:solidFill>
                  <a:srgbClr val="4D4D4F"/>
                </a:solidFill>
                <a:latin typeface="Foundry Form Sans"/>
                <a:ea typeface="Foundry Form Sans"/>
                <a:cs typeface="Foundry Form Sans"/>
                <a:sym typeface="Foundry Form Sans"/>
              </a:rPr>
              <a:t>Evidence &amp; Insight... </a:t>
            </a:r>
          </a:p>
        </p:txBody>
      </p:sp>
      <p:sp>
        <p:nvSpPr>
          <p:cNvPr id="5123" name="Shape 27"/>
          <p:cNvSpPr>
            <a:spLocks noChangeArrowheads="1"/>
          </p:cNvSpPr>
          <p:nvPr/>
        </p:nvSpPr>
        <p:spPr bwMode="auto">
          <a:xfrm>
            <a:off x="1828800" y="762001"/>
            <a:ext cx="85344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900"/>
              </a:spcBef>
              <a:spcAft>
                <a:spcPct val="0"/>
              </a:spcAft>
              <a:buSzPct val="100000"/>
              <a:buFontTx/>
              <a:buChar char="•"/>
            </a:pPr>
            <a:r>
              <a:rPr lang="en-GB" altLang="en-US" sz="1600"/>
              <a:t> E&amp;I is the largest </a:t>
            </a:r>
            <a:r>
              <a:rPr lang="en-GB" altLang="en-US" sz="1600" b="1" i="1"/>
              <a:t>dedicated</a:t>
            </a:r>
            <a:r>
              <a:rPr lang="en-GB" altLang="en-US" sz="1600"/>
              <a:t> </a:t>
            </a:r>
            <a:r>
              <a:rPr lang="en-GB" altLang="en-US" sz="1600" b="1" i="1"/>
              <a:t>civilian research</a:t>
            </a:r>
            <a:r>
              <a:rPr lang="en-GB" altLang="en-US" sz="1600"/>
              <a:t> unit in UK policing or PCC in the country. Approximately (22) specialist staff, such as criminologists &amp; psychologists. </a:t>
            </a:r>
          </a:p>
          <a:p>
            <a:pPr fontAlgn="base">
              <a:spcBef>
                <a:spcPts val="900"/>
              </a:spcBef>
              <a:spcAft>
                <a:spcPct val="0"/>
              </a:spcAft>
              <a:buSzPct val="100000"/>
              <a:buFontTx/>
              <a:buChar char="•"/>
            </a:pPr>
            <a:r>
              <a:rPr lang="en-GB" altLang="en-US" sz="1600"/>
              <a:t> Based within the MPS for many years, moved to MOPAC with wider scope April 2014.</a:t>
            </a:r>
          </a:p>
          <a:p>
            <a:pPr fontAlgn="base">
              <a:spcBef>
                <a:spcPts val="900"/>
              </a:spcBef>
              <a:spcAft>
                <a:spcPct val="0"/>
              </a:spcAft>
              <a:buSzPct val="100000"/>
              <a:buFontTx/>
              <a:buChar char="•"/>
            </a:pPr>
            <a:r>
              <a:rPr lang="en-GB" altLang="en-US" sz="1600"/>
              <a:t> Working to drive change and improvements that benefit London (within policing, crime and justice…) from </a:t>
            </a:r>
            <a:r>
              <a:rPr lang="en-GB" altLang="en-US" sz="1600" b="1" i="1"/>
              <a:t>the inside</a:t>
            </a:r>
            <a:r>
              <a:rPr lang="en-GB" altLang="en-US" sz="1600"/>
              <a:t> (A unique and privileged position).</a:t>
            </a:r>
          </a:p>
          <a:p>
            <a:pPr fontAlgn="base">
              <a:spcBef>
                <a:spcPts val="1000"/>
              </a:spcBef>
              <a:spcAft>
                <a:spcPct val="0"/>
              </a:spcAft>
              <a:buSzPct val="100000"/>
              <a:buFontTx/>
              <a:buChar char="•"/>
            </a:pPr>
            <a:endParaRPr lang="en-GB" altLang="en-US" sz="900"/>
          </a:p>
          <a:p>
            <a:pPr fontAlgn="base">
              <a:lnSpc>
                <a:spcPct val="120000"/>
              </a:lnSpc>
              <a:spcBef>
                <a:spcPts val="900"/>
              </a:spcBef>
              <a:spcAft>
                <a:spcPct val="0"/>
              </a:spcAft>
              <a:buSzPct val="100000"/>
              <a:buFontTx/>
              <a:buChar char="•"/>
            </a:pPr>
            <a:r>
              <a:rPr lang="en-GB" altLang="en-US" sz="1600" b="1"/>
              <a:t> E&amp;I four main areas of expertise: </a:t>
            </a:r>
          </a:p>
          <a:p>
            <a:pPr fontAlgn="base">
              <a:lnSpc>
                <a:spcPct val="120000"/>
              </a:lnSpc>
              <a:spcBef>
                <a:spcPts val="900"/>
              </a:spcBef>
              <a:spcAft>
                <a:spcPct val="0"/>
              </a:spcAft>
            </a:pPr>
            <a:r>
              <a:rPr lang="en-GB" altLang="en-US" sz="1600"/>
              <a:t>1) Performance analytics and data visualisation </a:t>
            </a:r>
            <a:r>
              <a:rPr lang="en-GB" altLang="en-US" sz="1600" i="1"/>
              <a:t> (performance dashboards, interactive tools – linked heavily to oversight and transparency) </a:t>
            </a:r>
          </a:p>
          <a:p>
            <a:pPr fontAlgn="base">
              <a:lnSpc>
                <a:spcPct val="120000"/>
              </a:lnSpc>
              <a:spcBef>
                <a:spcPts val="900"/>
              </a:spcBef>
              <a:spcAft>
                <a:spcPct val="0"/>
              </a:spcAft>
            </a:pPr>
            <a:r>
              <a:rPr lang="en-GB" altLang="en-US" sz="1600"/>
              <a:t>2) Survey design and conduction </a:t>
            </a:r>
            <a:r>
              <a:rPr lang="en-GB" altLang="en-US" sz="1600" i="1"/>
              <a:t> (oversee 2 large scale pan-London surveys)</a:t>
            </a:r>
          </a:p>
          <a:p>
            <a:pPr fontAlgn="base">
              <a:lnSpc>
                <a:spcPct val="120000"/>
              </a:lnSpc>
              <a:spcBef>
                <a:spcPts val="900"/>
              </a:spcBef>
              <a:spcAft>
                <a:spcPct val="0"/>
              </a:spcAft>
            </a:pPr>
            <a:r>
              <a:rPr lang="en-GB" altLang="en-US" sz="1600"/>
              <a:t>3) Social research/evaluation </a:t>
            </a:r>
            <a:r>
              <a:rPr lang="en-GB" altLang="en-US" sz="1600" i="1"/>
              <a:t>(15+ evaluations – ranging from experimental to smaller scale)</a:t>
            </a:r>
          </a:p>
          <a:p>
            <a:pPr fontAlgn="base">
              <a:lnSpc>
                <a:spcPct val="120000"/>
              </a:lnSpc>
              <a:spcBef>
                <a:spcPts val="900"/>
              </a:spcBef>
              <a:spcAft>
                <a:spcPct val="0"/>
              </a:spcAft>
            </a:pPr>
            <a:r>
              <a:rPr lang="en-GB" altLang="en-US" sz="1600"/>
              <a:t>4) Liaison with academic organisations </a:t>
            </a:r>
          </a:p>
          <a:p>
            <a:pPr fontAlgn="base">
              <a:lnSpc>
                <a:spcPct val="120000"/>
              </a:lnSpc>
              <a:spcBef>
                <a:spcPts val="1000"/>
              </a:spcBef>
              <a:spcAft>
                <a:spcPct val="0"/>
              </a:spcAft>
            </a:pPr>
            <a:endParaRPr lang="en-GB" altLang="en-US" sz="500"/>
          </a:p>
          <a:p>
            <a:pPr fontAlgn="base">
              <a:lnSpc>
                <a:spcPct val="120000"/>
              </a:lnSpc>
              <a:spcBef>
                <a:spcPts val="900"/>
              </a:spcBef>
              <a:spcAft>
                <a:spcPct val="0"/>
              </a:spcAft>
            </a:pPr>
            <a:r>
              <a:rPr lang="en-GB" altLang="en-US" sz="1600"/>
              <a:t>Full access to MPS systems and data. A goldmine of data is captured within the MPS </a:t>
            </a:r>
            <a:r>
              <a:rPr lang="en-GB" altLang="en-US" sz="1600" b="1" i="1"/>
              <a:t>that should be promoted and used more by academics... (you don’t need to be interested in policing to want to use police data).</a:t>
            </a:r>
            <a:endParaRPr lang="en-GB" altLang="en-US" sz="800" b="1" i="1"/>
          </a:p>
          <a:p>
            <a:pPr fontAlgn="base">
              <a:lnSpc>
                <a:spcPct val="120000"/>
              </a:lnSpc>
              <a:spcBef>
                <a:spcPts val="900"/>
              </a:spcBef>
              <a:spcAft>
                <a:spcPct val="0"/>
              </a:spcAft>
            </a:pPr>
            <a:r>
              <a:rPr lang="en-GB" altLang="en-US" sz="1600" b="1" u="sng"/>
              <a:t>Aim is to embed this rich evidence into the core of the organisation… see it used.  </a:t>
            </a:r>
          </a:p>
        </p:txBody>
      </p:sp>
    </p:spTree>
    <p:extLst>
      <p:ext uri="{BB962C8B-B14F-4D97-AF65-F5344CB8AC3E}">
        <p14:creationId xmlns:p14="http://schemas.microsoft.com/office/powerpoint/2010/main" val="1833978207"/>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hape 30"/>
          <p:cNvSpPr>
            <a:spLocks noChangeArrowheads="1"/>
          </p:cNvSpPr>
          <p:nvPr/>
        </p:nvSpPr>
        <p:spPr bwMode="auto">
          <a:xfrm>
            <a:off x="1928813" y="620714"/>
            <a:ext cx="8443912"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lnSpc>
                <a:spcPct val="125000"/>
              </a:lnSpc>
              <a:spcBef>
                <a:spcPct val="0"/>
              </a:spcBef>
              <a:spcAft>
                <a:spcPct val="0"/>
              </a:spcAft>
              <a:buFontTx/>
              <a:buChar char="•"/>
            </a:pPr>
            <a:r>
              <a:rPr lang="en-US" altLang="en-US" sz="1400">
                <a:latin typeface="Calibri" panose="020F0502020204030204" pitchFamily="34" charset="0"/>
              </a:rPr>
              <a:t> </a:t>
            </a:r>
            <a:r>
              <a:rPr lang="en-GB" altLang="en-US" sz="1400">
                <a:latin typeface="Calibri" panose="020F0502020204030204" pitchFamily="34" charset="0"/>
              </a:rPr>
              <a:t>Range of analytics exploring inequalities in London (i.e., vulnerable areas = more victims of higher harm, examining day-time London population and how this changes demand)</a:t>
            </a:r>
          </a:p>
          <a:p>
            <a:pPr fontAlgn="base">
              <a:lnSpc>
                <a:spcPct val="125000"/>
              </a:lnSpc>
              <a:spcBef>
                <a:spcPct val="0"/>
              </a:spcBef>
              <a:spcAft>
                <a:spcPct val="0"/>
              </a:spcAft>
              <a:buFontTx/>
              <a:buChar char="•"/>
            </a:pPr>
            <a:endParaRPr lang="en-GB" altLang="en-US" sz="1400">
              <a:latin typeface="Calibri" panose="020F0502020204030204" pitchFamily="34" charset="0"/>
            </a:endParaRPr>
          </a:p>
          <a:p>
            <a:pPr fontAlgn="base">
              <a:lnSpc>
                <a:spcPct val="125000"/>
              </a:lnSpc>
              <a:spcBef>
                <a:spcPct val="0"/>
              </a:spcBef>
              <a:spcAft>
                <a:spcPct val="0"/>
              </a:spcAft>
              <a:buFontTx/>
              <a:buChar char="•"/>
            </a:pPr>
            <a:r>
              <a:rPr lang="en-GB" altLang="en-US" sz="1400">
                <a:latin typeface="Calibri" panose="020F0502020204030204" pitchFamily="34" charset="0"/>
              </a:rPr>
              <a:t> Exploring perceptions of Londoners towards firearms officers (i.e., approachability, feeling of safety)</a:t>
            </a:r>
          </a:p>
          <a:p>
            <a:pPr fontAlgn="base">
              <a:lnSpc>
                <a:spcPct val="125000"/>
              </a:lnSpc>
              <a:spcBef>
                <a:spcPct val="0"/>
              </a:spcBef>
              <a:spcAft>
                <a:spcPct val="0"/>
              </a:spcAft>
              <a:buFontTx/>
              <a:buChar char="•"/>
            </a:pPr>
            <a:endParaRPr lang="en-GB" altLang="en-US" sz="1400">
              <a:latin typeface="Calibri" panose="020F0502020204030204" pitchFamily="34" charset="0"/>
            </a:endParaRPr>
          </a:p>
          <a:p>
            <a:pPr fontAlgn="base">
              <a:lnSpc>
                <a:spcPct val="125000"/>
              </a:lnSpc>
              <a:spcBef>
                <a:spcPct val="0"/>
              </a:spcBef>
              <a:spcAft>
                <a:spcPct val="0"/>
              </a:spcAft>
              <a:buFontTx/>
              <a:buChar char="•"/>
            </a:pPr>
            <a:r>
              <a:rPr lang="en-GB" altLang="en-US" sz="1400">
                <a:latin typeface="Calibri" panose="020F0502020204030204" pitchFamily="34" charset="0"/>
              </a:rPr>
              <a:t> Impact evaluation around a pan-London Restorative justice programme (process, impact and economic)</a:t>
            </a:r>
          </a:p>
          <a:p>
            <a:pPr fontAlgn="base">
              <a:lnSpc>
                <a:spcPct val="125000"/>
              </a:lnSpc>
              <a:spcBef>
                <a:spcPct val="0"/>
              </a:spcBef>
              <a:spcAft>
                <a:spcPct val="0"/>
              </a:spcAft>
              <a:buFontTx/>
              <a:buChar char="•"/>
            </a:pPr>
            <a:endParaRPr lang="en-GB" altLang="en-US" sz="1400">
              <a:latin typeface="Calibri" panose="020F0502020204030204" pitchFamily="34" charset="0"/>
            </a:endParaRPr>
          </a:p>
          <a:p>
            <a:pPr fontAlgn="base">
              <a:lnSpc>
                <a:spcPct val="125000"/>
              </a:lnSpc>
              <a:spcBef>
                <a:spcPct val="0"/>
              </a:spcBef>
              <a:spcAft>
                <a:spcPct val="0"/>
              </a:spcAft>
              <a:buFontTx/>
              <a:buChar char="•"/>
            </a:pPr>
            <a:r>
              <a:rPr lang="en-GB" altLang="en-US" sz="1400">
                <a:latin typeface="Calibri" panose="020F0502020204030204" pitchFamily="34" charset="0"/>
              </a:rPr>
              <a:t> Research into Police Misconduct: that shows that BAME officers are x2 times more likely to go through internal misconduct – not difference re allegation, length of service,  age of officer, on vs off duty, public complaints…</a:t>
            </a:r>
            <a:endParaRPr lang="en-US" altLang="en-US" sz="1400">
              <a:latin typeface="Calibri" panose="020F0502020204030204" pitchFamily="34" charset="0"/>
            </a:endParaRPr>
          </a:p>
          <a:p>
            <a:pPr fontAlgn="base">
              <a:lnSpc>
                <a:spcPct val="125000"/>
              </a:lnSpc>
              <a:spcBef>
                <a:spcPct val="0"/>
              </a:spcBef>
              <a:spcAft>
                <a:spcPct val="0"/>
              </a:spcAft>
              <a:buFontTx/>
              <a:buChar char="•"/>
            </a:pPr>
            <a:endParaRPr lang="en-US" altLang="en-US" sz="1400">
              <a:latin typeface="Calibri" panose="020F0502020204030204" pitchFamily="34" charset="0"/>
            </a:endParaRPr>
          </a:p>
          <a:p>
            <a:pPr fontAlgn="base">
              <a:lnSpc>
                <a:spcPct val="125000"/>
              </a:lnSpc>
              <a:spcBef>
                <a:spcPct val="0"/>
              </a:spcBef>
              <a:spcAft>
                <a:spcPct val="0"/>
              </a:spcAft>
              <a:buFontTx/>
              <a:buChar char="•"/>
            </a:pPr>
            <a:r>
              <a:rPr lang="en-US" altLang="en-US" sz="1400">
                <a:latin typeface="Calibri" panose="020F0502020204030204" pitchFamily="34" charset="0"/>
              </a:rPr>
              <a:t> Longitudinal tracking of a number of graduate police cohorts (i.e., Police Now) </a:t>
            </a:r>
            <a:r>
              <a:rPr lang="en-GB" altLang="en-US" sz="1400">
                <a:latin typeface="Calibri" panose="020F0502020204030204" pitchFamily="34" charset="0"/>
              </a:rPr>
              <a:t>(published today!)</a:t>
            </a:r>
            <a:endParaRPr lang="en-GB" altLang="en-US" sz="1400">
              <a:solidFill>
                <a:srgbClr val="0000FF"/>
              </a:solidFill>
              <a:latin typeface="Calibri" panose="020F0502020204030204" pitchFamily="34" charset="0"/>
            </a:endParaRPr>
          </a:p>
          <a:p>
            <a:pPr fontAlgn="base">
              <a:lnSpc>
                <a:spcPct val="125000"/>
              </a:lnSpc>
              <a:spcBef>
                <a:spcPct val="0"/>
              </a:spcBef>
              <a:spcAft>
                <a:spcPct val="0"/>
              </a:spcAft>
              <a:buFontTx/>
              <a:buChar char="•"/>
            </a:pPr>
            <a:endParaRPr lang="en-GB" altLang="en-US" sz="1400">
              <a:solidFill>
                <a:srgbClr val="0000FF"/>
              </a:solidFill>
              <a:latin typeface="Calibri" panose="020F0502020204030204" pitchFamily="34" charset="0"/>
            </a:endParaRPr>
          </a:p>
          <a:p>
            <a:pPr fontAlgn="base">
              <a:lnSpc>
                <a:spcPct val="125000"/>
              </a:lnSpc>
              <a:spcBef>
                <a:spcPct val="0"/>
              </a:spcBef>
              <a:spcAft>
                <a:spcPct val="0"/>
              </a:spcAft>
              <a:buFontTx/>
              <a:buChar char="•"/>
            </a:pPr>
            <a:r>
              <a:rPr lang="en-GB" altLang="en-US" sz="1400">
                <a:latin typeface="Calibri" panose="020F0502020204030204" pitchFamily="34" charset="0"/>
              </a:rPr>
              <a:t> Innovative Randomised Control trial of Police Mental Health Training (MAST) (published today!)</a:t>
            </a:r>
          </a:p>
          <a:p>
            <a:pPr fontAlgn="base">
              <a:lnSpc>
                <a:spcPct val="125000"/>
              </a:lnSpc>
              <a:spcBef>
                <a:spcPct val="0"/>
              </a:spcBef>
              <a:spcAft>
                <a:spcPct val="0"/>
              </a:spcAft>
              <a:buFontTx/>
              <a:buChar char="•"/>
            </a:pPr>
            <a:endParaRPr lang="en-GB" altLang="en-US" sz="1400">
              <a:latin typeface="Calibri" panose="020F0502020204030204" pitchFamily="34" charset="0"/>
            </a:endParaRPr>
          </a:p>
          <a:p>
            <a:pPr fontAlgn="base">
              <a:lnSpc>
                <a:spcPct val="125000"/>
              </a:lnSpc>
              <a:spcBef>
                <a:spcPct val="0"/>
              </a:spcBef>
              <a:spcAft>
                <a:spcPct val="0"/>
              </a:spcAft>
              <a:buSzPct val="100000"/>
              <a:buFontTx/>
              <a:buChar char="•"/>
            </a:pPr>
            <a:r>
              <a:rPr lang="en-GB" altLang="en-US" sz="1400">
                <a:latin typeface="Calibri" panose="020F0502020204030204" pitchFamily="34" charset="0"/>
              </a:rPr>
              <a:t> Evaluation around tagging alcohol offenders (process, impact and economic). </a:t>
            </a:r>
          </a:p>
          <a:p>
            <a:pPr fontAlgn="base">
              <a:lnSpc>
                <a:spcPct val="125000"/>
              </a:lnSpc>
              <a:spcBef>
                <a:spcPct val="0"/>
              </a:spcBef>
              <a:spcAft>
                <a:spcPct val="0"/>
              </a:spcAft>
              <a:buSzPct val="100000"/>
              <a:buFontTx/>
              <a:buChar char="•"/>
            </a:pPr>
            <a:endParaRPr lang="en-GB" altLang="en-US" sz="1400">
              <a:latin typeface="Calibri" panose="020F0502020204030204" pitchFamily="34" charset="0"/>
            </a:endParaRPr>
          </a:p>
          <a:p>
            <a:pPr fontAlgn="base">
              <a:lnSpc>
                <a:spcPct val="125000"/>
              </a:lnSpc>
              <a:spcBef>
                <a:spcPct val="0"/>
              </a:spcBef>
              <a:spcAft>
                <a:spcPct val="0"/>
              </a:spcAft>
              <a:buSzPct val="100000"/>
              <a:buFontTx/>
              <a:buChar char="•"/>
            </a:pPr>
            <a:r>
              <a:rPr lang="en-GB" altLang="en-US" sz="1400">
                <a:latin typeface="Calibri" panose="020F0502020204030204" pitchFamily="34" charset="0"/>
              </a:rPr>
              <a:t> Range of accessible 'data dashboards' on core MOPAC topics </a:t>
            </a:r>
            <a:r>
              <a:rPr lang="en-US" altLang="en-US" sz="1400">
                <a:latin typeface="Calibri" panose="020F0502020204030204" pitchFamily="34" charset="0"/>
              </a:rPr>
              <a:t>available to all.</a:t>
            </a:r>
            <a:endParaRPr lang="en-GB" altLang="en-US" sz="1400">
              <a:latin typeface="Calibri" panose="020F0502020204030204" pitchFamily="34" charset="0"/>
            </a:endParaRPr>
          </a:p>
          <a:p>
            <a:pPr fontAlgn="base">
              <a:lnSpc>
                <a:spcPct val="125000"/>
              </a:lnSpc>
              <a:spcBef>
                <a:spcPct val="0"/>
              </a:spcBef>
              <a:spcAft>
                <a:spcPct val="0"/>
              </a:spcAft>
              <a:buSzPct val="100000"/>
              <a:buFontTx/>
              <a:buChar char="•"/>
            </a:pPr>
            <a:endParaRPr lang="en-GB" altLang="en-US" sz="1400">
              <a:latin typeface="Calibri" panose="020F0502020204030204" pitchFamily="34" charset="0"/>
            </a:endParaRPr>
          </a:p>
          <a:p>
            <a:pPr fontAlgn="base">
              <a:lnSpc>
                <a:spcPct val="125000"/>
              </a:lnSpc>
              <a:spcBef>
                <a:spcPct val="0"/>
              </a:spcBef>
              <a:spcAft>
                <a:spcPct val="0"/>
              </a:spcAft>
              <a:buSzPct val="100000"/>
              <a:buFontTx/>
              <a:buChar char="•"/>
            </a:pPr>
            <a:r>
              <a:rPr lang="en-GB" altLang="en-US" sz="1400">
                <a:latin typeface="Calibri" panose="020F0502020204030204" pitchFamily="34" charset="0"/>
              </a:rPr>
              <a:t> These are embedded into MOPAC working (Boards) and Oversight of the MPS (i..e,  public meeting driven by evidence between DMPC and Commissioner).</a:t>
            </a:r>
            <a:endParaRPr lang="en-US" altLang="en-US" sz="1400">
              <a:latin typeface="Calibri" panose="020F0502020204030204" pitchFamily="34" charset="0"/>
            </a:endParaRPr>
          </a:p>
          <a:p>
            <a:pPr fontAlgn="base">
              <a:lnSpc>
                <a:spcPct val="125000"/>
              </a:lnSpc>
              <a:spcBef>
                <a:spcPct val="0"/>
              </a:spcBef>
              <a:spcAft>
                <a:spcPct val="0"/>
              </a:spcAft>
              <a:buSzPct val="100000"/>
            </a:pPr>
            <a:endParaRPr lang="en-US" altLang="en-US" sz="1400">
              <a:latin typeface="Calibri" panose="020F0502020204030204" pitchFamily="34" charset="0"/>
            </a:endParaRPr>
          </a:p>
          <a:p>
            <a:pPr fontAlgn="base">
              <a:lnSpc>
                <a:spcPct val="125000"/>
              </a:lnSpc>
              <a:spcBef>
                <a:spcPct val="0"/>
              </a:spcBef>
              <a:spcAft>
                <a:spcPct val="0"/>
              </a:spcAft>
              <a:buSzPct val="100000"/>
            </a:pPr>
            <a:r>
              <a:rPr lang="en-GB" altLang="en-US" sz="1400">
                <a:latin typeface="Calibri" panose="020F0502020204030204" pitchFamily="34" charset="0"/>
                <a:hlinkClick r:id="rId2"/>
              </a:rPr>
              <a:t>https://www.london.gov.uk/what-we-do/mayors-office-policing-and-crime-mopac/data-and-research</a:t>
            </a:r>
            <a:endParaRPr lang="en-GB" altLang="en-US" sz="1400">
              <a:latin typeface="Calibri" panose="020F0502020204030204" pitchFamily="34" charset="0"/>
            </a:endParaRPr>
          </a:p>
        </p:txBody>
      </p:sp>
      <p:sp>
        <p:nvSpPr>
          <p:cNvPr id="6147" name="Shape 31"/>
          <p:cNvSpPr>
            <a:spLocks noChangeArrowheads="1"/>
          </p:cNvSpPr>
          <p:nvPr/>
        </p:nvSpPr>
        <p:spPr bwMode="auto">
          <a:xfrm>
            <a:off x="1676401" y="152400"/>
            <a:ext cx="896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200"/>
              </a:spcBef>
              <a:spcAft>
                <a:spcPct val="0"/>
              </a:spcAft>
            </a:pPr>
            <a:r>
              <a:rPr lang="en-US" altLang="en-US" sz="2400" b="1">
                <a:solidFill>
                  <a:srgbClr val="4D4D4F"/>
                </a:solidFill>
                <a:latin typeface="Calibri" panose="020F0502020204030204" pitchFamily="34" charset="0"/>
                <a:ea typeface="Foundry Form Sans"/>
                <a:cs typeface="Foundry Form Sans"/>
                <a:sym typeface="Foundry Form Sans"/>
              </a:rPr>
              <a:t>Love the breadth of work – don't want to concentrate on this aspect...</a:t>
            </a:r>
            <a:endParaRPr lang="en-GB" altLang="en-US" sz="2400" b="1">
              <a:solidFill>
                <a:srgbClr val="4D4D4F"/>
              </a:solidFill>
              <a:latin typeface="Calibri" panose="020F0502020204030204" pitchFamily="34" charset="0"/>
              <a:ea typeface="Foundry Form Sans"/>
              <a:cs typeface="Foundry Form Sans"/>
              <a:sym typeface="Foundry Form Sans"/>
            </a:endParaRPr>
          </a:p>
        </p:txBody>
      </p:sp>
    </p:spTree>
    <p:extLst>
      <p:ext uri="{BB962C8B-B14F-4D97-AF65-F5344CB8AC3E}">
        <p14:creationId xmlns:p14="http://schemas.microsoft.com/office/powerpoint/2010/main" val="2453035522"/>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31950" y="692150"/>
            <a:ext cx="5111750" cy="62865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hangingPunct="1">
              <a:spcBef>
                <a:spcPct val="0"/>
              </a:spcBef>
              <a:spcAft>
                <a:spcPct val="0"/>
              </a:spcAft>
            </a:pPr>
            <a:r>
              <a:rPr lang="en-GB" altLang="en-US" sz="1100" b="1">
                <a:latin typeface="Foundry Form Sans"/>
              </a:rPr>
              <a:t>The first cohort of Police Now participants highly satisfied with the level and quality of training they received as part of the Summer Academy</a:t>
            </a:r>
          </a:p>
        </p:txBody>
      </p:sp>
      <p:sp>
        <p:nvSpPr>
          <p:cNvPr id="7" name="Rounded Rectangle 6"/>
          <p:cNvSpPr/>
          <p:nvPr/>
        </p:nvSpPr>
        <p:spPr>
          <a:xfrm>
            <a:off x="6816726" y="1557338"/>
            <a:ext cx="1800225" cy="7239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000000"/>
                </a:solidFill>
                <a:latin typeface="Foundry Form Sans" panose="02000503050000020004" pitchFamily="2" charset="0"/>
                <a:sym typeface="Arial" panose="020B0604020202020204" pitchFamily="34" charset="0"/>
              </a:rPr>
              <a:t>32% </a:t>
            </a:r>
            <a:r>
              <a:rPr lang="en-GB" sz="1100" dirty="0">
                <a:solidFill>
                  <a:srgbClr val="000000"/>
                </a:solidFill>
                <a:latin typeface="Foundry Form Sans" panose="02000503050000020004" pitchFamily="2" charset="0"/>
                <a:sym typeface="Arial" panose="020B0604020202020204" pitchFamily="34" charset="0"/>
              </a:rPr>
              <a:t>of participants  feel they are </a:t>
            </a:r>
            <a:r>
              <a:rPr lang="en-GB" sz="1100" b="1" dirty="0">
                <a:solidFill>
                  <a:srgbClr val="000000"/>
                </a:solidFill>
                <a:latin typeface="Foundry Form Sans" panose="02000503050000020004" pitchFamily="2" charset="0"/>
                <a:sym typeface="Arial" panose="020B0604020202020204" pitchFamily="34" charset="0"/>
              </a:rPr>
              <a:t>rewarded fairly </a:t>
            </a:r>
            <a:r>
              <a:rPr lang="en-GB" sz="1100" dirty="0">
                <a:solidFill>
                  <a:srgbClr val="000000"/>
                </a:solidFill>
                <a:latin typeface="Foundry Form Sans" panose="02000503050000020004" pitchFamily="2" charset="0"/>
                <a:sym typeface="Arial" panose="020B0604020202020204" pitchFamily="34" charset="0"/>
              </a:rPr>
              <a:t>for the work they do</a:t>
            </a:r>
            <a:endParaRPr lang="en-GB" sz="1100" b="1" dirty="0">
              <a:solidFill>
                <a:srgbClr val="000000"/>
              </a:solidFill>
              <a:latin typeface="Foundry Form Sans" panose="02000503050000020004" pitchFamily="2" charset="0"/>
              <a:sym typeface="Arial" panose="020B0604020202020204" pitchFamily="34" charset="0"/>
            </a:endParaRPr>
          </a:p>
        </p:txBody>
      </p:sp>
      <p:sp>
        <p:nvSpPr>
          <p:cNvPr id="34820" name="Rectangle 9"/>
          <p:cNvSpPr>
            <a:spLocks noChangeArrowheads="1"/>
          </p:cNvSpPr>
          <p:nvPr/>
        </p:nvSpPr>
        <p:spPr bwMode="auto">
          <a:xfrm>
            <a:off x="1701800" y="6642100"/>
            <a:ext cx="2090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a:spcBef>
                <a:spcPct val="0"/>
              </a:spcBef>
              <a:spcAft>
                <a:spcPct val="0"/>
              </a:spcAft>
            </a:pPr>
            <a:r>
              <a:rPr lang="en-GB" altLang="en-US" sz="800">
                <a:latin typeface="Foundry Form Sans"/>
                <a:ea typeface="Times New Roman" panose="02020603050405020304" pitchFamily="18" charset="0"/>
                <a:cs typeface="Calibri" panose="020F0502020204030204" pitchFamily="34" charset="0"/>
              </a:rPr>
              <a:t>Note: figures represent % strongly agree/agree  </a:t>
            </a:r>
            <a:endParaRPr lang="en-GB" altLang="en-US" sz="800">
              <a:ea typeface="Times New Roman" panose="02020603050405020304" pitchFamily="18" charset="0"/>
              <a:cs typeface="Calibri" panose="020F0502020204030204" pitchFamily="34" charset="0"/>
            </a:endParaRPr>
          </a:p>
        </p:txBody>
      </p:sp>
      <p:sp>
        <p:nvSpPr>
          <p:cNvPr id="12" name="Rounded Rectangle 11"/>
          <p:cNvSpPr/>
          <p:nvPr/>
        </p:nvSpPr>
        <p:spPr>
          <a:xfrm>
            <a:off x="1590675" y="1430338"/>
            <a:ext cx="2705100" cy="9191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000000"/>
                </a:solidFill>
                <a:latin typeface="Foundry Form Sans" panose="02000503050000020004" pitchFamily="2" charset="0"/>
                <a:sym typeface="Arial" panose="020B0604020202020204" pitchFamily="34" charset="0"/>
              </a:rPr>
              <a:t>What worked? </a:t>
            </a:r>
            <a:r>
              <a:rPr lang="en-GB" sz="1100" dirty="0">
                <a:solidFill>
                  <a:srgbClr val="000000"/>
                </a:solidFill>
                <a:latin typeface="Foundry Form Sans" panose="02000503050000020004" pitchFamily="2" charset="0"/>
                <a:sym typeface="Arial" panose="020B0604020202020204" pitchFamily="34" charset="0"/>
              </a:rPr>
              <a:t>The syndicate structure emerged as an important feature, along with the positive learning environment and the quality of the visiting fellows and guest lecturers</a:t>
            </a:r>
          </a:p>
        </p:txBody>
      </p:sp>
      <p:sp>
        <p:nvSpPr>
          <p:cNvPr id="13" name="Rounded Rectangle 12"/>
          <p:cNvSpPr/>
          <p:nvPr/>
        </p:nvSpPr>
        <p:spPr>
          <a:xfrm>
            <a:off x="1698626" y="2405063"/>
            <a:ext cx="5045075" cy="5191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dirty="0">
                <a:solidFill>
                  <a:srgbClr val="000000"/>
                </a:solidFill>
                <a:latin typeface="Foundry Form Sans" panose="02000503050000020004" pitchFamily="2" charset="0"/>
                <a:sym typeface="Arial" panose="020B0604020202020204" pitchFamily="34" charset="0"/>
              </a:rPr>
              <a:t>Only </a:t>
            </a:r>
            <a:r>
              <a:rPr lang="en-GB" sz="1100" b="1" dirty="0">
                <a:solidFill>
                  <a:srgbClr val="000000"/>
                </a:solidFill>
                <a:latin typeface="Foundry Form Sans" panose="02000503050000020004" pitchFamily="2" charset="0"/>
                <a:sym typeface="Arial" panose="020B0604020202020204" pitchFamily="34" charset="0"/>
              </a:rPr>
              <a:t>43% </a:t>
            </a:r>
            <a:r>
              <a:rPr lang="en-GB" sz="1100" dirty="0">
                <a:solidFill>
                  <a:srgbClr val="000000"/>
                </a:solidFill>
                <a:latin typeface="Foundry Form Sans" panose="02000503050000020004" pitchFamily="2" charset="0"/>
                <a:sym typeface="Arial" panose="020B0604020202020204" pitchFamily="34" charset="0"/>
              </a:rPr>
              <a:t>of the cohort thought the Summer Academy equipped them with the </a:t>
            </a:r>
            <a:r>
              <a:rPr lang="en-GB" sz="1100" b="1" dirty="0">
                <a:solidFill>
                  <a:srgbClr val="000000"/>
                </a:solidFill>
                <a:latin typeface="Foundry Form Sans" panose="02000503050000020004" pitchFamily="2" charset="0"/>
                <a:sym typeface="Arial" panose="020B0604020202020204" pitchFamily="34" charset="0"/>
              </a:rPr>
              <a:t>necessary skills </a:t>
            </a:r>
            <a:r>
              <a:rPr lang="en-GB" sz="1100" dirty="0">
                <a:solidFill>
                  <a:srgbClr val="000000"/>
                </a:solidFill>
                <a:latin typeface="Foundry Form Sans" panose="02000503050000020004" pitchFamily="2" charset="0"/>
                <a:sym typeface="Arial" panose="020B0604020202020204" pitchFamily="34" charset="0"/>
              </a:rPr>
              <a:t>to embark on their career as a police officer and only </a:t>
            </a:r>
            <a:r>
              <a:rPr lang="en-GB" sz="1100" b="1" dirty="0">
                <a:solidFill>
                  <a:srgbClr val="000000"/>
                </a:solidFill>
                <a:latin typeface="Foundry Form Sans" panose="02000503050000020004" pitchFamily="2" charset="0"/>
                <a:sym typeface="Arial" panose="020B0604020202020204" pitchFamily="34" charset="0"/>
              </a:rPr>
              <a:t>36% </a:t>
            </a:r>
            <a:r>
              <a:rPr lang="en-GB" sz="1100" dirty="0">
                <a:solidFill>
                  <a:srgbClr val="000000"/>
                </a:solidFill>
                <a:latin typeface="Foundry Form Sans" panose="02000503050000020004" pitchFamily="2" charset="0"/>
                <a:sym typeface="Arial" panose="020B0604020202020204" pitchFamily="34" charset="0"/>
              </a:rPr>
              <a:t>felt they had the </a:t>
            </a:r>
            <a:r>
              <a:rPr lang="en-GB" sz="1100" b="1" dirty="0">
                <a:solidFill>
                  <a:srgbClr val="000000"/>
                </a:solidFill>
                <a:latin typeface="Foundry Form Sans" panose="02000503050000020004" pitchFamily="2" charset="0"/>
                <a:sym typeface="Arial" panose="020B0604020202020204" pitchFamily="34" charset="0"/>
              </a:rPr>
              <a:t>necessary confidence</a:t>
            </a:r>
            <a:r>
              <a:rPr lang="en-GB" sz="1100" dirty="0">
                <a:solidFill>
                  <a:srgbClr val="000000"/>
                </a:solidFill>
                <a:latin typeface="Foundry Form Sans" panose="02000503050000020004" pitchFamily="2" charset="0"/>
                <a:sym typeface="Arial" panose="020B0604020202020204" pitchFamily="34" charset="0"/>
              </a:rPr>
              <a:t>.</a:t>
            </a:r>
          </a:p>
        </p:txBody>
      </p:sp>
      <p:sp>
        <p:nvSpPr>
          <p:cNvPr id="18" name="Rounded Rectangle 17"/>
          <p:cNvSpPr/>
          <p:nvPr/>
        </p:nvSpPr>
        <p:spPr>
          <a:xfrm>
            <a:off x="4284664" y="1430338"/>
            <a:ext cx="2459037" cy="91916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FFFFFF"/>
                </a:solidFill>
                <a:latin typeface="Foundry Form Sans" panose="02000503050000020004" pitchFamily="2" charset="0"/>
                <a:sym typeface="Arial" panose="020B0604020202020204" pitchFamily="34" charset="0"/>
              </a:rPr>
              <a:t>What could be improved? </a:t>
            </a:r>
            <a:r>
              <a:rPr lang="en-GB" sz="1100" dirty="0">
                <a:solidFill>
                  <a:srgbClr val="FFFFFF"/>
                </a:solidFill>
                <a:latin typeface="Foundry Form Sans" panose="02000503050000020004" pitchFamily="2" charset="0"/>
                <a:sym typeface="Arial" panose="020B0604020202020204" pitchFamily="34" charset="0"/>
              </a:rPr>
              <a:t>Participants thought the training could have had a larger focus on the practical aspects of the job and longer shifts on field training.</a:t>
            </a:r>
          </a:p>
        </p:txBody>
      </p:sp>
      <p:sp>
        <p:nvSpPr>
          <p:cNvPr id="19" name="Rounded Rectangle 18"/>
          <p:cNvSpPr/>
          <p:nvPr/>
        </p:nvSpPr>
        <p:spPr>
          <a:xfrm>
            <a:off x="8688388" y="1560513"/>
            <a:ext cx="1833562" cy="715962"/>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FFFFFF"/>
                </a:solidFill>
                <a:latin typeface="Foundry Form Sans" panose="02000503050000020004" pitchFamily="2" charset="0"/>
                <a:sym typeface="Arial" panose="020B0604020202020204" pitchFamily="34" charset="0"/>
              </a:rPr>
              <a:t>40%</a:t>
            </a:r>
            <a:r>
              <a:rPr lang="en-GB" sz="1100" dirty="0">
                <a:solidFill>
                  <a:srgbClr val="FFFFFF"/>
                </a:solidFill>
                <a:latin typeface="Foundry Form Sans" panose="02000503050000020004" pitchFamily="2" charset="0"/>
                <a:sym typeface="Arial" panose="020B0604020202020204" pitchFamily="34" charset="0"/>
              </a:rPr>
              <a:t> feel there is a </a:t>
            </a:r>
            <a:r>
              <a:rPr lang="en-GB" sz="1100" b="1" dirty="0">
                <a:solidFill>
                  <a:srgbClr val="FFFFFF"/>
                </a:solidFill>
                <a:latin typeface="Foundry Form Sans" panose="02000503050000020004" pitchFamily="2" charset="0"/>
                <a:sym typeface="Arial" panose="020B0604020202020204" pitchFamily="34" charset="0"/>
              </a:rPr>
              <a:t>positive atmosphere</a:t>
            </a:r>
            <a:r>
              <a:rPr lang="en-GB" sz="1100" dirty="0">
                <a:solidFill>
                  <a:srgbClr val="FFFFFF"/>
                </a:solidFill>
                <a:latin typeface="Foundry Form Sans" panose="02000503050000020004" pitchFamily="2" charset="0"/>
                <a:sym typeface="Arial" panose="020B0604020202020204" pitchFamily="34" charset="0"/>
              </a:rPr>
              <a:t> among the people they work with</a:t>
            </a:r>
          </a:p>
        </p:txBody>
      </p:sp>
      <p:graphicFrame>
        <p:nvGraphicFramePr>
          <p:cNvPr id="34896" name="Group 80"/>
          <p:cNvGraphicFramePr>
            <a:graphicFrameLocks noGrp="1"/>
          </p:cNvGraphicFramePr>
          <p:nvPr/>
        </p:nvGraphicFramePr>
        <p:xfrm>
          <a:off x="1558925" y="3641725"/>
          <a:ext cx="5329238" cy="3213100"/>
        </p:xfrm>
        <a:graphic>
          <a:graphicData uri="http://schemas.openxmlformats.org/drawingml/2006/table">
            <a:tbl>
              <a:tblPr/>
              <a:tblGrid>
                <a:gridCol w="2952750"/>
                <a:gridCol w="622300"/>
                <a:gridCol w="657225"/>
                <a:gridCol w="592138"/>
                <a:gridCol w="504825"/>
              </a:tblGrid>
              <a:tr h="504825">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4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Question</a:t>
                      </a:r>
                      <a:endParaRPr kumimoji="0" lang="en-GB" altLang="en-US" sz="1400" b="1"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 </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TS 1</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(n=69)</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Tracker Survey 2</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(n=45)</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Tracker Survey 3</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(n=38)</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900" b="0" i="0" u="none" strike="noStrike" cap="none" normalizeH="0" baseline="0" smtClean="0">
                          <a:ln>
                            <a:noFill/>
                          </a:ln>
                          <a:solidFill>
                            <a:srgbClr val="FFFFFF"/>
                          </a:solidFill>
                          <a:effectLst/>
                          <a:latin typeface="Arial" panose="020B0604020202020204" pitchFamily="34" charset="0"/>
                          <a:cs typeface="Times New Roman" panose="02020603050405020304" pitchFamily="18" charset="0"/>
                          <a:sym typeface="Arial" panose="020B0604020202020204" pitchFamily="34" charset="0"/>
                        </a:rPr>
                        <a:t>% change</a:t>
                      </a:r>
                      <a:endParaRPr kumimoji="0" lang="en-GB" altLang="en-US" sz="9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r>
              <a:tr h="30480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Being concerned about customer service should not be a big part of a police officer’s job</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7.2%</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17.7%</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21.0%</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13.8%</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0480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Officers should treat everyone with the same level of respect regardless of how they behave towards police</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94.2%</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86.6%</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73.7%</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-20.5%</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0480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If I contact the MPS as a member of the public, I would be confident of receiving a good service</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75.4%</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64.5%</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50.0%</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-25.4%</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0480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It is important that the MPS workforce ‘looks and feels’ like the diverse communities that it serves</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88.4%</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77.7%</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76.1%</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-12.3%</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0480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Good police-community relations has no effect on the crime rate</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2.9%</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4.4%</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10.5%</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7.6%</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0480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Some victims of crime are more deserving of a good service than others</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2.9%</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2.2%</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7.9%</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5.0%</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1115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I have confidence in the leadership provided by senior leaders in the MPS</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73.9%</a:t>
                      </a:r>
                      <a:endParaRPr kumimoji="0" lang="en-GB" altLang="en-US" sz="1200" b="0" i="0" u="none" strike="noStrike" cap="none" normalizeH="0" baseline="0" smtClean="0">
                        <a:ln>
                          <a:noFill/>
                        </a:ln>
                        <a:solidFill>
                          <a:srgbClr val="000000"/>
                        </a:solidFill>
                        <a:effectLst/>
                        <a:latin typeface="Foundry Form Sans"/>
                        <a:cs typeface="Times New Roman" panose="02020603050405020304" pitchFamily="18" charset="0"/>
                        <a:sym typeface="Arial" panose="020B0604020202020204" pitchFamily="34" charset="0"/>
                      </a:endParaRP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36.8%</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-37.1%</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r h="311150">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Senior managers are out of touch with what is happening on the front line</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23.9%</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47.4%</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spcBef>
                          <a:spcPts val="700"/>
                        </a:spcBef>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700"/>
                        </a:spcBef>
                        <a:spcAft>
                          <a:spcPct val="0"/>
                        </a:spcAft>
                        <a:buSzPct val="100000"/>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GB" altLang="en-US" sz="1000" b="0" i="0" u="none" strike="noStrike" cap="none" normalizeH="0" baseline="0" smtClean="0">
                          <a:ln>
                            <a:noFill/>
                          </a:ln>
                          <a:solidFill>
                            <a:schemeClr val="bg1"/>
                          </a:solidFill>
                          <a:effectLst/>
                          <a:latin typeface="Arial" panose="020B0604020202020204" pitchFamily="34" charset="0"/>
                          <a:cs typeface="Times New Roman" panose="02020603050405020304" pitchFamily="18" charset="0"/>
                          <a:sym typeface="Arial" panose="020B0604020202020204" pitchFamily="34" charset="0"/>
                        </a:rPr>
                        <a:t>23.5%</a:t>
                      </a:r>
                    </a:p>
                  </a:txBody>
                  <a:tcPr marL="68554" marR="68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r>
            </a:tbl>
          </a:graphicData>
        </a:graphic>
      </p:graphicFrame>
      <p:sp>
        <p:nvSpPr>
          <p:cNvPr id="27" name="Rectangle 26"/>
          <p:cNvSpPr/>
          <p:nvPr/>
        </p:nvSpPr>
        <p:spPr>
          <a:xfrm>
            <a:off x="1703388" y="3019425"/>
            <a:ext cx="5040312" cy="55403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dirty="0">
                <a:solidFill>
                  <a:srgbClr val="000000"/>
                </a:solidFill>
                <a:latin typeface="Foundry Form Sans" panose="02000503050000020004" pitchFamily="2" charset="0"/>
                <a:sym typeface="Arial" panose="020B0604020202020204" pitchFamily="34" charset="0"/>
              </a:rPr>
              <a:t>There was a </a:t>
            </a:r>
            <a:r>
              <a:rPr lang="en-GB" sz="1100" b="1" dirty="0">
                <a:solidFill>
                  <a:srgbClr val="000000"/>
                </a:solidFill>
                <a:latin typeface="Foundry Form Sans" panose="02000503050000020004" pitchFamily="2" charset="0"/>
                <a:sym typeface="Arial" panose="020B0604020202020204" pitchFamily="34" charset="0"/>
              </a:rPr>
              <a:t>decline in some attitudes </a:t>
            </a:r>
            <a:r>
              <a:rPr lang="en-GB" sz="1100" dirty="0">
                <a:solidFill>
                  <a:srgbClr val="000000"/>
                </a:solidFill>
                <a:latin typeface="Foundry Form Sans" panose="02000503050000020004" pitchFamily="2" charset="0"/>
                <a:sym typeface="Arial" panose="020B0604020202020204" pitchFamily="34" charset="0"/>
              </a:rPr>
              <a:t>since participants began their roles as police officers. E.g., fewer officers were confident of receiving a good service if contacting the MPS as a member of the public</a:t>
            </a:r>
          </a:p>
        </p:txBody>
      </p:sp>
      <p:sp>
        <p:nvSpPr>
          <p:cNvPr id="28" name="Rectangle 27"/>
          <p:cNvSpPr/>
          <p:nvPr/>
        </p:nvSpPr>
        <p:spPr>
          <a:xfrm>
            <a:off x="6888163" y="692150"/>
            <a:ext cx="3600450" cy="71913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dirty="0">
                <a:solidFill>
                  <a:srgbClr val="000000"/>
                </a:solidFill>
                <a:latin typeface="Foundry Form Sans" panose="02000503050000020004" pitchFamily="2" charset="0"/>
                <a:sym typeface="Arial" panose="020B0604020202020204" pitchFamily="34" charset="0"/>
              </a:rPr>
              <a:t>The majority of participants reported </a:t>
            </a:r>
            <a:r>
              <a:rPr lang="en-GB" sz="1100" b="1" dirty="0">
                <a:solidFill>
                  <a:srgbClr val="000000"/>
                </a:solidFill>
                <a:latin typeface="Foundry Form Sans" panose="02000503050000020004" pitchFamily="2" charset="0"/>
                <a:sym typeface="Arial" panose="020B0604020202020204" pitchFamily="34" charset="0"/>
              </a:rPr>
              <a:t>job satisfaction </a:t>
            </a:r>
            <a:r>
              <a:rPr lang="en-GB" sz="1100" dirty="0">
                <a:solidFill>
                  <a:srgbClr val="000000"/>
                </a:solidFill>
                <a:latin typeface="Foundry Form Sans" panose="02000503050000020004" pitchFamily="2" charset="0"/>
                <a:sym typeface="Arial" panose="020B0604020202020204" pitchFamily="34" charset="0"/>
              </a:rPr>
              <a:t>(</a:t>
            </a:r>
            <a:r>
              <a:rPr lang="en-GB" sz="1100" b="1" dirty="0">
                <a:solidFill>
                  <a:srgbClr val="000000"/>
                </a:solidFill>
                <a:latin typeface="Foundry Form Sans" panose="02000503050000020004" pitchFamily="2" charset="0"/>
                <a:sym typeface="Arial" panose="020B0604020202020204" pitchFamily="34" charset="0"/>
              </a:rPr>
              <a:t>74%</a:t>
            </a:r>
            <a:r>
              <a:rPr lang="en-GB" sz="1100" dirty="0">
                <a:solidFill>
                  <a:srgbClr val="000000"/>
                </a:solidFill>
                <a:latin typeface="Foundry Form Sans" panose="02000503050000020004" pitchFamily="2" charset="0"/>
                <a:sym typeface="Arial" panose="020B0604020202020204" pitchFamily="34" charset="0"/>
              </a:rPr>
              <a:t>) and </a:t>
            </a:r>
            <a:r>
              <a:rPr lang="en-GB" sz="1100" b="1" dirty="0">
                <a:solidFill>
                  <a:srgbClr val="000000"/>
                </a:solidFill>
                <a:latin typeface="Foundry Form Sans" panose="02000503050000020004" pitchFamily="2" charset="0"/>
                <a:sym typeface="Arial" panose="020B0604020202020204" pitchFamily="34" charset="0"/>
              </a:rPr>
              <a:t>76% </a:t>
            </a:r>
            <a:r>
              <a:rPr lang="en-GB" sz="1100" dirty="0">
                <a:solidFill>
                  <a:srgbClr val="000000"/>
                </a:solidFill>
                <a:latin typeface="Foundry Form Sans" panose="02000503050000020004" pitchFamily="2" charset="0"/>
                <a:sym typeface="Arial" panose="020B0604020202020204" pitchFamily="34" charset="0"/>
              </a:rPr>
              <a:t>reported being </a:t>
            </a:r>
            <a:r>
              <a:rPr lang="en-GB" sz="1100" b="1" dirty="0">
                <a:solidFill>
                  <a:srgbClr val="000000"/>
                </a:solidFill>
                <a:latin typeface="Foundry Form Sans" panose="02000503050000020004" pitchFamily="2" charset="0"/>
                <a:sym typeface="Arial" panose="020B0604020202020204" pitchFamily="34" charset="0"/>
              </a:rPr>
              <a:t>motivated at work</a:t>
            </a:r>
            <a:r>
              <a:rPr lang="en-GB" sz="1100" dirty="0">
                <a:solidFill>
                  <a:srgbClr val="000000"/>
                </a:solidFill>
                <a:latin typeface="Foundry Form Sans" panose="02000503050000020004" pitchFamily="2" charset="0"/>
                <a:sym typeface="Arial" panose="020B0604020202020204" pitchFamily="34" charset="0"/>
              </a:rPr>
              <a:t>. Both job satisfaction and motivation have declined over time.</a:t>
            </a:r>
          </a:p>
        </p:txBody>
      </p:sp>
      <p:sp>
        <p:nvSpPr>
          <p:cNvPr id="30" name="Rounded Rectangle 29"/>
          <p:cNvSpPr/>
          <p:nvPr/>
        </p:nvSpPr>
        <p:spPr>
          <a:xfrm>
            <a:off x="6919914" y="2932113"/>
            <a:ext cx="3640137" cy="6397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dirty="0">
                <a:solidFill>
                  <a:srgbClr val="FFFFFF"/>
                </a:solidFill>
                <a:latin typeface="Foundry Form Sans" panose="02000503050000020004" pitchFamily="2" charset="0"/>
                <a:sym typeface="Arial" panose="020B0604020202020204" pitchFamily="34" charset="0"/>
              </a:rPr>
              <a:t>Significantly fewer </a:t>
            </a:r>
            <a:r>
              <a:rPr lang="en-GB" sz="1100" b="1" dirty="0">
                <a:solidFill>
                  <a:srgbClr val="FFFFFF"/>
                </a:solidFill>
                <a:latin typeface="Foundry Form Sans" panose="02000503050000020004" pitchFamily="2" charset="0"/>
                <a:sym typeface="Arial" panose="020B0604020202020204" pitchFamily="34" charset="0"/>
              </a:rPr>
              <a:t>female</a:t>
            </a:r>
            <a:r>
              <a:rPr lang="en-GB" sz="1100" dirty="0">
                <a:solidFill>
                  <a:srgbClr val="FFFFFF"/>
                </a:solidFill>
                <a:latin typeface="Foundry Form Sans" panose="02000503050000020004" pitchFamily="2" charset="0"/>
                <a:sym typeface="Arial" panose="020B0604020202020204" pitchFamily="34" charset="0"/>
              </a:rPr>
              <a:t> participants were satisfied with their job and significantly fewer felt confident beginning their roles as police officers compared to male participants</a:t>
            </a:r>
            <a:endParaRPr lang="en-GB" sz="1100" i="1" dirty="0">
              <a:solidFill>
                <a:srgbClr val="FFFFFF"/>
              </a:solidFill>
              <a:latin typeface="Foundry Form Sans" panose="02000503050000020004" pitchFamily="2" charset="0"/>
              <a:sym typeface="Arial" panose="020B0604020202020204" pitchFamily="34" charset="0"/>
            </a:endParaRPr>
          </a:p>
        </p:txBody>
      </p:sp>
      <p:sp>
        <p:nvSpPr>
          <p:cNvPr id="34890" name="TextBox 5"/>
          <p:cNvSpPr txBox="1">
            <a:spLocks noChangeArrowheads="1"/>
          </p:cNvSpPr>
          <p:nvPr/>
        </p:nvSpPr>
        <p:spPr bwMode="auto">
          <a:xfrm>
            <a:off x="3000376" y="115888"/>
            <a:ext cx="648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hangingPunct="1">
              <a:spcBef>
                <a:spcPct val="0"/>
              </a:spcBef>
              <a:spcAft>
                <a:spcPct val="0"/>
              </a:spcAft>
            </a:pPr>
            <a:r>
              <a:rPr lang="en-GB" altLang="en-US" sz="2400" b="1">
                <a:solidFill>
                  <a:srgbClr val="4D4D4F"/>
                </a:solidFill>
                <a:sym typeface="Foundry Form Sans"/>
              </a:rPr>
              <a:t>Police Now – lessons from the first cohort</a:t>
            </a:r>
            <a:endParaRPr lang="en-GB" altLang="en-US" sz="2800" b="1">
              <a:latin typeface="Foundry Form Sans"/>
            </a:endParaRPr>
          </a:p>
        </p:txBody>
      </p:sp>
      <p:sp>
        <p:nvSpPr>
          <p:cNvPr id="25" name="Rounded Rectangle 24"/>
          <p:cNvSpPr/>
          <p:nvPr/>
        </p:nvSpPr>
        <p:spPr>
          <a:xfrm>
            <a:off x="7107238" y="3644901"/>
            <a:ext cx="3344862" cy="7207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000000"/>
                </a:solidFill>
                <a:latin typeface="Foundry Form Sans" panose="02000503050000020004" pitchFamily="2" charset="0"/>
                <a:sym typeface="Arial" panose="020B0604020202020204" pitchFamily="34" charset="0"/>
              </a:rPr>
              <a:t>53% </a:t>
            </a:r>
            <a:r>
              <a:rPr lang="en-GB" sz="1100" dirty="0">
                <a:solidFill>
                  <a:srgbClr val="000000"/>
                </a:solidFill>
                <a:latin typeface="Foundry Form Sans" panose="02000503050000020004" pitchFamily="2" charset="0"/>
                <a:sym typeface="Arial" panose="020B0604020202020204" pitchFamily="34" charset="0"/>
              </a:rPr>
              <a:t>reported feeling a </a:t>
            </a:r>
            <a:r>
              <a:rPr lang="en-GB" sz="1100" b="1" dirty="0">
                <a:solidFill>
                  <a:srgbClr val="000000"/>
                </a:solidFill>
                <a:latin typeface="Foundry Form Sans" panose="02000503050000020004" pitchFamily="2" charset="0"/>
                <a:sym typeface="Arial" panose="020B0604020202020204" pitchFamily="34" charset="0"/>
              </a:rPr>
              <a:t>stigma</a:t>
            </a:r>
            <a:r>
              <a:rPr lang="en-GB" sz="1100" dirty="0">
                <a:solidFill>
                  <a:srgbClr val="000000"/>
                </a:solidFill>
                <a:latin typeface="Foundry Form Sans" panose="02000503050000020004" pitchFamily="2" charset="0"/>
                <a:sym typeface="Arial" panose="020B0604020202020204" pitchFamily="34" charset="0"/>
              </a:rPr>
              <a:t> attached to being part of Police Now and only </a:t>
            </a:r>
            <a:r>
              <a:rPr lang="en-GB" sz="1100" b="1" dirty="0">
                <a:solidFill>
                  <a:srgbClr val="000000"/>
                </a:solidFill>
                <a:latin typeface="Foundry Form Sans" panose="02000503050000020004" pitchFamily="2" charset="0"/>
                <a:sym typeface="Arial" panose="020B0604020202020204" pitchFamily="34" charset="0"/>
              </a:rPr>
              <a:t>40% </a:t>
            </a:r>
            <a:r>
              <a:rPr lang="en-GB" sz="1100" dirty="0">
                <a:solidFill>
                  <a:srgbClr val="000000"/>
                </a:solidFill>
                <a:latin typeface="Foundry Form Sans" panose="02000503050000020004" pitchFamily="2" charset="0"/>
                <a:sym typeface="Arial" panose="020B0604020202020204" pitchFamily="34" charset="0"/>
              </a:rPr>
              <a:t>reported feeling comfortable disclosing being part of the programme when meeting new colleagues</a:t>
            </a:r>
            <a:endParaRPr lang="en-GB" sz="1100" b="1" dirty="0">
              <a:solidFill>
                <a:srgbClr val="000000"/>
              </a:solidFill>
              <a:latin typeface="Foundry Form Sans" panose="02000503050000020004" pitchFamily="2" charset="0"/>
              <a:sym typeface="Arial" panose="020B0604020202020204" pitchFamily="34" charset="0"/>
            </a:endParaRPr>
          </a:p>
        </p:txBody>
      </p:sp>
      <p:sp>
        <p:nvSpPr>
          <p:cNvPr id="29" name="Rounded Rectangle 28"/>
          <p:cNvSpPr/>
          <p:nvPr/>
        </p:nvSpPr>
        <p:spPr>
          <a:xfrm>
            <a:off x="6888164" y="2392363"/>
            <a:ext cx="3705225" cy="4683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hangingPunct="1">
              <a:spcBef>
                <a:spcPct val="0"/>
              </a:spcBef>
              <a:spcAft>
                <a:spcPct val="0"/>
              </a:spcAft>
            </a:pPr>
            <a:r>
              <a:rPr lang="en-GB" altLang="en-US" sz="1100">
                <a:latin typeface="Foundry Form Sans"/>
              </a:rPr>
              <a:t>Only </a:t>
            </a:r>
            <a:r>
              <a:rPr lang="en-GB" altLang="en-US" sz="1100" b="1">
                <a:latin typeface="Foundry Form Sans"/>
              </a:rPr>
              <a:t>18% </a:t>
            </a:r>
            <a:r>
              <a:rPr lang="en-GB" altLang="en-US" sz="1100">
                <a:latin typeface="Foundry Form Sans"/>
              </a:rPr>
              <a:t>reported having access to the </a:t>
            </a:r>
            <a:r>
              <a:rPr lang="en-GB" altLang="en-US" sz="1100" b="1">
                <a:latin typeface="Foundry Form Sans"/>
              </a:rPr>
              <a:t>resources</a:t>
            </a:r>
            <a:r>
              <a:rPr lang="en-GB" altLang="en-US" sz="1100">
                <a:latin typeface="Foundry Form Sans"/>
              </a:rPr>
              <a:t> and </a:t>
            </a:r>
            <a:r>
              <a:rPr lang="en-GB" altLang="en-US" sz="1100" b="1">
                <a:latin typeface="Foundry Form Sans"/>
              </a:rPr>
              <a:t>equipment</a:t>
            </a:r>
            <a:r>
              <a:rPr lang="en-GB" altLang="en-US" sz="1100">
                <a:latin typeface="Foundry Form Sans"/>
              </a:rPr>
              <a:t> needed to do their job (decline from 37% in TS2)</a:t>
            </a:r>
          </a:p>
        </p:txBody>
      </p:sp>
      <p:sp>
        <p:nvSpPr>
          <p:cNvPr id="31" name="Rectangle 30"/>
          <p:cNvSpPr/>
          <p:nvPr/>
        </p:nvSpPr>
        <p:spPr>
          <a:xfrm>
            <a:off x="6965950" y="6237289"/>
            <a:ext cx="3594100" cy="5048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000000"/>
                </a:solidFill>
                <a:latin typeface="Foundry Form Sans" panose="02000503050000020004" pitchFamily="2" charset="0"/>
                <a:sym typeface="Arial" panose="020B0604020202020204" pitchFamily="34" charset="0"/>
              </a:rPr>
              <a:t>82% </a:t>
            </a:r>
            <a:r>
              <a:rPr lang="en-GB" sz="1100" dirty="0">
                <a:solidFill>
                  <a:srgbClr val="000000"/>
                </a:solidFill>
                <a:latin typeface="Foundry Form Sans" panose="02000503050000020004" pitchFamily="2" charset="0"/>
                <a:sym typeface="Arial" panose="020B0604020202020204" pitchFamily="34" charset="0"/>
              </a:rPr>
              <a:t>would encourage other graduates to join the scheme and </a:t>
            </a:r>
            <a:r>
              <a:rPr lang="en-GB" sz="1100" b="1" dirty="0">
                <a:solidFill>
                  <a:srgbClr val="000000"/>
                </a:solidFill>
                <a:latin typeface="Foundry Form Sans" panose="02000503050000020004" pitchFamily="2" charset="0"/>
                <a:sym typeface="Arial" panose="020B0604020202020204" pitchFamily="34" charset="0"/>
              </a:rPr>
              <a:t>76% </a:t>
            </a:r>
            <a:r>
              <a:rPr lang="en-GB" sz="1100" dirty="0">
                <a:solidFill>
                  <a:srgbClr val="000000"/>
                </a:solidFill>
                <a:latin typeface="Foundry Form Sans" panose="02000503050000020004" pitchFamily="2" charset="0"/>
                <a:sym typeface="Arial" panose="020B0604020202020204" pitchFamily="34" charset="0"/>
              </a:rPr>
              <a:t>talk positively about Police Now when speaking to others</a:t>
            </a:r>
            <a:endParaRPr lang="en-GB" sz="1100" b="1" dirty="0">
              <a:solidFill>
                <a:srgbClr val="000000"/>
              </a:solidFill>
              <a:latin typeface="Foundry Form Sans" panose="02000503050000020004" pitchFamily="2" charset="0"/>
              <a:sym typeface="Arial" panose="020B0604020202020204" pitchFamily="34" charset="0"/>
            </a:endParaRPr>
          </a:p>
        </p:txBody>
      </p:sp>
      <p:sp>
        <p:nvSpPr>
          <p:cNvPr id="21" name="Rectangle 20"/>
          <p:cNvSpPr/>
          <p:nvPr/>
        </p:nvSpPr>
        <p:spPr>
          <a:xfrm>
            <a:off x="7078663" y="5157789"/>
            <a:ext cx="3402012" cy="93503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hangingPunct="1">
              <a:spcBef>
                <a:spcPct val="0"/>
              </a:spcBef>
              <a:spcAft>
                <a:spcPct val="0"/>
              </a:spcAft>
            </a:pPr>
            <a:r>
              <a:rPr lang="en-GB" altLang="en-US" sz="1100">
                <a:latin typeface="Foundry Form Sans"/>
              </a:rPr>
              <a:t>The Police Now cohort was more receptive to implementing </a:t>
            </a:r>
            <a:r>
              <a:rPr lang="en-GB" altLang="en-US" sz="1100" b="1">
                <a:latin typeface="Foundry Form Sans"/>
              </a:rPr>
              <a:t>evidence based policing </a:t>
            </a:r>
            <a:r>
              <a:rPr lang="en-GB" altLang="en-US" sz="1100">
                <a:latin typeface="Foundry Form Sans"/>
              </a:rPr>
              <a:t>compared to officers who joined the force through other routes; however, more work needs to be done to enable them to practically embed such work.</a:t>
            </a:r>
          </a:p>
        </p:txBody>
      </p:sp>
      <p:sp>
        <p:nvSpPr>
          <p:cNvPr id="23" name="Rounded Rectangle 22"/>
          <p:cNvSpPr/>
          <p:nvPr/>
        </p:nvSpPr>
        <p:spPr>
          <a:xfrm>
            <a:off x="7107238" y="4437063"/>
            <a:ext cx="3344862" cy="6524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1100" b="1" dirty="0">
                <a:solidFill>
                  <a:srgbClr val="000000"/>
                </a:solidFill>
                <a:latin typeface="Foundry Form Sans" panose="02000503050000020004" pitchFamily="2" charset="0"/>
                <a:sym typeface="Arial" panose="020B0604020202020204" pitchFamily="34" charset="0"/>
              </a:rPr>
              <a:t>64% </a:t>
            </a:r>
            <a:r>
              <a:rPr lang="en-GB" sz="1100" dirty="0">
                <a:solidFill>
                  <a:srgbClr val="000000"/>
                </a:solidFill>
                <a:latin typeface="Foundry Form Sans" panose="02000503050000020004" pitchFamily="2" charset="0"/>
                <a:sym typeface="Arial" panose="020B0604020202020204" pitchFamily="34" charset="0"/>
              </a:rPr>
              <a:t>of the cohort thought scientific knowledge and professional expertise should make an equal contribution to </a:t>
            </a:r>
            <a:r>
              <a:rPr lang="en-GB" sz="1100" b="1" dirty="0">
                <a:solidFill>
                  <a:srgbClr val="000000"/>
                </a:solidFill>
                <a:latin typeface="Foundry Form Sans" panose="02000503050000020004" pitchFamily="2" charset="0"/>
                <a:sym typeface="Arial" panose="020B0604020202020204" pitchFamily="34" charset="0"/>
              </a:rPr>
              <a:t>day to day decision making</a:t>
            </a:r>
          </a:p>
        </p:txBody>
      </p:sp>
    </p:spTree>
    <p:extLst>
      <p:ext uri="{BB962C8B-B14F-4D97-AF65-F5344CB8AC3E}">
        <p14:creationId xmlns:p14="http://schemas.microsoft.com/office/powerpoint/2010/main" val="3296510125"/>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nvSpPr>
        <p:spPr>
          <a:xfrm>
            <a:off x="2063750" y="1052514"/>
            <a:ext cx="8135938" cy="5241925"/>
          </a:xfrm>
          <a:prstGeom prst="rect">
            <a:avLst/>
          </a:prstGeom>
          <a:ln w="12700">
            <a:miter lim="400000"/>
          </a:ln>
          <a:extLst>
            <a:ext uri="{C572A759-6A51-4108-AA02-DFA0A04FC94B}"/>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000"/>
              </a:spcBef>
              <a:spcAft>
                <a:spcPct val="0"/>
              </a:spcAft>
              <a:buSzPct val="100000"/>
              <a:buFontTx/>
              <a:buChar char="•"/>
            </a:pPr>
            <a:r>
              <a:rPr lang="en-GB" altLang="en-US">
                <a:latin typeface="Calibri" panose="020F0502020204030204" pitchFamily="34" charset="0"/>
                <a:sym typeface="Calibri" panose="020F0502020204030204" pitchFamily="34" charset="0"/>
              </a:rPr>
              <a:t> MOPAC currently developing a 'Policing and Crime Plan' – due to be launched March 2017 - itself an evidence based document. </a:t>
            </a:r>
          </a:p>
          <a:p>
            <a:pPr fontAlgn="base">
              <a:spcBef>
                <a:spcPts val="1000"/>
              </a:spcBef>
              <a:spcAft>
                <a:spcPct val="0"/>
              </a:spcAft>
              <a:buSzPct val="100000"/>
              <a:buFontTx/>
              <a:buChar char="•"/>
            </a:pPr>
            <a:r>
              <a:rPr lang="en-GB" altLang="en-US">
                <a:latin typeface="Calibri" panose="020F0502020204030204" pitchFamily="34" charset="0"/>
                <a:sym typeface="Calibri" panose="020F0502020204030204" pitchFamily="34" charset="0"/>
              </a:rPr>
              <a:t> Mayors vision as to how the Police and partner agencies will work together to make London safer and reduce crime.  </a:t>
            </a:r>
          </a:p>
          <a:p>
            <a:pPr fontAlgn="base">
              <a:spcBef>
                <a:spcPts val="1000"/>
              </a:spcBef>
              <a:spcAft>
                <a:spcPct val="0"/>
              </a:spcAft>
              <a:buSzPct val="100000"/>
              <a:buFontTx/>
              <a:buChar char="•"/>
            </a:pPr>
            <a:r>
              <a:rPr lang="en-GB" altLang="en-US">
                <a:latin typeface="Calibri" panose="020F0502020204030204" pitchFamily="34" charset="0"/>
                <a:sym typeface="Calibri" panose="020F0502020204030204" pitchFamily="34" charset="0"/>
              </a:rPr>
              <a:t> A key aspect in this a new performance framework to establish what success looks like for London over the next 4 years.</a:t>
            </a:r>
          </a:p>
          <a:p>
            <a:pPr fontAlgn="base">
              <a:spcBef>
                <a:spcPts val="1000"/>
              </a:spcBef>
              <a:spcAft>
                <a:spcPct val="0"/>
              </a:spcAft>
              <a:buSzPct val="100000"/>
              <a:buFontTx/>
              <a:buChar char="•"/>
            </a:pPr>
            <a:r>
              <a:rPr lang="en-GB" altLang="en-US">
                <a:latin typeface="Calibri" panose="020F0502020204030204" pitchFamily="34" charset="0"/>
                <a:sym typeface="Calibri" panose="020F0502020204030204" pitchFamily="34" charset="0"/>
              </a:rPr>
              <a:t> </a:t>
            </a:r>
            <a:r>
              <a:rPr lang="en-US" altLang="en-US">
                <a:latin typeface="Calibri" panose="020F0502020204030204" pitchFamily="34" charset="0"/>
                <a:sym typeface="Calibri" panose="020F0502020204030204" pitchFamily="34" charset="0"/>
              </a:rPr>
              <a:t>Measuring the </a:t>
            </a:r>
            <a:r>
              <a:rPr lang="en-GB" altLang="en-US">
                <a:latin typeface="Calibri" panose="020F0502020204030204" pitchFamily="34" charset="0"/>
                <a:sym typeface="Calibri" panose="020F0502020204030204" pitchFamily="34" charset="0"/>
              </a:rPr>
              <a:t>Mayor’s priorities for London.  </a:t>
            </a:r>
          </a:p>
          <a:p>
            <a:pPr fontAlgn="base">
              <a:spcBef>
                <a:spcPts val="1000"/>
              </a:spcBef>
              <a:spcAft>
                <a:spcPct val="0"/>
              </a:spcAft>
              <a:buSzPct val="100000"/>
              <a:buFontTx/>
              <a:buChar char="•"/>
            </a:pPr>
            <a:r>
              <a:rPr lang="en-GB" altLang="en-US">
                <a:latin typeface="Calibri" panose="020F0502020204030204" pitchFamily="34" charset="0"/>
                <a:sym typeface="Calibri" panose="020F0502020204030204" pitchFamily="34" charset="0"/>
              </a:rPr>
              <a:t> My role – thinking about how the Mayor should hold the  MPS and Commissioner to account... and what success can look like…  </a:t>
            </a:r>
            <a:endParaRPr lang="en-US" altLang="en-US">
              <a:latin typeface="Calibri" panose="020F0502020204030204" pitchFamily="34" charset="0"/>
              <a:sym typeface="Calibri" panose="020F0502020204030204" pitchFamily="34" charset="0"/>
            </a:endParaRPr>
          </a:p>
          <a:p>
            <a:pPr fontAlgn="base">
              <a:spcBef>
                <a:spcPts val="1000"/>
              </a:spcBef>
              <a:spcAft>
                <a:spcPct val="0"/>
              </a:spcAft>
              <a:buSzPct val="100000"/>
              <a:buFontTx/>
              <a:buChar char="•"/>
            </a:pPr>
            <a:r>
              <a:rPr lang="en-US" altLang="en-US">
                <a:latin typeface="Calibri" panose="020F0502020204030204" pitchFamily="34" charset="0"/>
                <a:sym typeface="Calibri" panose="020F0502020204030204" pitchFamily="34" charset="0"/>
              </a:rPr>
              <a:t> Huge impact upon the ground. </a:t>
            </a:r>
            <a:endParaRPr lang="en-GB" altLang="en-US">
              <a:latin typeface="Calibri" panose="020F0502020204030204" pitchFamily="34" charset="0"/>
              <a:sym typeface="Calibri" panose="020F0502020204030204" pitchFamily="34" charset="0"/>
            </a:endParaRPr>
          </a:p>
          <a:p>
            <a:pPr fontAlgn="base">
              <a:spcBef>
                <a:spcPts val="1000"/>
              </a:spcBef>
              <a:spcAft>
                <a:spcPct val="0"/>
              </a:spcAft>
              <a:buSzPct val="100000"/>
              <a:buFontTx/>
              <a:buChar char="•"/>
            </a:pPr>
            <a:r>
              <a:rPr lang="en-GB" altLang="en-US">
                <a:latin typeface="Calibri" panose="020F0502020204030204" pitchFamily="34" charset="0"/>
                <a:sym typeface="Calibri" panose="020F0502020204030204" pitchFamily="34" charset="0"/>
              </a:rPr>
              <a:t> I entered into the process with an aim to bring about more </a:t>
            </a:r>
            <a:r>
              <a:rPr lang="en-GB" altLang="en-US" b="1" i="1">
                <a:latin typeface="Calibri" panose="020F0502020204030204" pitchFamily="34" charset="0"/>
                <a:sym typeface="Calibri" panose="020F0502020204030204" pitchFamily="34" charset="0"/>
              </a:rPr>
              <a:t>sophisticated</a:t>
            </a:r>
            <a:r>
              <a:rPr lang="en-GB" altLang="en-US">
                <a:latin typeface="Calibri" panose="020F0502020204030204" pitchFamily="34" charset="0"/>
                <a:sym typeface="Calibri" panose="020F0502020204030204" pitchFamily="34" charset="0"/>
              </a:rPr>
              <a:t> </a:t>
            </a:r>
            <a:r>
              <a:rPr lang="en-GB" altLang="en-US" b="1" i="1">
                <a:latin typeface="Calibri" panose="020F0502020204030204" pitchFamily="34" charset="0"/>
                <a:sym typeface="Calibri" panose="020F0502020204030204" pitchFamily="34" charset="0"/>
              </a:rPr>
              <a:t>conversations</a:t>
            </a:r>
            <a:r>
              <a:rPr lang="en-GB" altLang="en-US">
                <a:latin typeface="Calibri" panose="020F0502020204030204" pitchFamily="34" charset="0"/>
                <a:sym typeface="Calibri" panose="020F0502020204030204" pitchFamily="34" charset="0"/>
              </a:rPr>
              <a:t>.</a:t>
            </a:r>
            <a:endParaRPr lang="en-GB" altLang="en-US">
              <a:latin typeface="Calibri" panose="020F0502020204030204" pitchFamily="34" charset="0"/>
            </a:endParaRPr>
          </a:p>
          <a:p>
            <a:pPr fontAlgn="base">
              <a:spcBef>
                <a:spcPts val="1900"/>
              </a:spcBef>
              <a:spcAft>
                <a:spcPct val="0"/>
              </a:spcAft>
              <a:buSzPct val="100000"/>
            </a:pPr>
            <a:r>
              <a:rPr lang="en-GB" altLang="en-US" sz="2000" b="1">
                <a:latin typeface="Calibri" panose="020F0502020204030204" pitchFamily="34" charset="0"/>
                <a:sym typeface="Calibri" panose="020F0502020204030204" pitchFamily="34" charset="0"/>
              </a:rPr>
              <a:t>To begin with = what did London MOPAC and MPS have previously …?</a:t>
            </a:r>
          </a:p>
          <a:p>
            <a:pPr fontAlgn="base">
              <a:spcBef>
                <a:spcPts val="1900"/>
              </a:spcBef>
              <a:spcAft>
                <a:spcPct val="0"/>
              </a:spcAft>
              <a:buSzPct val="100000"/>
              <a:buFontTx/>
              <a:buChar char="•"/>
            </a:pPr>
            <a:endParaRPr lang="en-GB" altLang="en-US" sz="2000">
              <a:latin typeface="Calibri" panose="020F0502020204030204" pitchFamily="34" charset="0"/>
              <a:sym typeface="Calibri" panose="020F0502020204030204" pitchFamily="34" charset="0"/>
            </a:endParaRPr>
          </a:p>
        </p:txBody>
      </p:sp>
      <p:sp>
        <p:nvSpPr>
          <p:cNvPr id="39" name="Shape 39"/>
          <p:cNvSpPr/>
          <p:nvPr/>
        </p:nvSpPr>
        <p:spPr>
          <a:xfrm>
            <a:off x="1703389" y="188913"/>
            <a:ext cx="8713787" cy="457200"/>
          </a:xfrm>
          <a:prstGeom prst="rect">
            <a:avLst/>
          </a:prstGeom>
          <a:ln w="12700">
            <a:miter lim="400000"/>
          </a:ln>
          <a:extLst>
            <a:ext uri="{C572A759-6A51-4108-AA02-DFA0A04FC94B}"/>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Calibri" panose="020F0502020204030204" pitchFamily="34" charset="0"/>
                <a:sym typeface="Calibri" panose="020F0502020204030204" pitchFamily="34" charset="0"/>
              </a:rPr>
              <a:t>Am </a:t>
            </a:r>
            <a:r>
              <a:rPr lang="en-GB" altLang="en-US" sz="2400" b="1" i="1">
                <a:solidFill>
                  <a:srgbClr val="4D4D4F"/>
                </a:solidFill>
                <a:latin typeface="Calibri" panose="020F0502020204030204" pitchFamily="34" charset="0"/>
                <a:sym typeface="Calibri" panose="020F0502020204030204" pitchFamily="34" charset="0"/>
              </a:rPr>
              <a:t>really</a:t>
            </a:r>
            <a:r>
              <a:rPr lang="en-GB" altLang="en-US" sz="2400" b="1">
                <a:solidFill>
                  <a:srgbClr val="4D4D4F"/>
                </a:solidFill>
                <a:latin typeface="Calibri" panose="020F0502020204030204" pitchFamily="34" charset="0"/>
                <a:sym typeface="Calibri" panose="020F0502020204030204" pitchFamily="34" charset="0"/>
              </a:rPr>
              <a:t> here to talk about </a:t>
            </a:r>
            <a:r>
              <a:rPr lang="en-GB" altLang="en-US" sz="2400" b="1" i="1">
                <a:solidFill>
                  <a:srgbClr val="4D4D4F"/>
                </a:solidFill>
                <a:latin typeface="Calibri" panose="020F0502020204030204" pitchFamily="34" charset="0"/>
                <a:sym typeface="Calibri" panose="020F0502020204030204" pitchFamily="34" charset="0"/>
              </a:rPr>
              <a:t>measuring the things that matter</a:t>
            </a:r>
            <a:r>
              <a:rPr lang="en-GB" altLang="en-US" sz="2400" b="1">
                <a:solidFill>
                  <a:srgbClr val="4D4D4F"/>
                </a:solidFill>
                <a:latin typeface="Calibri" panose="020F0502020204030204" pitchFamily="34" charset="0"/>
                <a:sym typeface="Calibri" panose="020F0502020204030204" pitchFamily="34" charset="0"/>
              </a:rPr>
              <a:t>…</a:t>
            </a:r>
          </a:p>
        </p:txBody>
      </p:sp>
      <p:sp>
        <p:nvSpPr>
          <p:cNvPr id="8196" name="Shape 40"/>
          <p:cNvSpPr>
            <a:spLocks noGrp="1"/>
          </p:cNvSpPr>
          <p:nvPr>
            <p:ph type="sldNum" sz="quarter" idx="10"/>
          </p:nvPr>
        </p:nvSpPr>
        <p:spPr>
          <a:xfrm>
            <a:off x="9900461"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986831C-B103-4D8B-9B60-BB937279A9D8}" type="slidenum">
              <a:rPr lang="en-GB" altLang="en-US"/>
              <a:pPr/>
              <a:t>125</a:t>
            </a:fld>
            <a:endParaRPr lang="en-GB" altLang="en-US"/>
          </a:p>
        </p:txBody>
      </p:sp>
    </p:spTree>
    <p:extLst>
      <p:ext uri="{BB962C8B-B14F-4D97-AF65-F5344CB8AC3E}">
        <p14:creationId xmlns:p14="http://schemas.microsoft.com/office/powerpoint/2010/main" val="3101649083"/>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43"/>
          <p:cNvSpPr>
            <a:spLocks noChangeArrowheads="1"/>
          </p:cNvSpPr>
          <p:nvPr/>
        </p:nvSpPr>
        <p:spPr bwMode="auto">
          <a:xfrm>
            <a:off x="1703389" y="115888"/>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Calibri" panose="020F0502020204030204" pitchFamily="34" charset="0"/>
                <a:sym typeface="Calibri" panose="020F0502020204030204" pitchFamily="34" charset="0"/>
              </a:rPr>
              <a:t>Previously MOPAC set clear Crime Targets </a:t>
            </a:r>
          </a:p>
        </p:txBody>
      </p:sp>
      <p:sp>
        <p:nvSpPr>
          <p:cNvPr id="9219" name="Shape 44"/>
          <p:cNvSpPr>
            <a:spLocks noGrp="1"/>
          </p:cNvSpPr>
          <p:nvPr>
            <p:ph type="sldNum" sz="quarter" idx="10"/>
          </p:nvPr>
        </p:nvSpPr>
        <p:spPr>
          <a:xfrm>
            <a:off x="9900461"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9C18455-BC38-4BC1-A52D-5804B95A8E84}" type="slidenum">
              <a:rPr lang="en-GB" altLang="en-US"/>
              <a:pPr/>
              <a:t>126</a:t>
            </a:fld>
            <a:endParaRPr lang="en-GB" altLang="en-US"/>
          </a:p>
        </p:txBody>
      </p:sp>
      <p:sp>
        <p:nvSpPr>
          <p:cNvPr id="9220" name="Shape 45"/>
          <p:cNvSpPr>
            <a:spLocks noChangeArrowheads="1"/>
          </p:cNvSpPr>
          <p:nvPr/>
        </p:nvSpPr>
        <p:spPr bwMode="auto">
          <a:xfrm>
            <a:off x="1835150" y="654050"/>
            <a:ext cx="8364538"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000"/>
              </a:spcBef>
              <a:spcAft>
                <a:spcPct val="0"/>
              </a:spcAft>
            </a:pPr>
            <a:r>
              <a:rPr lang="en-GB" altLang="en-US" b="1">
                <a:latin typeface="Calibri" panose="020F0502020204030204" pitchFamily="34" charset="0"/>
              </a:rPr>
              <a:t>Targets</a:t>
            </a:r>
            <a:r>
              <a:rPr lang="en-GB" altLang="en-US">
                <a:latin typeface="Calibri" panose="020F0502020204030204" pitchFamily="34" charset="0"/>
              </a:rPr>
              <a:t>! </a:t>
            </a:r>
            <a:r>
              <a:rPr lang="en-GB" altLang="en-US" b="1">
                <a:latin typeface="Calibri" panose="020F0502020204030204" pitchFamily="34" charset="0"/>
              </a:rPr>
              <a:t>Targets</a:t>
            </a:r>
            <a:r>
              <a:rPr lang="en-GB" altLang="en-US">
                <a:latin typeface="Calibri" panose="020F0502020204030204" pitchFamily="34" charset="0"/>
              </a:rPr>
              <a:t>! </a:t>
            </a:r>
            <a:r>
              <a:rPr lang="en-GB" altLang="en-US" b="1">
                <a:latin typeface="Calibri" panose="020F0502020204030204" pitchFamily="34" charset="0"/>
              </a:rPr>
              <a:t>Targets</a:t>
            </a:r>
            <a:r>
              <a:rPr lang="en-GB" altLang="en-US">
                <a:latin typeface="Calibri" panose="020F0502020204030204" pitchFamily="34" charset="0"/>
              </a:rPr>
              <a:t>! </a:t>
            </a:r>
            <a:r>
              <a:rPr lang="en-GB" altLang="en-US" b="1">
                <a:latin typeface="Calibri" panose="020F0502020204030204" pitchFamily="34" charset="0"/>
              </a:rPr>
              <a:t>Targets</a:t>
            </a:r>
            <a:r>
              <a:rPr lang="en-GB" altLang="en-US">
                <a:latin typeface="Calibri" panose="020F0502020204030204" pitchFamily="34" charset="0"/>
              </a:rPr>
              <a:t>! </a:t>
            </a:r>
            <a:r>
              <a:rPr lang="en-GB" altLang="en-US" b="1">
                <a:latin typeface="Calibri" panose="020F0502020204030204" pitchFamily="34" charset="0"/>
              </a:rPr>
              <a:t>Targets</a:t>
            </a:r>
            <a:r>
              <a:rPr lang="en-GB" altLang="en-US">
                <a:latin typeface="Calibri" panose="020F0502020204030204" pitchFamily="34" charset="0"/>
              </a:rPr>
              <a:t>! </a:t>
            </a:r>
            <a:r>
              <a:rPr lang="en-GB" altLang="en-US" b="1">
                <a:latin typeface="Calibri" panose="020F0502020204030204" pitchFamily="34" charset="0"/>
              </a:rPr>
              <a:t>Targets</a:t>
            </a:r>
            <a:r>
              <a:rPr lang="en-GB" altLang="en-US">
                <a:latin typeface="Calibri" panose="020F0502020204030204" pitchFamily="34" charset="0"/>
              </a:rPr>
              <a:t>! </a:t>
            </a:r>
            <a:endParaRPr lang="en-US" altLang="en-US">
              <a:latin typeface="Calibri" panose="020F0502020204030204" pitchFamily="34" charset="0"/>
            </a:endParaRPr>
          </a:p>
          <a:p>
            <a:pPr fontAlgn="base">
              <a:spcBef>
                <a:spcPts val="1000"/>
              </a:spcBef>
              <a:spcAft>
                <a:spcPct val="0"/>
              </a:spcAft>
            </a:pPr>
            <a:r>
              <a:rPr lang="en-US" altLang="en-US">
                <a:latin typeface="Calibri" panose="020F0502020204030204" pitchFamily="34" charset="0"/>
              </a:rPr>
              <a:t>Previously used my many forces and Government departments. </a:t>
            </a:r>
          </a:p>
          <a:p>
            <a:pPr fontAlgn="base">
              <a:spcBef>
                <a:spcPts val="1000"/>
              </a:spcBef>
              <a:spcAft>
                <a:spcPct val="0"/>
              </a:spcAft>
            </a:pPr>
            <a:r>
              <a:rPr lang="en-US" altLang="en-US">
                <a:latin typeface="Calibri" panose="020F0502020204030204" pitchFamily="34" charset="0"/>
              </a:rPr>
              <a:t>Setting a particular level of performance that is to be met or aimed for. </a:t>
            </a:r>
          </a:p>
          <a:p>
            <a:pPr fontAlgn="base">
              <a:spcBef>
                <a:spcPts val="1000"/>
              </a:spcBef>
              <a:spcAft>
                <a:spcPct val="0"/>
              </a:spcAft>
            </a:pPr>
            <a:endParaRPr lang="en-GB" altLang="en-US" sz="900" b="1" i="1">
              <a:latin typeface="Calibri" panose="020F0502020204030204" pitchFamily="34" charset="0"/>
            </a:endParaRPr>
          </a:p>
          <a:p>
            <a:pPr fontAlgn="base">
              <a:spcBef>
                <a:spcPts val="1000"/>
              </a:spcBef>
              <a:spcAft>
                <a:spcPct val="0"/>
              </a:spcAft>
            </a:pPr>
            <a:r>
              <a:rPr lang="en-GB" altLang="en-US" b="1">
                <a:latin typeface="Calibri" panose="020F0502020204030204" pitchFamily="34" charset="0"/>
              </a:rPr>
              <a:t>Previously MOPAC had – </a:t>
            </a:r>
            <a:r>
              <a:rPr lang="en-GB" altLang="en-US" b="1" i="1">
                <a:latin typeface="Calibri" panose="020F0502020204030204" pitchFamily="34" charset="0"/>
              </a:rPr>
              <a:t>six blanket numerical targets</a:t>
            </a:r>
            <a:r>
              <a:rPr lang="en-GB" altLang="en-US" b="1">
                <a:latin typeface="Calibri" panose="020F0502020204030204" pitchFamily="34" charset="0"/>
              </a:rPr>
              <a:t> – </a:t>
            </a:r>
            <a:r>
              <a:rPr lang="en-US" altLang="en-US" b="1">
                <a:latin typeface="Calibri" panose="020F0502020204030204" pitchFamily="34" charset="0"/>
              </a:rPr>
              <a:t>these were the </a:t>
            </a:r>
            <a:r>
              <a:rPr lang="en-GB" altLang="en-US" b="1">
                <a:latin typeface="Calibri" panose="020F0502020204030204" pitchFamily="34" charset="0"/>
              </a:rPr>
              <a:t>‘measure’ of MPS in view of the Mayor. i.e.,: </a:t>
            </a:r>
          </a:p>
          <a:p>
            <a:pPr fontAlgn="base">
              <a:spcBef>
                <a:spcPts val="1000"/>
              </a:spcBef>
              <a:spcAft>
                <a:spcPct val="0"/>
              </a:spcAft>
            </a:pPr>
            <a:r>
              <a:rPr lang="en-GB" altLang="en-US">
                <a:latin typeface="Calibri" panose="020F0502020204030204" pitchFamily="34" charset="0"/>
              </a:rPr>
              <a:t> - 20% reduction in key volume crime types (MOPAC 7) (</a:t>
            </a:r>
            <a:r>
              <a:rPr lang="en-GB" altLang="en-US" i="1">
                <a:latin typeface="Calibri" panose="020F0502020204030204" pitchFamily="34" charset="0"/>
              </a:rPr>
              <a:t>no vulnerability </a:t>
            </a:r>
            <a:r>
              <a:rPr lang="en-US" altLang="en-US" i="1">
                <a:latin typeface="Calibri" panose="020F0502020204030204" pitchFamily="34" charset="0"/>
              </a:rPr>
              <a:t>/</a:t>
            </a:r>
            <a:r>
              <a:rPr lang="en-GB" altLang="en-US" i="1">
                <a:latin typeface="Calibri" panose="020F0502020204030204" pitchFamily="34" charset="0"/>
              </a:rPr>
              <a:t> high harm</a:t>
            </a:r>
            <a:r>
              <a:rPr lang="en-US" altLang="en-US" i="1">
                <a:latin typeface="Calibri" panose="020F0502020204030204" pitchFamily="34" charset="0"/>
              </a:rPr>
              <a:t> and even if you didn’t present problem in the areas</a:t>
            </a:r>
            <a:r>
              <a:rPr lang="en-GB" altLang="en-US">
                <a:latin typeface="Calibri" panose="020F0502020204030204" pitchFamily="34" charset="0"/>
              </a:rPr>
              <a:t>)</a:t>
            </a:r>
          </a:p>
          <a:p>
            <a:pPr fontAlgn="base">
              <a:spcBef>
                <a:spcPts val="1000"/>
              </a:spcBef>
              <a:spcAft>
                <a:spcPct val="0"/>
              </a:spcAft>
            </a:pPr>
            <a:r>
              <a:rPr lang="en-GB" altLang="en-US">
                <a:latin typeface="Calibri" panose="020F0502020204030204" pitchFamily="34" charset="0"/>
              </a:rPr>
              <a:t> - 20% increase in 'public confidence in police' (</a:t>
            </a:r>
            <a:r>
              <a:rPr lang="en-GB" altLang="en-US" i="1">
                <a:latin typeface="Calibri" panose="020F0502020204030204" pitchFamily="34" charset="0"/>
              </a:rPr>
              <a:t>was this evidence based/achievable?</a:t>
            </a:r>
            <a:r>
              <a:rPr lang="en-GB" altLang="en-US">
                <a:latin typeface="Calibri" panose="020F0502020204030204" pitchFamily="34" charset="0"/>
              </a:rPr>
              <a:t>)</a:t>
            </a:r>
          </a:p>
          <a:p>
            <a:pPr fontAlgn="base">
              <a:spcBef>
                <a:spcPts val="1000"/>
              </a:spcBef>
              <a:spcAft>
                <a:spcPct val="0"/>
              </a:spcAft>
            </a:pPr>
            <a:endParaRPr lang="en-US" altLang="en-US">
              <a:latin typeface="Calibri" panose="020F0502020204030204" pitchFamily="34" charset="0"/>
            </a:endParaRPr>
          </a:p>
          <a:p>
            <a:pPr fontAlgn="base" hangingPunct="1">
              <a:spcBef>
                <a:spcPct val="0"/>
              </a:spcBef>
              <a:spcAft>
                <a:spcPct val="0"/>
              </a:spcAft>
            </a:pPr>
            <a:r>
              <a:rPr lang="en-GB" altLang="en-US" b="1">
                <a:latin typeface="Calibri" panose="020F0502020204030204" pitchFamily="34" charset="0"/>
              </a:rPr>
              <a:t>Potential negative impacts of numerical target setting.</a:t>
            </a:r>
            <a:r>
              <a:rPr lang="en-US" altLang="en-US" b="1">
                <a:latin typeface="Calibri" panose="020F0502020204030204" pitchFamily="34" charset="0"/>
              </a:rPr>
              <a:t> </a:t>
            </a:r>
          </a:p>
          <a:p>
            <a:pPr fontAlgn="base" hangingPunct="1">
              <a:spcBef>
                <a:spcPct val="0"/>
              </a:spcBef>
              <a:spcAft>
                <a:spcPct val="0"/>
              </a:spcAft>
            </a:pPr>
            <a:r>
              <a:rPr lang="en-US" altLang="en-US">
                <a:latin typeface="Calibri" panose="020F0502020204030204" pitchFamily="34" charset="0"/>
              </a:rPr>
              <a:t>Chasing figures?  Gaming of system? Impacted heavily by any recording changes. </a:t>
            </a:r>
          </a:p>
          <a:p>
            <a:pPr fontAlgn="base" hangingPunct="1">
              <a:spcBef>
                <a:spcPct val="0"/>
              </a:spcBef>
              <a:spcAft>
                <a:spcPct val="0"/>
              </a:spcAft>
            </a:pPr>
            <a:r>
              <a:rPr lang="en-US" altLang="en-US">
                <a:latin typeface="Calibri" panose="020F0502020204030204" pitchFamily="34" charset="0"/>
              </a:rPr>
              <a:t>What gets measured gets done? Performance cultures? Quality of recording? </a:t>
            </a:r>
          </a:p>
          <a:p>
            <a:pPr fontAlgn="base" hangingPunct="1">
              <a:spcBef>
                <a:spcPct val="0"/>
              </a:spcBef>
              <a:spcAft>
                <a:spcPct val="0"/>
              </a:spcAft>
            </a:pPr>
            <a:r>
              <a:rPr lang="en-US" altLang="en-US">
                <a:latin typeface="Calibri" panose="020F0502020204030204" pitchFamily="34" charset="0"/>
              </a:rPr>
              <a:t>Perverse incentives? Cause for concern and anxiety for staff? Harm a learning culture? </a:t>
            </a:r>
          </a:p>
          <a:p>
            <a:pPr fontAlgn="base" hangingPunct="1">
              <a:spcBef>
                <a:spcPct val="0"/>
              </a:spcBef>
              <a:spcAft>
                <a:spcPct val="0"/>
              </a:spcAft>
            </a:pPr>
            <a:endParaRPr lang="en-US" altLang="en-US">
              <a:latin typeface="Calibri" panose="020F0502020204030204" pitchFamily="34" charset="0"/>
            </a:endParaRPr>
          </a:p>
          <a:p>
            <a:pPr fontAlgn="base" hangingPunct="1">
              <a:spcBef>
                <a:spcPct val="0"/>
              </a:spcBef>
              <a:spcAft>
                <a:spcPct val="0"/>
              </a:spcAft>
            </a:pPr>
            <a:r>
              <a:rPr lang="en-GB" altLang="en-US" b="1">
                <a:latin typeface="Calibri" panose="020F0502020204030204" pitchFamily="34" charset="0"/>
              </a:rPr>
              <a:t>Certain crimes reducing by a set percentage </a:t>
            </a:r>
            <a:r>
              <a:rPr lang="en-GB" altLang="en-US" b="1" i="1">
                <a:latin typeface="Calibri" panose="020F0502020204030204" pitchFamily="34" charset="0"/>
              </a:rPr>
              <a:t>doesn’t mean overall the service is 'good'!</a:t>
            </a:r>
          </a:p>
          <a:p>
            <a:pPr fontAlgn="base" hangingPunct="1">
              <a:spcBef>
                <a:spcPct val="0"/>
              </a:spcBef>
              <a:spcAft>
                <a:spcPct val="0"/>
              </a:spcAft>
            </a:pPr>
            <a:endParaRPr lang="en-GB" altLang="en-US" b="1">
              <a:latin typeface="Calibri" panose="020F0502020204030204" pitchFamily="34" charset="0"/>
            </a:endParaRPr>
          </a:p>
        </p:txBody>
      </p:sp>
    </p:spTree>
    <p:extLst>
      <p:ext uri="{BB962C8B-B14F-4D97-AF65-F5344CB8AC3E}">
        <p14:creationId xmlns:p14="http://schemas.microsoft.com/office/powerpoint/2010/main" val="905830433"/>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43"/>
          <p:cNvSpPr>
            <a:spLocks noChangeArrowheads="1"/>
          </p:cNvSpPr>
          <p:nvPr/>
        </p:nvSpPr>
        <p:spPr bwMode="auto">
          <a:xfrm>
            <a:off x="1703389" y="188913"/>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Calibri" panose="020F0502020204030204" pitchFamily="34" charset="0"/>
                <a:sym typeface="Calibri" panose="020F0502020204030204" pitchFamily="34" charset="0"/>
              </a:rPr>
              <a:t>Thoughts at the beginning – redefining success</a:t>
            </a:r>
            <a:r>
              <a:rPr lang="en-US" altLang="en-US" sz="2400" b="1">
                <a:solidFill>
                  <a:srgbClr val="4D4D4F"/>
                </a:solidFill>
                <a:latin typeface="Calibri" panose="020F0502020204030204" pitchFamily="34" charset="0"/>
                <a:sym typeface="Calibri" panose="020F0502020204030204" pitchFamily="34" charset="0"/>
              </a:rPr>
              <a:t> for MOPAC/MPS</a:t>
            </a:r>
            <a:r>
              <a:rPr lang="en-GB" altLang="en-US" sz="2400" b="1">
                <a:solidFill>
                  <a:srgbClr val="4D4D4F"/>
                </a:solidFill>
                <a:latin typeface="Calibri" panose="020F0502020204030204" pitchFamily="34" charset="0"/>
                <a:sym typeface="Calibri" panose="020F0502020204030204" pitchFamily="34" charset="0"/>
              </a:rPr>
              <a:t>…. </a:t>
            </a:r>
          </a:p>
        </p:txBody>
      </p:sp>
      <p:sp>
        <p:nvSpPr>
          <p:cNvPr id="28675" name="Shape 44"/>
          <p:cNvSpPr txBox="1">
            <a:spLocks noGrp="1"/>
          </p:cNvSpPr>
          <p:nvPr/>
        </p:nvSpPr>
        <p:spPr bwMode="auto">
          <a:xfrm>
            <a:off x="9900462" y="6245226"/>
            <a:ext cx="310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pPr>
            <a:fld id="{3E00C8A1-B7E6-4BE7-BC3E-83ECC7C73153}" type="slidenum">
              <a:rPr lang="en-GB" altLang="en-US" sz="1400"/>
              <a:pPr algn="r" fontAlgn="base">
                <a:spcBef>
                  <a:spcPct val="0"/>
                </a:spcBef>
                <a:spcAft>
                  <a:spcPct val="0"/>
                </a:spcAft>
              </a:pPr>
              <a:t>127</a:t>
            </a:fld>
            <a:endParaRPr lang="en-GB" altLang="en-US" sz="1400"/>
          </a:p>
        </p:txBody>
      </p:sp>
      <p:sp>
        <p:nvSpPr>
          <p:cNvPr id="46" name="Shape 46"/>
          <p:cNvSpPr/>
          <p:nvPr/>
        </p:nvSpPr>
        <p:spPr>
          <a:xfrm>
            <a:off x="1847850" y="646114"/>
            <a:ext cx="8135938" cy="6015037"/>
          </a:xfrm>
          <a:prstGeom prst="rect">
            <a:avLst/>
          </a:prstGeom>
          <a:ln w="12700">
            <a:miter lim="400000"/>
          </a:ln>
          <a:extLst>
            <a:ext uri="{C572A759-6A51-4108-AA02-DFA0A04FC94B}"/>
          </a:extLst>
        </p:spPr>
        <p:txBody>
          <a:bodyPr lIns="45719" rIns="45719">
            <a:spAutoFit/>
          </a:bodyPr>
          <a:lstStyle>
            <a:lvl1pPr marL="3429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8001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2573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7145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1717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628900" indent="-3429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086100" indent="-3429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543300" indent="-3429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000500" indent="-3429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000"/>
              </a:spcBef>
              <a:spcAft>
                <a:spcPct val="0"/>
              </a:spcAft>
              <a:buSzPct val="100000"/>
            </a:pPr>
            <a:r>
              <a:rPr lang="en-GB" altLang="en-US">
                <a:latin typeface="Calibri" panose="020F0502020204030204" pitchFamily="34" charset="0"/>
              </a:rPr>
              <a:t>Can we: </a:t>
            </a:r>
          </a:p>
          <a:p>
            <a:pPr fontAlgn="base">
              <a:spcBef>
                <a:spcPts val="1000"/>
              </a:spcBef>
              <a:spcAft>
                <a:spcPct val="0"/>
              </a:spcAft>
              <a:buSzPct val="100000"/>
              <a:buFontTx/>
              <a:buAutoNum type="arabicPeriod"/>
            </a:pPr>
            <a:r>
              <a:rPr lang="en-US" altLang="en-US">
                <a:latin typeface="Calibri" panose="020F0502020204030204" pitchFamily="34" charset="0"/>
              </a:rPr>
              <a:t>M</a:t>
            </a:r>
            <a:r>
              <a:rPr lang="en-GB" altLang="en-US">
                <a:latin typeface="Calibri" panose="020F0502020204030204" pitchFamily="34" charset="0"/>
              </a:rPr>
              <a:t>ove away from </a:t>
            </a:r>
            <a:r>
              <a:rPr lang="en-GB" altLang="en-US" i="1">
                <a:latin typeface="Calibri" panose="020F0502020204030204" pitchFamily="34" charset="0"/>
              </a:rPr>
              <a:t>blunt pan London measures, volumes</a:t>
            </a:r>
            <a:r>
              <a:rPr lang="en-GB" altLang="en-US">
                <a:latin typeface="Calibri" panose="020F0502020204030204" pitchFamily="34" charset="0"/>
              </a:rPr>
              <a:t> and targets to a more</a:t>
            </a:r>
            <a:r>
              <a:rPr lang="en-GB" altLang="en-US" i="1">
                <a:latin typeface="Calibri" panose="020F0502020204030204" pitchFamily="34" charset="0"/>
              </a:rPr>
              <a:t>    sophisticated conversation</a:t>
            </a:r>
            <a:r>
              <a:rPr lang="en-GB" altLang="en-US">
                <a:latin typeface="Calibri" panose="020F0502020204030204" pitchFamily="34" charset="0"/>
              </a:rPr>
              <a:t>.</a:t>
            </a:r>
            <a:r>
              <a:rPr lang="en-GB" altLang="en-US">
                <a:latin typeface="Calibri" panose="020F0502020204030204" pitchFamily="34" charset="0"/>
                <a:sym typeface="Calibri" panose="020F0502020204030204" pitchFamily="34" charset="0"/>
              </a:rPr>
              <a:t>  </a:t>
            </a:r>
            <a:endParaRPr lang="en-US" altLang="en-US">
              <a:latin typeface="Calibri" panose="020F0502020204030204" pitchFamily="34" charset="0"/>
              <a:sym typeface="Calibri" panose="020F0502020204030204" pitchFamily="34" charset="0"/>
            </a:endParaRPr>
          </a:p>
          <a:p>
            <a:pPr fontAlgn="base">
              <a:spcBef>
                <a:spcPts val="1000"/>
              </a:spcBef>
              <a:spcAft>
                <a:spcPct val="0"/>
              </a:spcAft>
              <a:buSzPct val="100000"/>
              <a:buFontTx/>
              <a:buAutoNum type="arabicPeriod"/>
            </a:pPr>
            <a:r>
              <a:rPr lang="en-US" altLang="en-US">
                <a:latin typeface="Calibri" panose="020F0502020204030204" pitchFamily="34" charset="0"/>
                <a:sym typeface="Calibri" panose="020F0502020204030204" pitchFamily="34" charset="0"/>
              </a:rPr>
              <a:t>Wanted high harm offences. </a:t>
            </a:r>
            <a:endParaRPr lang="en-GB" altLang="en-US">
              <a:latin typeface="Calibri" panose="020F0502020204030204" pitchFamily="34" charset="0"/>
              <a:sym typeface="Calibri" panose="020F0502020204030204" pitchFamily="34" charset="0"/>
            </a:endParaRP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Move beyond purely 'crime'. </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Consider issues around tackling inequality and vulnerability.</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Ensure victim voices are core. </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Incorporate Londoners experiences and perceptions into defining success. </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Have a process supported by evidence and scrutiny.</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Move away from 'blame cultures' to learning cultures.</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Focus on problem solving. </a:t>
            </a:r>
          </a:p>
          <a:p>
            <a:pPr fontAlgn="base">
              <a:spcBef>
                <a:spcPts val="1000"/>
              </a:spcBef>
              <a:spcAft>
                <a:spcPct val="0"/>
              </a:spcAft>
              <a:buSzPct val="100000"/>
            </a:pPr>
            <a:endParaRPr lang="en-GB" altLang="en-US" sz="1000">
              <a:latin typeface="Calibri" panose="020F0502020204030204" pitchFamily="34" charset="0"/>
              <a:sym typeface="Calibri" panose="020F0502020204030204" pitchFamily="34" charset="0"/>
            </a:endParaRPr>
          </a:p>
          <a:p>
            <a:pPr fontAlgn="base">
              <a:spcBef>
                <a:spcPts val="1000"/>
              </a:spcBef>
              <a:spcAft>
                <a:spcPct val="0"/>
              </a:spcAft>
              <a:buSzPct val="100000"/>
            </a:pPr>
            <a:r>
              <a:rPr lang="en-GB" altLang="en-US">
                <a:latin typeface="Calibri" panose="020F0502020204030204" pitchFamily="34" charset="0"/>
                <a:sym typeface="Calibri" panose="020F0502020204030204" pitchFamily="34" charset="0"/>
              </a:rPr>
              <a:t>Talk about the </a:t>
            </a:r>
            <a:r>
              <a:rPr lang="en-GB" altLang="en-US" b="1" i="1">
                <a:latin typeface="Calibri" panose="020F0502020204030204" pitchFamily="34" charset="0"/>
                <a:sym typeface="Calibri" panose="020F0502020204030204" pitchFamily="34" charset="0"/>
              </a:rPr>
              <a:t>three core areas</a:t>
            </a:r>
            <a:r>
              <a:rPr lang="en-GB" altLang="en-US">
                <a:latin typeface="Calibri" panose="020F0502020204030204" pitchFamily="34" charset="0"/>
                <a:sym typeface="Calibri" panose="020F0502020204030204" pitchFamily="34" charset="0"/>
              </a:rPr>
              <a:t> to measuring success…</a:t>
            </a:r>
          </a:p>
          <a:p>
            <a:pPr fontAlgn="base">
              <a:spcBef>
                <a:spcPts val="1000"/>
              </a:spcBef>
              <a:spcAft>
                <a:spcPct val="0"/>
              </a:spcAft>
              <a:buSzPct val="100000"/>
              <a:buFontTx/>
              <a:buAutoNum type="arabicPeriod"/>
            </a:pPr>
            <a:r>
              <a:rPr lang="en-GB" altLang="en-US">
                <a:latin typeface="Calibri" panose="020F0502020204030204" pitchFamily="34" charset="0"/>
                <a:sym typeface="Calibri" panose="020F0502020204030204" pitchFamily="34" charset="0"/>
              </a:rPr>
              <a:t>Hope </a:t>
            </a:r>
            <a:r>
              <a:rPr lang="en-US" altLang="en-US">
                <a:latin typeface="Calibri" panose="020F0502020204030204" pitchFamily="34" charset="0"/>
                <a:sym typeface="Calibri" panose="020F0502020204030204" pitchFamily="34" charset="0"/>
              </a:rPr>
              <a:t>to stimulate conversations...</a:t>
            </a:r>
            <a:r>
              <a:rPr lang="en-GB" altLang="en-US" i="1">
                <a:latin typeface="Calibri" panose="020F0502020204030204" pitchFamily="34" charset="0"/>
                <a:sym typeface="Calibri" panose="020F0502020204030204" pitchFamily="34" charset="0"/>
              </a:rPr>
              <a:t> </a:t>
            </a:r>
          </a:p>
          <a:p>
            <a:pPr fontAlgn="base">
              <a:spcBef>
                <a:spcPts val="1000"/>
              </a:spcBef>
              <a:spcAft>
                <a:spcPct val="0"/>
              </a:spcAft>
              <a:buSzPct val="100000"/>
              <a:buFontTx/>
              <a:buAutoNum type="arabicPeriod"/>
            </a:pPr>
            <a:r>
              <a:rPr lang="en-GB" altLang="en-US" i="1">
                <a:latin typeface="Calibri" panose="020F0502020204030204" pitchFamily="34" charset="0"/>
                <a:sym typeface="Calibri" panose="020F0502020204030204" pitchFamily="34" charset="0"/>
              </a:rPr>
              <a:t>Underpinning this – lots unsaid around need to develop learning culture and the sheer strength of influence we can have.</a:t>
            </a:r>
            <a:r>
              <a:rPr lang="en-GB" altLang="en-US">
                <a:latin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1237429579"/>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74"/>
          <p:cNvSpPr>
            <a:spLocks noChangeArrowheads="1"/>
          </p:cNvSpPr>
          <p:nvPr/>
        </p:nvSpPr>
        <p:spPr bwMode="auto">
          <a:xfrm>
            <a:off x="1703389" y="134938"/>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US" altLang="en-US" sz="2400" b="1">
                <a:solidFill>
                  <a:srgbClr val="4D4D4F"/>
                </a:solidFill>
                <a:latin typeface="Calibri" panose="020F0502020204030204" pitchFamily="34" charset="0"/>
                <a:sym typeface="Calibri" panose="020F0502020204030204" pitchFamily="34" charset="0"/>
              </a:rPr>
              <a:t>Topic 1 : A Safer London – balance high harm </a:t>
            </a:r>
            <a:r>
              <a:rPr lang="en-US" altLang="en-US" sz="2400" b="1" i="1">
                <a:solidFill>
                  <a:srgbClr val="4D4D4F"/>
                </a:solidFill>
                <a:latin typeface="Calibri" panose="020F0502020204030204" pitchFamily="34" charset="0"/>
                <a:sym typeface="Calibri" panose="020F0502020204030204" pitchFamily="34" charset="0"/>
              </a:rPr>
              <a:t>and</a:t>
            </a:r>
            <a:r>
              <a:rPr lang="en-US" altLang="en-US" sz="2400" b="1">
                <a:solidFill>
                  <a:srgbClr val="4D4D4F"/>
                </a:solidFill>
                <a:latin typeface="Calibri" panose="020F0502020204030204" pitchFamily="34" charset="0"/>
                <a:sym typeface="Calibri" panose="020F0502020204030204" pitchFamily="34" charset="0"/>
              </a:rPr>
              <a:t> volume</a:t>
            </a:r>
            <a:endParaRPr lang="en-GB" altLang="en-US" sz="2400" b="1">
              <a:solidFill>
                <a:srgbClr val="4D4D4F"/>
              </a:solidFill>
              <a:latin typeface="Calibri" panose="020F0502020204030204" pitchFamily="34" charset="0"/>
              <a:sym typeface="Calibri" panose="020F0502020204030204" pitchFamily="34" charset="0"/>
            </a:endParaRPr>
          </a:p>
        </p:txBody>
      </p:sp>
      <p:sp>
        <p:nvSpPr>
          <p:cNvPr id="12291" name="Shape 75"/>
          <p:cNvSpPr>
            <a:spLocks noGrp="1"/>
          </p:cNvSpPr>
          <p:nvPr>
            <p:ph type="sldNum" sz="quarter" idx="10"/>
          </p:nvPr>
        </p:nvSpPr>
        <p:spPr>
          <a:xfrm>
            <a:off x="9900461"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6356BC3-2CDE-4BA2-9DFE-CC59D9DCB048}" type="slidenum">
              <a:rPr lang="en-GB" altLang="en-US"/>
              <a:pPr/>
              <a:t>128</a:t>
            </a:fld>
            <a:endParaRPr lang="en-GB" altLang="en-US"/>
          </a:p>
        </p:txBody>
      </p:sp>
      <p:sp>
        <p:nvSpPr>
          <p:cNvPr id="12302" name="Text Box 14"/>
          <p:cNvSpPr txBox="1">
            <a:spLocks noChangeArrowheads="1"/>
          </p:cNvSpPr>
          <p:nvPr/>
        </p:nvSpPr>
        <p:spPr bwMode="auto">
          <a:xfrm>
            <a:off x="1919288" y="809626"/>
            <a:ext cx="8424862" cy="551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No more numerical targets (appreciate that losing targets doesn’t solve everything). </a:t>
            </a:r>
          </a:p>
          <a:p>
            <a:pPr fontAlgn="base" hangingPunct="0">
              <a:spcBef>
                <a:spcPts val="1000"/>
              </a:spcBef>
              <a:spcAft>
                <a:spcPct val="0"/>
              </a:spcAft>
              <a:buSzPct val="100000"/>
              <a:buFontTx/>
              <a:buChar char="•"/>
            </a:pPr>
            <a:r>
              <a:rPr lang="en-GB" altLang="en-US" b="1">
                <a:solidFill>
                  <a:srgbClr val="000000"/>
                </a:solidFill>
                <a:cs typeface="Arial" panose="020B0604020202020204" pitchFamily="34" charset="0"/>
                <a:sym typeface="Calibri" panose="020F0502020204030204" pitchFamily="34" charset="0"/>
              </a:rPr>
              <a:t> A mandatory </a:t>
            </a:r>
            <a:r>
              <a:rPr lang="en-US" altLang="en-US" b="1">
                <a:solidFill>
                  <a:srgbClr val="000000"/>
                </a:solidFill>
                <a:cs typeface="Arial" panose="020B0604020202020204" pitchFamily="34" charset="0"/>
                <a:sym typeface="Calibri" panose="020F0502020204030204" pitchFamily="34" charset="0"/>
              </a:rPr>
              <a:t>focus</a:t>
            </a:r>
            <a:r>
              <a:rPr lang="en-US" altLang="en-US">
                <a:solidFill>
                  <a:srgbClr val="000000"/>
                </a:solidFill>
                <a:cs typeface="Arial" panose="020B0604020202020204" pitchFamily="34" charset="0"/>
                <a:sym typeface="Calibri" panose="020F0502020204030204" pitchFamily="34" charset="0"/>
              </a:rPr>
              <a:t> on </a:t>
            </a:r>
            <a:r>
              <a:rPr lang="en-GB" altLang="en-US">
                <a:solidFill>
                  <a:srgbClr val="000000"/>
                </a:solidFill>
                <a:cs typeface="Arial" panose="020B0604020202020204" pitchFamily="34" charset="0"/>
                <a:sym typeface="Calibri" panose="020F0502020204030204" pitchFamily="34" charset="0"/>
              </a:rPr>
              <a:t>High Harm priorities </a:t>
            </a:r>
            <a:r>
              <a:rPr lang="en-US" altLang="en-US">
                <a:solidFill>
                  <a:srgbClr val="000000"/>
                </a:solidFill>
                <a:cs typeface="Arial" panose="020B0604020202020204" pitchFamily="34" charset="0"/>
                <a:sym typeface="Calibri" panose="020F0502020204030204" pitchFamily="34" charset="0"/>
              </a:rPr>
              <a:t>(i.e., Sexual offences, CSE, Domestic Abuse, Weapon based, knife and gun, Hate crime).  </a:t>
            </a:r>
            <a:r>
              <a:rPr lang="en-US" altLang="en-US" b="1">
                <a:solidFill>
                  <a:srgbClr val="000000"/>
                </a:solidFill>
                <a:cs typeface="Arial" panose="020B0604020202020204" pitchFamily="34" charset="0"/>
                <a:sym typeface="Calibri" panose="020F0502020204030204" pitchFamily="34" charset="0"/>
              </a:rPr>
              <a:t>Area was missing previously. </a:t>
            </a:r>
            <a:endParaRPr lang="en-GB" altLang="en-US" b="1">
              <a:solidFill>
                <a:srgbClr val="000000"/>
              </a:solidFill>
              <a:cs typeface="Arial" panose="020B0604020202020204" pitchFamily="34" charset="0"/>
              <a:sym typeface="Calibri" panose="020F0502020204030204" pitchFamily="34" charset="0"/>
            </a:endParaRPr>
          </a:p>
          <a:p>
            <a:pPr fontAlgn="base" hangingPunct="0">
              <a:spcBef>
                <a:spcPts val="1000"/>
              </a:spcBef>
              <a:spcAft>
                <a:spcPct val="0"/>
              </a:spcAft>
              <a:buSzPct val="100000"/>
            </a:pPr>
            <a:r>
              <a:rPr lang="en-US" altLang="en-US">
                <a:solidFill>
                  <a:srgbClr val="000000"/>
                </a:solidFill>
                <a:cs typeface="Arial" panose="020B0604020202020204" pitchFamily="34" charset="0"/>
                <a:sym typeface="Calibri" panose="020F0502020204030204" pitchFamily="34" charset="0"/>
              </a:rPr>
              <a:t>- Measuring but </a:t>
            </a:r>
            <a:r>
              <a:rPr lang="en-GB" altLang="en-US">
                <a:solidFill>
                  <a:srgbClr val="000000"/>
                </a:solidFill>
                <a:cs typeface="Arial" panose="020B0604020202020204" pitchFamily="34" charset="0"/>
                <a:sym typeface="Calibri" panose="020F0502020204030204" pitchFamily="34" charset="0"/>
              </a:rPr>
              <a:t>beyond numbers – some high harms </a:t>
            </a:r>
            <a:r>
              <a:rPr lang="en-US" altLang="en-US">
                <a:solidFill>
                  <a:srgbClr val="000000"/>
                </a:solidFill>
                <a:cs typeface="Arial" panose="020B0604020202020204" pitchFamily="34" charset="0"/>
                <a:sym typeface="Calibri" panose="020F0502020204030204" pitchFamily="34" charset="0"/>
              </a:rPr>
              <a:t>should go up </a:t>
            </a:r>
            <a:r>
              <a:rPr lang="en-GB" altLang="en-US">
                <a:solidFill>
                  <a:srgbClr val="000000"/>
                </a:solidFill>
                <a:cs typeface="Arial" panose="020B0604020202020204" pitchFamily="34" charset="0"/>
                <a:sym typeface="Calibri" panose="020F0502020204030204" pitchFamily="34" charset="0"/>
              </a:rPr>
              <a:t>(better reporting). </a:t>
            </a:r>
          </a:p>
          <a:p>
            <a:pPr fontAlgn="base" hangingPunct="0">
              <a:spcBef>
                <a:spcPts val="1000"/>
              </a:spcBef>
              <a:spcAft>
                <a:spcPct val="0"/>
              </a:spcAft>
              <a:buSzPct val="100000"/>
              <a:buFontTx/>
              <a:buChar char="-"/>
            </a:pPr>
            <a:r>
              <a:rPr lang="en-US" altLang="en-US">
                <a:solidFill>
                  <a:srgbClr val="000000"/>
                </a:solidFill>
                <a:cs typeface="Arial" panose="020B0604020202020204" pitchFamily="34" charset="0"/>
                <a:sym typeface="Calibri" panose="020F0502020204030204" pitchFamily="34" charset="0"/>
              </a:rPr>
              <a:t>Focus to be on reducing </a:t>
            </a:r>
            <a:r>
              <a:rPr lang="en-GB" altLang="en-US" b="1" i="1">
                <a:solidFill>
                  <a:srgbClr val="000000"/>
                </a:solidFill>
                <a:cs typeface="Arial" panose="020B0604020202020204" pitchFamily="34" charset="0"/>
                <a:sym typeface="Calibri" panose="020F0502020204030204" pitchFamily="34" charset="0"/>
              </a:rPr>
              <a:t>repeat victimisation </a:t>
            </a:r>
            <a:r>
              <a:rPr lang="en-GB" altLang="en-US">
                <a:solidFill>
                  <a:srgbClr val="000000"/>
                </a:solidFill>
                <a:cs typeface="Arial" panose="020B0604020202020204" pitchFamily="34" charset="0"/>
                <a:sym typeface="Calibri" panose="020F0502020204030204" pitchFamily="34" charset="0"/>
              </a:rPr>
              <a:t>within higher harm victims.  </a:t>
            </a:r>
            <a:endParaRPr lang="en-US" altLang="en-US">
              <a:solidFill>
                <a:srgbClr val="000000"/>
              </a:solidFill>
              <a:cs typeface="Arial" panose="020B0604020202020204" pitchFamily="34" charset="0"/>
              <a:sym typeface="Calibri" panose="020F0502020204030204" pitchFamily="34" charset="0"/>
            </a:endParaRPr>
          </a:p>
          <a:p>
            <a:pPr fontAlgn="base" hangingPunct="0">
              <a:spcBef>
                <a:spcPts val="1000"/>
              </a:spcBef>
              <a:spcAft>
                <a:spcPct val="0"/>
              </a:spcAft>
              <a:buSzPct val="100000"/>
              <a:buFontTx/>
              <a:buChar char="-"/>
            </a:pPr>
            <a:endParaRPr lang="en-GB" altLang="en-US">
              <a:solidFill>
                <a:srgbClr val="000000"/>
              </a:solidFill>
              <a:cs typeface="Arial" panose="020B0604020202020204" pitchFamily="34" charset="0"/>
              <a:sym typeface="Calibri" panose="020F0502020204030204" pitchFamily="34" charset="0"/>
            </a:endParaRPr>
          </a:p>
          <a:p>
            <a:pPr fontAlgn="base" hangingPunct="0">
              <a:spcBef>
                <a:spcPts val="1000"/>
              </a:spcBef>
              <a:spcAft>
                <a:spcPct val="0"/>
              </a:spcAft>
              <a:buSzPct val="100000"/>
              <a:buFontTx/>
              <a:buChar char="•"/>
            </a:pPr>
            <a:r>
              <a:rPr lang="en-GB" altLang="en-US">
                <a:solidFill>
                  <a:srgbClr val="000000"/>
                </a:solidFill>
                <a:cs typeface="Arial" panose="020B0604020202020204" pitchFamily="34" charset="0"/>
                <a:sym typeface="Calibri" panose="020F0502020204030204" pitchFamily="34" charset="0"/>
              </a:rPr>
              <a:t> Commitment to tackle ASB</a:t>
            </a:r>
            <a:r>
              <a:rPr lang="en-US" altLang="en-US">
                <a:solidFill>
                  <a:srgbClr val="000000"/>
                </a:solidFill>
                <a:cs typeface="Arial" panose="020B0604020202020204" pitchFamily="34" charset="0"/>
                <a:sym typeface="Calibri" panose="020F0502020204030204" pitchFamily="34" charset="0"/>
              </a:rPr>
              <a:t> (volume wise- no1)</a:t>
            </a:r>
            <a:r>
              <a:rPr lang="en-GB" altLang="en-US">
                <a:solidFill>
                  <a:srgbClr val="000000"/>
                </a:solidFill>
                <a:cs typeface="Arial" panose="020B0604020202020204" pitchFamily="34" charset="0"/>
                <a:sym typeface="Calibri" panose="020F0502020204030204" pitchFamily="34" charset="0"/>
              </a:rPr>
              <a:t>.</a:t>
            </a:r>
          </a:p>
          <a:p>
            <a:pPr fontAlgn="base" hangingPunct="0">
              <a:spcBef>
                <a:spcPts val="1000"/>
              </a:spcBef>
              <a:spcAft>
                <a:spcPct val="0"/>
              </a:spcAft>
              <a:buSzPct val="100000"/>
              <a:buFontTx/>
              <a:buChar char="•"/>
            </a:pPr>
            <a:r>
              <a:rPr lang="en-US" altLang="en-US">
                <a:solidFill>
                  <a:srgbClr val="000000"/>
                </a:solidFill>
                <a:cs typeface="Arial" panose="020B0604020202020204" pitchFamily="34" charset="0"/>
                <a:sym typeface="Calibri" panose="020F0502020204030204" pitchFamily="34" charset="0"/>
              </a:rPr>
              <a:t> </a:t>
            </a:r>
            <a:r>
              <a:rPr lang="en-GB" altLang="en-US">
                <a:solidFill>
                  <a:srgbClr val="000000"/>
                </a:solidFill>
                <a:cs typeface="Arial" panose="020B0604020202020204" pitchFamily="34" charset="0"/>
                <a:sym typeface="Calibri" panose="020F0502020204030204" pitchFamily="34" charset="0"/>
              </a:rPr>
              <a:t>Volume crime priorities -</a:t>
            </a:r>
            <a:r>
              <a:rPr lang="en-GB" altLang="en-US" b="1">
                <a:solidFill>
                  <a:srgbClr val="000000"/>
                </a:solidFill>
                <a:cs typeface="Arial" panose="020B0604020202020204" pitchFamily="34" charset="0"/>
                <a:sym typeface="Calibri" panose="020F0502020204030204" pitchFamily="34" charset="0"/>
              </a:rPr>
              <a:t> local decision making based upon evidence. </a:t>
            </a:r>
          </a:p>
          <a:p>
            <a:pPr fontAlgn="base" hangingPunct="0">
              <a:spcBef>
                <a:spcPts val="1000"/>
              </a:spcBef>
              <a:spcAft>
                <a:spcPct val="0"/>
              </a:spcAft>
              <a:buSzPct val="100000"/>
              <a:buFontTx/>
              <a:buChar char="•"/>
            </a:pPr>
            <a:r>
              <a:rPr lang="en-GB" altLang="en-US">
                <a:solidFill>
                  <a:srgbClr val="000000"/>
                </a:solidFill>
                <a:cs typeface="Arial" panose="020B0604020202020204" pitchFamily="34" charset="0"/>
                <a:sym typeface="Calibri" panose="020F0502020204030204" pitchFamily="34" charset="0"/>
              </a:rPr>
              <a:t> </a:t>
            </a:r>
            <a:r>
              <a:rPr lang="en-GB" altLang="en-US" b="1">
                <a:solidFill>
                  <a:srgbClr val="000000"/>
                </a:solidFill>
                <a:cs typeface="Arial" panose="020B0604020202020204" pitchFamily="34" charset="0"/>
                <a:sym typeface="Arial" panose="020B0604020202020204" pitchFamily="34" charset="0"/>
              </a:rPr>
              <a:t> Local policing - local priorities - Local decision making - local problem solving</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Refreshed annually - aiming for year on year reductions.</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Link in with local assessments and profiles. </a:t>
            </a:r>
            <a:endParaRPr lang="en-US" altLang="en-US">
              <a:solidFill>
                <a:srgbClr val="000000"/>
              </a:solidFill>
              <a:cs typeface="Arial" panose="020B0604020202020204" pitchFamily="34" charset="0"/>
              <a:sym typeface="Arial" panose="020B0604020202020204" pitchFamily="34" charset="0"/>
            </a:endParaRPr>
          </a:p>
          <a:p>
            <a:pPr fontAlgn="base">
              <a:spcBef>
                <a:spcPct val="50000"/>
              </a:spcBef>
              <a:spcAft>
                <a:spcPct val="0"/>
              </a:spcAft>
              <a:buFontTx/>
              <a:buChar char="-"/>
            </a:pPr>
            <a:endParaRPr lang="en-GB" altLang="en-US">
              <a:solidFill>
                <a:srgbClr val="000000"/>
              </a:solidFill>
              <a:cs typeface="Arial" panose="020B0604020202020204" pitchFamily="34" charset="0"/>
              <a:sym typeface="Arial" panose="020B0604020202020204" pitchFamily="34" charset="0"/>
            </a:endParaRP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Maintain oversight of all recorded crime and drive actions where appropriate.</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Transparency in reporting and scrutiny (i.e., new suite of dashboards)</a:t>
            </a:r>
          </a:p>
        </p:txBody>
      </p:sp>
    </p:spTree>
    <p:extLst>
      <p:ext uri="{BB962C8B-B14F-4D97-AF65-F5344CB8AC3E}">
        <p14:creationId xmlns:p14="http://schemas.microsoft.com/office/powerpoint/2010/main" val="1014272545"/>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78"/>
          <p:cNvSpPr>
            <a:spLocks noChangeArrowheads="1"/>
          </p:cNvSpPr>
          <p:nvPr/>
        </p:nvSpPr>
        <p:spPr bwMode="auto">
          <a:xfrm>
            <a:off x="1703389" y="30163"/>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Calibri" panose="020F0502020204030204" pitchFamily="34" charset="0"/>
                <a:sym typeface="Calibri" panose="020F0502020204030204" pitchFamily="34" charset="0"/>
              </a:rPr>
              <a:t>A Safer London local decision making - our analytic offer</a:t>
            </a:r>
          </a:p>
        </p:txBody>
      </p:sp>
      <p:sp>
        <p:nvSpPr>
          <p:cNvPr id="13315" name="Shape 79"/>
          <p:cNvSpPr>
            <a:spLocks noGrp="1"/>
          </p:cNvSpPr>
          <p:nvPr>
            <p:ph type="sldNum" sz="quarter" idx="10"/>
          </p:nvPr>
        </p:nvSpPr>
        <p:spPr>
          <a:xfrm>
            <a:off x="9900461"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451A300-D06F-413E-9BC0-1BEF0B9E9C7F}" type="slidenum">
              <a:rPr lang="en-GB" altLang="en-US"/>
              <a:pPr/>
              <a:t>129</a:t>
            </a:fld>
            <a:endParaRPr lang="en-GB" altLang="en-US"/>
          </a:p>
        </p:txBody>
      </p:sp>
      <p:sp>
        <p:nvSpPr>
          <p:cNvPr id="13317" name="Text Box 5"/>
          <p:cNvSpPr txBox="1">
            <a:spLocks noChangeArrowheads="1"/>
          </p:cNvSpPr>
          <p:nvPr/>
        </p:nvSpPr>
        <p:spPr bwMode="auto">
          <a:xfrm>
            <a:off x="1919289" y="411164"/>
            <a:ext cx="8137525" cy="185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GB" altLang="en-US" sz="1400">
                <a:solidFill>
                  <a:srgbClr val="000000"/>
                </a:solidFill>
                <a:cs typeface="Arial" panose="020B0604020202020204" pitchFamily="34" charset="0"/>
                <a:sym typeface="Arial" panose="020B0604020202020204" pitchFamily="34" charset="0"/>
              </a:rPr>
              <a:t> Local priorities to be locally decided based upon evidence – are there local analysts? </a:t>
            </a:r>
          </a:p>
          <a:p>
            <a:pPr fontAlgn="base" hangingPunct="0">
              <a:spcBef>
                <a:spcPts val="1000"/>
              </a:spcBef>
              <a:spcAft>
                <a:spcPct val="0"/>
              </a:spcAft>
              <a:buSzPct val="100000"/>
              <a:buFontTx/>
              <a:buChar char="•"/>
            </a:pPr>
            <a:r>
              <a:rPr lang="en-GB" altLang="en-US" sz="1400">
                <a:solidFill>
                  <a:srgbClr val="000000"/>
                </a:solidFill>
                <a:cs typeface="Arial" panose="020B0604020202020204" pitchFamily="34" charset="0"/>
                <a:sym typeface="Calibri" panose="020F0502020204030204" pitchFamily="34" charset="0"/>
              </a:rPr>
              <a:t> To shape conversations – MOPAC analysis and tools – focussing upon 60% of all TNO (i.e., no drug crime = police generated). </a:t>
            </a:r>
            <a:r>
              <a:rPr lang="en-GB" altLang="en-US" sz="1400">
                <a:solidFill>
                  <a:srgbClr val="000000"/>
                </a:solidFill>
                <a:cs typeface="Arial" panose="020B0604020202020204" pitchFamily="34" charset="0"/>
                <a:sym typeface="Arial" panose="020B0604020202020204" pitchFamily="34" charset="0"/>
              </a:rPr>
              <a:t>E&amp;I developed a new 'crime dashboard'. </a:t>
            </a:r>
          </a:p>
          <a:p>
            <a:pPr fontAlgn="base" hangingPunct="0">
              <a:spcBef>
                <a:spcPts val="1000"/>
              </a:spcBef>
              <a:spcAft>
                <a:spcPct val="0"/>
              </a:spcAft>
              <a:buSzPct val="100000"/>
              <a:buFontTx/>
              <a:buChar char="•"/>
            </a:pPr>
            <a:r>
              <a:rPr lang="en-GB" altLang="en-US" sz="1400">
                <a:solidFill>
                  <a:srgbClr val="000000"/>
                </a:solidFill>
                <a:cs typeface="Arial" panose="020B0604020202020204" pitchFamily="34" charset="0"/>
                <a:sym typeface="Arial" panose="020B0604020202020204" pitchFamily="34" charset="0"/>
              </a:rPr>
              <a:t> Priorities over time, ranks, volume: short and long term trends, rate per population, … down to a ward level. </a:t>
            </a:r>
          </a:p>
          <a:p>
            <a:pPr fontAlgn="base">
              <a:spcBef>
                <a:spcPct val="50000"/>
              </a:spcBef>
              <a:spcAft>
                <a:spcPct val="0"/>
              </a:spcAft>
              <a:buFontTx/>
              <a:buChar char="•"/>
            </a:pPr>
            <a:r>
              <a:rPr lang="en-GB" altLang="en-US" sz="1400">
                <a:solidFill>
                  <a:srgbClr val="000000"/>
                </a:solidFill>
                <a:cs typeface="Arial" panose="020B0604020202020204" pitchFamily="34" charset="0"/>
                <a:sym typeface="Arial" panose="020B0604020202020204" pitchFamily="34" charset="0"/>
              </a:rPr>
              <a:t> DMPC and AC Martin Hewitt met every borough (Chief Exec) to agree the local priorities.  Clear Support. </a:t>
            </a:r>
          </a:p>
          <a:p>
            <a:pPr fontAlgn="base">
              <a:spcBef>
                <a:spcPct val="50000"/>
              </a:spcBef>
              <a:spcAft>
                <a:spcPct val="0"/>
              </a:spcAft>
              <a:buFontTx/>
              <a:buChar char="•"/>
            </a:pPr>
            <a:r>
              <a:rPr lang="en-GB" altLang="en-US" sz="1400">
                <a:solidFill>
                  <a:srgbClr val="000000"/>
                </a:solidFill>
                <a:cs typeface="Arial" panose="020B0604020202020204" pitchFamily="34" charset="0"/>
                <a:sym typeface="Arial" panose="020B0604020202020204" pitchFamily="34" charset="0"/>
              </a:rPr>
              <a:t> We report on </a:t>
            </a:r>
            <a:r>
              <a:rPr lang="en-GB" altLang="en-US" sz="1400" i="1">
                <a:solidFill>
                  <a:srgbClr val="000000"/>
                </a:solidFill>
                <a:cs typeface="Arial" panose="020B0604020202020204" pitchFamily="34" charset="0"/>
                <a:sym typeface="Arial" panose="020B0604020202020204" pitchFamily="34" charset="0"/>
              </a:rPr>
              <a:t>overall crime</a:t>
            </a:r>
            <a:r>
              <a:rPr lang="en-GB" altLang="en-US" sz="1400">
                <a:solidFill>
                  <a:srgbClr val="000000"/>
                </a:solidFill>
                <a:cs typeface="Arial" panose="020B0604020202020204" pitchFamily="34" charset="0"/>
                <a:sym typeface="Arial" panose="020B0604020202020204" pitchFamily="34" charset="0"/>
              </a:rPr>
              <a:t> and the </a:t>
            </a:r>
            <a:r>
              <a:rPr lang="en-GB" altLang="en-US" sz="1400" i="1">
                <a:solidFill>
                  <a:srgbClr val="000000"/>
                </a:solidFill>
                <a:cs typeface="Arial" panose="020B0604020202020204" pitchFamily="34" charset="0"/>
                <a:sym typeface="Arial" panose="020B0604020202020204" pitchFamily="34" charset="0"/>
              </a:rPr>
              <a:t>locally selected priorities</a:t>
            </a:r>
            <a:r>
              <a:rPr lang="en-GB" altLang="en-US" sz="1400">
                <a:solidFill>
                  <a:srgbClr val="000000"/>
                </a:solidFill>
                <a:cs typeface="Arial" panose="020B0604020202020204" pitchFamily="34" charset="0"/>
                <a:sym typeface="Arial" panose="020B0604020202020204" pitchFamily="34" charset="0"/>
              </a:rPr>
              <a:t>. </a:t>
            </a:r>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l="15938" t="11514" r="24776" b="4756"/>
          <a:stretch>
            <a:fillRect/>
          </a:stretch>
        </p:blipFill>
        <p:spPr bwMode="auto">
          <a:xfrm>
            <a:off x="1487488" y="2420939"/>
            <a:ext cx="4464051" cy="4294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l="16330" t="14844" r="25761" b="3484"/>
          <a:stretch>
            <a:fillRect/>
          </a:stretch>
        </p:blipFill>
        <p:spPr bwMode="auto">
          <a:xfrm>
            <a:off x="5880101" y="2420939"/>
            <a:ext cx="4824413" cy="4281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12136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Disqualified Drivers (Roach, 2017).</a:t>
            </a:r>
            <a:endParaRPr lang="en-GB" dirty="0"/>
          </a:p>
        </p:txBody>
      </p:sp>
      <p:graphicFrame>
        <p:nvGraphicFramePr>
          <p:cNvPr id="4" name="Content Placeholder 3"/>
          <p:cNvGraphicFramePr>
            <a:graphicFrameLocks noGrp="1"/>
          </p:cNvGraphicFramePr>
          <p:nvPr>
            <p:ph idx="1"/>
            <p:extLst/>
          </p:nvPr>
        </p:nvGraphicFramePr>
        <p:xfrm>
          <a:off x="1847528" y="1916832"/>
          <a:ext cx="8496944" cy="38870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810771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82"/>
          <p:cNvSpPr>
            <a:spLocks noChangeArrowheads="1"/>
          </p:cNvSpPr>
          <p:nvPr/>
        </p:nvSpPr>
        <p:spPr bwMode="auto">
          <a:xfrm>
            <a:off x="1703389" y="188913"/>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Calibri" panose="020F0502020204030204" pitchFamily="34" charset="0"/>
                <a:sym typeface="Calibri" panose="020F0502020204030204" pitchFamily="34" charset="0"/>
              </a:rPr>
              <a:t>Topic 2: A better police service for Londoners</a:t>
            </a:r>
          </a:p>
        </p:txBody>
      </p:sp>
      <p:sp>
        <p:nvSpPr>
          <p:cNvPr id="14339" name="Shape 83"/>
          <p:cNvSpPr>
            <a:spLocks noGrp="1"/>
          </p:cNvSpPr>
          <p:nvPr>
            <p:ph type="sldNum" sz="quarter" idx="10"/>
          </p:nvPr>
        </p:nvSpPr>
        <p:spPr>
          <a:xfrm>
            <a:off x="9900462"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45214AA-8903-4142-904E-2F15357017BC}" type="slidenum">
              <a:rPr lang="en-GB" altLang="en-US"/>
              <a:pPr/>
              <a:t>130</a:t>
            </a:fld>
            <a:endParaRPr lang="en-GB" altLang="en-US"/>
          </a:p>
        </p:txBody>
      </p:sp>
      <p:sp>
        <p:nvSpPr>
          <p:cNvPr id="14343" name="Text Box 1031"/>
          <p:cNvSpPr txBox="1">
            <a:spLocks noChangeArrowheads="1"/>
          </p:cNvSpPr>
          <p:nvPr/>
        </p:nvSpPr>
        <p:spPr bwMode="auto">
          <a:xfrm>
            <a:off x="1992313" y="836613"/>
            <a:ext cx="8208962"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Ensuring public views are core to understanding success… </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Placing victim satisfaction with police at the front..</a:t>
            </a:r>
          </a:p>
          <a:p>
            <a:pPr fontAlgn="base">
              <a:spcBef>
                <a:spcPct val="50000"/>
              </a:spcBef>
              <a:spcAft>
                <a:spcPct val="0"/>
              </a:spcAft>
              <a:buFontTx/>
              <a:buChar char="•"/>
            </a:pPr>
            <a:r>
              <a:rPr lang="en-US" altLang="en-US">
                <a:solidFill>
                  <a:srgbClr val="000000"/>
                </a:solidFill>
                <a:cs typeface="Arial" panose="020B0604020202020204" pitchFamily="34" charset="0"/>
                <a:sym typeface="Arial" panose="020B0604020202020204" pitchFamily="34" charset="0"/>
              </a:rPr>
              <a:t> </a:t>
            </a:r>
            <a:r>
              <a:rPr lang="en-GB" altLang="en-US">
                <a:solidFill>
                  <a:srgbClr val="000000"/>
                </a:solidFill>
                <a:cs typeface="Arial" panose="020B0604020202020204" pitchFamily="34" charset="0"/>
                <a:sym typeface="Arial" panose="020B0604020202020204" pitchFamily="34" charset="0"/>
              </a:rPr>
              <a:t>Moving beyond previous narrative around 'confidence' (aka. Good job local). </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'Good job local' / confidence - previously limited - strategic grip, understanding, actionable.  We had a statistical model - broad concepts…  unconvinced it ever landed well. </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A new focus on the core </a:t>
            </a:r>
            <a:r>
              <a:rPr lang="en-GB" altLang="en-US" b="1" i="1">
                <a:solidFill>
                  <a:srgbClr val="000000"/>
                </a:solidFill>
                <a:cs typeface="Arial" panose="020B0604020202020204" pitchFamily="34" charset="0"/>
                <a:sym typeface="Arial" panose="020B0604020202020204" pitchFamily="34" charset="0"/>
              </a:rPr>
              <a:t>actionable</a:t>
            </a:r>
            <a:r>
              <a:rPr lang="en-GB" altLang="en-US">
                <a:solidFill>
                  <a:srgbClr val="000000"/>
                </a:solidFill>
                <a:cs typeface="Arial" panose="020B0604020202020204" pitchFamily="34" charset="0"/>
                <a:sym typeface="Arial" panose="020B0604020202020204" pitchFamily="34" charset="0"/>
              </a:rPr>
              <a:t> behaviours we want to see improve  (fair treatment; dealing with the things that matter; are informed about what police are doing …) as opposed to wider concepts.</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Seek to drive more representative workforce (BAME / Female recruitment). </a:t>
            </a:r>
          </a:p>
          <a:p>
            <a:pPr fontAlgn="base">
              <a:spcBef>
                <a:spcPct val="5000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Use MPS own staff survey – track and seek improvements within …</a:t>
            </a:r>
            <a:r>
              <a:rPr lang="en-GB" altLang="en-US" i="1">
                <a:solidFill>
                  <a:srgbClr val="000000"/>
                </a:solidFill>
                <a:cs typeface="Arial" panose="020B0604020202020204" pitchFamily="34" charset="0"/>
                <a:sym typeface="Arial" panose="020B0604020202020204" pitchFamily="34" charset="0"/>
              </a:rPr>
              <a:t>'being treated with fairness and respect by collegues'.  </a:t>
            </a:r>
          </a:p>
        </p:txBody>
      </p:sp>
    </p:spTree>
    <p:extLst>
      <p:ext uri="{BB962C8B-B14F-4D97-AF65-F5344CB8AC3E}">
        <p14:creationId xmlns:p14="http://schemas.microsoft.com/office/powerpoint/2010/main" val="2563704091"/>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103"/>
          <p:cNvSpPr>
            <a:spLocks noChangeArrowheads="1"/>
          </p:cNvSpPr>
          <p:nvPr/>
        </p:nvSpPr>
        <p:spPr bwMode="auto">
          <a:xfrm>
            <a:off x="1703388" y="58739"/>
            <a:ext cx="8964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000" b="1">
                <a:solidFill>
                  <a:srgbClr val="4D4D4F"/>
                </a:solidFill>
                <a:latin typeface="Calibri" panose="020F0502020204030204" pitchFamily="34" charset="0"/>
                <a:sym typeface="Calibri" panose="020F0502020204030204" pitchFamily="34" charset="0"/>
              </a:rPr>
              <a:t>An extension of our evidence base – focussing upon core behaviours</a:t>
            </a:r>
          </a:p>
        </p:txBody>
      </p:sp>
      <p:grpSp>
        <p:nvGrpSpPr>
          <p:cNvPr id="19459" name="Group 110"/>
          <p:cNvGrpSpPr>
            <a:grpSpLocks/>
          </p:cNvGrpSpPr>
          <p:nvPr/>
        </p:nvGrpSpPr>
        <p:grpSpPr bwMode="auto">
          <a:xfrm>
            <a:off x="7404100" y="2665413"/>
            <a:ext cx="2973388" cy="2836862"/>
            <a:chOff x="248256" y="0"/>
            <a:chExt cx="2971514" cy="2836790"/>
          </a:xfrm>
        </p:grpSpPr>
        <p:sp>
          <p:nvSpPr>
            <p:cNvPr id="19466" name="Shape 104"/>
            <p:cNvSpPr>
              <a:spLocks/>
            </p:cNvSpPr>
            <p:nvPr/>
          </p:nvSpPr>
          <p:spPr bwMode="auto">
            <a:xfrm>
              <a:off x="1026931" y="0"/>
              <a:ext cx="1275693" cy="840811"/>
            </a:xfrm>
            <a:custGeom>
              <a:avLst/>
              <a:gdLst>
                <a:gd name="T0" fmla="*/ 637847 w 21600"/>
                <a:gd name="T1" fmla="*/ 420406 h 21600"/>
                <a:gd name="T2" fmla="*/ 637847 w 21600"/>
                <a:gd name="T3" fmla="*/ 420406 h 21600"/>
                <a:gd name="T4" fmla="*/ 637847 w 21600"/>
                <a:gd name="T5" fmla="*/ 420406 h 21600"/>
                <a:gd name="T6" fmla="*/ 637847 w 21600"/>
                <a:gd name="T7" fmla="*/ 42040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3679" y="15121"/>
                  </a:moveTo>
                  <a:cubicBezTo>
                    <a:pt x="10179" y="14220"/>
                    <a:pt x="6586" y="15625"/>
                    <a:pt x="3864" y="18959"/>
                  </a:cubicBezTo>
                  <a:lnTo>
                    <a:pt x="0" y="12238"/>
                  </a:lnTo>
                  <a:cubicBezTo>
                    <a:pt x="4083" y="7237"/>
                    <a:pt x="9473" y="5129"/>
                    <a:pt x="14723" y="6480"/>
                  </a:cubicBezTo>
                  <a:lnTo>
                    <a:pt x="14722" y="6480"/>
                  </a:lnTo>
                  <a:lnTo>
                    <a:pt x="15505" y="0"/>
                  </a:lnTo>
                  <a:lnTo>
                    <a:pt x="21600" y="12705"/>
                  </a:lnTo>
                  <a:lnTo>
                    <a:pt x="12896" y="21600"/>
                  </a:lnTo>
                  <a:lnTo>
                    <a:pt x="13679" y="15120"/>
                  </a:lnTo>
                  <a:close/>
                </a:path>
              </a:pathLst>
            </a:custGeom>
            <a:solidFill>
              <a:srgbClr val="00CCFF"/>
            </a:solidFill>
            <a:ln w="9525" cap="flat">
              <a:solidFill>
                <a:srgbClr val="000000"/>
              </a:solidFill>
              <a:prstDash val="solid"/>
              <a:round/>
              <a:headEnd/>
              <a:tailEnd/>
            </a:ln>
          </p:spPr>
          <p:txBody>
            <a:bodyPr lIns="45719" tIns="45719" rIns="45719" bIns="45719" anchor="ctr"/>
            <a:lstStyle/>
            <a:p>
              <a:pPr fontAlgn="base">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467" name="Shape 105"/>
            <p:cNvSpPr>
              <a:spLocks/>
            </p:cNvSpPr>
            <p:nvPr/>
          </p:nvSpPr>
          <p:spPr bwMode="auto">
            <a:xfrm rot="7200000">
              <a:off x="2169149" y="1708275"/>
              <a:ext cx="1227217" cy="874025"/>
            </a:xfrm>
            <a:custGeom>
              <a:avLst/>
              <a:gdLst>
                <a:gd name="T0" fmla="*/ 613609 w 21600"/>
                <a:gd name="T1" fmla="*/ 437013 h 21600"/>
                <a:gd name="T2" fmla="*/ 613609 w 21600"/>
                <a:gd name="T3" fmla="*/ 437013 h 21600"/>
                <a:gd name="T4" fmla="*/ 613609 w 21600"/>
                <a:gd name="T5" fmla="*/ 437013 h 21600"/>
                <a:gd name="T6" fmla="*/ 613609 w 21600"/>
                <a:gd name="T7" fmla="*/ 437013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3679" y="15121"/>
                  </a:moveTo>
                  <a:cubicBezTo>
                    <a:pt x="10179" y="14220"/>
                    <a:pt x="6586" y="15625"/>
                    <a:pt x="3864" y="18959"/>
                  </a:cubicBezTo>
                  <a:lnTo>
                    <a:pt x="0" y="12238"/>
                  </a:lnTo>
                  <a:cubicBezTo>
                    <a:pt x="4083" y="7237"/>
                    <a:pt x="9473" y="5129"/>
                    <a:pt x="14723" y="6480"/>
                  </a:cubicBezTo>
                  <a:lnTo>
                    <a:pt x="14722" y="6480"/>
                  </a:lnTo>
                  <a:lnTo>
                    <a:pt x="15505" y="0"/>
                  </a:lnTo>
                  <a:lnTo>
                    <a:pt x="21600" y="12705"/>
                  </a:lnTo>
                  <a:lnTo>
                    <a:pt x="12896" y="21600"/>
                  </a:lnTo>
                  <a:lnTo>
                    <a:pt x="13679" y="15120"/>
                  </a:lnTo>
                  <a:close/>
                </a:path>
              </a:pathLst>
            </a:custGeom>
            <a:solidFill>
              <a:srgbClr val="00CCFF"/>
            </a:solidFill>
            <a:ln w="9525" cap="flat">
              <a:solidFill>
                <a:srgbClr val="000000"/>
              </a:solidFill>
              <a:prstDash val="solid"/>
              <a:round/>
              <a:headEnd/>
              <a:tailEnd/>
            </a:ln>
          </p:spPr>
          <p:txBody>
            <a:bodyPr lIns="45719" tIns="45719" rIns="45719" bIns="45719" anchor="ctr"/>
            <a:lstStyle/>
            <a:p>
              <a:pPr fontAlgn="base">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468" name="Shape 106"/>
            <p:cNvSpPr>
              <a:spLocks/>
            </p:cNvSpPr>
            <p:nvPr/>
          </p:nvSpPr>
          <p:spPr bwMode="auto">
            <a:xfrm rot="-7200000">
              <a:off x="71659" y="1786170"/>
              <a:ext cx="1227217" cy="874024"/>
            </a:xfrm>
            <a:custGeom>
              <a:avLst/>
              <a:gdLst>
                <a:gd name="T0" fmla="*/ 613609 w 21600"/>
                <a:gd name="T1" fmla="*/ 437012 h 21600"/>
                <a:gd name="T2" fmla="*/ 613609 w 21600"/>
                <a:gd name="T3" fmla="*/ 437012 h 21600"/>
                <a:gd name="T4" fmla="*/ 613609 w 21600"/>
                <a:gd name="T5" fmla="*/ 437012 h 21600"/>
                <a:gd name="T6" fmla="*/ 613609 w 21600"/>
                <a:gd name="T7" fmla="*/ 43701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3679" y="15121"/>
                  </a:moveTo>
                  <a:cubicBezTo>
                    <a:pt x="10179" y="14220"/>
                    <a:pt x="6586" y="15625"/>
                    <a:pt x="3864" y="18959"/>
                  </a:cubicBezTo>
                  <a:lnTo>
                    <a:pt x="0" y="12238"/>
                  </a:lnTo>
                  <a:cubicBezTo>
                    <a:pt x="4083" y="7237"/>
                    <a:pt x="9473" y="5129"/>
                    <a:pt x="14723" y="6480"/>
                  </a:cubicBezTo>
                  <a:lnTo>
                    <a:pt x="14722" y="6480"/>
                  </a:lnTo>
                  <a:lnTo>
                    <a:pt x="15505" y="0"/>
                  </a:lnTo>
                  <a:lnTo>
                    <a:pt x="21600" y="12705"/>
                  </a:lnTo>
                  <a:lnTo>
                    <a:pt x="12896" y="21600"/>
                  </a:lnTo>
                  <a:lnTo>
                    <a:pt x="13679" y="15120"/>
                  </a:lnTo>
                  <a:close/>
                </a:path>
              </a:pathLst>
            </a:custGeom>
            <a:solidFill>
              <a:srgbClr val="00CCFF"/>
            </a:solidFill>
            <a:ln w="9525" cap="flat">
              <a:solidFill>
                <a:srgbClr val="000000"/>
              </a:solidFill>
              <a:prstDash val="solid"/>
              <a:round/>
              <a:headEnd/>
              <a:tailEnd/>
            </a:ln>
          </p:spPr>
          <p:txBody>
            <a:bodyPr lIns="45719" tIns="45719" rIns="45719" bIns="45719" anchor="ctr"/>
            <a:lstStyle/>
            <a:p>
              <a:pPr fontAlgn="base">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469" name="Shape 107"/>
            <p:cNvSpPr>
              <a:spLocks noChangeArrowheads="1"/>
            </p:cNvSpPr>
            <p:nvPr/>
          </p:nvSpPr>
          <p:spPr bwMode="auto">
            <a:xfrm>
              <a:off x="2247470" y="923832"/>
              <a:ext cx="947556" cy="19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ct val="0"/>
                </a:spcBef>
                <a:spcAft>
                  <a:spcPct val="0"/>
                </a:spcAft>
              </a:pPr>
              <a:r>
                <a:rPr lang="en-GB" altLang="en-US" sz="1300" b="1">
                  <a:solidFill>
                    <a:srgbClr val="6600CC"/>
                  </a:solidFill>
                  <a:latin typeface="Calibri" panose="020F0502020204030204" pitchFamily="34" charset="0"/>
                </a:rPr>
                <a:t>MEASURABLE</a:t>
              </a:r>
            </a:p>
          </p:txBody>
        </p:sp>
        <p:sp>
          <p:nvSpPr>
            <p:cNvPr id="19470" name="Shape 108"/>
            <p:cNvSpPr>
              <a:spLocks noChangeArrowheads="1"/>
            </p:cNvSpPr>
            <p:nvPr/>
          </p:nvSpPr>
          <p:spPr bwMode="auto">
            <a:xfrm>
              <a:off x="1274721" y="2609783"/>
              <a:ext cx="875748" cy="19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ct val="0"/>
                </a:spcBef>
                <a:spcAft>
                  <a:spcPct val="0"/>
                </a:spcAft>
              </a:pPr>
              <a:r>
                <a:rPr lang="en-GB" altLang="en-US" sz="1300" b="1">
                  <a:solidFill>
                    <a:srgbClr val="009900"/>
                  </a:solidFill>
                  <a:latin typeface="Calibri" panose="020F0502020204030204" pitchFamily="34" charset="0"/>
                </a:rPr>
                <a:t>ACTIONABLE</a:t>
              </a:r>
            </a:p>
          </p:txBody>
        </p:sp>
        <p:sp>
          <p:nvSpPr>
            <p:cNvPr id="19471" name="Shape 109"/>
            <p:cNvSpPr>
              <a:spLocks noChangeArrowheads="1"/>
            </p:cNvSpPr>
            <p:nvPr/>
          </p:nvSpPr>
          <p:spPr bwMode="auto">
            <a:xfrm>
              <a:off x="429117" y="925489"/>
              <a:ext cx="542583" cy="19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ct val="0"/>
                </a:spcBef>
                <a:spcAft>
                  <a:spcPct val="0"/>
                </a:spcAft>
              </a:pPr>
              <a:r>
                <a:rPr lang="en-GB" altLang="en-US" sz="1300" b="1">
                  <a:solidFill>
                    <a:srgbClr val="993300"/>
                  </a:solidFill>
                  <a:latin typeface="Calibri" panose="020F0502020204030204" pitchFamily="34" charset="0"/>
                </a:rPr>
                <a:t>SIMPLE</a:t>
              </a:r>
              <a:r>
                <a:rPr lang="en-GB" altLang="en-US" sz="1300">
                  <a:solidFill>
                    <a:srgbClr val="009999"/>
                  </a:solidFill>
                  <a:latin typeface="Calibri" panose="020F0502020204030204" pitchFamily="34" charset="0"/>
                </a:rPr>
                <a:t> </a:t>
              </a:r>
            </a:p>
          </p:txBody>
        </p:sp>
      </p:grpSp>
      <p:sp>
        <p:nvSpPr>
          <p:cNvPr id="19460" name="Shape 111"/>
          <p:cNvSpPr>
            <a:spLocks noChangeArrowheads="1"/>
          </p:cNvSpPr>
          <p:nvPr/>
        </p:nvSpPr>
        <p:spPr bwMode="auto">
          <a:xfrm>
            <a:off x="1685925" y="2060575"/>
            <a:ext cx="4927600" cy="4591050"/>
          </a:xfrm>
          <a:prstGeom prst="rect">
            <a:avLst/>
          </a:prstGeom>
          <a:noFill/>
          <a:ln w="349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lIns="45719" rIns="45719">
            <a:spAutoFit/>
          </a:bodyPr>
          <a:lstStyle>
            <a:lvl1pPr marL="609600" indent="-609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200"/>
              </a:spcBef>
              <a:spcAft>
                <a:spcPct val="0"/>
              </a:spcAft>
              <a:buSzPct val="100000"/>
              <a:buFontTx/>
              <a:buAutoNum type="arabicPeriod"/>
            </a:pPr>
            <a:r>
              <a:rPr lang="en-GB" altLang="en-US" sz="1300" b="1" i="1">
                <a:latin typeface="Calibri" panose="020F0502020204030204" pitchFamily="34" charset="0"/>
              </a:rPr>
              <a:t>(each ward in London now has a ward officer dedicated to tackling) … </a:t>
            </a:r>
            <a:r>
              <a:rPr lang="en-GB" altLang="en-US" sz="1300" b="1">
                <a:latin typeface="Calibri" panose="020F0502020204030204" pitchFamily="34" charset="0"/>
              </a:rPr>
              <a:t>Do you know how to contact your Local Ward Officer?</a:t>
            </a:r>
          </a:p>
          <a:p>
            <a:pPr fontAlgn="base">
              <a:spcBef>
                <a:spcPts val="200"/>
              </a:spcBef>
              <a:spcAft>
                <a:spcPct val="0"/>
              </a:spcAft>
              <a:buSzPct val="100000"/>
              <a:buFontTx/>
              <a:buAutoNum type="arabicPeriod"/>
            </a:pPr>
            <a:endParaRPr lang="en-GB" altLang="en-US" sz="1300" b="1">
              <a:latin typeface="Calibri" panose="020F0502020204030204" pitchFamily="34" charset="0"/>
            </a:endParaRPr>
          </a:p>
          <a:p>
            <a:pPr fontAlgn="base">
              <a:spcBef>
                <a:spcPts val="200"/>
              </a:spcBef>
              <a:spcAft>
                <a:spcPct val="0"/>
              </a:spcAft>
              <a:buSzPct val="100000"/>
              <a:buFontTx/>
              <a:buAutoNum type="arabicPeriod" startAt="2"/>
            </a:pPr>
            <a:r>
              <a:rPr lang="en-GB" altLang="en-US" sz="1300" b="1">
                <a:latin typeface="Calibri" panose="020F0502020204030204" pitchFamily="34" charset="0"/>
              </a:rPr>
              <a:t>[police in this area] listen to the concerns of local people</a:t>
            </a:r>
          </a:p>
          <a:p>
            <a:pPr fontAlgn="base">
              <a:spcBef>
                <a:spcPts val="200"/>
              </a:spcBef>
              <a:spcAft>
                <a:spcPct val="0"/>
              </a:spcAft>
              <a:buSzPct val="100000"/>
            </a:pPr>
            <a:endParaRPr lang="en-GB" altLang="en-US" sz="1300" b="1">
              <a:latin typeface="Calibri" panose="020F0502020204030204" pitchFamily="34" charset="0"/>
            </a:endParaRPr>
          </a:p>
          <a:p>
            <a:pPr fontAlgn="base">
              <a:spcBef>
                <a:spcPts val="200"/>
              </a:spcBef>
              <a:spcAft>
                <a:spcPct val="0"/>
              </a:spcAft>
              <a:buSzPct val="100000"/>
              <a:buFontTx/>
              <a:buAutoNum type="arabicPeriod" startAt="3"/>
            </a:pPr>
            <a:r>
              <a:rPr lang="en-GB" altLang="en-US" sz="1300" b="1">
                <a:latin typeface="Calibri" panose="020F0502020204030204" pitchFamily="34" charset="0"/>
              </a:rPr>
              <a:t>[police in this area] are dealing with the things that matter to people in this community </a:t>
            </a:r>
          </a:p>
          <a:p>
            <a:pPr fontAlgn="base">
              <a:spcBef>
                <a:spcPts val="200"/>
              </a:spcBef>
              <a:spcAft>
                <a:spcPct val="0"/>
              </a:spcAft>
              <a:buSzPct val="100000"/>
              <a:buFontTx/>
              <a:buAutoNum type="arabicPeriod" startAt="3"/>
            </a:pPr>
            <a:endParaRPr lang="en-GB" altLang="en-US" sz="1300" b="1">
              <a:latin typeface="Calibri" panose="020F0502020204030204" pitchFamily="34" charset="0"/>
            </a:endParaRPr>
          </a:p>
          <a:p>
            <a:pPr fontAlgn="base">
              <a:spcBef>
                <a:spcPts val="200"/>
              </a:spcBef>
              <a:spcAft>
                <a:spcPct val="0"/>
              </a:spcAft>
              <a:buSzPct val="100000"/>
              <a:buFontTx/>
              <a:buAutoNum type="arabicPeriod" startAt="4"/>
            </a:pPr>
            <a:r>
              <a:rPr lang="en-GB" altLang="en-US" sz="1300" b="1">
                <a:latin typeface="Calibri" panose="020F0502020204030204" pitchFamily="34" charset="0"/>
              </a:rPr>
              <a:t>How well informed do you feel about what the police in THIS AREA have been doing</a:t>
            </a:r>
          </a:p>
          <a:p>
            <a:pPr fontAlgn="base">
              <a:spcBef>
                <a:spcPts val="700"/>
              </a:spcBef>
              <a:spcAft>
                <a:spcPct val="0"/>
              </a:spcAft>
              <a:buSzPct val="100000"/>
              <a:buFontTx/>
              <a:buAutoNum type="arabicPeriod" startAt="4"/>
            </a:pPr>
            <a:endParaRPr lang="en-GB" altLang="en-US" sz="1300" b="1">
              <a:latin typeface="Calibri" panose="020F0502020204030204" pitchFamily="34" charset="0"/>
            </a:endParaRPr>
          </a:p>
          <a:p>
            <a:pPr fontAlgn="base">
              <a:spcBef>
                <a:spcPts val="200"/>
              </a:spcBef>
              <a:spcAft>
                <a:spcPct val="0"/>
              </a:spcAft>
              <a:buSzPct val="100000"/>
              <a:buFontTx/>
              <a:buAutoNum type="arabicPeriod" startAt="5"/>
            </a:pPr>
            <a:r>
              <a:rPr lang="en-GB" altLang="en-US" sz="1300" b="1">
                <a:latin typeface="Calibri" panose="020F0502020204030204" pitchFamily="34" charset="0"/>
              </a:rPr>
              <a:t>[police in this area] can be relied on to be there when you need them</a:t>
            </a:r>
          </a:p>
          <a:p>
            <a:pPr fontAlgn="base">
              <a:spcBef>
                <a:spcPts val="700"/>
              </a:spcBef>
              <a:spcAft>
                <a:spcPct val="0"/>
              </a:spcAft>
              <a:buSzPct val="100000"/>
              <a:buFontTx/>
              <a:buAutoNum type="arabicPeriod" startAt="5"/>
            </a:pPr>
            <a:endParaRPr lang="en-GB" altLang="en-US" sz="1300" b="1">
              <a:latin typeface="Calibri" panose="020F0502020204030204" pitchFamily="34" charset="0"/>
            </a:endParaRPr>
          </a:p>
          <a:p>
            <a:pPr fontAlgn="base">
              <a:spcBef>
                <a:spcPts val="200"/>
              </a:spcBef>
              <a:spcAft>
                <a:spcPct val="0"/>
              </a:spcAft>
              <a:buSzPct val="100000"/>
              <a:buFontTx/>
              <a:buAutoNum type="arabicPeriod" startAt="6"/>
            </a:pPr>
            <a:r>
              <a:rPr lang="en-GB" altLang="en-US" sz="1300" b="1">
                <a:latin typeface="Calibri" panose="020F0502020204030204" pitchFamily="34" charset="0"/>
              </a:rPr>
              <a:t>[police in this area] treat everyone fairly regardless of who they are?</a:t>
            </a:r>
          </a:p>
          <a:p>
            <a:pPr fontAlgn="base">
              <a:spcBef>
                <a:spcPts val="700"/>
              </a:spcBef>
              <a:spcAft>
                <a:spcPct val="0"/>
              </a:spcAft>
              <a:buSzPct val="100000"/>
              <a:buFontTx/>
              <a:buAutoNum type="arabicPeriod" startAt="6"/>
            </a:pPr>
            <a:endParaRPr lang="en-GB" altLang="en-US" sz="1300" b="1">
              <a:latin typeface="Calibri" panose="020F0502020204030204" pitchFamily="34" charset="0"/>
            </a:endParaRPr>
          </a:p>
          <a:p>
            <a:pPr fontAlgn="base">
              <a:spcBef>
                <a:spcPts val="200"/>
              </a:spcBef>
              <a:spcAft>
                <a:spcPct val="0"/>
              </a:spcAft>
              <a:buSzPct val="100000"/>
              <a:buFontTx/>
              <a:buAutoNum type="arabicPeriod" startAt="7"/>
            </a:pPr>
            <a:r>
              <a:rPr lang="en-GB" altLang="en-US" sz="1300" b="1">
                <a:latin typeface="Calibri" panose="020F0502020204030204" pitchFamily="34" charset="0"/>
              </a:rPr>
              <a:t>…How good a job do you think the police in this area are doing?   </a:t>
            </a:r>
          </a:p>
        </p:txBody>
      </p:sp>
      <p:sp>
        <p:nvSpPr>
          <p:cNvPr id="19461" name="Shape 112"/>
          <p:cNvSpPr>
            <a:spLocks/>
          </p:cNvSpPr>
          <p:nvPr/>
        </p:nvSpPr>
        <p:spPr bwMode="auto">
          <a:xfrm>
            <a:off x="6619876" y="2060576"/>
            <a:ext cx="881063" cy="4449763"/>
          </a:xfrm>
          <a:custGeom>
            <a:avLst/>
            <a:gdLst>
              <a:gd name="T0" fmla="*/ 440532 w 21600"/>
              <a:gd name="T1" fmla="*/ 2224882 h 21600"/>
              <a:gd name="T2" fmla="*/ 440532 w 21600"/>
              <a:gd name="T3" fmla="*/ 2224882 h 21600"/>
              <a:gd name="T4" fmla="*/ 440532 w 21600"/>
              <a:gd name="T5" fmla="*/ 2224882 h 21600"/>
              <a:gd name="T6" fmla="*/ 440532 w 21600"/>
              <a:gd name="T7" fmla="*/ 222488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cubicBezTo>
                  <a:pt x="5965" y="0"/>
                  <a:pt x="10800" y="818"/>
                  <a:pt x="10800" y="1826"/>
                </a:cubicBezTo>
                <a:lnTo>
                  <a:pt x="10800" y="8974"/>
                </a:lnTo>
                <a:cubicBezTo>
                  <a:pt x="10800" y="9982"/>
                  <a:pt x="15635" y="10800"/>
                  <a:pt x="21600" y="10800"/>
                </a:cubicBezTo>
                <a:cubicBezTo>
                  <a:pt x="15635" y="10800"/>
                  <a:pt x="10800" y="11618"/>
                  <a:pt x="10800" y="12626"/>
                </a:cubicBezTo>
                <a:lnTo>
                  <a:pt x="10800" y="19774"/>
                </a:lnTo>
                <a:cubicBezTo>
                  <a:pt x="10800" y="20782"/>
                  <a:pt x="5965" y="21600"/>
                  <a:pt x="0" y="21600"/>
                </a:cubicBezTo>
              </a:path>
            </a:pathLst>
          </a:custGeom>
          <a:solidFill>
            <a:srgbClr val="00CCFF"/>
          </a:solidFill>
          <a:ln w="38100">
            <a:solidFill>
              <a:srgbClr val="00B0F0"/>
            </a:solidFill>
            <a:round/>
            <a:headEnd/>
            <a:tailEnd/>
          </a:ln>
        </p:spPr>
        <p:txBody>
          <a:bodyPr lIns="45719" rIns="45719" anchor="ctr"/>
          <a:lstStyle/>
          <a:p>
            <a:pPr fontAlgn="base">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462" name="Shape 113"/>
          <p:cNvSpPr>
            <a:spLocks noChangeArrowheads="1"/>
          </p:cNvSpPr>
          <p:nvPr/>
        </p:nvSpPr>
        <p:spPr bwMode="auto">
          <a:xfrm>
            <a:off x="1847850" y="620713"/>
            <a:ext cx="8497888"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700"/>
              </a:spcBef>
              <a:spcAft>
                <a:spcPct val="0"/>
              </a:spcAft>
            </a:pPr>
            <a:r>
              <a:rPr lang="en-GB" altLang="en-US" sz="1400">
                <a:latin typeface="Calibri" panose="020F0502020204030204" pitchFamily="34" charset="0"/>
              </a:rPr>
              <a:t>   </a:t>
            </a:r>
            <a:r>
              <a:rPr lang="en-GB" altLang="en-US" sz="1400" b="1">
                <a:latin typeface="Calibri" panose="020F0502020204030204" pitchFamily="34" charset="0"/>
              </a:rPr>
              <a:t> A focus on seven core questions that underpin the behaviours of Neighbourhood policing: </a:t>
            </a:r>
          </a:p>
          <a:p>
            <a:pPr fontAlgn="base">
              <a:spcBef>
                <a:spcPts val="700"/>
              </a:spcBef>
              <a:spcAft>
                <a:spcPct val="0"/>
              </a:spcAft>
              <a:buSzPct val="100000"/>
              <a:buFontTx/>
              <a:buAutoNum type="arabicPeriod"/>
            </a:pPr>
            <a:r>
              <a:rPr lang="en-GB" altLang="en-US" sz="1400">
                <a:latin typeface="Calibri" panose="020F0502020204030204" pitchFamily="34" charset="0"/>
              </a:rPr>
              <a:t>Are based upon the evidence base (key influencers within the MPS confidence model) and P&amp;CP ambitions.</a:t>
            </a:r>
          </a:p>
          <a:p>
            <a:pPr fontAlgn="base">
              <a:spcBef>
                <a:spcPts val="700"/>
              </a:spcBef>
              <a:spcAft>
                <a:spcPct val="0"/>
              </a:spcAft>
              <a:buSzPct val="100000"/>
              <a:buFontTx/>
              <a:buAutoNum type="arabicPeriod"/>
            </a:pPr>
            <a:r>
              <a:rPr lang="en-GB" altLang="en-US" sz="1400" i="1">
                <a:latin typeface="Calibri" panose="020F0502020204030204" pitchFamily="34" charset="0"/>
              </a:rPr>
              <a:t> Are all</a:t>
            </a:r>
            <a:r>
              <a:rPr lang="en-GB" altLang="en-US" sz="1400" b="1" i="1">
                <a:latin typeface="Calibri" panose="020F0502020204030204" pitchFamily="34" charset="0"/>
              </a:rPr>
              <a:t> simple, measurable and actionable</a:t>
            </a:r>
            <a:r>
              <a:rPr lang="en-GB" altLang="en-US" sz="1400" i="1">
                <a:latin typeface="Calibri" panose="020F0502020204030204" pitchFamily="34" charset="0"/>
              </a:rPr>
              <a:t>. No conceptual discussions, terms or statistical models. </a:t>
            </a:r>
          </a:p>
          <a:p>
            <a:pPr fontAlgn="base">
              <a:spcBef>
                <a:spcPts val="700"/>
              </a:spcBef>
              <a:spcAft>
                <a:spcPct val="0"/>
              </a:spcAft>
              <a:buSzPct val="100000"/>
              <a:buFontTx/>
              <a:buAutoNum type="arabicPeriod"/>
            </a:pPr>
            <a:r>
              <a:rPr lang="en-GB" altLang="en-US" sz="1400">
                <a:latin typeface="Calibri" panose="020F0502020204030204" pitchFamily="34" charset="0"/>
              </a:rPr>
              <a:t> All questions within MOPAC's Public Attitude Survey – the most robust survey of it’s type in the country. </a:t>
            </a:r>
            <a:r>
              <a:rPr lang="en-GB" altLang="en-US" sz="1400">
                <a:solidFill>
                  <a:srgbClr val="FF0000"/>
                </a:solidFill>
                <a:latin typeface="Calibri" panose="020F0502020204030204" pitchFamily="34" charset="0"/>
              </a:rPr>
              <a:t> </a:t>
            </a:r>
            <a:r>
              <a:rPr lang="en-GB" altLang="en-US" sz="1400">
                <a:latin typeface="Calibri" panose="020F0502020204030204" pitchFamily="34" charset="0"/>
              </a:rPr>
              <a:t> </a:t>
            </a:r>
          </a:p>
        </p:txBody>
      </p:sp>
      <p:sp>
        <p:nvSpPr>
          <p:cNvPr id="19463" name="Shape 114"/>
          <p:cNvSpPr>
            <a:spLocks noChangeArrowheads="1"/>
          </p:cNvSpPr>
          <p:nvPr/>
        </p:nvSpPr>
        <p:spPr bwMode="auto">
          <a:xfrm>
            <a:off x="8256588" y="3789363"/>
            <a:ext cx="1079500" cy="1079500"/>
          </a:xfrm>
          <a:prstGeom prst="ellipse">
            <a:avLst/>
          </a:prstGeom>
          <a:solidFill>
            <a:srgbClr val="CCFFFF"/>
          </a:solidFill>
          <a:ln w="9525">
            <a:solidFill>
              <a:srgbClr val="002060"/>
            </a:solidFill>
            <a:round/>
            <a:headEnd/>
            <a:tailEnd/>
          </a:ln>
        </p:spPr>
        <p:txBody>
          <a:bodyPr lIns="45719" rIns="45719" anchor="ct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ct val="0"/>
              </a:spcBef>
              <a:spcAft>
                <a:spcPct val="0"/>
              </a:spcAft>
            </a:pPr>
            <a:endParaRPr lang="en-GB" altLang="en-US" sz="800" b="1">
              <a:latin typeface="Calibri" panose="020F0502020204030204" pitchFamily="34" charset="0"/>
            </a:endParaRPr>
          </a:p>
        </p:txBody>
      </p:sp>
      <p:sp>
        <p:nvSpPr>
          <p:cNvPr id="19464" name="Shape 115"/>
          <p:cNvSpPr>
            <a:spLocks noChangeArrowheads="1"/>
          </p:cNvSpPr>
          <p:nvPr/>
        </p:nvSpPr>
        <p:spPr bwMode="auto">
          <a:xfrm>
            <a:off x="7321551" y="5876925"/>
            <a:ext cx="3095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000"/>
              </a:spcBef>
              <a:spcAft>
                <a:spcPct val="0"/>
              </a:spcAft>
            </a:pPr>
            <a:r>
              <a:rPr lang="en-GB" altLang="en-US" b="1">
                <a:latin typeface="Calibri" panose="020F0502020204030204" pitchFamily="34" charset="0"/>
              </a:rPr>
              <a:t>No set targets</a:t>
            </a:r>
            <a:r>
              <a:rPr lang="en-GB" altLang="en-US">
                <a:latin typeface="Calibri" panose="020F0502020204030204" pitchFamily="34" charset="0"/>
              </a:rPr>
              <a:t> – but look for year on year improvements</a:t>
            </a:r>
          </a:p>
        </p:txBody>
      </p:sp>
      <p:sp>
        <p:nvSpPr>
          <p:cNvPr id="19465" name="Shape 116"/>
          <p:cNvSpPr>
            <a:spLocks noGrp="1"/>
          </p:cNvSpPr>
          <p:nvPr>
            <p:ph type="sldNum" sz="quarter" idx="10"/>
          </p:nvPr>
        </p:nvSpPr>
        <p:spPr>
          <a:xfrm>
            <a:off x="9906873" y="6481763"/>
            <a:ext cx="303927"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A3BD449-DE4C-4EE0-9AEB-A65B029191EC}" type="slidenum">
              <a:rPr lang="en-GB" altLang="en-US">
                <a:latin typeface="Calibri" panose="020F0502020204030204" pitchFamily="34" charset="0"/>
              </a:rPr>
              <a:pPr/>
              <a:t>131</a:t>
            </a:fld>
            <a:endParaRPr lang="en-GB" altLang="en-US">
              <a:latin typeface="Calibri" panose="020F0502020204030204" pitchFamily="34" charset="0"/>
            </a:endParaRPr>
          </a:p>
        </p:txBody>
      </p:sp>
    </p:spTree>
    <p:extLst>
      <p:ext uri="{BB962C8B-B14F-4D97-AF65-F5344CB8AC3E}">
        <p14:creationId xmlns:p14="http://schemas.microsoft.com/office/powerpoint/2010/main" val="547178285"/>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hape 86"/>
          <p:cNvSpPr>
            <a:spLocks noChangeArrowheads="1"/>
          </p:cNvSpPr>
          <p:nvPr/>
        </p:nvSpPr>
        <p:spPr bwMode="auto">
          <a:xfrm>
            <a:off x="1703389" y="101600"/>
            <a:ext cx="871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400" b="1">
                <a:solidFill>
                  <a:srgbClr val="4D4D4F"/>
                </a:solidFill>
                <a:latin typeface="Calibri" panose="020F0502020204030204" pitchFamily="34" charset="0"/>
                <a:sym typeface="Calibri" panose="020F0502020204030204" pitchFamily="34" charset="0"/>
              </a:rPr>
              <a:t>Tackling inequalities within public perceptions </a:t>
            </a:r>
          </a:p>
        </p:txBody>
      </p:sp>
      <p:sp>
        <p:nvSpPr>
          <p:cNvPr id="24579" name="Shape 87"/>
          <p:cNvSpPr txBox="1">
            <a:spLocks noGrp="1"/>
          </p:cNvSpPr>
          <p:nvPr/>
        </p:nvSpPr>
        <p:spPr bwMode="auto">
          <a:xfrm>
            <a:off x="9900462" y="6245226"/>
            <a:ext cx="310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pPr>
            <a:fld id="{EF1511B0-F5CC-4FAA-A41C-4B63A7873792}" type="slidenum">
              <a:rPr lang="en-GB" altLang="en-US" sz="1400"/>
              <a:pPr algn="r" fontAlgn="base">
                <a:spcBef>
                  <a:spcPct val="0"/>
                </a:spcBef>
                <a:spcAft>
                  <a:spcPct val="0"/>
                </a:spcAft>
              </a:pPr>
              <a:t>132</a:t>
            </a:fld>
            <a:endParaRPr lang="en-GB" altLang="en-US" sz="1400"/>
          </a:p>
        </p:txBody>
      </p:sp>
      <p:sp>
        <p:nvSpPr>
          <p:cNvPr id="24580" name="Rectangle 4"/>
          <p:cNvSpPr>
            <a:spLocks noChangeArrowheads="1"/>
          </p:cNvSpPr>
          <p:nvPr/>
        </p:nvSpPr>
        <p:spPr bwMode="auto">
          <a:xfrm>
            <a:off x="1992314" y="593725"/>
            <a:ext cx="82073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hangingPunct="1">
              <a:spcBef>
                <a:spcPct val="0"/>
              </a:spcBef>
              <a:spcAft>
                <a:spcPct val="0"/>
              </a:spcAft>
              <a:buFontTx/>
              <a:buChar char="•"/>
            </a:pPr>
            <a:r>
              <a:rPr lang="en-GB" altLang="en-US" sz="1600" b="1">
                <a:latin typeface="Calibri" panose="020F0502020204030204" pitchFamily="34" charset="0"/>
              </a:rPr>
              <a:t>Typically a 5-10 percentage point gap between certain demographic groupings having lower perceptions of policing.</a:t>
            </a:r>
          </a:p>
          <a:p>
            <a:pPr fontAlgn="base" hangingPunct="1">
              <a:spcBef>
                <a:spcPct val="0"/>
              </a:spcBef>
              <a:spcAft>
                <a:spcPct val="0"/>
              </a:spcAft>
              <a:buFontTx/>
              <a:buChar char="•"/>
            </a:pPr>
            <a:endParaRPr lang="en-GB" altLang="en-US" sz="1600">
              <a:latin typeface="Calibri" panose="020F0502020204030204" pitchFamily="34" charset="0"/>
            </a:endParaRPr>
          </a:p>
          <a:p>
            <a:pPr fontAlgn="base" hangingPunct="1">
              <a:spcBef>
                <a:spcPct val="0"/>
              </a:spcBef>
              <a:spcAft>
                <a:spcPct val="0"/>
              </a:spcAft>
              <a:buFontTx/>
              <a:buChar char="•"/>
            </a:pPr>
            <a:r>
              <a:rPr lang="en-GB" altLang="en-US" sz="1600">
                <a:latin typeface="Calibri" panose="020F0502020204030204" pitchFamily="34" charset="0"/>
              </a:rPr>
              <a:t>BAME </a:t>
            </a:r>
            <a:r>
              <a:rPr lang="en-GB" altLang="en-US" sz="1600" b="1" i="1">
                <a:latin typeface="Calibri" panose="020F0502020204030204" pitchFamily="34" charset="0"/>
              </a:rPr>
              <a:t>victims of crime</a:t>
            </a:r>
            <a:r>
              <a:rPr lang="en-GB" altLang="en-US" sz="1600">
                <a:latin typeface="Calibri" panose="020F0502020204030204" pitchFamily="34" charset="0"/>
              </a:rPr>
              <a:t> in London report lower satisfaction with the service they receive from the police, compared to White victims (4.5 percentage points – consistent for years, widest gap is for burglary victims (8</a:t>
            </a:r>
            <a:r>
              <a:rPr lang="en-US" altLang="en-US" sz="1600">
                <a:latin typeface="Calibri" panose="020F0502020204030204" pitchFamily="34" charset="0"/>
              </a:rPr>
              <a:t>-9</a:t>
            </a:r>
            <a:r>
              <a:rPr lang="en-GB" altLang="en-US" sz="1600">
                <a:latin typeface="Calibri" panose="020F0502020204030204" pitchFamily="34" charset="0"/>
              </a:rPr>
              <a:t> percentage points).  </a:t>
            </a:r>
          </a:p>
          <a:p>
            <a:pPr fontAlgn="base" hangingPunct="1">
              <a:spcBef>
                <a:spcPct val="0"/>
              </a:spcBef>
              <a:spcAft>
                <a:spcPct val="0"/>
              </a:spcAft>
              <a:buFontTx/>
              <a:buChar char="•"/>
            </a:pPr>
            <a:endParaRPr lang="en-GB" altLang="en-US" sz="1600">
              <a:latin typeface="Calibri" panose="020F0502020204030204" pitchFamily="34" charset="0"/>
            </a:endParaRPr>
          </a:p>
          <a:p>
            <a:pPr fontAlgn="base" hangingPunct="1">
              <a:spcBef>
                <a:spcPct val="0"/>
              </a:spcBef>
              <a:spcAft>
                <a:spcPct val="0"/>
              </a:spcAft>
              <a:buFontTx/>
              <a:buChar char="•"/>
            </a:pPr>
            <a:r>
              <a:rPr lang="en-GB" altLang="en-US" sz="1600">
                <a:latin typeface="Calibri" panose="020F0502020204030204" pitchFamily="34" charset="0"/>
              </a:rPr>
              <a:t>Young BAME Londoners have lower perceptions – i.e., </a:t>
            </a:r>
          </a:p>
          <a:p>
            <a:pPr fontAlgn="base" hangingPunct="1">
              <a:spcBef>
                <a:spcPct val="0"/>
              </a:spcBef>
              <a:spcAft>
                <a:spcPct val="0"/>
              </a:spcAft>
              <a:buFontTx/>
              <a:buChar char="-"/>
            </a:pPr>
            <a:r>
              <a:rPr lang="en-GB" altLang="en-US" sz="1600">
                <a:latin typeface="Calibri" panose="020F0502020204030204" pitchFamily="34" charset="0"/>
              </a:rPr>
              <a:t>63% compared to 74% (police do a good job in your local area)  (11pp) </a:t>
            </a:r>
          </a:p>
          <a:p>
            <a:pPr fontAlgn="base" hangingPunct="1">
              <a:spcBef>
                <a:spcPct val="0"/>
              </a:spcBef>
              <a:spcAft>
                <a:spcPct val="0"/>
              </a:spcAft>
              <a:buFontTx/>
              <a:buChar char="-"/>
            </a:pPr>
            <a:r>
              <a:rPr lang="en-GB" altLang="en-US" sz="1600">
                <a:latin typeface="Calibri" panose="020F0502020204030204" pitchFamily="34" charset="0"/>
              </a:rPr>
              <a:t>Just 59% of 16-24 year olds, who are male and of black ethnicity think the police </a:t>
            </a:r>
            <a:r>
              <a:rPr lang="en-GB" altLang="en-US" sz="1600" b="1">
                <a:latin typeface="Calibri" panose="020F0502020204030204" pitchFamily="34" charset="0"/>
              </a:rPr>
              <a:t>treat people fairly</a:t>
            </a:r>
            <a:r>
              <a:rPr lang="en-GB" altLang="en-US" sz="1600">
                <a:latin typeface="Calibri" panose="020F0502020204030204" pitchFamily="34" charset="0"/>
              </a:rPr>
              <a:t>…compared to 73% of white 16-24 year olds (14 pp difference).</a:t>
            </a:r>
          </a:p>
          <a:p>
            <a:pPr fontAlgn="base" hangingPunct="1">
              <a:spcBef>
                <a:spcPct val="0"/>
              </a:spcBef>
              <a:spcAft>
                <a:spcPct val="0"/>
              </a:spcAft>
            </a:pPr>
            <a:endParaRPr lang="en-GB" altLang="en-US" sz="1600">
              <a:latin typeface="Calibri" panose="020F0502020204030204" pitchFamily="34" charset="0"/>
            </a:endParaRPr>
          </a:p>
          <a:p>
            <a:pPr fontAlgn="base" hangingPunct="1">
              <a:spcBef>
                <a:spcPct val="0"/>
              </a:spcBef>
              <a:spcAft>
                <a:spcPct val="0"/>
              </a:spcAft>
              <a:buFontTx/>
              <a:buChar char="•"/>
            </a:pPr>
            <a:r>
              <a:rPr lang="en-US" altLang="en-US" sz="1600">
                <a:latin typeface="Calibri" panose="020F0502020204030204" pitchFamily="34" charset="0"/>
              </a:rPr>
              <a:t>BME Londoners confidence increases with age, for white Londoners confidence remains broadly stable.</a:t>
            </a:r>
          </a:p>
          <a:p>
            <a:pPr fontAlgn="base" hangingPunct="1">
              <a:spcBef>
                <a:spcPct val="0"/>
              </a:spcBef>
              <a:spcAft>
                <a:spcPct val="0"/>
              </a:spcAft>
            </a:pPr>
            <a:endParaRPr lang="en-US" altLang="en-US" sz="1600">
              <a:latin typeface="Calibri" panose="020F0502020204030204" pitchFamily="34" charset="0"/>
            </a:endParaRPr>
          </a:p>
          <a:p>
            <a:pPr fontAlgn="base" hangingPunct="1">
              <a:spcBef>
                <a:spcPct val="0"/>
              </a:spcBef>
              <a:spcAft>
                <a:spcPct val="0"/>
              </a:spcAft>
              <a:buFontTx/>
              <a:buChar char="•"/>
            </a:pPr>
            <a:r>
              <a:rPr lang="en-US" altLang="en-US" sz="1600">
                <a:latin typeface="Calibri" panose="020F0502020204030204" pitchFamily="34" charset="0"/>
              </a:rPr>
              <a:t>Self declared disabled individuals 7 percentage points less satisfied (73% vs. 80%).</a:t>
            </a:r>
          </a:p>
          <a:p>
            <a:pPr fontAlgn="base" hangingPunct="1">
              <a:spcBef>
                <a:spcPct val="0"/>
              </a:spcBef>
              <a:spcAft>
                <a:spcPct val="0"/>
              </a:spcAft>
            </a:pPr>
            <a:r>
              <a:rPr lang="en-US" altLang="en-US" sz="1600">
                <a:latin typeface="Calibri" panose="020F0502020204030204" pitchFamily="34" charset="0"/>
              </a:rPr>
              <a:t> </a:t>
            </a:r>
          </a:p>
          <a:p>
            <a:pPr fontAlgn="base" hangingPunct="1">
              <a:spcBef>
                <a:spcPct val="0"/>
              </a:spcBef>
              <a:spcAft>
                <a:spcPct val="0"/>
              </a:spcAft>
              <a:buFontTx/>
              <a:buChar char="•"/>
            </a:pPr>
            <a:r>
              <a:rPr lang="en-US" altLang="en-US" sz="1600">
                <a:latin typeface="Calibri" panose="020F0502020204030204" pitchFamily="34" charset="0"/>
              </a:rPr>
              <a:t>Those living in </a:t>
            </a:r>
            <a:r>
              <a:rPr lang="en-US" altLang="en-US" sz="1600" b="1" i="1">
                <a:latin typeface="Calibri" panose="020F0502020204030204" pitchFamily="34" charset="0"/>
              </a:rPr>
              <a:t>deprived areas</a:t>
            </a:r>
            <a:r>
              <a:rPr lang="en-US" altLang="en-US" sz="1600">
                <a:latin typeface="Calibri" panose="020F0502020204030204" pitchFamily="34" charset="0"/>
              </a:rPr>
              <a:t> present less positive opinions towards the police. </a:t>
            </a:r>
          </a:p>
          <a:p>
            <a:pPr fontAlgn="base" hangingPunct="1">
              <a:spcBef>
                <a:spcPct val="0"/>
              </a:spcBef>
              <a:spcAft>
                <a:spcPct val="0"/>
              </a:spcAft>
              <a:buFontTx/>
              <a:buChar char="•"/>
            </a:pPr>
            <a:endParaRPr lang="en-US" altLang="en-US" sz="1600">
              <a:latin typeface="Calibri" panose="020F0502020204030204" pitchFamily="34" charset="0"/>
            </a:endParaRPr>
          </a:p>
          <a:p>
            <a:pPr fontAlgn="base" hangingPunct="1">
              <a:spcBef>
                <a:spcPct val="0"/>
              </a:spcBef>
              <a:spcAft>
                <a:spcPct val="0"/>
              </a:spcAft>
              <a:buFontTx/>
              <a:buChar char="•"/>
            </a:pPr>
            <a:r>
              <a:rPr lang="en-US" altLang="en-US" sz="1600">
                <a:latin typeface="Calibri" panose="020F0502020204030204" pitchFamily="34" charset="0"/>
              </a:rPr>
              <a:t>UK-born BAME respondents hold significantly less favorable views towards the police than non-UK born BAME respondents.</a:t>
            </a:r>
          </a:p>
          <a:p>
            <a:pPr fontAlgn="base" hangingPunct="1">
              <a:spcBef>
                <a:spcPct val="0"/>
              </a:spcBef>
              <a:spcAft>
                <a:spcPct val="0"/>
              </a:spcAft>
            </a:pPr>
            <a:endParaRPr lang="en-US" altLang="en-US" sz="1600">
              <a:latin typeface="Calibri" panose="020F0502020204030204" pitchFamily="34" charset="0"/>
            </a:endParaRPr>
          </a:p>
          <a:p>
            <a:pPr fontAlgn="base" hangingPunct="1">
              <a:spcBef>
                <a:spcPct val="0"/>
              </a:spcBef>
              <a:spcAft>
                <a:spcPct val="0"/>
              </a:spcAft>
              <a:buFontTx/>
              <a:buChar char="•"/>
            </a:pPr>
            <a:r>
              <a:rPr lang="en-US" altLang="en-US" sz="1600">
                <a:latin typeface="Calibri" panose="020F0502020204030204" pitchFamily="34" charset="0"/>
              </a:rPr>
              <a:t>Can we seek to narrow these gaps? </a:t>
            </a:r>
            <a:endParaRPr lang="en-GB" altLang="en-US" sz="1600">
              <a:latin typeface="Calibri" panose="020F0502020204030204" pitchFamily="34" charset="0"/>
            </a:endParaRPr>
          </a:p>
        </p:txBody>
      </p:sp>
    </p:spTree>
    <p:extLst>
      <p:ext uri="{BB962C8B-B14F-4D97-AF65-F5344CB8AC3E}">
        <p14:creationId xmlns:p14="http://schemas.microsoft.com/office/powerpoint/2010/main" val="2618178038"/>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94"/>
          <p:cNvSpPr>
            <a:spLocks noChangeArrowheads="1"/>
          </p:cNvSpPr>
          <p:nvPr/>
        </p:nvSpPr>
        <p:spPr bwMode="auto">
          <a:xfrm>
            <a:off x="1703389" y="188913"/>
            <a:ext cx="8713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800" b="1">
                <a:solidFill>
                  <a:srgbClr val="4D4D4F"/>
                </a:solidFill>
                <a:latin typeface="Calibri" panose="020F0502020204030204" pitchFamily="34" charset="0"/>
                <a:sym typeface="Calibri" panose="020F0502020204030204" pitchFamily="34" charset="0"/>
              </a:rPr>
              <a:t>Topic 3: A better CJS for London </a:t>
            </a:r>
          </a:p>
        </p:txBody>
      </p:sp>
      <p:sp>
        <p:nvSpPr>
          <p:cNvPr id="17411" name="Shape 95"/>
          <p:cNvSpPr>
            <a:spLocks noGrp="1"/>
          </p:cNvSpPr>
          <p:nvPr>
            <p:ph type="sldNum" sz="quarter" idx="10"/>
          </p:nvPr>
        </p:nvSpPr>
        <p:spPr>
          <a:xfrm>
            <a:off x="9900462"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1AAFE0B-5397-44E5-A7CA-78E2D1977D9B}" type="slidenum">
              <a:rPr lang="en-GB" altLang="en-US"/>
              <a:pPr/>
              <a:t>133</a:t>
            </a:fld>
            <a:endParaRPr lang="en-GB" altLang="en-US"/>
          </a:p>
        </p:txBody>
      </p:sp>
      <p:sp>
        <p:nvSpPr>
          <p:cNvPr id="20486" name="Rectangle 1030"/>
          <p:cNvSpPr>
            <a:spLocks noChangeArrowheads="1"/>
          </p:cNvSpPr>
          <p:nvPr/>
        </p:nvSpPr>
        <p:spPr bwMode="auto">
          <a:xfrm>
            <a:off x="2063751" y="965200"/>
            <a:ext cx="820737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hangingPunct="1">
              <a:spcBef>
                <a:spcPct val="0"/>
              </a:spcBef>
              <a:spcAft>
                <a:spcPct val="0"/>
              </a:spcAft>
              <a:buFontTx/>
              <a:buChar char="•"/>
            </a:pPr>
            <a:r>
              <a:rPr lang="en-GB" altLang="en-US" sz="1600">
                <a:latin typeface="Calibri" panose="020F0502020204030204" pitchFamily="34" charset="0"/>
              </a:rPr>
              <a:t>Can we move the Criminal Justice </a:t>
            </a:r>
            <a:r>
              <a:rPr lang="en-GB" altLang="en-US" sz="1600" i="1">
                <a:latin typeface="Calibri" panose="020F0502020204030204" pitchFamily="34" charset="0"/>
              </a:rPr>
              <a:t>System</a:t>
            </a:r>
            <a:r>
              <a:rPr lang="en-GB" altLang="en-US" sz="1600">
                <a:latin typeface="Calibri" panose="020F0502020204030204" pitchFamily="34" charset="0"/>
              </a:rPr>
              <a:t> to a Criminal Justice </a:t>
            </a:r>
            <a:r>
              <a:rPr lang="en-GB" altLang="en-US" sz="1600" i="1">
                <a:latin typeface="Calibri" panose="020F0502020204030204" pitchFamily="34" charset="0"/>
              </a:rPr>
              <a:t>Service</a:t>
            </a:r>
            <a:r>
              <a:rPr lang="en-GB" altLang="en-US" sz="1600">
                <a:latin typeface="Calibri" panose="020F0502020204030204" pitchFamily="34" charset="0"/>
              </a:rPr>
              <a:t>.</a:t>
            </a:r>
          </a:p>
          <a:p>
            <a:pPr fontAlgn="base" hangingPunct="1">
              <a:spcBef>
                <a:spcPct val="0"/>
              </a:spcBef>
              <a:spcAft>
                <a:spcPct val="0"/>
              </a:spcAft>
              <a:buFontTx/>
              <a:buChar char="•"/>
            </a:pPr>
            <a:endParaRPr lang="en-GB" altLang="en-US" sz="1600">
              <a:latin typeface="Calibri" panose="020F0502020204030204" pitchFamily="34" charset="0"/>
            </a:endParaRPr>
          </a:p>
          <a:p>
            <a:pPr fontAlgn="base" hangingPunct="1">
              <a:spcBef>
                <a:spcPct val="0"/>
              </a:spcBef>
              <a:spcAft>
                <a:spcPct val="0"/>
              </a:spcAft>
              <a:buFontTx/>
              <a:buChar char="•"/>
            </a:pPr>
            <a:r>
              <a:rPr lang="en-GB" altLang="en-US" sz="1600">
                <a:latin typeface="Calibri" panose="020F0502020204030204" pitchFamily="34" charset="0"/>
              </a:rPr>
              <a:t>There is no routine capture of victim satisfaction through the CJS… </a:t>
            </a:r>
          </a:p>
          <a:p>
            <a:pPr fontAlgn="base" hangingPunct="1">
              <a:spcBef>
                <a:spcPct val="0"/>
              </a:spcBef>
              <a:spcAft>
                <a:spcPct val="0"/>
              </a:spcAft>
            </a:pPr>
            <a:endParaRPr lang="en-GB" altLang="en-US" sz="1600">
              <a:latin typeface="Calibri" panose="020F0502020204030204" pitchFamily="34" charset="0"/>
            </a:endParaRPr>
          </a:p>
          <a:p>
            <a:pPr fontAlgn="base" hangingPunct="1">
              <a:spcBef>
                <a:spcPct val="0"/>
              </a:spcBef>
              <a:spcAft>
                <a:spcPct val="0"/>
              </a:spcAft>
              <a:buFontTx/>
              <a:buChar char="•"/>
            </a:pPr>
            <a:r>
              <a:rPr lang="en-GB" altLang="en-US" sz="1600">
                <a:latin typeface="Calibri" panose="020F0502020204030204" pitchFamily="34" charset="0"/>
              </a:rPr>
              <a:t>The high cost of repeat offenders – </a:t>
            </a:r>
            <a:r>
              <a:rPr lang="en-US" altLang="en-US" sz="1600">
                <a:latin typeface="Calibri" panose="020F0502020204030204" pitchFamily="34" charset="0"/>
              </a:rPr>
              <a:t> s</a:t>
            </a:r>
            <a:r>
              <a:rPr lang="en-GB" altLang="en-US" sz="1600">
                <a:latin typeface="Calibri" panose="020F0502020204030204" pitchFamily="34" charset="0"/>
              </a:rPr>
              <a:t>mall number of offenders committing a disproportionate amount of crime</a:t>
            </a:r>
            <a:r>
              <a:rPr lang="en-GB" altLang="en-US" sz="1600" i="1">
                <a:latin typeface="Calibri" panose="020F0502020204030204" pitchFamily="34" charset="0"/>
              </a:rPr>
              <a:t> (i.e., 4000 most prolific offenders – avg of 57 arrests, 36 convictions). </a:t>
            </a:r>
            <a:endParaRPr lang="en-US" altLang="en-US" sz="1600" i="1">
              <a:latin typeface="Calibri" panose="020F0502020204030204" pitchFamily="34" charset="0"/>
            </a:endParaRPr>
          </a:p>
          <a:p>
            <a:pPr fontAlgn="base" hangingPunct="1">
              <a:spcBef>
                <a:spcPct val="0"/>
              </a:spcBef>
              <a:spcAft>
                <a:spcPct val="0"/>
              </a:spcAft>
              <a:buFontTx/>
              <a:buChar char="•"/>
            </a:pPr>
            <a:endParaRPr lang="en-US" altLang="en-US" sz="1600" i="1">
              <a:latin typeface="Calibri" panose="020F0502020204030204" pitchFamily="34" charset="0"/>
            </a:endParaRPr>
          </a:p>
          <a:p>
            <a:pPr fontAlgn="base" hangingPunct="1">
              <a:spcBef>
                <a:spcPct val="0"/>
              </a:spcBef>
              <a:spcAft>
                <a:spcPct val="0"/>
              </a:spcAft>
              <a:buFontTx/>
              <a:buChar char="•"/>
            </a:pPr>
            <a:r>
              <a:rPr lang="en-US" altLang="en-US" sz="1600">
                <a:latin typeface="Calibri" panose="020F0502020204030204" pitchFamily="34" charset="0"/>
              </a:rPr>
              <a:t>O</a:t>
            </a:r>
            <a:r>
              <a:rPr lang="en-GB" altLang="en-US" sz="1600">
                <a:latin typeface="Calibri" panose="020F0502020204030204" pitchFamily="34" charset="0"/>
              </a:rPr>
              <a:t>verall cost of </a:t>
            </a:r>
            <a:r>
              <a:rPr lang="en-US" altLang="en-US" sz="1600">
                <a:latin typeface="Calibri" panose="020F0502020204030204" pitchFamily="34" charset="0"/>
              </a:rPr>
              <a:t>London </a:t>
            </a:r>
            <a:r>
              <a:rPr lang="en-GB" altLang="en-US" sz="1600">
                <a:latin typeface="Calibri" panose="020F0502020204030204" pitchFamily="34" charset="0"/>
              </a:rPr>
              <a:t>reoffending each year estimated at 2.2 billion pounds.  But does 'proven reoffending' take too long to measure (12+6m).</a:t>
            </a:r>
            <a:endParaRPr lang="en-GB" altLang="en-US" sz="1600" i="1">
              <a:latin typeface="Calibri" panose="020F0502020204030204" pitchFamily="34" charset="0"/>
            </a:endParaRPr>
          </a:p>
          <a:p>
            <a:pPr fontAlgn="base" hangingPunct="1">
              <a:spcBef>
                <a:spcPct val="0"/>
              </a:spcBef>
              <a:spcAft>
                <a:spcPct val="0"/>
              </a:spcAft>
            </a:pPr>
            <a:endParaRPr lang="en-GB" altLang="en-US" sz="1600" i="1">
              <a:latin typeface="Calibri" panose="020F0502020204030204" pitchFamily="34" charset="0"/>
            </a:endParaRPr>
          </a:p>
          <a:p>
            <a:pPr fontAlgn="base" hangingPunct="1">
              <a:spcBef>
                <a:spcPct val="0"/>
              </a:spcBef>
              <a:spcAft>
                <a:spcPct val="0"/>
              </a:spcAft>
              <a:buFontTx/>
              <a:buChar char="•"/>
            </a:pPr>
            <a:r>
              <a:rPr lang="en-GB" altLang="en-US" sz="1600">
                <a:latin typeface="Calibri" panose="020F0502020204030204" pitchFamily="34" charset="0"/>
              </a:rPr>
              <a:t>High victim attrition especially within some Higher Harm offences. </a:t>
            </a:r>
          </a:p>
          <a:p>
            <a:pPr fontAlgn="base" hangingPunct="1">
              <a:spcBef>
                <a:spcPct val="0"/>
              </a:spcBef>
              <a:spcAft>
                <a:spcPct val="0"/>
              </a:spcAft>
            </a:pPr>
            <a:endParaRPr lang="en-GB" altLang="en-US" sz="1600">
              <a:latin typeface="Calibri" panose="020F0502020204030204" pitchFamily="34" charset="0"/>
            </a:endParaRPr>
          </a:p>
          <a:p>
            <a:pPr fontAlgn="base" hangingPunct="1">
              <a:spcBef>
                <a:spcPct val="0"/>
              </a:spcBef>
              <a:spcAft>
                <a:spcPct val="0"/>
              </a:spcAft>
              <a:buFontTx/>
              <a:buChar char="•"/>
            </a:pPr>
            <a:r>
              <a:rPr lang="en-GB" altLang="en-US" sz="1600">
                <a:latin typeface="Calibri" panose="020F0502020204030204" pitchFamily="34" charset="0"/>
              </a:rPr>
              <a:t>Lack of direct grip – CJ devolution discussions. Partnership key. </a:t>
            </a:r>
          </a:p>
          <a:p>
            <a:pPr fontAlgn="base" hangingPunct="1">
              <a:spcBef>
                <a:spcPct val="0"/>
              </a:spcBef>
              <a:spcAft>
                <a:spcPct val="0"/>
              </a:spcAft>
              <a:buFontTx/>
              <a:buChar char="•"/>
            </a:pPr>
            <a:endParaRPr lang="en-GB" altLang="en-US" sz="1600">
              <a:latin typeface="Calibri" panose="020F0502020204030204" pitchFamily="34" charset="0"/>
            </a:endParaRPr>
          </a:p>
        </p:txBody>
      </p:sp>
    </p:spTree>
    <p:extLst>
      <p:ext uri="{BB962C8B-B14F-4D97-AF65-F5344CB8AC3E}">
        <p14:creationId xmlns:p14="http://schemas.microsoft.com/office/powerpoint/2010/main" val="3768985902"/>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nvSpPr>
        <p:spPr>
          <a:xfrm>
            <a:off x="1992314" y="5995988"/>
            <a:ext cx="7921625" cy="369332"/>
          </a:xfrm>
          <a:prstGeom prst="rect">
            <a:avLst/>
          </a:prstGeom>
          <a:ln w="19050">
            <a:solidFill>
              <a:srgbClr val="FF0000"/>
            </a:solidFill>
          </a:ln>
          <a:extLst>
            <a:ext uri="{C572A759-6A51-4108-AA02-DFA0A04FC94B}"/>
          </a:extLst>
        </p:spPr>
        <p:txBody>
          <a:bodyPr lIns="45719" rIns="45719">
            <a:spAutoFit/>
          </a:bodyPr>
          <a:lstStyle/>
          <a:p>
            <a:pPr algn="ctr" hangingPunct="0">
              <a:spcBef>
                <a:spcPts val="1000"/>
              </a:spcBef>
              <a:defRPr>
                <a:latin typeface="+mn-lt"/>
                <a:ea typeface="+mn-ea"/>
                <a:cs typeface="+mn-cs"/>
                <a:sym typeface="Calibri"/>
              </a:defRPr>
            </a:pPr>
            <a:r>
              <a:rPr kern="0">
                <a:solidFill>
                  <a:srgbClr val="000000"/>
                </a:solidFill>
                <a:sym typeface="Calibri"/>
              </a:rPr>
              <a:t>MOPAC will continue to routinely monitor </a:t>
            </a:r>
            <a:r>
              <a:rPr b="1" i="1" kern="0">
                <a:solidFill>
                  <a:srgbClr val="000000"/>
                </a:solidFill>
                <a:sym typeface="Calibri"/>
              </a:rPr>
              <a:t>all recorded crime</a:t>
            </a:r>
            <a:r>
              <a:rPr kern="0">
                <a:solidFill>
                  <a:srgbClr val="000000"/>
                </a:solidFill>
                <a:sym typeface="Calibri"/>
              </a:rPr>
              <a:t> &amp; ensure action </a:t>
            </a:r>
          </a:p>
        </p:txBody>
      </p:sp>
      <p:sp>
        <p:nvSpPr>
          <p:cNvPr id="49" name="Shape 49"/>
          <p:cNvSpPr/>
          <p:nvPr/>
        </p:nvSpPr>
        <p:spPr>
          <a:xfrm>
            <a:off x="1905001" y="900113"/>
            <a:ext cx="1800225" cy="1808162"/>
          </a:xfrm>
          <a:prstGeom prst="rect">
            <a:avLst/>
          </a:prstGeom>
          <a:ln w="19050">
            <a:solidFill>
              <a:srgbClr val="993366"/>
            </a:solidFill>
          </a:ln>
          <a:extLst>
            <a:ext uri="{C572A759-6A51-4108-AA02-DFA0A04FC94B}"/>
          </a:extLst>
        </p:spPr>
        <p:txBody>
          <a:bodyPr lIns="45719" rIns="45719">
            <a:spAutoFit/>
          </a:bodyPr>
          <a:lstStyle/>
          <a:p>
            <a:pPr algn="ctr" hangingPunct="0">
              <a:spcBef>
                <a:spcPts val="900"/>
              </a:spcBef>
              <a:defRPr sz="1600" b="1">
                <a:latin typeface="+mn-lt"/>
                <a:ea typeface="+mn-ea"/>
                <a:cs typeface="+mn-cs"/>
                <a:sym typeface="Calibri"/>
              </a:defRPr>
            </a:pPr>
            <a:r>
              <a:rPr sz="1600" b="1" kern="0">
                <a:solidFill>
                  <a:srgbClr val="000000"/>
                </a:solidFill>
                <a:sym typeface="Calibri"/>
              </a:rPr>
              <a:t>A Safer London</a:t>
            </a:r>
            <a:endParaRPr sz="1200" b="1" kern="0">
              <a:solidFill>
                <a:srgbClr val="000000"/>
              </a:solidFill>
              <a:sym typeface="Calibri"/>
            </a:endParaRPr>
          </a:p>
          <a:p>
            <a:pPr algn="ctr" hangingPunct="0">
              <a:spcBef>
                <a:spcPts val="900"/>
              </a:spcBef>
              <a:defRPr sz="1500">
                <a:latin typeface="+mn-lt"/>
                <a:ea typeface="+mn-ea"/>
                <a:cs typeface="+mn-cs"/>
                <a:sym typeface="Calibri"/>
              </a:defRPr>
            </a:pPr>
            <a:r>
              <a:rPr sz="1500" kern="0">
                <a:solidFill>
                  <a:srgbClr val="000000"/>
                </a:solidFill>
                <a:sym typeface="Calibri"/>
              </a:rPr>
              <a:t>A focus on </a:t>
            </a:r>
            <a:r>
              <a:rPr sz="1500" b="1" i="1" kern="0">
                <a:solidFill>
                  <a:srgbClr val="000000"/>
                </a:solidFill>
                <a:sym typeface="Calibri"/>
              </a:rPr>
              <a:t>volume </a:t>
            </a:r>
            <a:r>
              <a:rPr sz="1500" kern="0">
                <a:solidFill>
                  <a:srgbClr val="000000"/>
                </a:solidFill>
                <a:sym typeface="Calibri"/>
              </a:rPr>
              <a:t>and </a:t>
            </a:r>
            <a:r>
              <a:rPr sz="1500" b="1" i="1" kern="0">
                <a:solidFill>
                  <a:srgbClr val="000000"/>
                </a:solidFill>
                <a:sym typeface="Calibri"/>
              </a:rPr>
              <a:t>high harm</a:t>
            </a:r>
            <a:r>
              <a:rPr sz="1500" kern="0">
                <a:solidFill>
                  <a:srgbClr val="000000"/>
                </a:solidFill>
                <a:sym typeface="Calibri"/>
              </a:rPr>
              <a:t> priorities</a:t>
            </a:r>
          </a:p>
          <a:p>
            <a:pPr algn="ctr" hangingPunct="0">
              <a:spcBef>
                <a:spcPts val="700"/>
              </a:spcBef>
              <a:defRPr sz="1200" i="1">
                <a:latin typeface="+mn-lt"/>
                <a:ea typeface="+mn-ea"/>
                <a:cs typeface="+mn-cs"/>
                <a:sym typeface="Calibri"/>
              </a:defRPr>
            </a:pPr>
            <a:r>
              <a:rPr sz="1200" i="1" kern="0">
                <a:solidFill>
                  <a:srgbClr val="000000"/>
                </a:solidFill>
                <a:sym typeface="Calibri"/>
              </a:rPr>
              <a:t>(MOPAC in consultation with MPS and Local Authorities</a:t>
            </a:r>
            <a:r>
              <a:rPr sz="1300" i="1" kern="0">
                <a:solidFill>
                  <a:srgbClr val="000000"/>
                </a:solidFill>
                <a:sym typeface="Calibri"/>
              </a:rPr>
              <a:t>)</a:t>
            </a:r>
          </a:p>
        </p:txBody>
      </p:sp>
      <p:grpSp>
        <p:nvGrpSpPr>
          <p:cNvPr id="10243" name="Group 56"/>
          <p:cNvGrpSpPr>
            <a:grpSpLocks/>
          </p:cNvGrpSpPr>
          <p:nvPr/>
        </p:nvGrpSpPr>
        <p:grpSpPr bwMode="auto">
          <a:xfrm>
            <a:off x="3792539" y="784226"/>
            <a:ext cx="6048375" cy="1997075"/>
            <a:chOff x="0" y="0"/>
            <a:chExt cx="6048375" cy="1775190"/>
          </a:xfrm>
        </p:grpSpPr>
        <p:sp>
          <p:nvSpPr>
            <p:cNvPr id="50" name="Shape 50"/>
            <p:cNvSpPr/>
            <p:nvPr/>
          </p:nvSpPr>
          <p:spPr>
            <a:xfrm>
              <a:off x="0" y="972263"/>
              <a:ext cx="6048375" cy="788816"/>
            </a:xfrm>
            <a:prstGeom prst="rect">
              <a:avLst/>
            </a:prstGeom>
            <a:noFill/>
            <a:ln w="15875" cap="flat">
              <a:solidFill>
                <a:srgbClr val="993366"/>
              </a:solidFill>
              <a:prstDash val="solid"/>
              <a:round/>
            </a:ln>
            <a:effectLst/>
            <a:extLst>
              <a:ext uri="{C572A759-6A51-4108-AA02-DFA0A04FC94B}"/>
            </a:extLst>
          </p:spPr>
          <p:txBody>
            <a:bodyPr lIns="45719" tIns="45719" rIns="45719" bIns="45719">
              <a:spAutoFit/>
            </a:bodyPr>
            <a:lstStyle/>
            <a:p>
              <a:pPr hangingPunct="0">
                <a:lnSpc>
                  <a:spcPct val="90000"/>
                </a:lnSpc>
                <a:spcBef>
                  <a:spcPts val="800"/>
                </a:spcBef>
                <a:defRPr sz="1400" b="1">
                  <a:latin typeface="+mn-lt"/>
                  <a:ea typeface="+mn-ea"/>
                  <a:cs typeface="+mn-cs"/>
                  <a:sym typeface="Calibri"/>
                </a:defRPr>
              </a:pPr>
              <a:r>
                <a:rPr sz="1400" b="1" kern="0">
                  <a:solidFill>
                    <a:srgbClr val="000000"/>
                  </a:solidFill>
                  <a:sym typeface="Calibri"/>
                </a:rPr>
                <a:t>ASB plus </a:t>
              </a:r>
            </a:p>
            <a:p>
              <a:pPr hangingPunct="0">
                <a:lnSpc>
                  <a:spcPct val="90000"/>
                </a:lnSpc>
                <a:spcBef>
                  <a:spcPts val="800"/>
                </a:spcBef>
                <a:defRPr sz="1400" b="1">
                  <a:latin typeface="+mn-lt"/>
                  <a:ea typeface="+mn-ea"/>
                  <a:cs typeface="+mn-cs"/>
                  <a:sym typeface="Calibri"/>
                </a:defRPr>
              </a:pPr>
              <a:r>
                <a:rPr sz="1400" b="1" kern="0">
                  <a:solidFill>
                    <a:srgbClr val="000000"/>
                  </a:solidFill>
                  <a:sym typeface="Calibri"/>
                </a:rPr>
                <a:t>Two volume </a:t>
              </a:r>
            </a:p>
            <a:p>
              <a:pPr hangingPunct="0">
                <a:lnSpc>
                  <a:spcPct val="90000"/>
                </a:lnSpc>
                <a:spcBef>
                  <a:spcPts val="800"/>
                </a:spcBef>
                <a:defRPr sz="1400" b="1">
                  <a:latin typeface="+mn-lt"/>
                  <a:ea typeface="+mn-ea"/>
                  <a:cs typeface="+mn-cs"/>
                  <a:sym typeface="Calibri"/>
                </a:defRPr>
              </a:pPr>
              <a:r>
                <a:rPr sz="1400" b="1" kern="0">
                  <a:solidFill>
                    <a:srgbClr val="000000"/>
                  </a:solidFill>
                  <a:sym typeface="Calibri"/>
                </a:rPr>
                <a:t>Priorities</a:t>
              </a:r>
            </a:p>
          </p:txBody>
        </p:sp>
        <p:sp>
          <p:nvSpPr>
            <p:cNvPr id="51" name="Shape 51"/>
            <p:cNvSpPr/>
            <p:nvPr/>
          </p:nvSpPr>
          <p:spPr>
            <a:xfrm>
              <a:off x="4032250" y="956740"/>
              <a:ext cx="2016125" cy="818450"/>
            </a:xfrm>
            <a:prstGeom prst="rect">
              <a:avLst/>
            </a:prstGeom>
            <a:noFill/>
            <a:ln w="6350" cap="flat">
              <a:solidFill>
                <a:srgbClr val="993366"/>
              </a:solidFill>
              <a:prstDash val="sysDot"/>
              <a:round/>
            </a:ln>
            <a:effectLst/>
            <a:extLst>
              <a:ext uri="{C572A759-6A51-4108-AA02-DFA0A04FC94B}"/>
            </a:extLst>
          </p:spPr>
          <p:txBody>
            <a:bodyPr lIns="36000" tIns="36000" rIns="36000" bIns="36000">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600"/>
                </a:spcBef>
                <a:spcAft>
                  <a:spcPct val="0"/>
                </a:spcAft>
              </a:pPr>
              <a:r>
                <a:rPr lang="en-GB" altLang="en-US" sz="1000">
                  <a:latin typeface="Calibri" panose="020F0502020204030204" pitchFamily="34" charset="0"/>
                  <a:sym typeface="Calibri" panose="020F0502020204030204" pitchFamily="34" charset="0"/>
                </a:rPr>
                <a:t>Local priority may be evidenced by:</a:t>
              </a:r>
            </a:p>
            <a:p>
              <a:pPr fontAlgn="base">
                <a:spcBef>
                  <a:spcPts val="500"/>
                </a:spcBef>
                <a:spcAft>
                  <a:spcPct val="0"/>
                </a:spcAft>
              </a:pPr>
              <a:r>
                <a:rPr lang="en-GB" altLang="en-US" sz="900" i="1">
                  <a:latin typeface="Calibri" panose="020F0502020204030204" pitchFamily="34" charset="0"/>
                  <a:sym typeface="Calibri" panose="020F0502020204030204" pitchFamily="34" charset="0"/>
                </a:rPr>
                <a:t>Theft (from MV, shops, person), Non DA VWI, Common Assault, Harassment, Burglary dwelling, Criminal Damage, Robbery person</a:t>
              </a:r>
              <a:endParaRPr lang="en-GB" altLang="en-US" sz="900" b="1" i="1">
                <a:latin typeface="Calibri" panose="020F0502020204030204" pitchFamily="34" charset="0"/>
                <a:sym typeface="Calibri" panose="020F0502020204030204" pitchFamily="34" charset="0"/>
              </a:endParaRPr>
            </a:p>
            <a:p>
              <a:pPr fontAlgn="base">
                <a:spcBef>
                  <a:spcPts val="500"/>
                </a:spcBef>
                <a:spcAft>
                  <a:spcPct val="0"/>
                </a:spcAft>
              </a:pPr>
              <a:endParaRPr lang="en-GB" altLang="en-US" sz="100" b="1">
                <a:latin typeface="Calibri" panose="020F0502020204030204" pitchFamily="34" charset="0"/>
                <a:sym typeface="Calibri" panose="020F0502020204030204" pitchFamily="34" charset="0"/>
              </a:endParaRPr>
            </a:p>
          </p:txBody>
        </p:sp>
        <p:sp>
          <p:nvSpPr>
            <p:cNvPr id="52" name="Shape 52"/>
            <p:cNvSpPr/>
            <p:nvPr/>
          </p:nvSpPr>
          <p:spPr>
            <a:xfrm>
              <a:off x="1223962" y="959562"/>
              <a:ext cx="2808288" cy="800106"/>
            </a:xfrm>
            <a:prstGeom prst="rect">
              <a:avLst/>
            </a:prstGeom>
            <a:noFill/>
            <a:ln w="6350" cap="flat">
              <a:solidFill>
                <a:srgbClr val="993366"/>
              </a:solidFill>
              <a:prstDash val="sysDot"/>
              <a:round/>
            </a:ln>
            <a:effectLst/>
            <a:extLst>
              <a:ext uri="{C572A759-6A51-4108-AA02-DFA0A04FC94B}"/>
            </a:extLst>
          </p:spPr>
          <p:txBody>
            <a:bodyPr lIns="45719" tIns="45719" rIns="45719" bIns="45719">
              <a:spAutoFit/>
            </a:bodyPr>
            <a:lstStyle/>
            <a:p>
              <a:pPr hangingPunct="0">
                <a:lnSpc>
                  <a:spcPct val="90000"/>
                </a:lnSpc>
                <a:spcBef>
                  <a:spcPts val="500"/>
                </a:spcBef>
                <a:defRPr sz="900">
                  <a:latin typeface="+mn-lt"/>
                  <a:ea typeface="+mn-ea"/>
                  <a:cs typeface="+mn-cs"/>
                  <a:sym typeface="Calibri"/>
                </a:defRPr>
              </a:pPr>
              <a:r>
                <a:rPr sz="900" kern="0">
                  <a:solidFill>
                    <a:srgbClr val="000000"/>
                  </a:solidFill>
                  <a:sym typeface="Calibri"/>
                </a:rPr>
                <a:t>Provision of tools (borough &amp; ward: rank, trends, peaks)</a:t>
              </a:r>
            </a:p>
            <a:p>
              <a:pPr hangingPunct="0">
                <a:lnSpc>
                  <a:spcPct val="90000"/>
                </a:lnSpc>
                <a:spcBef>
                  <a:spcPts val="500"/>
                </a:spcBef>
                <a:defRPr sz="900">
                  <a:latin typeface="+mn-lt"/>
                  <a:ea typeface="+mn-ea"/>
                  <a:cs typeface="+mn-cs"/>
                  <a:sym typeface="Calibri"/>
                </a:defRPr>
              </a:pPr>
              <a:r>
                <a:rPr sz="900" kern="0">
                  <a:solidFill>
                    <a:srgbClr val="000000"/>
                  </a:solidFill>
                  <a:sym typeface="Calibri"/>
                </a:rPr>
                <a:t>Problem solving action plans (locally driven,  geographically focused (i.e., vulnerable areas).</a:t>
              </a:r>
            </a:p>
            <a:p>
              <a:pPr hangingPunct="0">
                <a:lnSpc>
                  <a:spcPct val="90000"/>
                </a:lnSpc>
                <a:spcBef>
                  <a:spcPts val="500"/>
                </a:spcBef>
                <a:defRPr sz="900">
                  <a:latin typeface="+mn-lt"/>
                  <a:ea typeface="+mn-ea"/>
                  <a:cs typeface="+mn-cs"/>
                  <a:sym typeface="Calibri"/>
                </a:defRPr>
              </a:pPr>
              <a:r>
                <a:rPr sz="900" kern="0">
                  <a:solidFill>
                    <a:srgbClr val="000000"/>
                  </a:solidFill>
                  <a:sym typeface="Calibri"/>
                </a:rPr>
                <a:t>Annually refreshed </a:t>
              </a:r>
            </a:p>
            <a:p>
              <a:pPr hangingPunct="0">
                <a:lnSpc>
                  <a:spcPct val="90000"/>
                </a:lnSpc>
                <a:spcBef>
                  <a:spcPts val="500"/>
                </a:spcBef>
                <a:defRPr sz="900" b="1">
                  <a:latin typeface="+mn-lt"/>
                  <a:ea typeface="+mn-ea"/>
                  <a:cs typeface="+mn-cs"/>
                  <a:sym typeface="Calibri"/>
                </a:defRPr>
              </a:pPr>
              <a:r>
                <a:rPr sz="900" b="1" kern="0">
                  <a:solidFill>
                    <a:srgbClr val="000000"/>
                  </a:solidFill>
                  <a:sym typeface="Calibri"/>
                </a:rPr>
                <a:t>Year on year reductions</a:t>
              </a:r>
            </a:p>
          </p:txBody>
        </p:sp>
        <p:sp>
          <p:nvSpPr>
            <p:cNvPr id="53" name="Shape 53"/>
            <p:cNvSpPr/>
            <p:nvPr/>
          </p:nvSpPr>
          <p:spPr>
            <a:xfrm>
              <a:off x="0" y="2822"/>
              <a:ext cx="6046787" cy="818450"/>
            </a:xfrm>
            <a:prstGeom prst="rect">
              <a:avLst/>
            </a:prstGeom>
            <a:noFill/>
            <a:ln w="19050" cap="flat">
              <a:solidFill>
                <a:srgbClr val="993366"/>
              </a:solidFill>
              <a:prstDash val="solid"/>
              <a:round/>
            </a:ln>
            <a:effectLst/>
            <a:extLst>
              <a:ext uri="{C572A759-6A51-4108-AA02-DFA0A04FC94B}"/>
            </a:extLst>
          </p:spPr>
          <p:txBody>
            <a:bodyPr lIns="45719" tIns="45719" rIns="45719" bIns="45719">
              <a:spAutoFit/>
            </a:bodyPr>
            <a:lstStyle/>
            <a:p>
              <a:pPr hangingPunct="0">
                <a:lnSpc>
                  <a:spcPct val="85000"/>
                </a:lnSpc>
                <a:spcBef>
                  <a:spcPts val="900"/>
                </a:spcBef>
                <a:defRPr sz="1500" b="1" i="1">
                  <a:latin typeface="+mn-lt"/>
                  <a:ea typeface="+mn-ea"/>
                  <a:cs typeface="+mn-cs"/>
                  <a:sym typeface="Calibri"/>
                </a:defRPr>
              </a:pPr>
              <a:r>
                <a:rPr sz="1500" b="1" i="1" kern="0">
                  <a:solidFill>
                    <a:srgbClr val="000000"/>
                  </a:solidFill>
                  <a:sym typeface="Calibri"/>
                </a:rPr>
                <a:t>Mandatory </a:t>
              </a:r>
            </a:p>
            <a:p>
              <a:pPr hangingPunct="0">
                <a:lnSpc>
                  <a:spcPct val="85000"/>
                </a:lnSpc>
                <a:spcBef>
                  <a:spcPts val="900"/>
                </a:spcBef>
                <a:defRPr sz="1500" b="1">
                  <a:latin typeface="+mn-lt"/>
                  <a:ea typeface="+mn-ea"/>
                  <a:cs typeface="+mn-cs"/>
                  <a:sym typeface="Calibri"/>
                </a:defRPr>
              </a:pPr>
              <a:r>
                <a:rPr sz="1500" b="1" kern="0">
                  <a:solidFill>
                    <a:srgbClr val="000000"/>
                  </a:solidFill>
                  <a:sym typeface="Calibri"/>
                </a:rPr>
                <a:t>High Harm </a:t>
              </a:r>
            </a:p>
            <a:p>
              <a:pPr hangingPunct="0">
                <a:lnSpc>
                  <a:spcPct val="85000"/>
                </a:lnSpc>
                <a:spcBef>
                  <a:spcPts val="900"/>
                </a:spcBef>
                <a:defRPr sz="1500" b="1">
                  <a:latin typeface="+mn-lt"/>
                  <a:ea typeface="+mn-ea"/>
                  <a:cs typeface="+mn-cs"/>
                  <a:sym typeface="Calibri"/>
                </a:defRPr>
              </a:pPr>
              <a:r>
                <a:rPr sz="1500" b="1" kern="0">
                  <a:solidFill>
                    <a:srgbClr val="000000"/>
                  </a:solidFill>
                  <a:sym typeface="Calibri"/>
                </a:rPr>
                <a:t>priorities</a:t>
              </a:r>
            </a:p>
          </p:txBody>
        </p:sp>
        <p:sp>
          <p:nvSpPr>
            <p:cNvPr id="54" name="Shape 54"/>
            <p:cNvSpPr>
              <a:spLocks noChangeArrowheads="1"/>
            </p:cNvSpPr>
            <p:nvPr/>
          </p:nvSpPr>
          <p:spPr bwMode="auto">
            <a:xfrm>
              <a:off x="4032250" y="18345"/>
              <a:ext cx="2016125" cy="815627"/>
            </a:xfrm>
            <a:prstGeom prst="rect">
              <a:avLst/>
            </a:prstGeom>
            <a:noFill/>
            <a:ln w="6350">
              <a:solidFill>
                <a:srgbClr val="993366"/>
              </a:solidFill>
              <a:prstDash val="sysDot"/>
              <a:round/>
              <a:headEnd/>
              <a:tailEnd/>
            </a:ln>
            <a:extLst>
              <a:ext uri="{909E8E84-426E-40DD-AFC4-6F175D3DCCD1}">
                <a14:hiddenFill xmlns:a14="http://schemas.microsoft.com/office/drawing/2010/main">
                  <a:solidFill>
                    <a:srgbClr val="FFFFFF"/>
                  </a:solidFill>
                </a14:hiddenFill>
              </a:ext>
            </a:extLst>
          </p:spPr>
          <p:txBody>
            <a:bodyPr lIns="45719" tIns="43200" rIns="45719" bIns="0">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200"/>
                </a:spcBef>
                <a:spcAft>
                  <a:spcPct val="50000"/>
                </a:spcAft>
              </a:pPr>
              <a:r>
                <a:rPr lang="en-GB" altLang="en-US" sz="1000">
                  <a:latin typeface="Calibri" panose="020F0502020204030204" pitchFamily="34" charset="0"/>
                  <a:sym typeface="Calibri" panose="020F0502020204030204" pitchFamily="34" charset="0"/>
                </a:rPr>
                <a:t>Sexual offences, Domestic Abuse, Hate Crime, Child Sexual Exploitation, Weapon based (</a:t>
              </a:r>
              <a:r>
                <a:rPr lang="en-GB" altLang="en-US" sz="1000" i="1">
                  <a:latin typeface="Calibri" panose="020F0502020204030204" pitchFamily="34" charset="0"/>
                  <a:sym typeface="Calibri" panose="020F0502020204030204" pitchFamily="34" charset="0"/>
                </a:rPr>
                <a:t>Knife &amp; Gun)</a:t>
              </a:r>
            </a:p>
            <a:p>
              <a:pPr fontAlgn="base">
                <a:spcBef>
                  <a:spcPts val="1200"/>
                </a:spcBef>
                <a:spcAft>
                  <a:spcPct val="50000"/>
                </a:spcAft>
              </a:pPr>
              <a:endParaRPr lang="en-GB" altLang="en-US" sz="200" i="1">
                <a:latin typeface="Calibri" panose="020F0502020204030204" pitchFamily="34" charset="0"/>
                <a:sym typeface="Calibri" panose="020F0502020204030204" pitchFamily="34" charset="0"/>
              </a:endParaRPr>
            </a:p>
          </p:txBody>
        </p:sp>
        <p:sp>
          <p:nvSpPr>
            <p:cNvPr id="55" name="Shape 55"/>
            <p:cNvSpPr/>
            <p:nvPr/>
          </p:nvSpPr>
          <p:spPr>
            <a:xfrm>
              <a:off x="1223962" y="0"/>
              <a:ext cx="2808288" cy="812806"/>
            </a:xfrm>
            <a:prstGeom prst="rect">
              <a:avLst/>
            </a:prstGeom>
            <a:noFill/>
            <a:ln w="6350" cap="flat">
              <a:solidFill>
                <a:srgbClr val="993366"/>
              </a:solidFill>
              <a:prstDash val="sysDot"/>
              <a:round/>
            </a:ln>
            <a:effectLst/>
            <a:extLst>
              <a:ext uri="{C572A759-6A51-4108-AA02-DFA0A04FC94B}"/>
            </a:extLst>
          </p:spPr>
          <p:txBody>
            <a:bodyPr lIns="0" tIns="0" rIns="0" bIns="0">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500"/>
                </a:spcBef>
                <a:spcAft>
                  <a:spcPct val="0"/>
                </a:spcAft>
              </a:pPr>
              <a:endParaRPr lang="en-GB" altLang="en-US" sz="100">
                <a:latin typeface="Calibri" panose="020F0502020204030204" pitchFamily="34" charset="0"/>
                <a:sym typeface="Calibri" panose="020F0502020204030204" pitchFamily="34" charset="0"/>
              </a:endParaRPr>
            </a:p>
            <a:p>
              <a:pPr fontAlgn="base">
                <a:spcBef>
                  <a:spcPts val="400"/>
                </a:spcBef>
                <a:spcAft>
                  <a:spcPct val="0"/>
                </a:spcAft>
              </a:pPr>
              <a:r>
                <a:rPr lang="en-GB" altLang="en-US" sz="900">
                  <a:latin typeface="Calibri" panose="020F0502020204030204" pitchFamily="34" charset="0"/>
                  <a:sym typeface="Calibri" panose="020F0502020204030204" pitchFamily="34" charset="0"/>
                </a:rPr>
                <a:t>  Action plans &amp; problem solving</a:t>
              </a:r>
            </a:p>
            <a:p>
              <a:pPr fontAlgn="base">
                <a:spcBef>
                  <a:spcPts val="400"/>
                </a:spcBef>
                <a:spcAft>
                  <a:spcPct val="0"/>
                </a:spcAft>
              </a:pPr>
              <a:r>
                <a:rPr lang="en-GB" altLang="en-US" sz="900">
                  <a:latin typeface="Calibri" panose="020F0502020204030204" pitchFamily="34" charset="0"/>
                  <a:sym typeface="Calibri" panose="020F0502020204030204" pitchFamily="34" charset="0"/>
                </a:rPr>
                <a:t>  Trajectory and monitoring</a:t>
              </a:r>
            </a:p>
            <a:p>
              <a:pPr fontAlgn="base">
                <a:spcBef>
                  <a:spcPts val="400"/>
                </a:spcBef>
                <a:spcAft>
                  <a:spcPct val="0"/>
                </a:spcAft>
              </a:pPr>
              <a:r>
                <a:rPr lang="en-GB" altLang="en-US" sz="900">
                  <a:latin typeface="Calibri" panose="020F0502020204030204" pitchFamily="34" charset="0"/>
                  <a:sym typeface="Calibri" panose="020F0502020204030204" pitchFamily="34" charset="0"/>
                </a:rPr>
                <a:t>  Some volume </a:t>
              </a:r>
              <a:r>
                <a:rPr lang="en-GB" altLang="en-US" sz="900" u="sng">
                  <a:latin typeface="Calibri" panose="020F0502020204030204" pitchFamily="34" charset="0"/>
                  <a:sym typeface="Calibri" panose="020F0502020204030204" pitchFamily="34" charset="0"/>
                </a:rPr>
                <a:t>may go up</a:t>
              </a:r>
            </a:p>
            <a:p>
              <a:pPr fontAlgn="base">
                <a:spcBef>
                  <a:spcPts val="400"/>
                </a:spcBef>
                <a:spcAft>
                  <a:spcPct val="0"/>
                </a:spcAft>
              </a:pPr>
              <a:r>
                <a:rPr lang="en-GB" altLang="en-US" sz="900" b="1">
                  <a:latin typeface="Calibri" panose="020F0502020204030204" pitchFamily="34" charset="0"/>
                  <a:sym typeface="Calibri" panose="020F0502020204030204" pitchFamily="34" charset="0"/>
                </a:rPr>
                <a:t>  Repeat victimisation decrease</a:t>
              </a:r>
            </a:p>
            <a:p>
              <a:pPr fontAlgn="base">
                <a:spcBef>
                  <a:spcPts val="400"/>
                </a:spcBef>
                <a:spcAft>
                  <a:spcPct val="0"/>
                </a:spcAft>
              </a:pPr>
              <a:endParaRPr lang="en-GB" altLang="en-US" sz="600" b="1">
                <a:latin typeface="Calibri" panose="020F0502020204030204" pitchFamily="34" charset="0"/>
                <a:sym typeface="Calibri" panose="020F0502020204030204" pitchFamily="34" charset="0"/>
              </a:endParaRPr>
            </a:p>
          </p:txBody>
        </p:sp>
      </p:grpSp>
      <p:sp>
        <p:nvSpPr>
          <p:cNvPr id="57" name="Shape 57"/>
          <p:cNvSpPr/>
          <p:nvPr/>
        </p:nvSpPr>
        <p:spPr>
          <a:xfrm>
            <a:off x="1919289" y="3141663"/>
            <a:ext cx="1800225" cy="958850"/>
          </a:xfrm>
          <a:prstGeom prst="rect">
            <a:avLst/>
          </a:prstGeom>
          <a:ln w="19050">
            <a:solidFill>
              <a:srgbClr val="3366FF"/>
            </a:solidFill>
          </a:ln>
          <a:extLst>
            <a:ext uri="{C572A759-6A51-4108-AA02-DFA0A04FC94B}"/>
          </a:extLst>
        </p:spPr>
        <p:txBody>
          <a:bodyPr lIns="45719" rIns="45719">
            <a:spAutoFit/>
          </a:bodyPr>
          <a:lstStyle/>
          <a:p>
            <a:pPr algn="ctr" hangingPunct="0">
              <a:spcBef>
                <a:spcPts val="900"/>
              </a:spcBef>
              <a:defRPr sz="1600" b="1">
                <a:latin typeface="+mn-lt"/>
                <a:ea typeface="+mn-ea"/>
                <a:cs typeface="+mn-cs"/>
                <a:sym typeface="Calibri"/>
              </a:defRPr>
            </a:pPr>
            <a:r>
              <a:rPr sz="1600" b="1" kern="0">
                <a:solidFill>
                  <a:srgbClr val="000000"/>
                </a:solidFill>
                <a:sym typeface="Calibri"/>
              </a:rPr>
              <a:t>A Better Police Service for London</a:t>
            </a:r>
          </a:p>
          <a:p>
            <a:pPr algn="ctr" hangingPunct="0">
              <a:spcBef>
                <a:spcPts val="900"/>
              </a:spcBef>
              <a:defRPr sz="1400" i="1">
                <a:latin typeface="+mn-lt"/>
                <a:ea typeface="+mn-ea"/>
                <a:cs typeface="+mn-cs"/>
                <a:sym typeface="Calibri"/>
              </a:defRPr>
            </a:pPr>
            <a:r>
              <a:rPr sz="1400" i="1" kern="0">
                <a:solidFill>
                  <a:srgbClr val="000000"/>
                </a:solidFill>
                <a:sym typeface="Calibri"/>
              </a:rPr>
              <a:t>(MPS)</a:t>
            </a:r>
            <a:r>
              <a:rPr sz="1600" b="1" i="1" kern="0">
                <a:solidFill>
                  <a:srgbClr val="000000"/>
                </a:solidFill>
                <a:sym typeface="Calibri"/>
              </a:rPr>
              <a:t> </a:t>
            </a:r>
          </a:p>
        </p:txBody>
      </p:sp>
      <p:sp>
        <p:nvSpPr>
          <p:cNvPr id="58" name="Shape 58"/>
          <p:cNvSpPr/>
          <p:nvPr/>
        </p:nvSpPr>
        <p:spPr>
          <a:xfrm>
            <a:off x="3810001" y="2970213"/>
            <a:ext cx="6048375" cy="1466850"/>
          </a:xfrm>
          <a:prstGeom prst="rect">
            <a:avLst/>
          </a:prstGeom>
          <a:ln w="19050">
            <a:solidFill>
              <a:srgbClr val="3366FF"/>
            </a:solidFill>
          </a:ln>
          <a:extLst>
            <a:ext uri="{C572A759-6A51-4108-AA02-DFA0A04FC94B}"/>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800"/>
              </a:spcBef>
              <a:spcAft>
                <a:spcPct val="0"/>
              </a:spcAft>
            </a:pPr>
            <a:r>
              <a:rPr lang="en-GB" altLang="en-US" sz="1400" b="1">
                <a:latin typeface="Calibri" panose="020F0502020204030204" pitchFamily="34" charset="0"/>
                <a:sym typeface="Calibri" panose="020F0502020204030204" pitchFamily="34" charset="0"/>
              </a:rPr>
              <a:t>Active monitoring &amp; reporting – looking for </a:t>
            </a:r>
            <a:r>
              <a:rPr lang="en-GB" altLang="en-US" sz="1400" b="1" i="1" u="sng">
                <a:latin typeface="Calibri" panose="020F0502020204030204" pitchFamily="34" charset="0"/>
                <a:sym typeface="Calibri" panose="020F0502020204030204" pitchFamily="34" charset="0"/>
              </a:rPr>
              <a:t>improvements</a:t>
            </a:r>
            <a:r>
              <a:rPr lang="en-GB" altLang="en-US" sz="1400" b="1">
                <a:latin typeface="Calibri" panose="020F0502020204030204" pitchFamily="34" charset="0"/>
                <a:sym typeface="Calibri" panose="020F0502020204030204" pitchFamily="34" charset="0"/>
              </a:rPr>
              <a:t> within: </a:t>
            </a:r>
          </a:p>
          <a:p>
            <a:pPr fontAlgn="base">
              <a:spcBef>
                <a:spcPts val="600"/>
              </a:spcBef>
              <a:spcAft>
                <a:spcPct val="0"/>
              </a:spcAft>
              <a:buSzPct val="100000"/>
              <a:buFontTx/>
              <a:buChar char="•"/>
            </a:pPr>
            <a:r>
              <a:rPr lang="en-GB" altLang="en-US" sz="1000" b="1">
                <a:latin typeface="Calibri" panose="020F0502020204030204" pitchFamily="34" charset="0"/>
                <a:sym typeface="Calibri" panose="020F0502020204030204" pitchFamily="34" charset="0"/>
              </a:rPr>
              <a:t>Victim Satisfaction with police service</a:t>
            </a:r>
            <a:r>
              <a:rPr lang="en-GB" altLang="en-US" sz="1000">
                <a:latin typeface="Calibri" panose="020F0502020204030204" pitchFamily="34" charset="0"/>
                <a:sym typeface="Calibri" panose="020F0502020204030204" pitchFamily="34" charset="0"/>
              </a:rPr>
              <a:t> (MOPAC's User Satisfaction Survey)</a:t>
            </a:r>
          </a:p>
          <a:p>
            <a:pPr fontAlgn="base">
              <a:spcBef>
                <a:spcPts val="600"/>
              </a:spcBef>
              <a:spcAft>
                <a:spcPct val="0"/>
              </a:spcAft>
              <a:buSzPct val="100000"/>
              <a:buFontTx/>
              <a:buChar char="•"/>
            </a:pPr>
            <a:r>
              <a:rPr lang="en-GB" altLang="en-US" sz="1000">
                <a:latin typeface="Calibri" panose="020F0502020204030204" pitchFamily="34" charset="0"/>
                <a:sym typeface="Calibri" panose="020F0502020204030204" pitchFamily="34" charset="0"/>
              </a:rPr>
              <a:t>Improve public perceptions towards the police (MOPAC's Public Attitude Survey) </a:t>
            </a:r>
          </a:p>
          <a:p>
            <a:pPr fontAlgn="base">
              <a:spcBef>
                <a:spcPts val="600"/>
              </a:spcBef>
              <a:spcAft>
                <a:spcPct val="0"/>
              </a:spcAft>
              <a:buSzPct val="100000"/>
              <a:buFontTx/>
              <a:buChar char="•"/>
            </a:pPr>
            <a:r>
              <a:rPr lang="en-GB" altLang="en-US" sz="1000">
                <a:latin typeface="Calibri" panose="020F0502020204030204" pitchFamily="34" charset="0"/>
                <a:sym typeface="Calibri" panose="020F0502020204030204" pitchFamily="34" charset="0"/>
              </a:rPr>
              <a:t>Challenge the inequalities in Satisfaction &amp; public perceptions (i.e., BAME present lower perceptions) </a:t>
            </a:r>
          </a:p>
          <a:p>
            <a:pPr fontAlgn="base">
              <a:spcBef>
                <a:spcPts val="600"/>
              </a:spcBef>
              <a:spcAft>
                <a:spcPct val="0"/>
              </a:spcAft>
              <a:buSzPct val="100000"/>
              <a:buFontTx/>
              <a:buChar char="•"/>
            </a:pPr>
            <a:r>
              <a:rPr lang="en-GB" altLang="en-US" sz="1000">
                <a:latin typeface="Calibri" panose="020F0502020204030204" pitchFamily="34" charset="0"/>
                <a:sym typeface="Calibri" panose="020F0502020204030204" pitchFamily="34" charset="0"/>
              </a:rPr>
              <a:t>More representative Police workforce (More BAME/ More female recruitment)</a:t>
            </a:r>
          </a:p>
          <a:p>
            <a:pPr fontAlgn="base">
              <a:spcBef>
                <a:spcPts val="600"/>
              </a:spcBef>
              <a:spcAft>
                <a:spcPct val="0"/>
              </a:spcAft>
              <a:buSzPct val="100000"/>
              <a:buFontTx/>
              <a:buChar char="•"/>
            </a:pPr>
            <a:r>
              <a:rPr lang="en-GB" altLang="en-US" sz="1000">
                <a:latin typeface="Calibri" panose="020F0502020204030204" pitchFamily="34" charset="0"/>
                <a:sym typeface="Calibri" panose="020F0502020204030204" pitchFamily="34" charset="0"/>
              </a:rPr>
              <a:t> </a:t>
            </a:r>
            <a:r>
              <a:rPr lang="en-GB" altLang="en-US" sz="1000">
                <a:latin typeface="Calibri" panose="020F0502020204030204" pitchFamily="34" charset="0"/>
              </a:rPr>
              <a:t>Police officers/staff</a:t>
            </a:r>
            <a:r>
              <a:rPr lang="en-GB" altLang="en-US" sz="1000">
                <a:latin typeface="Calibri" panose="020F0502020204030204" pitchFamily="34" charset="0"/>
                <a:sym typeface="Calibri" panose="020F0502020204030204" pitchFamily="34" charset="0"/>
              </a:rPr>
              <a:t> treated with fairness and respect by colleagues (MPS Staff Survey</a:t>
            </a:r>
            <a:r>
              <a:rPr lang="en-GB" altLang="en-US" sz="1000"/>
              <a:t>)</a:t>
            </a:r>
          </a:p>
        </p:txBody>
      </p:sp>
      <p:sp>
        <p:nvSpPr>
          <p:cNvPr id="59" name="Shape 59"/>
          <p:cNvSpPr/>
          <p:nvPr/>
        </p:nvSpPr>
        <p:spPr>
          <a:xfrm>
            <a:off x="3810001" y="4689476"/>
            <a:ext cx="6048375" cy="1116013"/>
          </a:xfrm>
          <a:prstGeom prst="rect">
            <a:avLst/>
          </a:prstGeom>
          <a:ln w="19050">
            <a:solidFill>
              <a:srgbClr val="FF6600"/>
            </a:solidFill>
          </a:ln>
          <a:extLst>
            <a:ext uri="{C572A759-6A51-4108-AA02-DFA0A04FC94B}"/>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800"/>
              </a:spcBef>
              <a:spcAft>
                <a:spcPct val="0"/>
              </a:spcAft>
            </a:pPr>
            <a:r>
              <a:rPr lang="en-GB" altLang="en-US" sz="1400" b="1">
                <a:latin typeface="Calibri" panose="020F0502020204030204" pitchFamily="34" charset="0"/>
                <a:sym typeface="Calibri" panose="020F0502020204030204" pitchFamily="34" charset="0"/>
              </a:rPr>
              <a:t>Active monitoring &amp; reporting – looking for </a:t>
            </a:r>
            <a:r>
              <a:rPr lang="en-GB" altLang="en-US" sz="1400" b="1" i="1" u="sng">
                <a:latin typeface="Calibri" panose="020F0502020204030204" pitchFamily="34" charset="0"/>
                <a:sym typeface="Calibri" panose="020F0502020204030204" pitchFamily="34" charset="0"/>
              </a:rPr>
              <a:t>improvements</a:t>
            </a:r>
            <a:r>
              <a:rPr lang="en-GB" altLang="en-US" sz="1400" b="1">
                <a:latin typeface="Calibri" panose="020F0502020204030204" pitchFamily="34" charset="0"/>
                <a:sym typeface="Calibri" panose="020F0502020204030204" pitchFamily="34" charset="0"/>
              </a:rPr>
              <a:t> within: </a:t>
            </a:r>
          </a:p>
          <a:p>
            <a:pPr fontAlgn="base">
              <a:spcBef>
                <a:spcPct val="0"/>
              </a:spcBef>
              <a:spcAft>
                <a:spcPct val="0"/>
              </a:spcAft>
            </a:pPr>
            <a:endParaRPr lang="en-GB" altLang="en-US" sz="400">
              <a:solidFill>
                <a:srgbClr val="333399"/>
              </a:solidFill>
              <a:latin typeface="Calibri" panose="020F0502020204030204" pitchFamily="34" charset="0"/>
              <a:sym typeface="Calibri" panose="020F0502020204030204" pitchFamily="34" charset="0"/>
            </a:endParaRP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Reduce </a:t>
            </a:r>
            <a:r>
              <a:rPr lang="en-GB" altLang="en-US" sz="1000" i="1">
                <a:latin typeface="Calibri" panose="020F0502020204030204" pitchFamily="34" charset="0"/>
                <a:sym typeface="Calibri" panose="020F0502020204030204" pitchFamily="34" charset="0"/>
              </a:rPr>
              <a:t>offending behaviours of </a:t>
            </a:r>
            <a:r>
              <a:rPr lang="en-GB" altLang="en-US" sz="1000">
                <a:latin typeface="Calibri" panose="020F0502020204030204" pitchFamily="34" charset="0"/>
                <a:sym typeface="Calibri" panose="020F0502020204030204" pitchFamily="34" charset="0"/>
              </a:rPr>
              <a:t>targeted cohorts (i.e., offending, frequency, severity</a:t>
            </a:r>
            <a:r>
              <a:rPr lang="en-GB" altLang="en-US" sz="1000"/>
              <a:t>)</a:t>
            </a:r>
          </a:p>
          <a:p>
            <a:pPr fontAlgn="base">
              <a:spcBef>
                <a:spcPct val="0"/>
              </a:spcBef>
              <a:spcAft>
                <a:spcPct val="0"/>
              </a:spcAft>
            </a:pPr>
            <a:endParaRPr lang="en-GB" altLang="en-US" sz="800">
              <a:latin typeface="Calibri" panose="020F0502020204030204" pitchFamily="34" charset="0"/>
              <a:sym typeface="Calibri" panose="020F0502020204030204" pitchFamily="34" charset="0"/>
            </a:endParaRP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Better service for victims (i.e., VCOP compliance – vi</a:t>
            </a:r>
            <a:r>
              <a:rPr lang="en-GB" altLang="en-US" sz="1000"/>
              <a:t>ctims kept informed and referred to services</a:t>
            </a:r>
            <a:r>
              <a:rPr lang="en-GB" altLang="en-US" sz="1000">
                <a:latin typeface="Calibri" panose="020F0502020204030204" pitchFamily="34" charset="0"/>
                <a:sym typeface="Calibri" panose="020F0502020204030204" pitchFamily="34" charset="0"/>
              </a:rPr>
              <a:t>)</a:t>
            </a:r>
          </a:p>
          <a:p>
            <a:pPr fontAlgn="base">
              <a:spcBef>
                <a:spcPct val="0"/>
              </a:spcBef>
              <a:spcAft>
                <a:spcPct val="0"/>
              </a:spcAft>
            </a:pPr>
            <a:endParaRPr lang="en-GB" altLang="en-US" sz="1000">
              <a:latin typeface="Calibri" panose="020F0502020204030204" pitchFamily="34" charset="0"/>
              <a:sym typeface="Calibri" panose="020F0502020204030204" pitchFamily="34" charset="0"/>
            </a:endParaRP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Improve victim satisfaction with the service they receive through the courts </a:t>
            </a:r>
            <a:r>
              <a:rPr lang="en-GB" altLang="en-US" sz="1000" b="1">
                <a:latin typeface="Calibri" panose="020F0502020204030204" pitchFamily="34" charset="0"/>
                <a:sym typeface="Calibri" panose="020F0502020204030204" pitchFamily="34" charset="0"/>
              </a:rPr>
              <a:t>(new survey for London)</a:t>
            </a:r>
          </a:p>
        </p:txBody>
      </p:sp>
      <p:sp>
        <p:nvSpPr>
          <p:cNvPr id="60" name="Shape 60"/>
          <p:cNvSpPr/>
          <p:nvPr/>
        </p:nvSpPr>
        <p:spPr>
          <a:xfrm>
            <a:off x="1919289" y="4724400"/>
            <a:ext cx="1800225" cy="958850"/>
          </a:xfrm>
          <a:prstGeom prst="rect">
            <a:avLst/>
          </a:prstGeom>
          <a:ln w="19050">
            <a:solidFill>
              <a:srgbClr val="FF6600"/>
            </a:solidFill>
          </a:ln>
          <a:extLst>
            <a:ext uri="{C572A759-6A51-4108-AA02-DFA0A04FC94B}"/>
          </a:extLst>
        </p:spPr>
        <p:txBody>
          <a:bodyPr lIns="45719" rIns="45719">
            <a:spAutoFit/>
          </a:bodyPr>
          <a:lstStyle/>
          <a:p>
            <a:pPr algn="ctr" hangingPunct="0">
              <a:spcBef>
                <a:spcPts val="900"/>
              </a:spcBef>
              <a:defRPr sz="1600" b="1">
                <a:latin typeface="+mn-lt"/>
                <a:ea typeface="+mn-ea"/>
                <a:cs typeface="+mn-cs"/>
                <a:sym typeface="Calibri"/>
              </a:defRPr>
            </a:pPr>
            <a:r>
              <a:rPr sz="1600" b="1" kern="0">
                <a:solidFill>
                  <a:srgbClr val="000000"/>
                </a:solidFill>
                <a:sym typeface="Calibri"/>
              </a:rPr>
              <a:t>A Better CJS for London   </a:t>
            </a:r>
          </a:p>
          <a:p>
            <a:pPr algn="ctr" hangingPunct="0">
              <a:spcBef>
                <a:spcPts val="900"/>
              </a:spcBef>
              <a:defRPr sz="1600" i="1">
                <a:latin typeface="+mn-lt"/>
                <a:ea typeface="+mn-ea"/>
                <a:cs typeface="+mn-cs"/>
                <a:sym typeface="Calibri"/>
              </a:defRPr>
            </a:pPr>
            <a:r>
              <a:rPr sz="1600" i="1" kern="0">
                <a:solidFill>
                  <a:srgbClr val="000000"/>
                </a:solidFill>
                <a:sym typeface="Calibri"/>
              </a:rPr>
              <a:t>(CJS / MPS) </a:t>
            </a:r>
          </a:p>
        </p:txBody>
      </p:sp>
      <p:sp>
        <p:nvSpPr>
          <p:cNvPr id="10248" name="Shape 61"/>
          <p:cNvSpPr>
            <a:spLocks noChangeArrowheads="1"/>
          </p:cNvSpPr>
          <p:nvPr/>
        </p:nvSpPr>
        <p:spPr bwMode="auto">
          <a:xfrm>
            <a:off x="1703389" y="188913"/>
            <a:ext cx="8713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800" b="1">
                <a:solidFill>
                  <a:srgbClr val="4D4D4F"/>
                </a:solidFill>
                <a:latin typeface="Calibri" panose="020F0502020204030204" pitchFamily="34" charset="0"/>
                <a:sym typeface="Calibri" panose="020F0502020204030204" pitchFamily="34" charset="0"/>
              </a:rPr>
              <a:t>Taken together – an innovative performance framework</a:t>
            </a:r>
          </a:p>
        </p:txBody>
      </p:sp>
      <p:sp>
        <p:nvSpPr>
          <p:cNvPr id="10249" name="Shape 62"/>
          <p:cNvSpPr>
            <a:spLocks noGrp="1"/>
          </p:cNvSpPr>
          <p:nvPr>
            <p:ph type="sldNum" sz="quarter" idx="10"/>
          </p:nvPr>
        </p:nvSpPr>
        <p:spPr>
          <a:xfrm>
            <a:off x="9900462"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80F6724-27BB-4E70-8947-70400C86CEC4}" type="slidenum">
              <a:rPr lang="en-GB" altLang="en-US"/>
              <a:pPr/>
              <a:t>134</a:t>
            </a:fld>
            <a:endParaRPr lang="en-GB" altLang="en-US"/>
          </a:p>
        </p:txBody>
      </p:sp>
    </p:spTree>
    <p:extLst>
      <p:ext uri="{BB962C8B-B14F-4D97-AF65-F5344CB8AC3E}">
        <p14:creationId xmlns:p14="http://schemas.microsoft.com/office/powerpoint/2010/main" val="225066310"/>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1890714" y="1000125"/>
            <a:ext cx="1800225" cy="844550"/>
          </a:xfrm>
          <a:prstGeom prst="rect">
            <a:avLst/>
          </a:prstGeom>
          <a:ln w="19050">
            <a:solidFill>
              <a:srgbClr val="333300"/>
            </a:solidFill>
          </a:ln>
          <a:extLst>
            <a:ext uri="{C572A759-6A51-4108-AA02-DFA0A04FC94B}"/>
          </a:extLst>
        </p:spPr>
        <p:txBody>
          <a:bodyPr lIns="45719" rIns="45719">
            <a:spAutoFit/>
          </a:bodyPr>
          <a:lstStyle/>
          <a:p>
            <a:pPr hangingPunct="0">
              <a:spcBef>
                <a:spcPts val="900"/>
              </a:spcBef>
              <a:defRPr sz="1600" b="1">
                <a:latin typeface="+mn-lt"/>
                <a:ea typeface="+mn-ea"/>
                <a:cs typeface="+mn-cs"/>
                <a:sym typeface="Calibri"/>
              </a:defRPr>
            </a:pPr>
            <a:r>
              <a:rPr sz="1600" b="1" kern="0">
                <a:solidFill>
                  <a:srgbClr val="000000"/>
                </a:solidFill>
                <a:sym typeface="Calibri"/>
              </a:rPr>
              <a:t>Keeping children and young people safe</a:t>
            </a:r>
            <a:r>
              <a:rPr sz="1400" b="1" kern="0">
                <a:solidFill>
                  <a:srgbClr val="000000"/>
                </a:solidFill>
                <a:sym typeface="Calibri"/>
              </a:rPr>
              <a:t> </a:t>
            </a:r>
          </a:p>
        </p:txBody>
      </p:sp>
      <p:sp>
        <p:nvSpPr>
          <p:cNvPr id="65" name="Shape 65"/>
          <p:cNvSpPr/>
          <p:nvPr/>
        </p:nvSpPr>
        <p:spPr>
          <a:xfrm>
            <a:off x="3792538" y="939800"/>
            <a:ext cx="6335712" cy="1117600"/>
          </a:xfrm>
          <a:prstGeom prst="rect">
            <a:avLst/>
          </a:prstGeom>
          <a:ln w="19050">
            <a:solidFill>
              <a:srgbClr val="333300"/>
            </a:solidFill>
          </a:ln>
          <a:extLst>
            <a:ext uri="{C572A759-6A51-4108-AA02-DFA0A04FC94B}"/>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900"/>
              </a:spcBef>
              <a:spcAft>
                <a:spcPct val="0"/>
              </a:spcAft>
            </a:pPr>
            <a:r>
              <a:rPr lang="en-GB" altLang="en-US" sz="1600" b="1">
                <a:latin typeface="Calibri" panose="020F0502020204030204" pitchFamily="34" charset="0"/>
                <a:sym typeface="Calibri" panose="020F0502020204030204" pitchFamily="34" charset="0"/>
              </a:rPr>
              <a:t>Active monitoring &amp; reporting – looking for </a:t>
            </a:r>
            <a:r>
              <a:rPr lang="en-GB" altLang="en-US" sz="1600" b="1" i="1" u="sng">
                <a:latin typeface="Calibri" panose="020F0502020204030204" pitchFamily="34" charset="0"/>
                <a:sym typeface="Calibri" panose="020F0502020204030204" pitchFamily="34" charset="0"/>
              </a:rPr>
              <a:t>improvements</a:t>
            </a:r>
            <a:r>
              <a:rPr lang="en-GB" altLang="en-US" sz="1600" b="1">
                <a:latin typeface="Calibri" panose="020F0502020204030204" pitchFamily="34" charset="0"/>
                <a:sym typeface="Calibri" panose="020F0502020204030204" pitchFamily="34" charset="0"/>
              </a:rPr>
              <a:t> within: </a:t>
            </a:r>
            <a:endParaRPr lang="en-GB" altLang="en-US" sz="500" b="1">
              <a:latin typeface="Calibri" panose="020F0502020204030204" pitchFamily="34" charset="0"/>
              <a:sym typeface="Calibri" panose="020F0502020204030204" pitchFamily="34" charset="0"/>
            </a:endParaRP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Reduce the number of young victims of crime </a:t>
            </a: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Reduce the number of first-time entrants to the criminal justice service </a:t>
            </a: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Reduce the number of knife crimes – by volume and numbers of repeat victimisation</a:t>
            </a: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Reduce the number of gun crimes (including discharges) </a:t>
            </a:r>
          </a:p>
          <a:p>
            <a:pPr fontAlgn="base">
              <a:spcBef>
                <a:spcPct val="0"/>
              </a:spcBef>
              <a:spcAft>
                <a:spcPct val="0"/>
              </a:spcAft>
              <a:buSzPct val="100000"/>
              <a:buFontTx/>
              <a:buChar char="•"/>
            </a:pPr>
            <a:r>
              <a:rPr lang="en-GB" altLang="en-US" sz="1000">
                <a:latin typeface="Calibri" panose="020F0502020204030204" pitchFamily="34" charset="0"/>
                <a:sym typeface="Calibri" panose="020F0502020204030204" pitchFamily="34" charset="0"/>
              </a:rPr>
              <a:t> Encourage more victims of Child Sexual Exploitation to come forward and report </a:t>
            </a:r>
          </a:p>
        </p:txBody>
      </p:sp>
      <p:sp>
        <p:nvSpPr>
          <p:cNvPr id="66" name="Shape 66"/>
          <p:cNvSpPr/>
          <p:nvPr/>
        </p:nvSpPr>
        <p:spPr>
          <a:xfrm>
            <a:off x="3792538" y="2397125"/>
            <a:ext cx="6335712" cy="1392238"/>
          </a:xfrm>
          <a:prstGeom prst="rect">
            <a:avLst/>
          </a:prstGeom>
          <a:ln w="19050">
            <a:solidFill>
              <a:srgbClr val="009999"/>
            </a:solidFill>
          </a:ln>
          <a:extLst>
            <a:ext uri="{C572A759-6A51-4108-AA02-DFA0A04FC94B}"/>
          </a:extLst>
        </p:spPr>
        <p:txBody>
          <a:bodyPr lIns="45719" rIns="45719">
            <a:spAutoFit/>
          </a:bodyPr>
          <a:lstStyle/>
          <a:p>
            <a:pPr hangingPunct="0">
              <a:spcBef>
                <a:spcPts val="900"/>
              </a:spcBef>
              <a:defRPr sz="1600" b="1">
                <a:latin typeface="+mn-lt"/>
                <a:ea typeface="+mn-ea"/>
                <a:cs typeface="+mn-cs"/>
                <a:sym typeface="Calibri"/>
              </a:defRPr>
            </a:pPr>
            <a:r>
              <a:rPr sz="1600" b="1" kern="0">
                <a:solidFill>
                  <a:srgbClr val="000000"/>
                </a:solidFill>
                <a:sym typeface="Calibri"/>
              </a:rPr>
              <a:t>Active monitoring &amp; reporting – looking for </a:t>
            </a:r>
            <a:r>
              <a:rPr sz="1600" b="1" i="1" u="sng" kern="0">
                <a:solidFill>
                  <a:srgbClr val="000000"/>
                </a:solidFill>
                <a:sym typeface="Calibri"/>
              </a:rPr>
              <a:t>improvements</a:t>
            </a:r>
            <a:r>
              <a:rPr sz="1600" b="1" kern="0">
                <a:solidFill>
                  <a:srgbClr val="000000"/>
                </a:solidFill>
                <a:sym typeface="Calibri"/>
              </a:rPr>
              <a:t> within: </a:t>
            </a:r>
          </a:p>
          <a:p>
            <a:pPr hangingPunct="0">
              <a:defRPr sz="800">
                <a:latin typeface="+mn-lt"/>
                <a:ea typeface="+mn-ea"/>
                <a:cs typeface="+mn-cs"/>
                <a:sym typeface="Calibri"/>
              </a:defRPr>
            </a:pPr>
            <a:endParaRPr sz="800" kern="0">
              <a:solidFill>
                <a:srgbClr val="000000"/>
              </a:solidFill>
              <a:sym typeface="Calibri"/>
            </a:endParaRPr>
          </a:p>
          <a:p>
            <a:pPr hangingPunct="0">
              <a:buSzPct val="100000"/>
              <a:buFontTx/>
              <a:buChar char="•"/>
              <a:defRPr sz="1000">
                <a:latin typeface="+mn-lt"/>
                <a:ea typeface="+mn-ea"/>
                <a:cs typeface="+mn-cs"/>
                <a:sym typeface="Calibri"/>
              </a:defRPr>
            </a:pPr>
            <a:r>
              <a:rPr sz="1000" kern="0">
                <a:solidFill>
                  <a:srgbClr val="000000"/>
                </a:solidFill>
                <a:sym typeface="Calibri"/>
              </a:rPr>
              <a:t>More domestic abuse victims to come forward / reduction in repeat victimisation</a:t>
            </a:r>
          </a:p>
          <a:p>
            <a:pPr hangingPunct="0">
              <a:buSzPct val="100000"/>
              <a:buFontTx/>
              <a:buChar char="•"/>
              <a:defRPr sz="1000">
                <a:latin typeface="+mn-lt"/>
                <a:ea typeface="+mn-ea"/>
                <a:cs typeface="+mn-cs"/>
                <a:sym typeface="Calibri"/>
              </a:defRPr>
            </a:pPr>
            <a:r>
              <a:rPr sz="1000" kern="0">
                <a:solidFill>
                  <a:srgbClr val="000000"/>
                </a:solidFill>
                <a:sym typeface="Calibri"/>
              </a:rPr>
              <a:t>More victims of sexual violence to report / reduction in repeat victimisation</a:t>
            </a:r>
          </a:p>
          <a:p>
            <a:pPr hangingPunct="0">
              <a:buSzPct val="100000"/>
              <a:buFontTx/>
              <a:buChar char="•"/>
              <a:defRPr sz="1000">
                <a:latin typeface="+mn-lt"/>
                <a:ea typeface="+mn-ea"/>
                <a:cs typeface="+mn-cs"/>
                <a:sym typeface="Calibri"/>
              </a:defRPr>
            </a:pPr>
            <a:r>
              <a:rPr sz="1000" kern="0">
                <a:solidFill>
                  <a:srgbClr val="000000"/>
                </a:solidFill>
                <a:sym typeface="Calibri"/>
              </a:rPr>
              <a:t>Work with the CJS to reduce the rates of attrition in cases of violence against women and girls as they progress through the criminal justice process</a:t>
            </a:r>
          </a:p>
          <a:p>
            <a:pPr hangingPunct="0">
              <a:buSzPct val="100000"/>
              <a:buFontTx/>
              <a:buChar char="•"/>
              <a:defRPr sz="1000">
                <a:latin typeface="+mn-lt"/>
                <a:ea typeface="+mn-ea"/>
                <a:cs typeface="+mn-cs"/>
                <a:sym typeface="Calibri"/>
              </a:defRPr>
            </a:pPr>
            <a:r>
              <a:rPr sz="1000" kern="0">
                <a:solidFill>
                  <a:srgbClr val="000000"/>
                </a:solidFill>
                <a:sym typeface="Calibri"/>
              </a:rPr>
              <a:t>Encourage more victims of harmful practices such as female genital mutilation (FGM), ‘honour’-  based violence and forced marriage to come forward and report</a:t>
            </a:r>
          </a:p>
        </p:txBody>
      </p:sp>
      <p:sp>
        <p:nvSpPr>
          <p:cNvPr id="11268" name="Shape 67"/>
          <p:cNvSpPr>
            <a:spLocks noChangeArrowheads="1"/>
          </p:cNvSpPr>
          <p:nvPr/>
        </p:nvSpPr>
        <p:spPr bwMode="auto">
          <a:xfrm>
            <a:off x="1890714" y="2578101"/>
            <a:ext cx="1800225" cy="835025"/>
          </a:xfrm>
          <a:prstGeom prst="rect">
            <a:avLst/>
          </a:prstGeom>
          <a:noFill/>
          <a:ln w="19050">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900"/>
              </a:spcBef>
              <a:spcAft>
                <a:spcPct val="0"/>
              </a:spcAft>
            </a:pPr>
            <a:r>
              <a:rPr lang="en-GB" altLang="en-US" sz="1600" b="1">
                <a:latin typeface="Calibri" panose="020F0502020204030204" pitchFamily="34" charset="0"/>
                <a:sym typeface="Calibri" panose="020F0502020204030204" pitchFamily="34" charset="0"/>
              </a:rPr>
              <a:t>Tackling Violence Against Women and Girls </a:t>
            </a:r>
          </a:p>
        </p:txBody>
      </p:sp>
      <p:sp>
        <p:nvSpPr>
          <p:cNvPr id="11269" name="Shape 68"/>
          <p:cNvSpPr>
            <a:spLocks noChangeArrowheads="1"/>
          </p:cNvSpPr>
          <p:nvPr/>
        </p:nvSpPr>
        <p:spPr bwMode="auto">
          <a:xfrm>
            <a:off x="1905001" y="4267201"/>
            <a:ext cx="1800225" cy="1089025"/>
          </a:xfrm>
          <a:prstGeom prst="rect">
            <a:avLst/>
          </a:prstGeom>
          <a:noFill/>
          <a:ln w="1905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900"/>
              </a:spcBef>
              <a:spcAft>
                <a:spcPct val="0"/>
              </a:spcAft>
            </a:pPr>
            <a:r>
              <a:rPr lang="en-GB" altLang="en-US" sz="1600" b="1">
                <a:latin typeface="Calibri" panose="020F0502020204030204" pitchFamily="34" charset="0"/>
                <a:sym typeface="Calibri" panose="020F0502020204030204" pitchFamily="34" charset="0"/>
              </a:rPr>
              <a:t>Standing together against extremism, hatred and intolerance</a:t>
            </a:r>
          </a:p>
        </p:txBody>
      </p:sp>
      <p:sp>
        <p:nvSpPr>
          <p:cNvPr id="69" name="Shape 69"/>
          <p:cNvSpPr/>
          <p:nvPr/>
        </p:nvSpPr>
        <p:spPr>
          <a:xfrm>
            <a:off x="3792538" y="4114800"/>
            <a:ext cx="6335712" cy="1392238"/>
          </a:xfrm>
          <a:prstGeom prst="rect">
            <a:avLst/>
          </a:prstGeom>
          <a:ln w="19050">
            <a:solidFill>
              <a:srgbClr val="339966"/>
            </a:solidFill>
          </a:ln>
          <a:extLst>
            <a:ext uri="{C572A759-6A51-4108-AA02-DFA0A04FC94B}"/>
          </a:extLst>
        </p:spPr>
        <p:txBody>
          <a:bodyPr lIns="45719" rIns="45719">
            <a:spAutoFit/>
          </a:bodyPr>
          <a:lstStyle/>
          <a:p>
            <a:pPr hangingPunct="0">
              <a:spcBef>
                <a:spcPts val="900"/>
              </a:spcBef>
              <a:defRPr sz="1600" b="1">
                <a:latin typeface="+mn-lt"/>
                <a:ea typeface="+mn-ea"/>
                <a:cs typeface="+mn-cs"/>
                <a:sym typeface="Calibri"/>
              </a:defRPr>
            </a:pPr>
            <a:r>
              <a:rPr sz="1600" b="1" kern="0">
                <a:solidFill>
                  <a:srgbClr val="000000"/>
                </a:solidFill>
                <a:sym typeface="Calibri"/>
              </a:rPr>
              <a:t>Active monitoring &amp; reporting – looking for </a:t>
            </a:r>
            <a:r>
              <a:rPr sz="1600" b="1" i="1" u="sng" kern="0">
                <a:solidFill>
                  <a:srgbClr val="000000"/>
                </a:solidFill>
                <a:sym typeface="Calibri"/>
              </a:rPr>
              <a:t>improvements</a:t>
            </a:r>
            <a:r>
              <a:rPr sz="1600" b="1" kern="0">
                <a:solidFill>
                  <a:srgbClr val="000000"/>
                </a:solidFill>
                <a:sym typeface="Calibri"/>
              </a:rPr>
              <a:t> within: </a:t>
            </a:r>
          </a:p>
          <a:p>
            <a:pPr hangingPunct="0">
              <a:defRPr sz="800">
                <a:latin typeface="+mn-lt"/>
                <a:ea typeface="+mn-ea"/>
                <a:cs typeface="+mn-cs"/>
                <a:sym typeface="Calibri"/>
              </a:defRPr>
            </a:pPr>
            <a:endParaRPr sz="800" kern="0">
              <a:solidFill>
                <a:srgbClr val="000000"/>
              </a:solidFill>
              <a:sym typeface="Calibri"/>
            </a:endParaRPr>
          </a:p>
          <a:p>
            <a:pPr hangingPunct="0">
              <a:buSzPct val="100000"/>
              <a:buFontTx/>
              <a:buChar char="•"/>
              <a:defRPr sz="1000">
                <a:latin typeface="+mn-lt"/>
                <a:ea typeface="+mn-ea"/>
                <a:cs typeface="+mn-cs"/>
                <a:sym typeface="Calibri"/>
              </a:defRPr>
            </a:pPr>
            <a:r>
              <a:rPr sz="1000" kern="0">
                <a:solidFill>
                  <a:srgbClr val="000000"/>
                </a:solidFill>
                <a:sym typeface="Calibri"/>
              </a:rPr>
              <a:t>Encourage more victims of hate crime to come forward and report </a:t>
            </a:r>
          </a:p>
          <a:p>
            <a:pPr hangingPunct="0">
              <a:buSzPct val="100000"/>
              <a:buFontTx/>
              <a:buChar char="•"/>
              <a:defRPr sz="1000">
                <a:latin typeface="+mn-lt"/>
                <a:ea typeface="+mn-ea"/>
                <a:cs typeface="+mn-cs"/>
                <a:sym typeface="Calibri"/>
              </a:defRPr>
            </a:pPr>
            <a:r>
              <a:rPr sz="1000" kern="0">
                <a:solidFill>
                  <a:srgbClr val="000000"/>
                </a:solidFill>
                <a:sym typeface="Calibri"/>
              </a:rPr>
              <a:t>Reduce the level of repeat victimisation </a:t>
            </a:r>
          </a:p>
          <a:p>
            <a:pPr hangingPunct="0">
              <a:buSzPct val="100000"/>
              <a:buFontTx/>
              <a:buChar char="•"/>
              <a:defRPr sz="1000">
                <a:latin typeface="+mn-lt"/>
                <a:ea typeface="+mn-ea"/>
                <a:cs typeface="+mn-cs"/>
                <a:sym typeface="Calibri"/>
              </a:defRPr>
            </a:pPr>
            <a:endParaRPr sz="1000" kern="0">
              <a:solidFill>
                <a:srgbClr val="000000"/>
              </a:solidFill>
              <a:sym typeface="Calibri"/>
            </a:endParaRPr>
          </a:p>
          <a:p>
            <a:pPr hangingPunct="0">
              <a:buSzPct val="100000"/>
              <a:buFontTx/>
              <a:buChar char="•"/>
              <a:defRPr sz="1000">
                <a:latin typeface="+mn-lt"/>
                <a:ea typeface="+mn-ea"/>
                <a:cs typeface="+mn-cs"/>
                <a:sym typeface="Calibri"/>
              </a:defRPr>
            </a:pPr>
            <a:r>
              <a:rPr sz="1000" kern="0">
                <a:solidFill>
                  <a:srgbClr val="000000"/>
                </a:solidFill>
                <a:sym typeface="Calibri"/>
              </a:rPr>
              <a:t>Reducing the rates of attrition in hate crime as they progress through the criminal justice process</a:t>
            </a:r>
          </a:p>
          <a:p>
            <a:pPr hangingPunct="0">
              <a:buSzPct val="100000"/>
              <a:buFontTx/>
              <a:buChar char="•"/>
              <a:defRPr sz="1000">
                <a:latin typeface="+mn-lt"/>
                <a:ea typeface="+mn-ea"/>
                <a:cs typeface="+mn-cs"/>
                <a:sym typeface="Calibri"/>
              </a:defRPr>
            </a:pPr>
            <a:r>
              <a:rPr sz="1000" kern="0">
                <a:solidFill>
                  <a:srgbClr val="000000"/>
                </a:solidFill>
                <a:sym typeface="Calibri"/>
              </a:rPr>
              <a:t>Improve the level of satisfaction of victims of hate crime with the service they receive from the police and criminal justice service</a:t>
            </a:r>
          </a:p>
        </p:txBody>
      </p:sp>
      <p:sp>
        <p:nvSpPr>
          <p:cNvPr id="11271" name="Shape 70"/>
          <p:cNvSpPr>
            <a:spLocks noChangeArrowheads="1"/>
          </p:cNvSpPr>
          <p:nvPr/>
        </p:nvSpPr>
        <p:spPr bwMode="auto">
          <a:xfrm>
            <a:off x="1703389" y="188913"/>
            <a:ext cx="8713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b="1">
                <a:solidFill>
                  <a:srgbClr val="4D4D4F"/>
                </a:solidFill>
                <a:latin typeface="Calibri" panose="020F0502020204030204" pitchFamily="34" charset="0"/>
                <a:sym typeface="Calibri" panose="020F0502020204030204" pitchFamily="34" charset="0"/>
              </a:rPr>
              <a:t>Measuring the things that matter - A deeper look at the High Harms - London priorities</a:t>
            </a:r>
          </a:p>
        </p:txBody>
      </p:sp>
      <p:sp>
        <p:nvSpPr>
          <p:cNvPr id="11272" name="Shape 71"/>
          <p:cNvSpPr>
            <a:spLocks noGrp="1"/>
          </p:cNvSpPr>
          <p:nvPr>
            <p:ph type="sldNum" sz="quarter" idx="10"/>
          </p:nvPr>
        </p:nvSpPr>
        <p:spPr>
          <a:xfrm>
            <a:off x="9900462" y="6337300"/>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1931B86-EF4C-44BA-A5E0-314F2FDB4EA4}" type="slidenum">
              <a:rPr lang="en-GB" altLang="en-US"/>
              <a:pPr/>
              <a:t>135</a:t>
            </a:fld>
            <a:endParaRPr lang="en-GB" altLang="en-US"/>
          </a:p>
        </p:txBody>
      </p:sp>
    </p:spTree>
    <p:extLst>
      <p:ext uri="{BB962C8B-B14F-4D97-AF65-F5344CB8AC3E}">
        <p14:creationId xmlns:p14="http://schemas.microsoft.com/office/powerpoint/2010/main" val="3726734481"/>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hape 90"/>
          <p:cNvSpPr>
            <a:spLocks noChangeArrowheads="1"/>
          </p:cNvSpPr>
          <p:nvPr/>
        </p:nvSpPr>
        <p:spPr bwMode="auto">
          <a:xfrm>
            <a:off x="1703389" y="188913"/>
            <a:ext cx="8713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800" b="1">
                <a:solidFill>
                  <a:srgbClr val="4D4D4F"/>
                </a:solidFill>
                <a:latin typeface="Calibri" panose="020F0502020204030204" pitchFamily="34" charset="0"/>
                <a:sym typeface="Calibri" panose="020F0502020204030204" pitchFamily="34" charset="0"/>
              </a:rPr>
              <a:t>An offer supported by evidence</a:t>
            </a:r>
            <a:r>
              <a:rPr lang="en-US" altLang="en-US" sz="2800" b="1">
                <a:solidFill>
                  <a:srgbClr val="4D4D4F"/>
                </a:solidFill>
                <a:latin typeface="Calibri" panose="020F0502020204030204" pitchFamily="34" charset="0"/>
                <a:sym typeface="Calibri" panose="020F0502020204030204" pitchFamily="34" charset="0"/>
              </a:rPr>
              <a:t> &amp; scrutiny</a:t>
            </a:r>
            <a:r>
              <a:rPr lang="en-GB" altLang="en-US" sz="2800" b="1">
                <a:solidFill>
                  <a:srgbClr val="4D4D4F"/>
                </a:solidFill>
                <a:latin typeface="Calibri" panose="020F0502020204030204" pitchFamily="34" charset="0"/>
                <a:sym typeface="Calibri" panose="020F0502020204030204" pitchFamily="34" charset="0"/>
              </a:rPr>
              <a:t> </a:t>
            </a:r>
          </a:p>
        </p:txBody>
      </p:sp>
      <p:sp>
        <p:nvSpPr>
          <p:cNvPr id="16387" name="Shape 91"/>
          <p:cNvSpPr>
            <a:spLocks noGrp="1"/>
          </p:cNvSpPr>
          <p:nvPr>
            <p:ph type="sldNum" sz="quarter" idx="10"/>
          </p:nvPr>
        </p:nvSpPr>
        <p:spPr>
          <a:xfrm>
            <a:off x="9900462"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1DFF1354-D7D4-4F08-B688-9199A6C41281}" type="slidenum">
              <a:rPr lang="en-GB" altLang="en-US"/>
              <a:pPr/>
              <a:t>136</a:t>
            </a:fld>
            <a:endParaRPr lang="en-GB" altLang="en-US"/>
          </a:p>
        </p:txBody>
      </p:sp>
      <p:sp>
        <p:nvSpPr>
          <p:cNvPr id="16389" name="Rectangle 5"/>
          <p:cNvSpPr>
            <a:spLocks noChangeArrowheads="1"/>
          </p:cNvSpPr>
          <p:nvPr/>
        </p:nvSpPr>
        <p:spPr bwMode="auto">
          <a:xfrm>
            <a:off x="1919289" y="685801"/>
            <a:ext cx="8351837" cy="589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MOPAC active monitoring and analysis – an offer to the MPS - i.e. diagnostics / focused analysis, enhancing the evidence base around what works. MOPAC attendance at Crime fighters &amp; </a:t>
            </a:r>
            <a:r>
              <a:rPr lang="en-US" altLang="en-US">
                <a:solidFill>
                  <a:srgbClr val="000000"/>
                </a:solidFill>
                <a:cs typeface="Arial" panose="020B0604020202020204" pitchFamily="34" charset="0"/>
                <a:sym typeface="Arial" panose="020B0604020202020204" pitchFamily="34" charset="0"/>
              </a:rPr>
              <a:t>a</a:t>
            </a:r>
            <a:r>
              <a:rPr lang="en-GB" altLang="en-US">
                <a:solidFill>
                  <a:srgbClr val="000000"/>
                </a:solidFill>
                <a:cs typeface="Arial" panose="020B0604020202020204" pitchFamily="34" charset="0"/>
                <a:sym typeface="Arial" panose="020B0604020202020204" pitchFamily="34" charset="0"/>
              </a:rPr>
              <a:t>ppropriate MPS boards to embed </a:t>
            </a:r>
            <a:r>
              <a:rPr lang="en-US" altLang="en-US">
                <a:solidFill>
                  <a:srgbClr val="000000"/>
                </a:solidFill>
                <a:cs typeface="Arial" panose="020B0604020202020204" pitchFamily="34" charset="0"/>
                <a:sym typeface="Arial" panose="020B0604020202020204" pitchFamily="34" charset="0"/>
              </a:rPr>
              <a:t>evidence &amp; </a:t>
            </a:r>
            <a:r>
              <a:rPr lang="en-GB" altLang="en-US">
                <a:solidFill>
                  <a:srgbClr val="000000"/>
                </a:solidFill>
                <a:cs typeface="Arial" panose="020B0604020202020204" pitchFamily="34" charset="0"/>
                <a:sym typeface="Arial" panose="020B0604020202020204" pitchFamily="34" charset="0"/>
              </a:rPr>
              <a:t>analysis.</a:t>
            </a:r>
          </a:p>
          <a:p>
            <a:pPr fontAlgn="base">
              <a:spcBef>
                <a:spcPct val="0"/>
              </a:spcBef>
              <a:spcAft>
                <a:spcPct val="0"/>
              </a:spcAft>
              <a:buFontTx/>
              <a:buChar char="•"/>
            </a:pPr>
            <a:endParaRPr lang="en-GB" altLang="en-US" sz="1400">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Regular meetings between DMPC / Commissioner/Deputy Commissioner.</a:t>
            </a:r>
          </a:p>
          <a:p>
            <a:pPr fontAlgn="base">
              <a:spcBef>
                <a:spcPct val="0"/>
              </a:spcBef>
              <a:spcAft>
                <a:spcPct val="0"/>
              </a:spcAft>
            </a:pPr>
            <a:endParaRPr lang="en-GB" altLang="en-US" sz="1400">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Regular meetings between E&amp;I and relevant MPS staff</a:t>
            </a:r>
            <a:r>
              <a:rPr lang="en-US" altLang="en-US">
                <a:solidFill>
                  <a:srgbClr val="000000"/>
                </a:solidFill>
                <a:cs typeface="Arial" panose="020B0604020202020204" pitchFamily="34" charset="0"/>
                <a:sym typeface="Arial" panose="020B0604020202020204" pitchFamily="34" charset="0"/>
              </a:rPr>
              <a:t>.</a:t>
            </a:r>
          </a:p>
          <a:p>
            <a:pPr fontAlgn="base">
              <a:spcBef>
                <a:spcPct val="0"/>
              </a:spcBef>
              <a:spcAft>
                <a:spcPct val="0"/>
              </a:spcAft>
            </a:pPr>
            <a:endParaRPr lang="en-GB" altLang="en-US">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Monthly MOPAC performance top-line result briefs. </a:t>
            </a:r>
          </a:p>
          <a:p>
            <a:pPr fontAlgn="base">
              <a:spcBef>
                <a:spcPct val="0"/>
              </a:spcBef>
              <a:spcAft>
                <a:spcPct val="0"/>
              </a:spcAft>
            </a:pPr>
            <a:endParaRPr lang="en-GB" altLang="en-US" sz="1400">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A new suite of Public Data Dashboards &amp; transparency in reporting. </a:t>
            </a:r>
          </a:p>
          <a:p>
            <a:pPr fontAlgn="base">
              <a:spcBef>
                <a:spcPct val="0"/>
              </a:spcBef>
              <a:spcAft>
                <a:spcPct val="0"/>
              </a:spcAft>
            </a:pPr>
            <a:endParaRPr lang="en-GB" altLang="en-US" sz="1600">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Internal (and partnership) MOPAC boards. </a:t>
            </a:r>
            <a:endParaRPr lang="en-US" altLang="en-US">
              <a:solidFill>
                <a:srgbClr val="000000"/>
              </a:solidFill>
              <a:cs typeface="Arial" panose="020B0604020202020204" pitchFamily="34" charset="0"/>
              <a:sym typeface="Arial" panose="020B0604020202020204" pitchFamily="34" charset="0"/>
            </a:endParaRPr>
          </a:p>
          <a:p>
            <a:pPr fontAlgn="base">
              <a:spcBef>
                <a:spcPct val="0"/>
              </a:spcBef>
              <a:spcAft>
                <a:spcPct val="0"/>
              </a:spcAft>
            </a:pPr>
            <a:endParaRPr lang="en-US" altLang="en-US" sz="1400">
              <a:solidFill>
                <a:srgbClr val="000000"/>
              </a:solidFill>
              <a:cs typeface="Arial" panose="020B0604020202020204" pitchFamily="34" charset="0"/>
              <a:sym typeface="Arial" panose="020B0604020202020204" pitchFamily="34" charset="0"/>
            </a:endParaRPr>
          </a:p>
          <a:p>
            <a:pPr fontAlgn="base" hangingPunct="0">
              <a:spcBef>
                <a:spcPts val="1000"/>
              </a:spcBef>
              <a:spcAft>
                <a:spcPct val="0"/>
              </a:spcAft>
              <a:buFontTx/>
              <a:buChar char="•"/>
            </a:pPr>
            <a:r>
              <a:rPr lang="en-US" altLang="en-US">
                <a:solidFill>
                  <a:srgbClr val="000000"/>
                </a:solidFill>
                <a:cs typeface="Arial" panose="020B0604020202020204" pitchFamily="34" charset="0"/>
                <a:sym typeface="Arial" panose="020B0604020202020204" pitchFamily="34" charset="0"/>
              </a:rPr>
              <a:t> </a:t>
            </a:r>
            <a:r>
              <a:rPr lang="en-GB" altLang="en-US">
                <a:solidFill>
                  <a:srgbClr val="000000"/>
                </a:solidFill>
                <a:cs typeface="Arial" panose="020B0604020202020204" pitchFamily="34" charset="0"/>
                <a:sym typeface="Arial" panose="020B0604020202020204" pitchFamily="34" charset="0"/>
              </a:rPr>
              <a:t>Search for champions to help embed stories of evidence .... </a:t>
            </a:r>
            <a:endParaRPr lang="en-US" altLang="en-US">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endParaRPr lang="en-GB" altLang="en-US" sz="1600">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Public Scrutiny sessions (i.e., Policing or Justice matters) – DMPC draw upon MPS and wider partners to explore performance and problem solve.</a:t>
            </a:r>
            <a:endParaRPr lang="en-US" altLang="en-US">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endParaRPr lang="en-US" altLang="en-US" sz="1400">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US" altLang="en-US">
                <a:solidFill>
                  <a:srgbClr val="000000"/>
                </a:solidFill>
                <a:cs typeface="Arial" panose="020B0604020202020204" pitchFamily="34" charset="0"/>
                <a:sym typeface="Arial" panose="020B0604020202020204" pitchFamily="34" charset="0"/>
              </a:rPr>
              <a:t> Provision of tools to support... </a:t>
            </a:r>
            <a:endParaRPr lang="en-GB" altLang="en-US">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endParaRPr lang="en-GB" altLang="en-US">
              <a:solidFill>
                <a:srgbClr val="000000"/>
              </a:solidFill>
              <a:cs typeface="Arial" panose="020B0604020202020204" pitchFamily="34" charset="0"/>
              <a:sym typeface="Arial" panose="020B0604020202020204" pitchFamily="34" charset="0"/>
            </a:endParaRPr>
          </a:p>
          <a:p>
            <a:pPr fontAlgn="base">
              <a:spcBef>
                <a:spcPct val="0"/>
              </a:spcBef>
              <a:spcAft>
                <a:spcPct val="0"/>
              </a:spcAft>
              <a:buFontTx/>
              <a:buChar char="•"/>
            </a:pPr>
            <a:r>
              <a:rPr lang="en-GB" altLang="en-US">
                <a:solidFill>
                  <a:srgbClr val="000000"/>
                </a:solidFill>
                <a:cs typeface="Arial" panose="020B0604020202020204" pitchFamily="34" charset="0"/>
                <a:sym typeface="Arial" panose="020B0604020202020204" pitchFamily="34" charset="0"/>
              </a:rPr>
              <a:t> Live from Q1 17/18.</a:t>
            </a:r>
          </a:p>
        </p:txBody>
      </p:sp>
    </p:spTree>
    <p:extLst>
      <p:ext uri="{BB962C8B-B14F-4D97-AF65-F5344CB8AC3E}">
        <p14:creationId xmlns:p14="http://schemas.microsoft.com/office/powerpoint/2010/main" val="3711633590"/>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434"/>
          <p:cNvSpPr>
            <a:spLocks noChangeShapeType="1"/>
          </p:cNvSpPr>
          <p:nvPr/>
        </p:nvSpPr>
        <p:spPr bwMode="auto">
          <a:xfrm>
            <a:off x="1524000" y="6092825"/>
            <a:ext cx="9144000" cy="0"/>
          </a:xfrm>
          <a:prstGeom prst="line">
            <a:avLst/>
          </a:prstGeom>
          <a:noFill/>
          <a:ln w="57150">
            <a:solidFill>
              <a:srgbClr val="C0C0C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603" name="Rectangle 2"/>
          <p:cNvSpPr>
            <a:spLocks noGrp="1" noChangeArrowheads="1"/>
          </p:cNvSpPr>
          <p:nvPr>
            <p:ph type="title" idx="4294967295"/>
          </p:nvPr>
        </p:nvSpPr>
        <p:spPr>
          <a:xfrm>
            <a:off x="1992313" y="188913"/>
            <a:ext cx="8229600" cy="431800"/>
          </a:xfrm>
        </p:spPr>
        <p:txBody>
          <a:bodyPr vert="horz" wrap="square" lIns="91440" tIns="45720" rIns="91440" bIns="45720" numCol="1" anchor="ctr" anchorCtr="0" compatLnSpc="1">
            <a:prstTxWarp prst="textNoShape">
              <a:avLst/>
            </a:prstTxWarp>
          </a:bodyPr>
          <a:lstStyle/>
          <a:p>
            <a:pPr eaLnBrk="1" hangingPunct="1"/>
            <a:r>
              <a:rPr lang="en-GB" altLang="en-US" sz="2800" b="1">
                <a:solidFill>
                  <a:srgbClr val="4D4D4F"/>
                </a:solidFill>
                <a:latin typeface="Arial" panose="020B0604020202020204" pitchFamily="34" charset="0"/>
                <a:cs typeface="Arial" panose="020B0604020202020204" pitchFamily="34" charset="0"/>
                <a:sym typeface="Calibri" panose="020F0502020204030204" pitchFamily="34" charset="0"/>
              </a:rPr>
              <a:t>Provision of tools to support…</a:t>
            </a:r>
            <a:endParaRPr lang="en-US" altLang="en-US" sz="2800">
              <a:latin typeface="Arial" panose="020B0604020202020204" pitchFamily="34" charset="0"/>
              <a:cs typeface="Arial" panose="020B0604020202020204" pitchFamily="34" charset="0"/>
            </a:endParaRPr>
          </a:p>
        </p:txBody>
      </p:sp>
      <p:sp>
        <p:nvSpPr>
          <p:cNvPr id="25604" name="Slide Number Placeholder 3"/>
          <p:cNvSpPr txBox="1">
            <a:spLocks noGrp="1"/>
          </p:cNvSpPr>
          <p:nvPr/>
        </p:nvSpPr>
        <p:spPr bwMode="auto">
          <a:xfrm>
            <a:off x="8077200" y="626586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hangingPunct="1">
              <a:spcBef>
                <a:spcPct val="0"/>
              </a:spcBef>
              <a:spcAft>
                <a:spcPct val="0"/>
              </a:spcAft>
            </a:pPr>
            <a:fld id="{17DC129E-4076-4B7D-AC84-2D5EC8FE1D61}" type="slidenum">
              <a:rPr lang="en-US" altLang="en-US" sz="1400">
                <a:latin typeface="Calibri" panose="020F0502020204030204" pitchFamily="34" charset="0"/>
              </a:rPr>
              <a:pPr algn="r" fontAlgn="base" hangingPunct="1">
                <a:spcBef>
                  <a:spcPct val="0"/>
                </a:spcBef>
                <a:spcAft>
                  <a:spcPct val="0"/>
                </a:spcAft>
              </a:pPr>
              <a:t>137</a:t>
            </a:fld>
            <a:endParaRPr lang="en-US" altLang="en-US" sz="1400">
              <a:latin typeface="Calibri" panose="020F0502020204030204" pitchFamily="34" charset="0"/>
            </a:endParaRPr>
          </a:p>
        </p:txBody>
      </p:sp>
      <p:pic>
        <p:nvPicPr>
          <p:cNvPr id="256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7917" t="11539" r="30424" b="15384"/>
          <a:stretch>
            <a:fillRect/>
          </a:stretch>
        </p:blipFill>
        <p:spPr bwMode="auto">
          <a:xfrm>
            <a:off x="1577975" y="1052514"/>
            <a:ext cx="3581400"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7084" t="13077" r="18333" b="23846"/>
          <a:stretch>
            <a:fillRect/>
          </a:stretch>
        </p:blipFill>
        <p:spPr bwMode="auto">
          <a:xfrm>
            <a:off x="1790700" y="3789364"/>
            <a:ext cx="49530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val="0"/>
              </a:ext>
            </a:extLst>
          </a:blip>
          <a:srcRect l="23334" t="18620" r="23334" b="21539"/>
          <a:stretch>
            <a:fillRect/>
          </a:stretch>
        </p:blipFill>
        <p:spPr bwMode="auto">
          <a:xfrm>
            <a:off x="4151314" y="908051"/>
            <a:ext cx="6516687" cy="3960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6096000" y="5029201"/>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Research, evaluation (formal and informal), problem solving....</a:t>
            </a:r>
            <a:endParaRPr lang="en-GB"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7903656"/>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124"/>
          <p:cNvSpPr>
            <a:spLocks noChangeArrowheads="1"/>
          </p:cNvSpPr>
          <p:nvPr/>
        </p:nvSpPr>
        <p:spPr bwMode="auto">
          <a:xfrm>
            <a:off x="1703389" y="188913"/>
            <a:ext cx="8713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GB" altLang="en-US" sz="2800" b="1">
                <a:solidFill>
                  <a:srgbClr val="4D4D4F"/>
                </a:solidFill>
                <a:latin typeface="Calibri" panose="020F0502020204030204" pitchFamily="34" charset="0"/>
                <a:sym typeface="Calibri" panose="020F0502020204030204" pitchFamily="34" charset="0"/>
              </a:rPr>
              <a:t>Wider reflections on influence…</a:t>
            </a:r>
            <a:r>
              <a:rPr lang="en-US" altLang="en-US" sz="2800" b="1">
                <a:solidFill>
                  <a:srgbClr val="4D4D4F"/>
                </a:solidFill>
                <a:latin typeface="Calibri" panose="020F0502020204030204" pitchFamily="34" charset="0"/>
                <a:sym typeface="Calibri" panose="020F0502020204030204" pitchFamily="34" charset="0"/>
              </a:rPr>
              <a:t> in the past </a:t>
            </a:r>
            <a:endParaRPr lang="en-GB" altLang="en-US" sz="2800" b="1">
              <a:solidFill>
                <a:srgbClr val="4D4D4F"/>
              </a:solidFill>
              <a:latin typeface="Calibri" panose="020F0502020204030204" pitchFamily="34" charset="0"/>
              <a:sym typeface="Calibri" panose="020F0502020204030204" pitchFamily="34" charset="0"/>
            </a:endParaRPr>
          </a:p>
        </p:txBody>
      </p:sp>
      <p:sp>
        <p:nvSpPr>
          <p:cNvPr id="21507" name="Shape 125"/>
          <p:cNvSpPr>
            <a:spLocks noGrp="1"/>
          </p:cNvSpPr>
          <p:nvPr>
            <p:ph type="sldNum" sz="quarter" idx="10"/>
          </p:nvPr>
        </p:nvSpPr>
        <p:spPr>
          <a:xfrm>
            <a:off x="9900462"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AD4EB4F-30EA-4539-B69F-4D20A1A0BE04}" type="slidenum">
              <a:rPr lang="en-GB" altLang="en-US"/>
              <a:pPr/>
              <a:t>138</a:t>
            </a:fld>
            <a:endParaRPr lang="en-GB" altLang="en-US"/>
          </a:p>
        </p:txBody>
      </p:sp>
      <p:sp>
        <p:nvSpPr>
          <p:cNvPr id="21508" name="Shape 126"/>
          <p:cNvSpPr>
            <a:spLocks noChangeArrowheads="1"/>
          </p:cNvSpPr>
          <p:nvPr/>
        </p:nvSpPr>
        <p:spPr bwMode="auto">
          <a:xfrm>
            <a:off x="2133600" y="914401"/>
            <a:ext cx="8001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Wider reflections on role –  previously </a:t>
            </a:r>
            <a:r>
              <a:rPr lang="en-US" altLang="en-US">
                <a:latin typeface="Calibri" panose="020F0502020204030204" pitchFamily="34" charset="0"/>
              </a:rPr>
              <a:t>six </a:t>
            </a:r>
            <a:r>
              <a:rPr lang="en-GB" altLang="en-US">
                <a:latin typeface="Calibri" panose="020F0502020204030204" pitchFamily="34" charset="0"/>
              </a:rPr>
              <a:t>years within the MPS. </a:t>
            </a:r>
          </a:p>
          <a:p>
            <a:pPr fontAlgn="base">
              <a:spcBef>
                <a:spcPts val="1000"/>
              </a:spcBef>
              <a:spcAft>
                <a:spcPct val="0"/>
              </a:spcAft>
              <a:buFontTx/>
              <a:buChar char="•"/>
            </a:pPr>
            <a:r>
              <a:rPr lang="en-US" altLang="en-US">
                <a:latin typeface="Calibri" panose="020F0502020204030204" pitchFamily="34" charset="0"/>
              </a:rPr>
              <a:t> We had a wide ranging p</a:t>
            </a:r>
            <a:r>
              <a:rPr lang="en-GB" altLang="en-US">
                <a:latin typeface="Calibri" panose="020F0502020204030204" pitchFamily="34" charset="0"/>
              </a:rPr>
              <a:t>rogramme of research. </a:t>
            </a:r>
            <a:endParaRPr lang="en-US" altLang="en-US">
              <a:latin typeface="Calibri" panose="020F0502020204030204" pitchFamily="34" charset="0"/>
            </a:endParaRPr>
          </a:p>
          <a:p>
            <a:pPr fontAlgn="base">
              <a:spcBef>
                <a:spcPts val="1000"/>
              </a:spcBef>
              <a:spcAft>
                <a:spcPct val="0"/>
              </a:spcAft>
              <a:buFontTx/>
              <a:buChar char="•"/>
            </a:pPr>
            <a:r>
              <a:rPr lang="en-US" altLang="en-US">
                <a:latin typeface="Calibri" panose="020F0502020204030204" pitchFamily="34" charset="0"/>
              </a:rPr>
              <a:t> To be </a:t>
            </a:r>
            <a:r>
              <a:rPr lang="en-GB" altLang="en-US">
                <a:latin typeface="Calibri" panose="020F0502020204030204" pitchFamily="34" charset="0"/>
              </a:rPr>
              <a:t>blunt – work</a:t>
            </a:r>
            <a:r>
              <a:rPr lang="en-GB" altLang="en-US" b="1" i="1">
                <a:latin typeface="Calibri" panose="020F0502020204030204" pitchFamily="34" charset="0"/>
              </a:rPr>
              <a:t> mixed to little influence</a:t>
            </a:r>
            <a:r>
              <a:rPr lang="en-GB" altLang="en-US">
                <a:latin typeface="Calibri" panose="020F0502020204030204" pitchFamily="34" charset="0"/>
              </a:rPr>
              <a:t>. </a:t>
            </a:r>
            <a:endParaRPr lang="en-US" altLang="en-US">
              <a:latin typeface="Calibri" panose="020F0502020204030204" pitchFamily="34" charset="0"/>
            </a:endParaRPr>
          </a:p>
          <a:p>
            <a:pPr fontAlgn="base">
              <a:spcBef>
                <a:spcPts val="1000"/>
              </a:spcBef>
              <a:spcAft>
                <a:spcPct val="0"/>
              </a:spcAft>
              <a:buFontTx/>
              <a:buChar char="•"/>
            </a:pPr>
            <a:r>
              <a:rPr lang="en-US" altLang="en-US">
                <a:latin typeface="Calibri" panose="020F0502020204030204" pitchFamily="34" charset="0"/>
              </a:rPr>
              <a:t> Many quality research pieces – little organisational landing.</a:t>
            </a:r>
          </a:p>
          <a:p>
            <a:pPr fontAlgn="base">
              <a:spcBef>
                <a:spcPts val="1000"/>
              </a:spcBef>
              <a:spcAft>
                <a:spcPct val="0"/>
              </a:spcAft>
              <a:buFontTx/>
              <a:buChar char="•"/>
            </a:pPr>
            <a:r>
              <a:rPr lang="en-US" altLang="en-US">
                <a:latin typeface="Calibri" panose="020F0502020204030204" pitchFamily="34" charset="0"/>
              </a:rPr>
              <a:t> Quality not always the main factor on research landing...</a:t>
            </a:r>
          </a:p>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Tried to embed </a:t>
            </a:r>
            <a:r>
              <a:rPr lang="en-US" altLang="en-US">
                <a:latin typeface="Calibri" panose="020F0502020204030204" pitchFamily="34" charset="0"/>
              </a:rPr>
              <a:t>centrally - </a:t>
            </a:r>
            <a:r>
              <a:rPr lang="en-GB" altLang="en-US">
                <a:latin typeface="Calibri" panose="020F0502020204030204" pitchFamily="34" charset="0"/>
              </a:rPr>
              <a:t>usually working with motivated minority groups.</a:t>
            </a:r>
            <a:endParaRPr lang="en-US" altLang="en-US">
              <a:latin typeface="Calibri" panose="020F0502020204030204" pitchFamily="34" charset="0"/>
            </a:endParaRPr>
          </a:p>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Worked with those who got it....</a:t>
            </a:r>
            <a:r>
              <a:rPr lang="en-US" altLang="en-US">
                <a:latin typeface="Calibri" panose="020F0502020204030204" pitchFamily="34" charset="0"/>
              </a:rPr>
              <a:t> </a:t>
            </a:r>
          </a:p>
          <a:p>
            <a:pPr fontAlgn="base">
              <a:spcBef>
                <a:spcPts val="1000"/>
              </a:spcBef>
              <a:spcAft>
                <a:spcPct val="0"/>
              </a:spcAft>
              <a:buFontTx/>
              <a:buChar char="•"/>
            </a:pPr>
            <a:r>
              <a:rPr lang="en-US" altLang="en-US">
                <a:latin typeface="Calibri" panose="020F0502020204030204" pitchFamily="34" charset="0"/>
              </a:rPr>
              <a:t> </a:t>
            </a:r>
            <a:r>
              <a:rPr lang="en-US" altLang="en-US" b="1">
                <a:latin typeface="Calibri" panose="020F0502020204030204" pitchFamily="34" charset="0"/>
              </a:rPr>
              <a:t>Vs.</a:t>
            </a:r>
            <a:r>
              <a:rPr lang="en-US" altLang="en-US">
                <a:latin typeface="Calibri" panose="020F0502020204030204" pitchFamily="34" charset="0"/>
              </a:rPr>
              <a:t> </a:t>
            </a:r>
            <a:r>
              <a:rPr lang="en-GB" altLang="en-US">
                <a:latin typeface="Calibri" panose="020F0502020204030204" pitchFamily="34" charset="0"/>
              </a:rPr>
              <a:t>receptivity to research</a:t>
            </a:r>
            <a:r>
              <a:rPr lang="en-US" altLang="en-US">
                <a:latin typeface="Calibri" panose="020F0502020204030204" pitchFamily="34" charset="0"/>
              </a:rPr>
              <a:t>, </a:t>
            </a:r>
            <a:r>
              <a:rPr lang="en-GB" altLang="en-US">
                <a:latin typeface="Calibri" panose="020F0502020204030204" pitchFamily="34" charset="0"/>
              </a:rPr>
              <a:t>performance cultures, pressures to succeed, can-do attitudes, information flows</a:t>
            </a:r>
            <a:r>
              <a:rPr lang="en-US" altLang="en-US">
                <a:latin typeface="Calibri" panose="020F0502020204030204" pitchFamily="34" charset="0"/>
              </a:rPr>
              <a:t>, risks of research, traditional craft of policing, poor programme integrity and implementation</a:t>
            </a:r>
            <a:r>
              <a:rPr lang="en-GB" altLang="en-US">
                <a:latin typeface="Calibri" panose="020F0502020204030204" pitchFamily="34" charset="0"/>
              </a:rPr>
              <a:t>; etc…</a:t>
            </a:r>
          </a:p>
          <a:p>
            <a:pPr fontAlgn="base">
              <a:spcBef>
                <a:spcPts val="1000"/>
              </a:spcBef>
              <a:spcAft>
                <a:spcPct val="0"/>
              </a:spcAft>
              <a:buFontTx/>
              <a:buChar char="•"/>
            </a:pPr>
            <a:r>
              <a:rPr lang="en-US" altLang="en-US">
                <a:latin typeface="Calibri" panose="020F0502020204030204" pitchFamily="34" charset="0"/>
              </a:rPr>
              <a:t> Often attempting to plant seeds </a:t>
            </a:r>
            <a:r>
              <a:rPr lang="en-US" altLang="en-US" i="1">
                <a:latin typeface="Calibri" panose="020F0502020204030204" pitchFamily="34" charset="0"/>
              </a:rPr>
              <a:t>from the inside</a:t>
            </a:r>
            <a:r>
              <a:rPr lang="en-US" altLang="en-US">
                <a:latin typeface="Calibri" panose="020F0502020204030204" pitchFamily="34" charset="0"/>
              </a:rPr>
              <a:t> ... Take a long time. </a:t>
            </a:r>
          </a:p>
          <a:p>
            <a:pPr fontAlgn="base">
              <a:spcBef>
                <a:spcPts val="1000"/>
              </a:spcBef>
              <a:spcAft>
                <a:spcPct val="0"/>
              </a:spcAft>
              <a:buFontTx/>
              <a:buChar char="•"/>
            </a:pPr>
            <a:r>
              <a:rPr lang="en-US" altLang="en-US">
                <a:latin typeface="Calibri" panose="020F0502020204030204" pitchFamily="34" charset="0"/>
              </a:rPr>
              <a:t>Rewarding, some success, some challenges – not transformational. </a:t>
            </a:r>
            <a:endParaRPr lang="en-GB" altLang="en-US">
              <a:latin typeface="Calibri" panose="020F0502020204030204" pitchFamily="34" charset="0"/>
            </a:endParaRPr>
          </a:p>
        </p:txBody>
      </p:sp>
    </p:spTree>
    <p:extLst>
      <p:ext uri="{BB962C8B-B14F-4D97-AF65-F5344CB8AC3E}">
        <p14:creationId xmlns:p14="http://schemas.microsoft.com/office/powerpoint/2010/main" val="983708062"/>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129"/>
          <p:cNvSpPr>
            <a:spLocks noChangeArrowheads="1"/>
          </p:cNvSpPr>
          <p:nvPr/>
        </p:nvSpPr>
        <p:spPr bwMode="auto">
          <a:xfrm>
            <a:off x="1703389" y="188913"/>
            <a:ext cx="8713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ts val="1200"/>
              </a:spcBef>
              <a:spcAft>
                <a:spcPct val="0"/>
              </a:spcAft>
            </a:pPr>
            <a:r>
              <a:rPr lang="en-US" altLang="en-US" sz="2800" b="1">
                <a:solidFill>
                  <a:srgbClr val="4D4D4F"/>
                </a:solidFill>
                <a:latin typeface="Calibri" panose="020F0502020204030204" pitchFamily="34" charset="0"/>
                <a:sym typeface="Calibri" panose="020F0502020204030204" pitchFamily="34" charset="0"/>
              </a:rPr>
              <a:t>And in the present / future... </a:t>
            </a:r>
            <a:endParaRPr lang="en-GB" altLang="en-US" sz="2800" b="1">
              <a:solidFill>
                <a:srgbClr val="4D4D4F"/>
              </a:solidFill>
              <a:latin typeface="Calibri" panose="020F0502020204030204" pitchFamily="34" charset="0"/>
              <a:sym typeface="Calibri" panose="020F0502020204030204" pitchFamily="34" charset="0"/>
            </a:endParaRPr>
          </a:p>
        </p:txBody>
      </p:sp>
      <p:sp>
        <p:nvSpPr>
          <p:cNvPr id="22531" name="Shape 130"/>
          <p:cNvSpPr>
            <a:spLocks noGrp="1"/>
          </p:cNvSpPr>
          <p:nvPr>
            <p:ph type="sldNum" sz="quarter" idx="10"/>
          </p:nvPr>
        </p:nvSpPr>
        <p:spPr>
          <a:xfrm>
            <a:off x="9900462" y="6245225"/>
            <a:ext cx="310339" cy="307777"/>
          </a:xfrm>
          <a:noFill/>
        </p:spPr>
        <p:txBody>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C415447-831B-4AC6-A1CF-D4BB84BBC56D}" type="slidenum">
              <a:rPr lang="en-GB" altLang="en-US"/>
              <a:pPr/>
              <a:t>139</a:t>
            </a:fld>
            <a:endParaRPr lang="en-GB" altLang="en-US"/>
          </a:p>
        </p:txBody>
      </p:sp>
      <p:sp>
        <p:nvSpPr>
          <p:cNvPr id="22532" name="Shape 131"/>
          <p:cNvSpPr>
            <a:spLocks noChangeArrowheads="1"/>
          </p:cNvSpPr>
          <p:nvPr/>
        </p:nvSpPr>
        <p:spPr bwMode="auto">
          <a:xfrm>
            <a:off x="1981200" y="746125"/>
            <a:ext cx="8229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ts val="1000"/>
              </a:spcBef>
              <a:spcAft>
                <a:spcPct val="0"/>
              </a:spcAft>
              <a:buFontTx/>
              <a:buChar char="•"/>
            </a:pPr>
            <a:r>
              <a:rPr lang="en-US" altLang="en-US">
                <a:latin typeface="Calibri" panose="020F0502020204030204" pitchFamily="34" charset="0"/>
              </a:rPr>
              <a:t> Not perfect  - but at </a:t>
            </a:r>
            <a:r>
              <a:rPr lang="en-GB" altLang="en-US">
                <a:latin typeface="Calibri" panose="020F0502020204030204" pitchFamily="34" charset="0"/>
              </a:rPr>
              <a:t>MOPAC - working with a motivated majority. </a:t>
            </a:r>
            <a:endParaRPr lang="en-US" altLang="en-US">
              <a:latin typeface="Calibri" panose="020F0502020204030204" pitchFamily="34" charset="0"/>
            </a:endParaRPr>
          </a:p>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Direct links into policy &amp; programme design. </a:t>
            </a:r>
            <a:endParaRPr lang="en-US" altLang="en-US">
              <a:latin typeface="Calibri" panose="020F0502020204030204" pitchFamily="34" charset="0"/>
            </a:endParaRPr>
          </a:p>
          <a:p>
            <a:pPr fontAlgn="base">
              <a:spcBef>
                <a:spcPts val="1000"/>
              </a:spcBef>
              <a:spcAft>
                <a:spcPct val="0"/>
              </a:spcAft>
              <a:buFontTx/>
              <a:buChar char="•"/>
            </a:pPr>
            <a:r>
              <a:rPr lang="en-US" altLang="en-US">
                <a:latin typeface="Calibri" panose="020F0502020204030204" pitchFamily="34" charset="0"/>
              </a:rPr>
              <a:t> Able to embed evidence around organisational narrative / driven from the centre (working closely with Directors and Deputy Mayor).  Not just individual projects. </a:t>
            </a:r>
          </a:p>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Evidence based </a:t>
            </a:r>
            <a:r>
              <a:rPr lang="en-US" altLang="en-US">
                <a:latin typeface="Calibri" panose="020F0502020204030204" pitchFamily="34" charset="0"/>
              </a:rPr>
              <a:t>P</a:t>
            </a:r>
            <a:r>
              <a:rPr lang="en-GB" altLang="en-US">
                <a:latin typeface="Calibri" panose="020F0502020204030204" pitchFamily="34" charset="0"/>
              </a:rPr>
              <a:t>olicing and </a:t>
            </a:r>
            <a:r>
              <a:rPr lang="en-US" altLang="en-US">
                <a:latin typeface="Calibri" panose="020F0502020204030204" pitchFamily="34" charset="0"/>
              </a:rPr>
              <a:t>C</a:t>
            </a:r>
            <a:r>
              <a:rPr lang="en-GB" altLang="en-US">
                <a:latin typeface="Calibri" panose="020F0502020204030204" pitchFamily="34" charset="0"/>
              </a:rPr>
              <a:t>rime </a:t>
            </a:r>
            <a:r>
              <a:rPr lang="en-US" altLang="en-US">
                <a:latin typeface="Calibri" panose="020F0502020204030204" pitchFamily="34" charset="0"/>
              </a:rPr>
              <a:t>P</a:t>
            </a:r>
            <a:r>
              <a:rPr lang="en-GB" altLang="en-US">
                <a:latin typeface="Calibri" panose="020F0502020204030204" pitchFamily="34" charset="0"/>
              </a:rPr>
              <a:t>lan. </a:t>
            </a:r>
          </a:p>
          <a:p>
            <a:pPr fontAlgn="base">
              <a:spcBef>
                <a:spcPts val="1000"/>
              </a:spcBef>
              <a:spcAft>
                <a:spcPct val="0"/>
              </a:spcAft>
              <a:buFontTx/>
              <a:buChar char="•"/>
            </a:pPr>
            <a:r>
              <a:rPr lang="en-US" altLang="en-US">
                <a:latin typeface="Calibri" panose="020F0502020204030204" pitchFamily="34" charset="0"/>
              </a:rPr>
              <a:t> Am developing a Research S</a:t>
            </a:r>
            <a:r>
              <a:rPr lang="en-GB" altLang="en-US">
                <a:latin typeface="Calibri" panose="020F0502020204030204" pitchFamily="34" charset="0"/>
              </a:rPr>
              <a:t>trategy – 4 year forward look key research.</a:t>
            </a:r>
          </a:p>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Links with MOPAC DARA – can </a:t>
            </a:r>
            <a:r>
              <a:rPr lang="en-GB" altLang="en-US" i="1">
                <a:latin typeface="Calibri" panose="020F0502020204030204" pitchFamily="34" charset="0"/>
              </a:rPr>
              <a:t>evidence base</a:t>
            </a:r>
            <a:r>
              <a:rPr lang="en-GB" altLang="en-US">
                <a:latin typeface="Calibri" panose="020F0502020204030204" pitchFamily="34" charset="0"/>
              </a:rPr>
              <a:t> be brought into Audit? (hopefully YES – i.e., audit of </a:t>
            </a:r>
            <a:r>
              <a:rPr lang="en-US" altLang="en-US">
                <a:latin typeface="Calibri" panose="020F0502020204030204" pitchFamily="34" charset="0"/>
              </a:rPr>
              <a:t>D</a:t>
            </a:r>
            <a:r>
              <a:rPr lang="en-GB" altLang="en-US">
                <a:latin typeface="Calibri" panose="020F0502020204030204" pitchFamily="34" charset="0"/>
              </a:rPr>
              <a:t>iamond or </a:t>
            </a:r>
            <a:r>
              <a:rPr lang="en-US" altLang="en-US">
                <a:latin typeface="Calibri" panose="020F0502020204030204" pitchFamily="34" charset="0"/>
              </a:rPr>
              <a:t>G</a:t>
            </a:r>
            <a:r>
              <a:rPr lang="en-GB" altLang="en-US">
                <a:latin typeface="Calibri" panose="020F0502020204030204" pitchFamily="34" charset="0"/>
              </a:rPr>
              <a:t>old groups –what evidence is used here</a:t>
            </a:r>
            <a:r>
              <a:rPr lang="en-US" altLang="en-US">
                <a:latin typeface="Calibri" panose="020F0502020204030204" pitchFamily="34" charset="0"/>
              </a:rPr>
              <a:t>, how is learning shared</a:t>
            </a:r>
            <a:r>
              <a:rPr lang="en-GB" altLang="en-US">
                <a:latin typeface="Calibri" panose="020F0502020204030204" pitchFamily="34" charset="0"/>
              </a:rPr>
              <a:t>...!) </a:t>
            </a:r>
          </a:p>
          <a:p>
            <a:pPr fontAlgn="base">
              <a:spcBef>
                <a:spcPts val="1000"/>
              </a:spcBef>
              <a:spcAft>
                <a:spcPct val="0"/>
              </a:spcAft>
              <a:buFontTx/>
              <a:buChar char="•"/>
            </a:pPr>
            <a:r>
              <a:rPr lang="en-US" altLang="en-US">
                <a:latin typeface="Calibri" panose="020F0502020204030204" pitchFamily="34" charset="0"/>
              </a:rPr>
              <a:t> </a:t>
            </a:r>
            <a:r>
              <a:rPr lang="en-GB" altLang="en-US">
                <a:latin typeface="Calibri" panose="020F0502020204030204" pitchFamily="34" charset="0"/>
              </a:rPr>
              <a:t>Able to have genuine influence – see performance framework. Beyond anything able to do whilst we were in the MPS. </a:t>
            </a:r>
            <a:endParaRPr lang="en-US" altLang="en-US">
              <a:latin typeface="Calibri" panose="020F0502020204030204" pitchFamily="34" charset="0"/>
            </a:endParaRPr>
          </a:p>
          <a:p>
            <a:pPr fontAlgn="base">
              <a:spcBef>
                <a:spcPts val="1000"/>
              </a:spcBef>
              <a:spcAft>
                <a:spcPct val="0"/>
              </a:spcAft>
              <a:buFontTx/>
              <a:buChar char="•"/>
            </a:pPr>
            <a:r>
              <a:rPr lang="en-US" altLang="en-US">
                <a:latin typeface="Calibri" panose="020F0502020204030204" pitchFamily="34" charset="0"/>
              </a:rPr>
              <a:t> Personal learning. </a:t>
            </a:r>
          </a:p>
          <a:p>
            <a:pPr fontAlgn="base">
              <a:spcBef>
                <a:spcPts val="1000"/>
              </a:spcBef>
              <a:spcAft>
                <a:spcPct val="0"/>
              </a:spcAft>
              <a:buFontTx/>
              <a:buChar char="•"/>
            </a:pPr>
            <a:r>
              <a:rPr lang="en-US" altLang="en-US">
                <a:latin typeface="Calibri" panose="020F0502020204030204" pitchFamily="34" charset="0"/>
              </a:rPr>
              <a:t> Role of wider PCCs – can these be your evidence allies? </a:t>
            </a:r>
          </a:p>
          <a:p>
            <a:pPr fontAlgn="base">
              <a:spcBef>
                <a:spcPts val="1000"/>
              </a:spcBef>
              <a:spcAft>
                <a:spcPct val="0"/>
              </a:spcAft>
              <a:buFontTx/>
              <a:buChar char="•"/>
            </a:pPr>
            <a:endParaRPr lang="en-GB" altLang="en-US"/>
          </a:p>
        </p:txBody>
      </p:sp>
    </p:spTree>
    <p:extLst>
      <p:ext uri="{BB962C8B-B14F-4D97-AF65-F5344CB8AC3E}">
        <p14:creationId xmlns:p14="http://schemas.microsoft.com/office/powerpoint/2010/main" val="29661824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Disqualified Drivers (Roach, 2017).</a:t>
            </a:r>
          </a:p>
        </p:txBody>
      </p:sp>
      <p:pic>
        <p:nvPicPr>
          <p:cNvPr id="4" name="Content Placeholder 3"/>
          <p:cNvPicPr>
            <a:picLocks noGrp="1"/>
          </p:cNvPicPr>
          <p:nvPr>
            <p:ph idx="1"/>
          </p:nvPr>
        </p:nvPicPr>
        <p:blipFill>
          <a:blip r:embed="rId2" cstate="print"/>
          <a:srcRect/>
          <a:stretch>
            <a:fillRect/>
          </a:stretch>
        </p:blipFill>
        <p:spPr bwMode="auto">
          <a:xfrm>
            <a:off x="1991545" y="1772816"/>
            <a:ext cx="7992887" cy="4031084"/>
          </a:xfrm>
          <a:prstGeom prst="rect">
            <a:avLst/>
          </a:prstGeom>
          <a:noFill/>
          <a:ln w="9525">
            <a:noFill/>
            <a:miter lim="800000"/>
            <a:headEnd/>
            <a:tailEnd/>
          </a:ln>
        </p:spPr>
      </p:pic>
    </p:spTree>
    <p:extLst>
      <p:ext uri="{BB962C8B-B14F-4D97-AF65-F5344CB8AC3E}">
        <p14:creationId xmlns:p14="http://schemas.microsoft.com/office/powerpoint/2010/main" val="199383878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3" descr="Section_start.jpg"/>
          <p:cNvPicPr>
            <a:picLocks noChangeAspect="1"/>
          </p:cNvPicPr>
          <p:nvPr/>
        </p:nvPicPr>
        <p:blipFill>
          <a:blip r:embed="rId2">
            <a:lum bright="52000" contrast="-70000"/>
            <a:extLst>
              <a:ext uri="{28A0092B-C50C-407E-A947-70E740481C1C}">
                <a14:useLocalDpi xmlns:a14="http://schemas.microsoft.com/office/drawing/2010/main" val="0"/>
              </a:ext>
            </a:extLst>
          </a:blip>
          <a:srcRect t="17871"/>
          <a:stretch>
            <a:fillRect/>
          </a:stretch>
        </p:blipFill>
        <p:spPr bwMode="auto">
          <a:xfrm>
            <a:off x="152400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13"/>
          <p:cNvSpPr txBox="1">
            <a:spLocks noChangeArrowheads="1"/>
          </p:cNvSpPr>
          <p:nvPr/>
        </p:nvSpPr>
        <p:spPr bwMode="auto">
          <a:xfrm>
            <a:off x="2332038" y="1403351"/>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hangingPunc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0" fontAlgn="base">
              <a:spcBef>
                <a:spcPct val="0"/>
              </a:spcBef>
              <a:spcAft>
                <a:spcPct val="0"/>
              </a:spcAft>
            </a:pPr>
            <a:endParaRPr lang="en-GB" altLang="en-US" b="1"/>
          </a:p>
        </p:txBody>
      </p:sp>
      <p:sp>
        <p:nvSpPr>
          <p:cNvPr id="37892" name="Text Box 4"/>
          <p:cNvSpPr txBox="1">
            <a:spLocks noChangeArrowheads="1"/>
          </p:cNvSpPr>
          <p:nvPr/>
        </p:nvSpPr>
        <p:spPr bwMode="auto">
          <a:xfrm>
            <a:off x="2063751" y="884238"/>
            <a:ext cx="799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en-GB" altLang="en-US" sz="2400" b="1">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7893" name="Picture 5" descr="http://ecx.images-amazon.com/images/I/51OWjd586w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457200"/>
            <a:ext cx="4087813" cy="5791200"/>
          </a:xfrm>
          <a:prstGeom prst="rect">
            <a:avLst/>
          </a:prstGeom>
          <a:noFill/>
          <a:extLst>
            <a:ext uri="{909E8E84-426E-40DD-AFC4-6F175D3DCCD1}">
              <a14:hiddenFill xmlns:a14="http://schemas.microsoft.com/office/drawing/2010/main">
                <a:solidFill>
                  <a:srgbClr val="FFFFFF"/>
                </a:solidFill>
              </a14:hiddenFill>
            </a:ext>
          </a:extLst>
        </p:spPr>
      </p:pic>
      <p:sp>
        <p:nvSpPr>
          <p:cNvPr id="37894" name="Rectangle 6"/>
          <p:cNvSpPr>
            <a:spLocks noChangeArrowheads="1"/>
          </p:cNvSpPr>
          <p:nvPr/>
        </p:nvSpPr>
        <p:spPr bwMode="auto">
          <a:xfrm>
            <a:off x="1828800" y="4724401"/>
            <a:ext cx="327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GB" altLang="en-US" sz="1200" b="1">
                <a:solidFill>
                  <a:srgbClr val="000000"/>
                </a:solidFill>
                <a:latin typeface="Arial" panose="020B0604020202020204" pitchFamily="34" charset="0"/>
                <a:cs typeface="Arial" panose="020B0604020202020204" pitchFamily="34" charset="0"/>
                <a:sym typeface="Arial" panose="020B0604020202020204" pitchFamily="34" charset="0"/>
              </a:rPr>
              <a:t>http://www.amazon.co.uk/Police-Research-Evidence-Recommendations-SpringerBriefs/dp/3319206478</a:t>
            </a:r>
          </a:p>
        </p:txBody>
      </p:sp>
      <p:sp>
        <p:nvSpPr>
          <p:cNvPr id="37895" name="Text Box 7"/>
          <p:cNvSpPr txBox="1">
            <a:spLocks noChangeArrowheads="1"/>
          </p:cNvSpPr>
          <p:nvPr/>
        </p:nvSpPr>
        <p:spPr bwMode="auto">
          <a:xfrm>
            <a:off x="1828800" y="609600"/>
            <a:ext cx="3200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000000"/>
                </a:solidFill>
                <a:latin typeface="Arial" panose="020B0604020202020204" pitchFamily="34" charset="0"/>
                <a:cs typeface="Arial" panose="020B0604020202020204" pitchFamily="34" charset="0"/>
                <a:sym typeface="Arial" panose="020B0604020202020204" pitchFamily="34" charset="0"/>
              </a:rPr>
              <a:t>Good Luck </a:t>
            </a:r>
          </a:p>
          <a:p>
            <a:pPr eaLnBrk="0" fontAlgn="base" hangingPunct="0">
              <a:spcBef>
                <a:spcPct val="50000"/>
              </a:spcBef>
              <a:spcAft>
                <a:spcPct val="0"/>
              </a:spcAft>
            </a:pPr>
            <a:endParaRPr lang="en-US" altLang="en-US" sz="3200" b="1">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0" fontAlgn="base" hangingPunct="0">
              <a:spcBef>
                <a:spcPct val="50000"/>
              </a:spcBef>
              <a:spcAft>
                <a:spcPct val="0"/>
              </a:spcAft>
            </a:pPr>
            <a:r>
              <a:rPr lang="en-US" altLang="en-US" sz="3200" b="1">
                <a:solidFill>
                  <a:srgbClr val="000000"/>
                </a:solidFill>
                <a:latin typeface="Arial" panose="020B0604020202020204" pitchFamily="34" charset="0"/>
                <a:cs typeface="Arial" panose="020B0604020202020204" pitchFamily="34" charset="0"/>
                <a:sym typeface="Arial" panose="020B0604020202020204" pitchFamily="34" charset="0"/>
              </a:rPr>
              <a:t>Our experience  (in the MPS) captured in print </a:t>
            </a:r>
            <a:endParaRPr lang="en-GB" altLang="en-US" sz="3200" b="1">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77856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34908234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7" name="TextBox 6"/>
          <p:cNvSpPr txBox="1"/>
          <p:nvPr/>
        </p:nvSpPr>
        <p:spPr>
          <a:xfrm>
            <a:off x="1804790" y="3480761"/>
            <a:ext cx="8607421" cy="954107"/>
          </a:xfrm>
          <a:prstGeom prst="rect">
            <a:avLst/>
          </a:prstGeom>
          <a:noFill/>
        </p:spPr>
        <p:txBody>
          <a:bodyPr wrap="none" rtlCol="0">
            <a:spAutoFit/>
          </a:bodyPr>
          <a:lstStyle/>
          <a:p>
            <a:pPr algn="ctr"/>
            <a:r>
              <a:rPr lang="en-GB" sz="2800" dirty="0">
                <a:solidFill>
                  <a:srgbClr val="18278E"/>
                </a:solidFill>
                <a:latin typeface="Microsoft YaHei UI" panose="020B0503020204020204" pitchFamily="34" charset="-122"/>
                <a:ea typeface="Microsoft YaHei UI" panose="020B0503020204020204" pitchFamily="34" charset="-122"/>
              </a:rPr>
              <a:t>T/Assistant Chief Constable Alex Murray</a:t>
            </a:r>
          </a:p>
          <a:p>
            <a:pPr algn="ctr"/>
            <a:r>
              <a:rPr lang="en-GB" sz="2800" dirty="0">
                <a:solidFill>
                  <a:srgbClr val="18278E"/>
                </a:solidFill>
                <a:latin typeface="Microsoft YaHei UI" panose="020B0503020204020204" pitchFamily="34" charset="-122"/>
                <a:ea typeface="Microsoft YaHei UI" panose="020B0503020204020204" pitchFamily="34" charset="-122"/>
              </a:rPr>
              <a:t>West Midlands Police Force and Vice Chair, SEBP</a:t>
            </a: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92166" y="2245751"/>
            <a:ext cx="4832670" cy="830997"/>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Closing address</a:t>
            </a:r>
          </a:p>
        </p:txBody>
      </p:sp>
    </p:spTree>
    <p:extLst>
      <p:ext uri="{BB962C8B-B14F-4D97-AF65-F5344CB8AC3E}">
        <p14:creationId xmlns:p14="http://schemas.microsoft.com/office/powerpoint/2010/main" val="123181616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4162449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563072" cy="1143000"/>
          </a:xfrm>
        </p:spPr>
        <p:txBody>
          <a:bodyPr/>
          <a:lstStyle/>
          <a:p>
            <a:r>
              <a:rPr lang="en-GB" dirty="0"/>
              <a:t>D</a:t>
            </a:r>
            <a:r>
              <a:rPr lang="en-GB" dirty="0" smtClean="0"/>
              <a:t>o criminals and police think the same thing?</a:t>
            </a:r>
            <a:endParaRPr lang="en-GB" dirty="0"/>
          </a:p>
        </p:txBody>
      </p:sp>
      <p:sp>
        <p:nvSpPr>
          <p:cNvPr id="3" name="Text Placeholder 2"/>
          <p:cNvSpPr>
            <a:spLocks noGrp="1"/>
          </p:cNvSpPr>
          <p:nvPr>
            <p:ph type="body" idx="1"/>
          </p:nvPr>
        </p:nvSpPr>
        <p:spPr/>
        <p:txBody>
          <a:bodyPr/>
          <a:lstStyle/>
          <a:p>
            <a:pPr algn="ctr"/>
            <a:r>
              <a:rPr lang="en-GB" dirty="0" smtClean="0"/>
              <a:t>Criminals?</a:t>
            </a:r>
            <a:endParaRPr lang="en-GB" dirty="0"/>
          </a:p>
        </p:txBody>
      </p:sp>
      <p:sp>
        <p:nvSpPr>
          <p:cNvPr id="4" name="Content Placeholder 3"/>
          <p:cNvSpPr>
            <a:spLocks noGrp="1"/>
          </p:cNvSpPr>
          <p:nvPr>
            <p:ph sz="half" idx="2"/>
          </p:nvPr>
        </p:nvSpPr>
        <p:spPr>
          <a:xfrm>
            <a:off x="1981200" y="2174876"/>
            <a:ext cx="4040188" cy="2838301"/>
          </a:xfrm>
        </p:spPr>
        <p:txBody>
          <a:bodyPr/>
          <a:lstStyle/>
          <a:p>
            <a:r>
              <a:rPr lang="en-GB" sz="2000" dirty="0"/>
              <a:t>The police are mainly interested in serious crimes</a:t>
            </a:r>
          </a:p>
          <a:p>
            <a:r>
              <a:rPr lang="en-GB" sz="2000" dirty="0"/>
              <a:t>The police will not make the link between a minor offence and serious further criminality.</a:t>
            </a:r>
          </a:p>
          <a:p>
            <a:r>
              <a:rPr lang="en-GB" sz="2000" dirty="0"/>
              <a:t>Their major disrespect for the law will go unrecognised unless a serious crime.</a:t>
            </a:r>
          </a:p>
        </p:txBody>
      </p:sp>
      <p:sp>
        <p:nvSpPr>
          <p:cNvPr id="5" name="Text Placeholder 4"/>
          <p:cNvSpPr>
            <a:spLocks noGrp="1"/>
          </p:cNvSpPr>
          <p:nvPr>
            <p:ph type="body" sz="quarter" idx="3"/>
          </p:nvPr>
        </p:nvSpPr>
        <p:spPr/>
        <p:txBody>
          <a:bodyPr/>
          <a:lstStyle/>
          <a:p>
            <a:pPr algn="ctr"/>
            <a:r>
              <a:rPr lang="en-GB" dirty="0" smtClean="0"/>
              <a:t>Police?</a:t>
            </a:r>
            <a:endParaRPr lang="en-GB" dirty="0"/>
          </a:p>
        </p:txBody>
      </p:sp>
      <p:sp>
        <p:nvSpPr>
          <p:cNvPr id="7" name="Content Placeholder 6"/>
          <p:cNvSpPr>
            <a:spLocks noGrp="1"/>
          </p:cNvSpPr>
          <p:nvPr>
            <p:ph sz="quarter" idx="4"/>
          </p:nvPr>
        </p:nvSpPr>
        <p:spPr>
          <a:xfrm>
            <a:off x="6169026" y="2174876"/>
            <a:ext cx="4041775" cy="2694285"/>
          </a:xfrm>
        </p:spPr>
        <p:txBody>
          <a:bodyPr/>
          <a:lstStyle/>
          <a:p>
            <a:r>
              <a:rPr lang="en-GB" sz="2000" dirty="0"/>
              <a:t>Serious offenders tend to specialise</a:t>
            </a:r>
          </a:p>
          <a:p>
            <a:r>
              <a:rPr lang="en-GB" sz="2000" dirty="0"/>
              <a:t>Minor offences are solely the remit of minor offenders</a:t>
            </a:r>
          </a:p>
          <a:p>
            <a:r>
              <a:rPr lang="en-GB" sz="2000" dirty="0"/>
              <a:t>Priority is on serious crime less focus on minor crime (e.g. Flanagan, 2008).</a:t>
            </a:r>
          </a:p>
        </p:txBody>
      </p:sp>
      <p:sp>
        <p:nvSpPr>
          <p:cNvPr id="6" name="TextBox 5"/>
          <p:cNvSpPr txBox="1"/>
          <p:nvPr/>
        </p:nvSpPr>
        <p:spPr>
          <a:xfrm>
            <a:off x="2207568" y="4869160"/>
            <a:ext cx="7488832" cy="707886"/>
          </a:xfrm>
          <a:prstGeom prst="rect">
            <a:avLst/>
          </a:prstGeom>
          <a:noFill/>
        </p:spPr>
        <p:txBody>
          <a:bodyPr wrap="square" rtlCol="0">
            <a:spAutoFit/>
          </a:bodyPr>
          <a:lstStyle/>
          <a:p>
            <a:pPr algn="ctr" fontAlgn="base">
              <a:spcBef>
                <a:spcPct val="20000"/>
              </a:spcBef>
              <a:spcAft>
                <a:spcPct val="0"/>
              </a:spcAft>
            </a:pPr>
            <a:r>
              <a:rPr lang="en-GB" sz="4000" b="1" dirty="0">
                <a:solidFill>
                  <a:srgbClr val="000000"/>
                </a:solidFill>
              </a:rPr>
              <a:t>So why is this important?</a:t>
            </a:r>
          </a:p>
        </p:txBody>
      </p:sp>
    </p:spTree>
    <p:extLst>
      <p:ext uri="{BB962C8B-B14F-4D97-AF65-F5344CB8AC3E}">
        <p14:creationId xmlns:p14="http://schemas.microsoft.com/office/powerpoint/2010/main" val="347858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624984" cy="900112"/>
          </a:xfrm>
        </p:spPr>
        <p:txBody>
          <a:bodyPr/>
          <a:lstStyle/>
          <a:p>
            <a:r>
              <a:rPr lang="en-GB" dirty="0" smtClean="0"/>
              <a:t/>
            </a:r>
            <a:br>
              <a:rPr lang="en-GB" dirty="0" smtClean="0"/>
            </a:br>
            <a:r>
              <a:rPr lang="en-GB" dirty="0" smtClean="0"/>
              <a:t>Predicting and the science of mindreading </a:t>
            </a:r>
            <a:r>
              <a:rPr lang="en-GB" sz="4400" dirty="0"/>
              <a:t/>
            </a:r>
            <a:br>
              <a:rPr lang="en-GB" sz="4400" dirty="0"/>
            </a:br>
            <a:endParaRPr lang="en-GB" sz="44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23593" y="2132304"/>
            <a:ext cx="3006495" cy="3672960"/>
          </a:xfrm>
        </p:spPr>
      </p:pic>
      <p:sp>
        <p:nvSpPr>
          <p:cNvPr id="5" name="Content Placeholder 4"/>
          <p:cNvSpPr>
            <a:spLocks noGrp="1"/>
          </p:cNvSpPr>
          <p:nvPr>
            <p:ph sz="half" idx="2"/>
          </p:nvPr>
        </p:nvSpPr>
        <p:spPr>
          <a:xfrm>
            <a:off x="6127750" y="1916832"/>
            <a:ext cx="4288730" cy="3887068"/>
          </a:xfrm>
        </p:spPr>
        <p:txBody>
          <a:bodyPr/>
          <a:lstStyle/>
          <a:p>
            <a:r>
              <a:rPr lang="en-GB" sz="2400" b="1" dirty="0"/>
              <a:t>Rene ‘</a:t>
            </a:r>
            <a:r>
              <a:rPr lang="en-GB" sz="2400" i="1" dirty="0"/>
              <a:t>I think therefore I am</a:t>
            </a:r>
            <a:r>
              <a:rPr lang="en-GB" sz="2400" dirty="0"/>
              <a:t>’ </a:t>
            </a:r>
            <a:r>
              <a:rPr lang="en-GB" sz="2400" b="1" dirty="0"/>
              <a:t>Descartes </a:t>
            </a:r>
            <a:r>
              <a:rPr lang="en-GB" sz="2400" dirty="0"/>
              <a:t>(1637) figured that he must exist.</a:t>
            </a:r>
          </a:p>
          <a:p>
            <a:r>
              <a:rPr lang="en-GB" sz="2400" dirty="0"/>
              <a:t>Most of us go further – we think that others think.</a:t>
            </a:r>
          </a:p>
          <a:p>
            <a:r>
              <a:rPr lang="en-GB" sz="2400" dirty="0"/>
              <a:t>We humans have a </a:t>
            </a:r>
            <a:r>
              <a:rPr lang="en-GB" sz="2400" i="1" dirty="0"/>
              <a:t>Theory of Mind  </a:t>
            </a:r>
            <a:r>
              <a:rPr lang="en-GB" sz="1600" dirty="0"/>
              <a:t>(</a:t>
            </a:r>
            <a:r>
              <a:rPr lang="en-GB" sz="1600" dirty="0" err="1"/>
              <a:t>Premack</a:t>
            </a:r>
            <a:r>
              <a:rPr lang="en-GB" sz="1600" dirty="0"/>
              <a:t> and Woodruff, 1978)</a:t>
            </a:r>
          </a:p>
        </p:txBody>
      </p:sp>
    </p:spTree>
    <p:extLst>
      <p:ext uri="{BB962C8B-B14F-4D97-AF65-F5344CB8AC3E}">
        <p14:creationId xmlns:p14="http://schemas.microsoft.com/office/powerpoint/2010/main" val="2440155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ToM</a:t>
            </a:r>
            <a:r>
              <a:rPr lang="en-GB" dirty="0" smtClean="0"/>
              <a:t> -Mind-reading at different levels</a:t>
            </a:r>
            <a:endParaRPr lang="en-GB" dirty="0"/>
          </a:p>
        </p:txBody>
      </p:sp>
      <p:sp>
        <p:nvSpPr>
          <p:cNvPr id="3" name="Content Placeholder 2"/>
          <p:cNvSpPr>
            <a:spLocks noGrp="1"/>
          </p:cNvSpPr>
          <p:nvPr>
            <p:ph sz="half" idx="1"/>
          </p:nvPr>
        </p:nvSpPr>
        <p:spPr>
          <a:xfrm>
            <a:off x="1936750" y="1772816"/>
            <a:ext cx="4038600" cy="4392488"/>
          </a:xfrm>
        </p:spPr>
        <p:txBody>
          <a:bodyPr/>
          <a:lstStyle/>
          <a:p>
            <a:pPr marL="0" indent="0">
              <a:buNone/>
            </a:pPr>
            <a:r>
              <a:rPr lang="en-GB" sz="2000" dirty="0" err="1"/>
              <a:t>ToM</a:t>
            </a:r>
            <a:r>
              <a:rPr lang="en-GB" sz="2000" dirty="0"/>
              <a:t> is a testable belief (theory) about the content of  another person’s mind and that this can be different to our own and from the objectivity of the situation (Barrett et al., 2.002, p. 296).</a:t>
            </a:r>
          </a:p>
          <a:p>
            <a:pPr marL="0" indent="0">
              <a:buNone/>
            </a:pPr>
            <a:endParaRPr lang="en-GB" sz="2000" dirty="0"/>
          </a:p>
          <a:p>
            <a:pPr marL="0" indent="0">
              <a:buNone/>
            </a:pPr>
            <a:endParaRPr lang="en-GB" sz="2000" dirty="0"/>
          </a:p>
        </p:txBody>
      </p:sp>
      <p:sp>
        <p:nvSpPr>
          <p:cNvPr id="6" name="Content Placeholder 5"/>
          <p:cNvSpPr>
            <a:spLocks noGrp="1"/>
          </p:cNvSpPr>
          <p:nvPr>
            <p:ph sz="half" idx="2"/>
          </p:nvPr>
        </p:nvSpPr>
        <p:spPr>
          <a:xfrm>
            <a:off x="6127750" y="1772816"/>
            <a:ext cx="4038600" cy="4176464"/>
          </a:xfrm>
        </p:spPr>
        <p:txBody>
          <a:bodyPr/>
          <a:lstStyle/>
          <a:p>
            <a:pPr marL="514350" indent="-514350">
              <a:buFont typeface="+mj-lt"/>
              <a:buAutoNum type="arabicPeriod"/>
            </a:pPr>
            <a:r>
              <a:rPr lang="en-GB" sz="2400" dirty="0"/>
              <a:t>I believe</a:t>
            </a:r>
          </a:p>
          <a:p>
            <a:pPr marL="514350" indent="-514350">
              <a:buFont typeface="+mj-lt"/>
              <a:buAutoNum type="arabicPeriod"/>
            </a:pPr>
            <a:r>
              <a:rPr lang="en-GB" sz="2400" dirty="0"/>
              <a:t>I believe that you believe.</a:t>
            </a:r>
          </a:p>
          <a:p>
            <a:pPr marL="457200" indent="-457200">
              <a:buFont typeface="+mj-lt"/>
              <a:buAutoNum type="arabicPeriod"/>
            </a:pPr>
            <a:r>
              <a:rPr lang="en-GB" sz="2400" dirty="0"/>
              <a:t>I believe that you believe that I believe.</a:t>
            </a:r>
          </a:p>
          <a:p>
            <a:pPr marL="514350" indent="-514350">
              <a:buFont typeface="+mj-lt"/>
              <a:buAutoNum type="arabicPeriod"/>
            </a:pPr>
            <a:r>
              <a:rPr lang="en-GB" sz="2400" dirty="0"/>
              <a:t>I believe that you believe that I believe that you believe.</a:t>
            </a:r>
          </a:p>
          <a:p>
            <a:pPr marL="514350" indent="-514350">
              <a:buFont typeface="+mj-lt"/>
              <a:buAutoNum type="arabicPeriod"/>
            </a:pPr>
            <a:r>
              <a:rPr lang="en-GB" sz="2400" dirty="0"/>
              <a:t>I believe….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3781851"/>
            <a:ext cx="2520280" cy="2138106"/>
          </a:xfrm>
          <a:prstGeom prst="rect">
            <a:avLst/>
          </a:prstGeom>
        </p:spPr>
      </p:pic>
    </p:spTree>
    <p:extLst>
      <p:ext uri="{BB962C8B-B14F-4D97-AF65-F5344CB8AC3E}">
        <p14:creationId xmlns:p14="http://schemas.microsoft.com/office/powerpoint/2010/main" val="2180262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Content Placeholder 4"/>
          <p:cNvSpPr>
            <a:spLocks noGrp="1"/>
          </p:cNvSpPr>
          <p:nvPr>
            <p:ph idx="1"/>
          </p:nvPr>
        </p:nvSpPr>
        <p:spPr/>
        <p:txBody>
          <a:bodyPr/>
          <a:lstStyle/>
          <a:p>
            <a:r>
              <a:rPr lang="en-GB" sz="2800" b="1" dirty="0"/>
              <a:t>QUESTION: </a:t>
            </a:r>
            <a:r>
              <a:rPr lang="en-GB" sz="2800" dirty="0"/>
              <a:t>So what has this got to do with criminals asking themselves to be policed predictably?</a:t>
            </a:r>
          </a:p>
          <a:p>
            <a:r>
              <a:rPr lang="en-GB" sz="2800" b="1" dirty="0"/>
              <a:t>ANSWER</a:t>
            </a:r>
            <a:r>
              <a:rPr lang="en-GB" sz="2800" dirty="0"/>
              <a:t>: Everything (if we don’t want them to get how they ask to be policed).</a:t>
            </a:r>
          </a:p>
          <a:p>
            <a:r>
              <a:rPr lang="en-GB" sz="2800" dirty="0"/>
              <a:t>We let them think that they are being policed like everybody else</a:t>
            </a:r>
          </a:p>
        </p:txBody>
      </p:sp>
    </p:spTree>
    <p:extLst>
      <p:ext uri="{BB962C8B-B14F-4D97-AF65-F5344CB8AC3E}">
        <p14:creationId xmlns:p14="http://schemas.microsoft.com/office/powerpoint/2010/main" val="382883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919288" y="258763"/>
            <a:ext cx="6552976" cy="1158602"/>
          </a:xfrm>
        </p:spPr>
        <p:txBody>
          <a:bodyPr/>
          <a:lstStyle/>
          <a:p>
            <a:r>
              <a:rPr lang="en-GB" sz="4400" b="1" dirty="0"/>
              <a:t>Self-Selection Policing </a:t>
            </a:r>
            <a:r>
              <a:rPr lang="en-GB" sz="3200" b="1" dirty="0"/>
              <a:t/>
            </a:r>
            <a:br>
              <a:rPr lang="en-GB" sz="3200" b="1" dirty="0"/>
            </a:br>
            <a:r>
              <a:rPr lang="en-GB" sz="2400" b="1" dirty="0"/>
              <a:t>(Roach and Pease, 2016)</a:t>
            </a:r>
          </a:p>
        </p:txBody>
      </p:sp>
      <p:pic>
        <p:nvPicPr>
          <p:cNvPr id="12" name="Content Placeholder 11" descr="self-selection1.jpg"/>
          <p:cNvPicPr>
            <a:picLocks noGrp="1" noChangeAspect="1"/>
          </p:cNvPicPr>
          <p:nvPr>
            <p:ph sz="half" idx="2"/>
          </p:nvPr>
        </p:nvPicPr>
        <p:blipFill>
          <a:blip r:embed="rId2" cstate="print"/>
          <a:stretch>
            <a:fillRect/>
          </a:stretch>
        </p:blipFill>
        <p:spPr>
          <a:xfrm>
            <a:off x="6207988" y="2204865"/>
            <a:ext cx="4270863" cy="2452861"/>
          </a:xfrm>
        </p:spPr>
      </p:pic>
      <p:sp>
        <p:nvSpPr>
          <p:cNvPr id="2" name="Content Placeholder 1"/>
          <p:cNvSpPr>
            <a:spLocks noGrp="1"/>
          </p:cNvSpPr>
          <p:nvPr>
            <p:ph sz="half" idx="1"/>
          </p:nvPr>
        </p:nvSpPr>
        <p:spPr>
          <a:xfrm>
            <a:off x="1936750" y="1772816"/>
            <a:ext cx="4038600" cy="4248472"/>
          </a:xfrm>
        </p:spPr>
        <p:txBody>
          <a:bodyPr/>
          <a:lstStyle/>
          <a:p>
            <a:r>
              <a:rPr lang="en-GB" sz="2000" b="1" dirty="0"/>
              <a:t>Those who do big bad things also do little bad things </a:t>
            </a:r>
            <a:r>
              <a:rPr lang="en-GB" sz="2000" dirty="0"/>
              <a:t>(Roach,2007)</a:t>
            </a:r>
          </a:p>
          <a:p>
            <a:r>
              <a:rPr lang="en-GB" sz="2000" dirty="0"/>
              <a:t>They ‘self-select’ themselves for police attention.</a:t>
            </a:r>
          </a:p>
          <a:p>
            <a:r>
              <a:rPr lang="en-GB" sz="2000" dirty="0"/>
              <a:t>Minor offences are often much more easily detectable than the more isolated, infrequent and well concealed ones</a:t>
            </a:r>
          </a:p>
          <a:p>
            <a:r>
              <a:rPr lang="en-GB" sz="2000" dirty="0"/>
              <a:t>The difficulty is in separating ‘trigger offences’ from all minor offences (later)</a:t>
            </a:r>
          </a:p>
          <a:p>
            <a:pPr marL="0" indent="0">
              <a:buNone/>
            </a:pPr>
            <a:endParaRPr lang="en-GB" dirty="0"/>
          </a:p>
        </p:txBody>
      </p:sp>
      <p:sp>
        <p:nvSpPr>
          <p:cNvPr id="4" name="TextBox 3"/>
          <p:cNvSpPr txBox="1"/>
          <p:nvPr/>
        </p:nvSpPr>
        <p:spPr>
          <a:xfrm>
            <a:off x="6528048" y="5013177"/>
            <a:ext cx="3456384" cy="830997"/>
          </a:xfrm>
          <a:prstGeom prst="rect">
            <a:avLst/>
          </a:prstGeom>
          <a:noFill/>
        </p:spPr>
        <p:txBody>
          <a:bodyPr wrap="square" rtlCol="0">
            <a:spAutoFit/>
          </a:bodyPr>
          <a:lstStyle/>
          <a:p>
            <a:pPr fontAlgn="base">
              <a:spcBef>
                <a:spcPct val="20000"/>
              </a:spcBef>
              <a:spcAft>
                <a:spcPct val="0"/>
              </a:spcAft>
            </a:pPr>
            <a:r>
              <a:rPr lang="en-GB" sz="1600" b="1" dirty="0" err="1">
                <a:solidFill>
                  <a:srgbClr val="000000"/>
                </a:solidFill>
              </a:rPr>
              <a:t>Chenery</a:t>
            </a:r>
            <a:r>
              <a:rPr lang="en-GB" sz="1600" b="1" dirty="0">
                <a:solidFill>
                  <a:srgbClr val="000000"/>
                </a:solidFill>
              </a:rPr>
              <a:t>, </a:t>
            </a:r>
            <a:r>
              <a:rPr lang="en-GB" sz="1600" b="1" dirty="0" err="1">
                <a:solidFill>
                  <a:srgbClr val="000000"/>
                </a:solidFill>
              </a:rPr>
              <a:t>Henshaw</a:t>
            </a:r>
            <a:r>
              <a:rPr lang="en-GB" sz="1600" b="1" dirty="0">
                <a:solidFill>
                  <a:srgbClr val="000000"/>
                </a:solidFill>
              </a:rPr>
              <a:t> and Pease (1999). Illegal parking in disabled bays, </a:t>
            </a:r>
            <a:endParaRPr lang="en-GB" sz="1600" dirty="0">
              <a:solidFill>
                <a:srgbClr val="000000"/>
              </a:solidFill>
            </a:endParaRPr>
          </a:p>
        </p:txBody>
      </p:sp>
    </p:spTree>
    <p:extLst>
      <p:ext uri="{BB962C8B-B14F-4D97-AF65-F5344CB8AC3E}">
        <p14:creationId xmlns:p14="http://schemas.microsoft.com/office/powerpoint/2010/main" val="2805380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6" name="TextBox 5"/>
          <p:cNvSpPr txBox="1"/>
          <p:nvPr/>
        </p:nvSpPr>
        <p:spPr>
          <a:xfrm>
            <a:off x="1057627" y="2002857"/>
            <a:ext cx="10101740" cy="1569660"/>
          </a:xfrm>
          <a:prstGeom prst="rect">
            <a:avLst/>
          </a:prstGeom>
          <a:noFill/>
        </p:spPr>
        <p:txBody>
          <a:bodyPr wrap="none" rtlCol="0">
            <a:spAutoFit/>
          </a:bodyPr>
          <a:lstStyle/>
          <a:p>
            <a:pPr algn="ctr"/>
            <a:r>
              <a:rPr lang="en-GB" sz="4800" dirty="0" smtClean="0">
                <a:solidFill>
                  <a:srgbClr val="18278E"/>
                </a:solidFill>
                <a:latin typeface="Microsoft YaHei UI" panose="020B0503020204020204" pitchFamily="34" charset="-122"/>
                <a:ea typeface="Microsoft YaHei UI" panose="020B0503020204020204" pitchFamily="34" charset="-122"/>
              </a:rPr>
              <a:t>How do criminals ask themselves</a:t>
            </a:r>
          </a:p>
          <a:p>
            <a:pPr algn="ctr"/>
            <a:r>
              <a:rPr lang="en-GB" sz="4800" dirty="0" smtClean="0">
                <a:solidFill>
                  <a:srgbClr val="18278E"/>
                </a:solidFill>
                <a:latin typeface="Microsoft YaHei UI" panose="020B0503020204020204" pitchFamily="34" charset="-122"/>
                <a:ea typeface="Microsoft YaHei UI" panose="020B0503020204020204" pitchFamily="34" charset="-122"/>
              </a:rPr>
              <a:t>to be policed</a:t>
            </a:r>
            <a:endParaRPr lang="en-GB" sz="4800" dirty="0">
              <a:solidFill>
                <a:srgbClr val="18278E"/>
              </a:solidFill>
              <a:latin typeface="Microsoft YaHei UI" panose="020B0503020204020204" pitchFamily="34" charset="-122"/>
              <a:ea typeface="Microsoft YaHei UI" panose="020B0503020204020204" pitchFamily="34" charset="-122"/>
            </a:endParaRPr>
          </a:p>
        </p:txBody>
      </p:sp>
      <p:sp>
        <p:nvSpPr>
          <p:cNvPr id="7" name="TextBox 6"/>
          <p:cNvSpPr txBox="1"/>
          <p:nvPr/>
        </p:nvSpPr>
        <p:spPr>
          <a:xfrm>
            <a:off x="3717073" y="3914424"/>
            <a:ext cx="4782848" cy="954107"/>
          </a:xfrm>
          <a:prstGeom prst="rect">
            <a:avLst/>
          </a:prstGeom>
          <a:noFill/>
        </p:spPr>
        <p:txBody>
          <a:bodyPr wrap="none" rtlCol="0">
            <a:spAutoFit/>
          </a:bodyPr>
          <a:lstStyle/>
          <a:p>
            <a:pPr algn="ctr"/>
            <a:r>
              <a:rPr lang="en-GB" sz="2800" dirty="0" err="1" smtClean="0">
                <a:solidFill>
                  <a:srgbClr val="18278E"/>
                </a:solidFill>
                <a:latin typeface="Microsoft YaHei UI" panose="020B0503020204020204" pitchFamily="34" charset="-122"/>
                <a:ea typeface="Microsoft YaHei UI" panose="020B0503020204020204" pitchFamily="34" charset="-122"/>
              </a:rPr>
              <a:t>Dr.</a:t>
            </a:r>
            <a:r>
              <a:rPr lang="en-GB" sz="2800" dirty="0" smtClean="0">
                <a:solidFill>
                  <a:srgbClr val="18278E"/>
                </a:solidFill>
                <a:latin typeface="Microsoft YaHei UI" panose="020B0503020204020204" pitchFamily="34" charset="-122"/>
                <a:ea typeface="Microsoft YaHei UI" panose="020B0503020204020204" pitchFamily="34" charset="-122"/>
              </a:rPr>
              <a:t> Jason Roach</a:t>
            </a:r>
          </a:p>
          <a:p>
            <a:pPr algn="ctr"/>
            <a:r>
              <a:rPr lang="en-GB" sz="2800" dirty="0" smtClean="0">
                <a:solidFill>
                  <a:srgbClr val="18278E"/>
                </a:solidFill>
                <a:latin typeface="Microsoft YaHei UI" panose="020B0503020204020204" pitchFamily="34" charset="-122"/>
                <a:ea typeface="Microsoft YaHei UI" panose="020B0503020204020204" pitchFamily="34" charset="-122"/>
              </a:rPr>
              <a:t>University of Huddersfield</a:t>
            </a:r>
            <a:endParaRPr lang="en-GB" sz="2800" dirty="0">
              <a:solidFill>
                <a:srgbClr val="18278E"/>
              </a:solidFill>
              <a:latin typeface="Microsoft YaHei UI" panose="020B0503020204020204" pitchFamily="34" charset="-122"/>
              <a:ea typeface="Microsoft YaHei UI" panose="020B0503020204020204" pitchFamily="34" charset="-122"/>
            </a:endParaRP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56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552976" cy="900112"/>
          </a:xfrm>
        </p:spPr>
        <p:txBody>
          <a:bodyPr/>
          <a:lstStyle/>
          <a:p>
            <a:r>
              <a:rPr lang="en-GB" sz="3200" b="1" dirty="0"/>
              <a:t>HO/RT1 (Roach 2007)</a:t>
            </a:r>
            <a:endParaRPr lang="en-US" sz="3200" b="1" dirty="0"/>
          </a:p>
        </p:txBody>
      </p:sp>
      <p:pic>
        <p:nvPicPr>
          <p:cNvPr id="6" name="Content Placeholder 5" descr="police pull driver over.jpg"/>
          <p:cNvPicPr>
            <a:picLocks noGrp="1" noChangeAspect="1"/>
          </p:cNvPicPr>
          <p:nvPr>
            <p:ph sz="half" idx="1"/>
          </p:nvPr>
        </p:nvPicPr>
        <p:blipFill>
          <a:blip r:embed="rId2" cstate="print"/>
          <a:stretch>
            <a:fillRect/>
          </a:stretch>
        </p:blipFill>
        <p:spPr>
          <a:xfrm>
            <a:off x="1726641" y="1916832"/>
            <a:ext cx="4297351" cy="3678390"/>
          </a:xfrm>
        </p:spPr>
      </p:pic>
      <p:sp>
        <p:nvSpPr>
          <p:cNvPr id="7" name="Content Placeholder 6"/>
          <p:cNvSpPr>
            <a:spLocks noGrp="1"/>
          </p:cNvSpPr>
          <p:nvPr>
            <p:ph sz="half" idx="2"/>
          </p:nvPr>
        </p:nvSpPr>
        <p:spPr>
          <a:xfrm>
            <a:off x="6127750" y="1844824"/>
            <a:ext cx="4038600" cy="3959076"/>
          </a:xfrm>
        </p:spPr>
        <p:txBody>
          <a:bodyPr>
            <a:normAutofit fontScale="70000" lnSpcReduction="20000"/>
          </a:bodyPr>
          <a:lstStyle/>
          <a:p>
            <a:r>
              <a:rPr lang="en-GB" dirty="0" smtClean="0"/>
              <a:t>129 issued (PNC June 2006) 39% no-shows</a:t>
            </a:r>
          </a:p>
          <a:p>
            <a:r>
              <a:rPr lang="en-GB" dirty="0" smtClean="0"/>
              <a:t>PNC – shows (20%) no-shows (58%)	</a:t>
            </a:r>
          </a:p>
          <a:p>
            <a:r>
              <a:rPr lang="en-GB" dirty="0" smtClean="0"/>
              <a:t>S</a:t>
            </a:r>
            <a:r>
              <a:rPr lang="en-US" dirty="0" err="1" smtClean="0">
                <a:cs typeface="Arial" charset="0"/>
              </a:rPr>
              <a:t>trong</a:t>
            </a:r>
            <a:r>
              <a:rPr lang="en-US" dirty="0" smtClean="0">
                <a:cs typeface="Arial" charset="0"/>
              </a:rPr>
              <a:t> correlation between non-compliance and PNC marker</a:t>
            </a:r>
          </a:p>
          <a:p>
            <a:r>
              <a:rPr lang="en-GB" dirty="0" smtClean="0">
                <a:cs typeface="Arial" charset="0"/>
              </a:rPr>
              <a:t>Strong correlation between non-compliance and serious criminality</a:t>
            </a:r>
            <a:endParaRPr lang="en-US" dirty="0" smtClean="0">
              <a:cs typeface="Arial" charset="0"/>
            </a:endParaRPr>
          </a:p>
          <a:p>
            <a:r>
              <a:rPr lang="en-US" dirty="0" smtClean="0">
                <a:cs typeface="Arial" charset="0"/>
              </a:rPr>
              <a:t>Regression analysis - frequency and length of career as main predictor variables.</a:t>
            </a:r>
            <a:endParaRPr lang="en-GB" dirty="0" smtClean="0"/>
          </a:p>
          <a:p>
            <a:endParaRPr lang="en-GB" dirty="0"/>
          </a:p>
        </p:txBody>
      </p:sp>
    </p:spTree>
    <p:extLst>
      <p:ext uri="{BB962C8B-B14F-4D97-AF65-F5344CB8AC3E}">
        <p14:creationId xmlns:p14="http://schemas.microsoft.com/office/powerpoint/2010/main" val="3029429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Criminals asking to be policed predictably.</a:t>
            </a:r>
            <a:br>
              <a:rPr lang="en-GB" dirty="0" smtClean="0"/>
            </a:br>
            <a:r>
              <a:rPr lang="en-GB" dirty="0" smtClean="0"/>
              <a:t>1. Disqualified </a:t>
            </a:r>
            <a:r>
              <a:rPr lang="en-GB" dirty="0"/>
              <a:t>Drivers (Roach, 2017).</a:t>
            </a:r>
          </a:p>
        </p:txBody>
      </p:sp>
      <p:sp>
        <p:nvSpPr>
          <p:cNvPr id="3" name="Content Placeholder 2"/>
          <p:cNvSpPr>
            <a:spLocks noGrp="1"/>
          </p:cNvSpPr>
          <p:nvPr>
            <p:ph idx="1"/>
          </p:nvPr>
        </p:nvSpPr>
        <p:spPr>
          <a:xfrm>
            <a:off x="1936750" y="1772816"/>
            <a:ext cx="8229600" cy="4031084"/>
          </a:xfrm>
        </p:spPr>
        <p:txBody>
          <a:bodyPr/>
          <a:lstStyle/>
          <a:p>
            <a:pPr marL="0" indent="0">
              <a:buNone/>
            </a:pPr>
            <a:r>
              <a:rPr lang="en-GB" sz="2000" dirty="0"/>
              <a:t>28 with convictions prior to driving while disqualified also had convictions for offences after disqualification (56% of the overall  sample had been convicted of offences both before and after they were caught driving while disqualified. Of these</a:t>
            </a:r>
          </a:p>
          <a:p>
            <a:pPr lvl="0"/>
            <a:r>
              <a:rPr lang="en-GB" sz="2000" dirty="0"/>
              <a:t>19 were on record for offending less than 1 year after the date of driving whilst disqualified</a:t>
            </a:r>
          </a:p>
          <a:p>
            <a:pPr lvl="0"/>
            <a:r>
              <a:rPr lang="en-GB" sz="2000" dirty="0"/>
              <a:t>8 were on record for offending more than 2 years after but less than 3 years after the date of driving whilst disqualified</a:t>
            </a:r>
          </a:p>
          <a:p>
            <a:pPr lvl="0"/>
            <a:r>
              <a:rPr lang="en-GB" sz="2000" dirty="0"/>
              <a:t>0 were on record for offending more than 3 years after but less than 4 years after the date of driving whilst disqualified</a:t>
            </a:r>
          </a:p>
          <a:p>
            <a:pPr lvl="0"/>
            <a:r>
              <a:rPr lang="en-GB" sz="2000" dirty="0"/>
              <a:t>1 was on record for offending more than 4 years after but less than 5 years after the date of driving whilst disqualified.</a:t>
            </a:r>
          </a:p>
          <a:p>
            <a:pPr marL="0" indent="0">
              <a:buNone/>
            </a:pPr>
            <a:endParaRPr lang="en-GB" dirty="0"/>
          </a:p>
        </p:txBody>
      </p:sp>
    </p:spTree>
    <p:extLst>
      <p:ext uri="{BB962C8B-B14F-4D97-AF65-F5344CB8AC3E}">
        <p14:creationId xmlns:p14="http://schemas.microsoft.com/office/powerpoint/2010/main" val="2970083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Disqualified Drivers (Roach, 2017).</a:t>
            </a:r>
            <a:endParaRPr lang="en-GB" dirty="0"/>
          </a:p>
        </p:txBody>
      </p:sp>
      <p:sp>
        <p:nvSpPr>
          <p:cNvPr id="3" name="Content Placeholder 2"/>
          <p:cNvSpPr>
            <a:spLocks noGrp="1"/>
          </p:cNvSpPr>
          <p:nvPr>
            <p:ph idx="1"/>
          </p:nvPr>
        </p:nvSpPr>
        <p:spPr>
          <a:xfrm>
            <a:off x="1936750" y="1700808"/>
            <a:ext cx="8229600" cy="4103092"/>
          </a:xfrm>
        </p:spPr>
        <p:txBody>
          <a:bodyPr/>
          <a:lstStyle/>
          <a:p>
            <a:r>
              <a:rPr lang="en-GB" dirty="0"/>
              <a:t>Seen through a self-selection policing lens, 68% (19/28) of those who went on to commit other offences after their conviction for driving whilst disqualified, did so less than 12 months </a:t>
            </a:r>
            <a:r>
              <a:rPr lang="en-GB" dirty="0" smtClean="0"/>
              <a:t>later.</a:t>
            </a:r>
          </a:p>
          <a:p>
            <a:r>
              <a:rPr lang="en-GB" dirty="0" smtClean="0"/>
              <a:t>DD as a SSP </a:t>
            </a:r>
            <a:r>
              <a:rPr lang="en-GB" dirty="0"/>
              <a:t>trigger offence, disqualified driving is useful for police in identifying likely active, concurrent criminality. </a:t>
            </a:r>
            <a:endParaRPr lang="en-GB" dirty="0" smtClean="0"/>
          </a:p>
          <a:p>
            <a:r>
              <a:rPr lang="en-GB" dirty="0" smtClean="0"/>
              <a:t>Does your force have a record of DD?</a:t>
            </a:r>
            <a:endParaRPr lang="en-GB" dirty="0"/>
          </a:p>
          <a:p>
            <a:r>
              <a:rPr lang="en-GB" i="1" dirty="0" smtClean="0"/>
              <a:t>Durham are currently cross-tabulating a list of DD with those with convictions for burglary. </a:t>
            </a:r>
            <a:endParaRPr lang="en-GB" i="1"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248521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397" y="260648"/>
            <a:ext cx="8229600" cy="900112"/>
          </a:xfrm>
        </p:spPr>
        <p:txBody>
          <a:bodyPr/>
          <a:lstStyle/>
          <a:p>
            <a:r>
              <a:rPr lang="en-GB" dirty="0" smtClean="0"/>
              <a:t>Criminals asking </a:t>
            </a:r>
            <a:r>
              <a:rPr lang="en-GB" dirty="0"/>
              <a:t>to be policed </a:t>
            </a:r>
            <a:r>
              <a:rPr lang="en-GB" dirty="0" smtClean="0"/>
              <a:t>predictably </a:t>
            </a:r>
            <a:br>
              <a:rPr lang="en-GB" dirty="0" smtClean="0"/>
            </a:br>
            <a:r>
              <a:rPr lang="en-GB" dirty="0" smtClean="0"/>
              <a:t>2. SSP Pilot - Solihull </a:t>
            </a:r>
            <a:r>
              <a:rPr lang="en-GB" dirty="0"/>
              <a:t>LPU </a:t>
            </a:r>
            <a:r>
              <a:rPr lang="en-GB" dirty="0" smtClean="0"/>
              <a:t>WMP</a:t>
            </a:r>
            <a:r>
              <a:rPr lang="en-GB" dirty="0"/>
              <a:t/>
            </a:r>
            <a:br>
              <a:rPr lang="en-GB" dirty="0"/>
            </a:br>
            <a:r>
              <a:rPr lang="en-GB" sz="2400" dirty="0"/>
              <a:t>(Roach and Hatton, 2017)</a:t>
            </a:r>
          </a:p>
        </p:txBody>
      </p:sp>
      <p:sp>
        <p:nvSpPr>
          <p:cNvPr id="3" name="Content Placeholder 2"/>
          <p:cNvSpPr>
            <a:spLocks noGrp="1"/>
          </p:cNvSpPr>
          <p:nvPr>
            <p:ph sz="half" idx="1"/>
          </p:nvPr>
        </p:nvSpPr>
        <p:spPr>
          <a:xfrm>
            <a:off x="1936750" y="1988840"/>
            <a:ext cx="4038600" cy="3815060"/>
          </a:xfrm>
        </p:spPr>
        <p:txBody>
          <a:bodyPr>
            <a:normAutofit fontScale="70000" lnSpcReduction="20000"/>
          </a:bodyPr>
          <a:lstStyle/>
          <a:p>
            <a:r>
              <a:rPr lang="en-GB" dirty="0" smtClean="0"/>
              <a:t>2 Response teams selected for 2 full working sets for 12 </a:t>
            </a:r>
            <a:r>
              <a:rPr lang="en-GB" dirty="0"/>
              <a:t>days </a:t>
            </a:r>
            <a:r>
              <a:rPr lang="en-GB" dirty="0" smtClean="0"/>
              <a:t>(24/04/16 </a:t>
            </a:r>
            <a:r>
              <a:rPr lang="en-GB" dirty="0"/>
              <a:t>– </a:t>
            </a:r>
            <a:r>
              <a:rPr lang="en-GB" dirty="0" smtClean="0"/>
              <a:t>12/05/16 </a:t>
            </a:r>
            <a:r>
              <a:rPr lang="en-GB" dirty="0"/>
              <a:t>)</a:t>
            </a:r>
            <a:endParaRPr lang="en-GB" dirty="0" smtClean="0"/>
          </a:p>
          <a:p>
            <a:r>
              <a:rPr lang="en-GB" dirty="0" smtClean="0"/>
              <a:t>Told to target traffic offences including manner of driving, condition of vehicle &amp; parking offences</a:t>
            </a:r>
          </a:p>
          <a:p>
            <a:r>
              <a:rPr lang="en-GB" dirty="0" smtClean="0"/>
              <a:t>Officers to record VRM of vehicle(s) stopped and occupants to determine any criminality</a:t>
            </a:r>
          </a:p>
          <a:p>
            <a:r>
              <a:rPr lang="en-GB" dirty="0" smtClean="0"/>
              <a:t>Officers to record on running log or direct to PS Hatton</a:t>
            </a:r>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1197" y="2276872"/>
            <a:ext cx="4608950" cy="3312368"/>
          </a:xfrm>
        </p:spPr>
      </p:pic>
    </p:spTree>
    <p:extLst>
      <p:ext uri="{BB962C8B-B14F-4D97-AF65-F5344CB8AC3E}">
        <p14:creationId xmlns:p14="http://schemas.microsoft.com/office/powerpoint/2010/main" val="4286751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SSP Pilot (Solihull) </a:t>
            </a:r>
            <a:br>
              <a:rPr lang="en-GB" dirty="0" smtClean="0"/>
            </a:br>
            <a:r>
              <a:rPr lang="en-GB" dirty="0" smtClean="0"/>
              <a:t>36 Vehicles stopped in total</a:t>
            </a:r>
            <a:endParaRPr lang="en-GB" dirty="0"/>
          </a:p>
        </p:txBody>
      </p:sp>
      <p:graphicFrame>
        <p:nvGraphicFramePr>
          <p:cNvPr id="4" name="Content Placeholder 3"/>
          <p:cNvGraphicFramePr>
            <a:graphicFrameLocks noGrp="1"/>
          </p:cNvGraphicFramePr>
          <p:nvPr>
            <p:ph idx="1"/>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3812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SSP Pilot (Solihull)</a:t>
            </a:r>
            <a:br>
              <a:rPr lang="en-GB" dirty="0" smtClean="0"/>
            </a:br>
            <a:r>
              <a:rPr lang="en-GB" dirty="0" smtClean="0"/>
              <a:t>Previous convictions of drivers</a:t>
            </a:r>
            <a:endParaRPr lang="en-GB" dirty="0"/>
          </a:p>
        </p:txBody>
      </p:sp>
      <p:graphicFrame>
        <p:nvGraphicFramePr>
          <p:cNvPr id="4" name="Content Placeholder 3"/>
          <p:cNvGraphicFramePr>
            <a:graphicFrameLocks noGrp="1"/>
          </p:cNvGraphicFramePr>
          <p:nvPr>
            <p:ph idx="1"/>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13350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SSP Pilot (Solihull)</a:t>
            </a:r>
            <a:br>
              <a:rPr lang="en-GB" dirty="0" smtClean="0"/>
            </a:br>
            <a:r>
              <a:rPr lang="en-GB" dirty="0" smtClean="0"/>
              <a:t>Notable stops and arrests</a:t>
            </a:r>
            <a:endParaRPr lang="en-GB" dirty="0"/>
          </a:p>
        </p:txBody>
      </p:sp>
      <p:sp>
        <p:nvSpPr>
          <p:cNvPr id="3" name="Content Placeholder 2"/>
          <p:cNvSpPr>
            <a:spLocks noGrp="1"/>
          </p:cNvSpPr>
          <p:nvPr>
            <p:ph sz="half" idx="1"/>
          </p:nvPr>
        </p:nvSpPr>
        <p:spPr>
          <a:xfrm>
            <a:off x="1936750" y="1916832"/>
            <a:ext cx="4038600" cy="3887068"/>
          </a:xfrm>
        </p:spPr>
        <p:txBody>
          <a:bodyPr/>
          <a:lstStyle/>
          <a:p>
            <a:r>
              <a:rPr lang="en-GB" sz="2400" dirty="0"/>
              <a:t>2 of the vehicles stopped had OCG </a:t>
            </a:r>
            <a:r>
              <a:rPr lang="en-GB" sz="2400" dirty="0" err="1"/>
              <a:t>nominals</a:t>
            </a:r>
            <a:r>
              <a:rPr lang="en-GB" sz="2400" dirty="0"/>
              <a:t> with firearms markers</a:t>
            </a:r>
          </a:p>
          <a:p>
            <a:r>
              <a:rPr lang="en-GB" sz="2400" dirty="0"/>
              <a:t>8 Stop and searches were generated as a result of the traffic stops</a:t>
            </a:r>
          </a:p>
          <a:p>
            <a:r>
              <a:rPr lang="en-GB" sz="2400" dirty="0"/>
              <a:t>6 vehicles seized as a result of the traffic stops</a:t>
            </a:r>
          </a:p>
          <a:p>
            <a:r>
              <a:rPr lang="en-GB" sz="2400" dirty="0"/>
              <a:t>5 persons arrested resulting from the stops</a:t>
            </a:r>
          </a:p>
        </p:txBody>
      </p:sp>
      <p:graphicFrame>
        <p:nvGraphicFramePr>
          <p:cNvPr id="5" name="Content Placeholder 3"/>
          <p:cNvGraphicFramePr>
            <a:graphicFrameLocks noGrp="1"/>
          </p:cNvGraphicFramePr>
          <p:nvPr>
            <p:ph sz="half" idx="2"/>
            <p:extLst/>
          </p:nvPr>
        </p:nvGraphicFramePr>
        <p:xfrm>
          <a:off x="6127750" y="2205038"/>
          <a:ext cx="4038600" cy="35988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536160" y="1866484"/>
            <a:ext cx="1584176" cy="369332"/>
          </a:xfrm>
          <a:prstGeom prst="rect">
            <a:avLst/>
          </a:prstGeom>
          <a:noFill/>
        </p:spPr>
        <p:txBody>
          <a:bodyPr wrap="square" rtlCol="0">
            <a:spAutoFit/>
          </a:bodyPr>
          <a:lstStyle/>
          <a:p>
            <a:pPr fontAlgn="base">
              <a:spcBef>
                <a:spcPct val="20000"/>
              </a:spcBef>
              <a:spcAft>
                <a:spcPct val="0"/>
              </a:spcAft>
            </a:pPr>
            <a:r>
              <a:rPr lang="en-GB" b="1" dirty="0">
                <a:solidFill>
                  <a:srgbClr val="000000"/>
                </a:solidFill>
              </a:rPr>
              <a:t>Arrests</a:t>
            </a:r>
          </a:p>
        </p:txBody>
      </p:sp>
    </p:spTree>
    <p:extLst>
      <p:ext uri="{BB962C8B-B14F-4D97-AF65-F5344CB8AC3E}">
        <p14:creationId xmlns:p14="http://schemas.microsoft.com/office/powerpoint/2010/main" val="2803184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950" y="260648"/>
            <a:ext cx="8229600" cy="900112"/>
          </a:xfrm>
        </p:spPr>
        <p:txBody>
          <a:bodyPr/>
          <a:lstStyle/>
          <a:p>
            <a:r>
              <a:rPr lang="en-GB" dirty="0" smtClean="0"/>
              <a:t>Pragmatism begins at home</a:t>
            </a:r>
            <a:endParaRPr lang="en-GB" dirty="0"/>
          </a:p>
        </p:txBody>
      </p:sp>
      <p:sp>
        <p:nvSpPr>
          <p:cNvPr id="3" name="Content Placeholder 2"/>
          <p:cNvSpPr>
            <a:spLocks noGrp="1"/>
          </p:cNvSpPr>
          <p:nvPr>
            <p:ph sz="half" idx="1"/>
          </p:nvPr>
        </p:nvSpPr>
        <p:spPr>
          <a:xfrm>
            <a:off x="1901404" y="1628118"/>
            <a:ext cx="4038600" cy="4537186"/>
          </a:xfrm>
        </p:spPr>
        <p:txBody>
          <a:bodyPr/>
          <a:lstStyle/>
          <a:p>
            <a:pPr marL="0" indent="0" algn="ctr">
              <a:buNone/>
            </a:pPr>
            <a:r>
              <a:rPr lang="en-GB" sz="2000" b="1" dirty="0"/>
              <a:t>POSITIVES</a:t>
            </a:r>
          </a:p>
          <a:p>
            <a:r>
              <a:rPr lang="en-GB" sz="2000" dirty="0"/>
              <a:t>Encouraged officers to become more focused on actual traffic offences as apposed to person driving vehicle.</a:t>
            </a:r>
          </a:p>
          <a:p>
            <a:r>
              <a:rPr lang="en-GB" sz="2000" dirty="0"/>
              <a:t>Easier to justify a stop with a traffic offence. Reduced bias.</a:t>
            </a:r>
          </a:p>
          <a:p>
            <a:r>
              <a:rPr lang="en-GB" sz="2000" dirty="0"/>
              <a:t>Up - scaled officers knowledge on traffic law and stop search process</a:t>
            </a:r>
          </a:p>
          <a:p>
            <a:r>
              <a:rPr lang="en-GB" sz="2000" dirty="0" err="1"/>
              <a:t>Townsley</a:t>
            </a:r>
            <a:r>
              <a:rPr lang="en-GB" sz="2000" dirty="0"/>
              <a:t> and Pease estimate that SSP minor driving offences 5-6 times greater hit-rate than random stops. </a:t>
            </a:r>
          </a:p>
          <a:p>
            <a:endParaRPr lang="en-GB" dirty="0"/>
          </a:p>
        </p:txBody>
      </p:sp>
      <p:sp>
        <p:nvSpPr>
          <p:cNvPr id="4" name="Content Placeholder 3"/>
          <p:cNvSpPr>
            <a:spLocks noGrp="1"/>
          </p:cNvSpPr>
          <p:nvPr>
            <p:ph sz="half" idx="2"/>
          </p:nvPr>
        </p:nvSpPr>
        <p:spPr>
          <a:xfrm>
            <a:off x="6127750" y="1700808"/>
            <a:ext cx="4038600" cy="4103092"/>
          </a:xfrm>
        </p:spPr>
        <p:txBody>
          <a:bodyPr/>
          <a:lstStyle/>
          <a:p>
            <a:pPr marL="0" indent="0" algn="ctr">
              <a:buNone/>
            </a:pPr>
            <a:r>
              <a:rPr lang="en-GB" sz="2000" b="1" dirty="0"/>
              <a:t>CONSIDERATIONS</a:t>
            </a:r>
          </a:p>
          <a:p>
            <a:r>
              <a:rPr lang="en-GB" sz="2000" dirty="0"/>
              <a:t>Not RCT design</a:t>
            </a:r>
          </a:p>
          <a:p>
            <a:r>
              <a:rPr lang="en-GB" sz="2000" dirty="0"/>
              <a:t>Recent firearms recruitment impacted on team resourcing, failed to provide full use of officers time</a:t>
            </a:r>
          </a:p>
          <a:p>
            <a:r>
              <a:rPr lang="en-GB" sz="2000" dirty="0"/>
              <a:t>Pilot running along side identified priority zones so difficult to compare against normal day to day operations.</a:t>
            </a:r>
          </a:p>
          <a:p>
            <a:endParaRPr lang="en-GB" dirty="0"/>
          </a:p>
        </p:txBody>
      </p:sp>
    </p:spTree>
    <p:extLst>
      <p:ext uri="{BB962C8B-B14F-4D97-AF65-F5344CB8AC3E}">
        <p14:creationId xmlns:p14="http://schemas.microsoft.com/office/powerpoint/2010/main" val="4293474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p:spPr>
        <p:txBody>
          <a:bodyPr>
            <a:normAutofit fontScale="90000"/>
          </a:bodyPr>
          <a:lstStyle/>
          <a:p>
            <a:r>
              <a:rPr lang="en-GB" sz="3600" b="1" dirty="0"/>
              <a:t>Self-Selection Policing </a:t>
            </a:r>
            <a:r>
              <a:rPr lang="en-GB" b="1" dirty="0" smtClean="0"/>
              <a:t/>
            </a:r>
            <a:br>
              <a:rPr lang="en-GB" b="1" dirty="0" smtClean="0"/>
            </a:br>
            <a:r>
              <a:rPr lang="en-GB" dirty="0" smtClean="0"/>
              <a:t>(</a:t>
            </a:r>
            <a:r>
              <a:rPr lang="en-GB" dirty="0"/>
              <a:t>Roach and Pease, 2016) </a:t>
            </a:r>
          </a:p>
        </p:txBody>
      </p:sp>
      <p:graphicFrame>
        <p:nvGraphicFramePr>
          <p:cNvPr id="2" name="Content Placeholder 1"/>
          <p:cNvGraphicFramePr>
            <a:graphicFrameLocks noGrp="1"/>
          </p:cNvGraphicFramePr>
          <p:nvPr>
            <p:ph sz="half" idx="1"/>
            <p:extLst/>
          </p:nvPr>
        </p:nvGraphicFramePr>
        <p:xfrm>
          <a:off x="6168008" y="1700807"/>
          <a:ext cx="3744416" cy="4896544"/>
        </p:xfrm>
        <a:graphic>
          <a:graphicData uri="http://schemas.openxmlformats.org/drawingml/2006/table">
            <a:tbl>
              <a:tblPr firstRow="1" firstCol="1" bandRow="1">
                <a:tableStyleId>{5C22544A-7EE6-4342-B048-85BDC9FD1C3A}</a:tableStyleId>
              </a:tblPr>
              <a:tblGrid>
                <a:gridCol w="3744416">
                  <a:extLst>
                    <a:ext uri="{9D8B030D-6E8A-4147-A177-3AD203B41FA5}">
                      <a16:colId xmlns="" xmlns:a16="http://schemas.microsoft.com/office/drawing/2014/main" val="2547767177"/>
                    </a:ext>
                  </a:extLst>
                </a:gridCol>
              </a:tblGrid>
              <a:tr h="91424">
                <a:tc>
                  <a:txBody>
                    <a:bodyPr/>
                    <a:lstStyle/>
                    <a:p>
                      <a:pPr>
                        <a:lnSpc>
                          <a:spcPct val="115000"/>
                        </a:lnSpc>
                        <a:spcAft>
                          <a:spcPts val="0"/>
                        </a:spcAft>
                      </a:pPr>
                      <a:r>
                        <a:rPr lang="en-GB" sz="500">
                          <a:effectLst/>
                        </a:rPr>
                        <a:t>Offence criteria</a:t>
                      </a:r>
                      <a:endParaRPr lang="en-GB" sz="600">
                        <a:effectLst/>
                        <a:latin typeface="Calibri"/>
                        <a:ea typeface="MS Mincho"/>
                        <a:cs typeface="Times New Roman"/>
                      </a:endParaRPr>
                    </a:p>
                  </a:txBody>
                  <a:tcPr marL="34348" marR="34348" marT="0" marB="0"/>
                </a:tc>
                <a:extLst>
                  <a:ext uri="{0D108BD9-81ED-4DB2-BD59-A6C34878D82A}">
                    <a16:rowId xmlns="" xmlns:a16="http://schemas.microsoft.com/office/drawing/2014/main" val="3102962412"/>
                  </a:ext>
                </a:extLst>
              </a:tr>
              <a:tr h="234785">
                <a:tc>
                  <a:txBody>
                    <a:bodyPr/>
                    <a:lstStyle/>
                    <a:p>
                      <a:pPr>
                        <a:lnSpc>
                          <a:spcPct val="115000"/>
                        </a:lnSpc>
                        <a:spcAft>
                          <a:spcPts val="0"/>
                        </a:spcAft>
                      </a:pPr>
                      <a:r>
                        <a:rPr lang="en-GB" sz="900" dirty="0">
                          <a:solidFill>
                            <a:schemeClr val="tx1"/>
                          </a:solidFill>
                          <a:effectLst/>
                        </a:rPr>
                        <a:t>Is it an actual offence? (e.g. illegal parking)</a:t>
                      </a:r>
                      <a:endParaRPr lang="en-GB" sz="900" dirty="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3689645444"/>
                  </a:ext>
                </a:extLst>
              </a:tr>
              <a:tr h="352177">
                <a:tc>
                  <a:txBody>
                    <a:bodyPr/>
                    <a:lstStyle/>
                    <a:p>
                      <a:pPr>
                        <a:lnSpc>
                          <a:spcPct val="115000"/>
                        </a:lnSpc>
                        <a:spcAft>
                          <a:spcPts val="0"/>
                        </a:spcAft>
                      </a:pPr>
                      <a:r>
                        <a:rPr lang="en-GB" sz="900" dirty="0">
                          <a:solidFill>
                            <a:schemeClr val="tx1"/>
                          </a:solidFill>
                          <a:effectLst/>
                        </a:rPr>
                        <a:t>Does it justify enforcement in its own right (e.g. driving without a seat-belt)?</a:t>
                      </a:r>
                      <a:endParaRPr lang="en-GB" sz="900" dirty="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1845798675"/>
                  </a:ext>
                </a:extLst>
              </a:tr>
              <a:tr h="469571">
                <a:tc>
                  <a:txBody>
                    <a:bodyPr/>
                    <a:lstStyle/>
                    <a:p>
                      <a:pPr>
                        <a:lnSpc>
                          <a:spcPct val="115000"/>
                        </a:lnSpc>
                        <a:spcAft>
                          <a:spcPts val="0"/>
                        </a:spcAft>
                      </a:pPr>
                      <a:r>
                        <a:rPr lang="en-GB" sz="900">
                          <a:solidFill>
                            <a:schemeClr val="tx1"/>
                          </a:solidFill>
                          <a:effectLst/>
                        </a:rPr>
                        <a:t>Is it evident by observation rather than detection? (i.e. can someone committing it be easily seen doing it?).</a:t>
                      </a:r>
                      <a:endParaRPr lang="en-GB" sz="90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4283653251"/>
                  </a:ext>
                </a:extLst>
              </a:tr>
              <a:tr h="469571">
                <a:tc>
                  <a:txBody>
                    <a:bodyPr/>
                    <a:lstStyle/>
                    <a:p>
                      <a:pPr>
                        <a:lnSpc>
                          <a:spcPct val="115000"/>
                        </a:lnSpc>
                        <a:spcAft>
                          <a:spcPts val="0"/>
                        </a:spcAft>
                      </a:pPr>
                      <a:r>
                        <a:rPr lang="en-GB" sz="900">
                          <a:solidFill>
                            <a:schemeClr val="tx1"/>
                          </a:solidFill>
                          <a:effectLst/>
                        </a:rPr>
                        <a:t>Will it take additional resources and if so what and how much? (i.e. does it require more police time, money etc?)</a:t>
                      </a:r>
                      <a:endParaRPr lang="en-GB" sz="90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2851182043"/>
                  </a:ext>
                </a:extLst>
              </a:tr>
              <a:tr h="586962">
                <a:tc>
                  <a:txBody>
                    <a:bodyPr/>
                    <a:lstStyle/>
                    <a:p>
                      <a:pPr>
                        <a:lnSpc>
                          <a:spcPct val="115000"/>
                        </a:lnSpc>
                        <a:spcAft>
                          <a:spcPts val="0"/>
                        </a:spcAft>
                      </a:pPr>
                      <a:r>
                        <a:rPr lang="en-GB" sz="900">
                          <a:solidFill>
                            <a:schemeClr val="tx1"/>
                          </a:solidFill>
                          <a:effectLst/>
                        </a:rPr>
                        <a:t>Is it unobtrusive to the public? (e.g.  will those found committing the offence be blissfully unaware of further background checks being done?) </a:t>
                      </a:r>
                      <a:endParaRPr lang="en-GB" sz="90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3869941634"/>
                  </a:ext>
                </a:extLst>
              </a:tr>
              <a:tr h="586962">
                <a:tc>
                  <a:txBody>
                    <a:bodyPr/>
                    <a:lstStyle/>
                    <a:p>
                      <a:pPr>
                        <a:lnSpc>
                          <a:spcPct val="115000"/>
                        </a:lnSpc>
                        <a:spcAft>
                          <a:spcPts val="0"/>
                        </a:spcAft>
                      </a:pPr>
                      <a:r>
                        <a:rPr lang="en-GB" sz="900">
                          <a:solidFill>
                            <a:schemeClr val="tx1"/>
                          </a:solidFill>
                          <a:effectLst/>
                        </a:rPr>
                        <a:t>Will those identified committing it be investigated? (i.e. can you insure that those committing the offence will be scrutinised by police colleagues?)</a:t>
                      </a:r>
                      <a:endParaRPr lang="en-GB" sz="90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1898534864"/>
                  </a:ext>
                </a:extLst>
              </a:tr>
              <a:tr h="700368">
                <a:tc>
                  <a:txBody>
                    <a:bodyPr/>
                    <a:lstStyle/>
                    <a:p>
                      <a:pPr>
                        <a:lnSpc>
                          <a:spcPct val="115000"/>
                        </a:lnSpc>
                        <a:spcAft>
                          <a:spcPts val="0"/>
                        </a:spcAft>
                      </a:pPr>
                      <a:r>
                        <a:rPr lang="en-GB" sz="900" dirty="0">
                          <a:solidFill>
                            <a:schemeClr val="tx1"/>
                          </a:solidFill>
                          <a:effectLst/>
                        </a:rPr>
                        <a:t>Can the offence also be identified by non-police agencies? (i.e. can traffic wardens, parking attendants, and security guards also notice those committing the offence?)</a:t>
                      </a:r>
                      <a:endParaRPr lang="en-GB" sz="900" dirty="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4250560965"/>
                  </a:ext>
                </a:extLst>
              </a:tr>
              <a:tr h="234785">
                <a:tc>
                  <a:txBody>
                    <a:bodyPr/>
                    <a:lstStyle/>
                    <a:p>
                      <a:pPr>
                        <a:lnSpc>
                          <a:spcPct val="115000"/>
                        </a:lnSpc>
                        <a:spcAft>
                          <a:spcPts val="0"/>
                        </a:spcAft>
                      </a:pPr>
                      <a:r>
                        <a:rPr lang="en-GB" sz="900">
                          <a:solidFill>
                            <a:schemeClr val="tx1"/>
                          </a:solidFill>
                          <a:effectLst/>
                        </a:rPr>
                        <a:t>Is there a firm plan to evaluate this trial or study? If so, how?</a:t>
                      </a:r>
                      <a:endParaRPr lang="en-GB" sz="90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4000512573"/>
                  </a:ext>
                </a:extLst>
              </a:tr>
              <a:tr h="700368">
                <a:tc>
                  <a:txBody>
                    <a:bodyPr/>
                    <a:lstStyle/>
                    <a:p>
                      <a:pPr>
                        <a:lnSpc>
                          <a:spcPct val="115000"/>
                        </a:lnSpc>
                        <a:spcAft>
                          <a:spcPts val="0"/>
                        </a:spcAft>
                      </a:pPr>
                      <a:r>
                        <a:rPr lang="en-GB" sz="900">
                          <a:solidFill>
                            <a:schemeClr val="tx1"/>
                          </a:solidFill>
                          <a:effectLst/>
                        </a:rPr>
                        <a:t>If found to be a successful SSP trigger, will its wider implication be met with resistance? If so, where? (e.g. will a change in thinking or police culture be needed?) </a:t>
                      </a:r>
                      <a:endParaRPr lang="en-GB" sz="90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3740495390"/>
                  </a:ext>
                </a:extLst>
              </a:tr>
              <a:tr h="469571">
                <a:tc>
                  <a:txBody>
                    <a:bodyPr/>
                    <a:lstStyle/>
                    <a:p>
                      <a:pPr>
                        <a:lnSpc>
                          <a:spcPct val="115000"/>
                        </a:lnSpc>
                        <a:spcAft>
                          <a:spcPts val="0"/>
                        </a:spcAft>
                      </a:pPr>
                      <a:r>
                        <a:rPr lang="en-GB" sz="900" dirty="0">
                          <a:solidFill>
                            <a:schemeClr val="tx1"/>
                          </a:solidFill>
                          <a:effectLst/>
                        </a:rPr>
                        <a:t>Do you plan to disseminate your findings widely and if so how? (e.g. articles, conference papers, police professional etc.).</a:t>
                      </a:r>
                      <a:endParaRPr lang="en-GB" sz="900" dirty="0">
                        <a:solidFill>
                          <a:schemeClr val="tx1"/>
                        </a:solidFill>
                        <a:effectLst/>
                        <a:latin typeface="Calibri"/>
                        <a:ea typeface="MS Mincho"/>
                        <a:cs typeface="Times New Roman"/>
                      </a:endParaRPr>
                    </a:p>
                  </a:txBody>
                  <a:tcPr marL="34348" marR="34348" marT="0" marB="0"/>
                </a:tc>
                <a:extLst>
                  <a:ext uri="{0D108BD9-81ED-4DB2-BD59-A6C34878D82A}">
                    <a16:rowId xmlns="" xmlns:a16="http://schemas.microsoft.com/office/drawing/2014/main" val="1262180073"/>
                  </a:ext>
                </a:extLst>
              </a:tr>
            </a:tbl>
          </a:graphicData>
        </a:graphic>
      </p:graphicFrame>
      <p:pic>
        <p:nvPicPr>
          <p:cNvPr id="5"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936750" y="1844824"/>
            <a:ext cx="2448272" cy="3453806"/>
          </a:xfrm>
        </p:spPr>
      </p:pic>
    </p:spTree>
    <p:extLst>
      <p:ext uri="{BB962C8B-B14F-4D97-AF65-F5344CB8AC3E}">
        <p14:creationId xmlns:p14="http://schemas.microsoft.com/office/powerpoint/2010/main" val="717150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Self-Selection Book 2 (edited). </a:t>
            </a:r>
            <a:br>
              <a:rPr lang="en-GB" dirty="0" smtClean="0"/>
            </a:br>
            <a:r>
              <a:rPr lang="en-GB" dirty="0" smtClean="0"/>
              <a:t>Successful case studies</a:t>
            </a:r>
            <a:endParaRPr lang="en-GB" dirty="0"/>
          </a:p>
        </p:txBody>
      </p:sp>
      <p:sp>
        <p:nvSpPr>
          <p:cNvPr id="4" name="Content Placeholder 3"/>
          <p:cNvSpPr>
            <a:spLocks noGrp="1"/>
          </p:cNvSpPr>
          <p:nvPr>
            <p:ph sz="half" idx="2"/>
          </p:nvPr>
        </p:nvSpPr>
        <p:spPr>
          <a:xfrm>
            <a:off x="6127750" y="2132856"/>
            <a:ext cx="4038600" cy="3528392"/>
          </a:xfrm>
        </p:spPr>
        <p:txBody>
          <a:bodyPr/>
          <a:lstStyle/>
          <a:p>
            <a:r>
              <a:rPr lang="en-GB" sz="2400" dirty="0"/>
              <a:t>All SSP ideas welcome.</a:t>
            </a:r>
          </a:p>
          <a:p>
            <a:r>
              <a:rPr lang="en-GB" sz="2400" dirty="0"/>
              <a:t>We will hep you trial them</a:t>
            </a:r>
          </a:p>
          <a:p>
            <a:r>
              <a:rPr lang="en-GB" sz="2400" dirty="0"/>
              <a:t>We will help you evaluate them.</a:t>
            </a:r>
          </a:p>
          <a:p>
            <a:r>
              <a:rPr lang="en-GB" sz="2400" dirty="0"/>
              <a:t>We will include your work in the next SSP book</a:t>
            </a:r>
          </a:p>
          <a:p>
            <a:endParaRPr lang="en-GB"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495600" y="1750688"/>
            <a:ext cx="2664296" cy="411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115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0"/>
            <a:ext cx="6118448" cy="2060848"/>
          </a:xfrm>
        </p:spPr>
        <p:txBody>
          <a:bodyPr>
            <a:normAutofit/>
          </a:bodyPr>
          <a:lstStyle/>
          <a:p>
            <a:endParaRPr lang="en-GB" sz="4800" dirty="0"/>
          </a:p>
        </p:txBody>
      </p:sp>
      <p:sp>
        <p:nvSpPr>
          <p:cNvPr id="3" name="Subtitle 2"/>
          <p:cNvSpPr>
            <a:spLocks noGrp="1"/>
          </p:cNvSpPr>
          <p:nvPr>
            <p:ph type="subTitle" idx="1"/>
          </p:nvPr>
        </p:nvSpPr>
        <p:spPr>
          <a:xfrm>
            <a:off x="2423592" y="1484784"/>
            <a:ext cx="6872808" cy="4680520"/>
          </a:xfrm>
        </p:spPr>
        <p:txBody>
          <a:bodyPr>
            <a:normAutofit/>
          </a:bodyPr>
          <a:lstStyle/>
          <a:p>
            <a:endParaRPr lang="en-GB" sz="2800" b="1" dirty="0"/>
          </a:p>
          <a:p>
            <a:r>
              <a:rPr lang="en-GB" sz="4000" b="1" dirty="0"/>
              <a:t>How do criminals ask themselves to be policed?</a:t>
            </a:r>
          </a:p>
          <a:p>
            <a:endParaRPr lang="en-GB" sz="2800" b="1" dirty="0"/>
          </a:p>
          <a:p>
            <a:r>
              <a:rPr lang="en-GB" sz="2000" b="1" dirty="0"/>
              <a:t>Dr Jason Roach </a:t>
            </a:r>
          </a:p>
          <a:p>
            <a:r>
              <a:rPr lang="en-GB" sz="2000" b="1" dirty="0"/>
              <a:t>Associate Director, Applied Criminology Centre</a:t>
            </a:r>
          </a:p>
          <a:p>
            <a:r>
              <a:rPr lang="en-GB" sz="2000" b="1" dirty="0"/>
              <a:t>University of Huddersfield</a:t>
            </a:r>
          </a:p>
          <a:p>
            <a:endParaRPr lang="en-GB" dirty="0"/>
          </a:p>
        </p:txBody>
      </p:sp>
    </p:spTree>
    <p:extLst>
      <p:ext uri="{BB962C8B-B14F-4D97-AF65-F5344CB8AC3E}">
        <p14:creationId xmlns:p14="http://schemas.microsoft.com/office/powerpoint/2010/main" val="1638771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994" y="260649"/>
            <a:ext cx="6552976" cy="1009997"/>
          </a:xfrm>
        </p:spPr>
        <p:txBody>
          <a:bodyPr>
            <a:noAutofit/>
          </a:bodyPr>
          <a:lstStyle/>
          <a:p>
            <a:pPr algn="ctr"/>
            <a:r>
              <a:rPr lang="en-GB" sz="3200" b="1" dirty="0"/>
              <a:t>Book 4</a:t>
            </a:r>
            <a:br>
              <a:rPr lang="en-GB" sz="3200" b="1" dirty="0"/>
            </a:br>
            <a:r>
              <a:rPr lang="en-GB" sz="3200" b="1" dirty="0"/>
              <a:t>Practical psychology for police</a:t>
            </a:r>
          </a:p>
        </p:txBody>
      </p:sp>
      <p:pic>
        <p:nvPicPr>
          <p:cNvPr id="5" name="Content Placeholder 4" descr="bobbies.jpg"/>
          <p:cNvPicPr>
            <a:picLocks noGrp="1" noChangeAspect="1"/>
          </p:cNvPicPr>
          <p:nvPr>
            <p:ph sz="half" idx="1"/>
          </p:nvPr>
        </p:nvPicPr>
        <p:blipFill>
          <a:blip r:embed="rId2" cstate="print"/>
          <a:stretch>
            <a:fillRect/>
          </a:stretch>
        </p:blipFill>
        <p:spPr>
          <a:xfrm>
            <a:off x="2504806" y="2204864"/>
            <a:ext cx="2684676" cy="3744416"/>
          </a:xfrm>
        </p:spPr>
      </p:pic>
      <p:pic>
        <p:nvPicPr>
          <p:cNvPr id="7" name="Content Placeholder 6" descr="Police carflat.jpg"/>
          <p:cNvPicPr>
            <a:picLocks noGrp="1" noChangeAspect="1"/>
          </p:cNvPicPr>
          <p:nvPr>
            <p:ph sz="half" idx="2"/>
          </p:nvPr>
        </p:nvPicPr>
        <p:blipFill>
          <a:blip r:embed="rId3" cstate="print"/>
          <a:stretch>
            <a:fillRect/>
          </a:stretch>
        </p:blipFill>
        <p:spPr>
          <a:xfrm>
            <a:off x="6960096" y="2132856"/>
            <a:ext cx="2592288" cy="3855618"/>
          </a:xfrm>
        </p:spPr>
      </p:pic>
    </p:spTree>
    <p:extLst>
      <p:ext uri="{BB962C8B-B14F-4D97-AF65-F5344CB8AC3E}">
        <p14:creationId xmlns:p14="http://schemas.microsoft.com/office/powerpoint/2010/main" val="1422714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Lying liars</a:t>
            </a:r>
            <a:br>
              <a:rPr lang="en-GB" dirty="0" smtClean="0"/>
            </a:br>
            <a:r>
              <a:rPr lang="en-GB" dirty="0" smtClean="0"/>
              <a:t>1. Addresses and postcodes. </a:t>
            </a:r>
            <a:endParaRPr lang="en-GB" dirty="0"/>
          </a:p>
        </p:txBody>
      </p:sp>
      <p:sp>
        <p:nvSpPr>
          <p:cNvPr id="3" name="Content Placeholder 2"/>
          <p:cNvSpPr>
            <a:spLocks noGrp="1"/>
          </p:cNvSpPr>
          <p:nvPr>
            <p:ph sz="half" idx="1"/>
          </p:nvPr>
        </p:nvSpPr>
        <p:spPr/>
        <p:txBody>
          <a:bodyPr/>
          <a:lstStyle/>
          <a:p>
            <a:r>
              <a:rPr lang="en-GB" sz="2000" dirty="0"/>
              <a:t>96% gave what they thought was  a  bona fide false postcode</a:t>
            </a:r>
          </a:p>
          <a:p>
            <a:r>
              <a:rPr lang="en-GB" sz="2000" dirty="0"/>
              <a:t>However, 55% gave the same PC as their real on, or a false postcode from the same postal area.</a:t>
            </a:r>
          </a:p>
          <a:p>
            <a:r>
              <a:rPr lang="en-GB" sz="2000" dirty="0"/>
              <a:t>Almost 70% of false postcodes did not to exist (but only 10% of the real ones given). </a:t>
            </a:r>
          </a:p>
          <a:p>
            <a:endParaRPr lang="en-GB" dirty="0"/>
          </a:p>
        </p:txBody>
      </p:sp>
      <p:pic>
        <p:nvPicPr>
          <p:cNvPr id="5" name="Content Placeholder 5" descr="ENVELOPE.jpg"/>
          <p:cNvPicPr>
            <a:picLocks noGrp="1" noChangeAspect="1"/>
          </p:cNvPicPr>
          <p:nvPr>
            <p:ph sz="half" idx="2"/>
          </p:nvPr>
        </p:nvPicPr>
        <p:blipFill>
          <a:blip r:embed="rId2" cstate="print"/>
          <a:stretch>
            <a:fillRect/>
          </a:stretch>
        </p:blipFill>
        <p:spPr bwMode="auto">
          <a:xfrm>
            <a:off x="6093967" y="2924945"/>
            <a:ext cx="4382325" cy="23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68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Lying liars.</a:t>
            </a:r>
            <a:br>
              <a:rPr lang="en-GB" dirty="0" smtClean="0"/>
            </a:br>
            <a:r>
              <a:rPr lang="en-GB" dirty="0" smtClean="0"/>
              <a:t>2. Date of birth</a:t>
            </a:r>
            <a:endParaRPr lang="en-GB" dirty="0"/>
          </a:p>
        </p:txBody>
      </p:sp>
      <p:sp>
        <p:nvSpPr>
          <p:cNvPr id="3" name="Content Placeholder 2"/>
          <p:cNvSpPr>
            <a:spLocks noGrp="1"/>
          </p:cNvSpPr>
          <p:nvPr>
            <p:ph sz="half" idx="1"/>
          </p:nvPr>
        </p:nvSpPr>
        <p:spPr>
          <a:xfrm>
            <a:off x="1936750" y="1772816"/>
            <a:ext cx="4038600" cy="4320480"/>
          </a:xfrm>
        </p:spPr>
        <p:txBody>
          <a:bodyPr/>
          <a:lstStyle/>
          <a:p>
            <a:r>
              <a:rPr lang="en-GB" sz="2000" dirty="0"/>
              <a:t>65% said they could identify where false DOB had come from – only 35% said random</a:t>
            </a:r>
          </a:p>
          <a:p>
            <a:r>
              <a:rPr lang="en-GB" sz="2000" dirty="0"/>
              <a:t>47% gave a zodiac sign which did not match their false DOB (age and gender t-tests not stat significant).</a:t>
            </a:r>
          </a:p>
          <a:p>
            <a:r>
              <a:rPr lang="en-GB" sz="2000" dirty="0"/>
              <a:t>Those who got it correct said they knew it was the correct sign for the false DOB given (e.g. was brother’s </a:t>
            </a:r>
            <a:r>
              <a:rPr lang="en-GB" sz="2000" dirty="0" err="1"/>
              <a:t>DoB</a:t>
            </a:r>
            <a:r>
              <a:rPr lang="en-GB" sz="2000" dirty="0"/>
              <a:t> and sign).</a:t>
            </a:r>
          </a:p>
          <a:p>
            <a:endParaRPr lang="en-GB" dirty="0"/>
          </a:p>
        </p:txBody>
      </p:sp>
      <p:pic>
        <p:nvPicPr>
          <p:cNvPr id="5" name="Content Placeholder 5" descr="ZODIAC.gif"/>
          <p:cNvPicPr>
            <a:picLocks noGrp="1" noChangeAspect="1"/>
          </p:cNvPicPr>
          <p:nvPr>
            <p:ph sz="half" idx="2"/>
          </p:nvPr>
        </p:nvPicPr>
        <p:blipFill>
          <a:blip r:embed="rId2" cstate="print"/>
          <a:stretch>
            <a:fillRect/>
          </a:stretch>
        </p:blipFill>
        <p:spPr>
          <a:xfrm>
            <a:off x="6394450" y="2270919"/>
            <a:ext cx="3505200" cy="3467100"/>
          </a:xfrm>
        </p:spPr>
      </p:pic>
    </p:spTree>
    <p:extLst>
      <p:ext uri="{BB962C8B-B14F-4D97-AF65-F5344CB8AC3E}">
        <p14:creationId xmlns:p14="http://schemas.microsoft.com/office/powerpoint/2010/main" val="2503074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696992" cy="900112"/>
          </a:xfrm>
        </p:spPr>
        <p:txBody>
          <a:bodyPr/>
          <a:lstStyle/>
          <a:p>
            <a:r>
              <a:rPr lang="en-GB" dirty="0" smtClean="0"/>
              <a:t>How do criminals ask themselves to be policed? </a:t>
            </a:r>
            <a:br>
              <a:rPr lang="en-GB" dirty="0" smtClean="0"/>
            </a:br>
            <a:r>
              <a:rPr lang="en-GB" dirty="0" smtClean="0"/>
              <a:t>3. FAIRLY!</a:t>
            </a:r>
            <a:endParaRPr lang="en-GB" dirty="0"/>
          </a:p>
        </p:txBody>
      </p:sp>
      <p:sp>
        <p:nvSpPr>
          <p:cNvPr id="4" name="Content Placeholder 3"/>
          <p:cNvSpPr>
            <a:spLocks noGrp="1"/>
          </p:cNvSpPr>
          <p:nvPr>
            <p:ph sz="half" idx="2"/>
          </p:nvPr>
        </p:nvSpPr>
        <p:spPr/>
        <p:txBody>
          <a:bodyPr/>
          <a:lstStyle/>
          <a:p>
            <a:pPr marL="0" indent="0">
              <a:buNone/>
            </a:pPr>
            <a:endParaRPr lang="en-GB" dirty="0" smtClean="0"/>
          </a:p>
          <a:p>
            <a:pPr marL="0" indent="0">
              <a:buNone/>
            </a:pPr>
            <a:endParaRPr lang="en-GB" dirty="0"/>
          </a:p>
        </p:txBody>
      </p:sp>
      <p:sp>
        <p:nvSpPr>
          <p:cNvPr id="3" name="Content Placeholder 2"/>
          <p:cNvSpPr>
            <a:spLocks noGrp="1"/>
          </p:cNvSpPr>
          <p:nvPr>
            <p:ph sz="half" idx="1"/>
          </p:nvPr>
        </p:nvSpPr>
        <p:spPr>
          <a:xfrm>
            <a:off x="1936750" y="1916832"/>
            <a:ext cx="4375274" cy="4104456"/>
          </a:xfrm>
        </p:spPr>
        <p:txBody>
          <a:bodyPr/>
          <a:lstStyle/>
          <a:p>
            <a:pPr marL="0" indent="0">
              <a:buNone/>
            </a:pPr>
            <a:r>
              <a:rPr lang="en-GB" dirty="0" smtClean="0"/>
              <a:t>I </a:t>
            </a:r>
            <a:r>
              <a:rPr lang="en-GB" dirty="0"/>
              <a:t>believe that you believe that I </a:t>
            </a:r>
            <a:r>
              <a:rPr lang="en-GB" dirty="0" smtClean="0"/>
              <a:t>believe.</a:t>
            </a:r>
          </a:p>
          <a:p>
            <a:pPr marL="0" indent="0">
              <a:buNone/>
            </a:pPr>
            <a:r>
              <a:rPr lang="en-GB" dirty="0" smtClean="0"/>
              <a:t>OR PUT ANOTHER WAY  </a:t>
            </a:r>
            <a:r>
              <a:rPr lang="en-GB" i="1" dirty="0" smtClean="0"/>
              <a:t>Police believe that criminals believe that police  believe</a:t>
            </a:r>
            <a:r>
              <a:rPr lang="en-GB" dirty="0" smtClean="0"/>
              <a:t>.</a:t>
            </a:r>
          </a:p>
          <a:p>
            <a:pPr marL="0" indent="0">
              <a:buNone/>
            </a:pPr>
            <a:endParaRPr lang="en-GB" b="1" dirty="0" smtClean="0"/>
          </a:p>
          <a:p>
            <a:pPr marL="0" indent="0">
              <a:buNone/>
            </a:pPr>
            <a:r>
              <a:rPr lang="en-GB" b="1" dirty="0" smtClean="0"/>
              <a:t>Ripe for manipulation?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073" y="1925442"/>
            <a:ext cx="2448271" cy="3760327"/>
          </a:xfrm>
          <a:prstGeom prst="rect">
            <a:avLst/>
          </a:prstGeom>
        </p:spPr>
      </p:pic>
    </p:spTree>
    <p:extLst>
      <p:ext uri="{BB962C8B-B14F-4D97-AF65-F5344CB8AC3E}">
        <p14:creationId xmlns:p14="http://schemas.microsoft.com/office/powerpoint/2010/main" val="606011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dark side of the nudge?</a:t>
            </a:r>
            <a:endParaRPr lang="en-GB" dirty="0"/>
          </a:p>
        </p:txBody>
      </p:sp>
      <p:sp>
        <p:nvSpPr>
          <p:cNvPr id="4" name="Content Placeholder 3"/>
          <p:cNvSpPr>
            <a:spLocks noGrp="1"/>
          </p:cNvSpPr>
          <p:nvPr>
            <p:ph sz="half" idx="2"/>
          </p:nvPr>
        </p:nvSpPr>
        <p:spPr/>
        <p:txBody>
          <a:bodyPr/>
          <a:lstStyle/>
          <a:p>
            <a:r>
              <a:rPr lang="en-GB" dirty="0" smtClean="0"/>
              <a:t>To disrupt drugs markets?</a:t>
            </a:r>
          </a:p>
          <a:p>
            <a:r>
              <a:rPr lang="en-GB" dirty="0" smtClean="0"/>
              <a:t>In counter-terrorism?</a:t>
            </a:r>
          </a:p>
          <a:p>
            <a:r>
              <a:rPr lang="en-GB" dirty="0" smtClean="0"/>
              <a:t>To deter and prevent cyber-enabled crime?</a:t>
            </a:r>
            <a:endParaRPr lang="en-GB" dirty="0"/>
          </a:p>
          <a:p>
            <a:r>
              <a:rPr lang="en-GB" b="1" dirty="0" smtClean="0"/>
              <a:t>EVIDENCE-BASE? </a:t>
            </a:r>
            <a:endParaRPr lang="en-GB" b="1"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9619" y="2420888"/>
            <a:ext cx="4229914" cy="3168352"/>
          </a:xfrm>
        </p:spPr>
      </p:pic>
    </p:spTree>
    <p:extLst>
      <p:ext uri="{BB962C8B-B14F-4D97-AF65-F5344CB8AC3E}">
        <p14:creationId xmlns:p14="http://schemas.microsoft.com/office/powerpoint/2010/main" val="2594894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how do criminals ask themselves to be policed and what can we do about it?</a:t>
            </a:r>
            <a:endParaRPr lang="en-GB" dirty="0"/>
          </a:p>
        </p:txBody>
      </p:sp>
      <p:sp>
        <p:nvSpPr>
          <p:cNvPr id="5" name="Content Placeholder 4"/>
          <p:cNvSpPr>
            <a:spLocks noGrp="1"/>
          </p:cNvSpPr>
          <p:nvPr>
            <p:ph idx="1"/>
          </p:nvPr>
        </p:nvSpPr>
        <p:spPr>
          <a:xfrm>
            <a:off x="1936750" y="1916832"/>
            <a:ext cx="8229600" cy="3960440"/>
          </a:xfrm>
        </p:spPr>
        <p:txBody>
          <a:bodyPr/>
          <a:lstStyle/>
          <a:p>
            <a:pPr marL="457200" indent="-457200">
              <a:buFont typeface="+mj-lt"/>
              <a:buAutoNum type="arabicPeriod"/>
            </a:pPr>
            <a:r>
              <a:rPr lang="en-GB" sz="2000" dirty="0"/>
              <a:t>More research needed on how criminals ask to be policed</a:t>
            </a:r>
          </a:p>
          <a:p>
            <a:pPr marL="457200" indent="-457200">
              <a:buFont typeface="+mj-lt"/>
              <a:buAutoNum type="arabicPeriod"/>
            </a:pPr>
            <a:r>
              <a:rPr lang="en-GB" sz="2000" dirty="0"/>
              <a:t>We should use how criminals think police think against them (e.g. Self-Selection Policing).</a:t>
            </a:r>
          </a:p>
          <a:p>
            <a:pPr marL="457200" indent="-457200">
              <a:buFont typeface="+mj-lt"/>
              <a:buAutoNum type="arabicPeriod"/>
            </a:pPr>
            <a:r>
              <a:rPr lang="en-GB" sz="2000" dirty="0"/>
              <a:t>SEBP should include trials using deception and misinformation to develop EB practice.</a:t>
            </a:r>
          </a:p>
          <a:p>
            <a:pPr marL="457200" indent="-457200">
              <a:buFont typeface="+mj-lt"/>
              <a:buAutoNum type="arabicPeriod"/>
            </a:pPr>
            <a:r>
              <a:rPr lang="en-GB" sz="2000" dirty="0"/>
              <a:t>The use of nudge psychology needs to be extended to offenders (e.g. police cells study in Durham) as well as psychological ‘shoves’.</a:t>
            </a:r>
          </a:p>
          <a:p>
            <a:pPr marL="457200" indent="-457200">
              <a:buFont typeface="+mj-lt"/>
              <a:buAutoNum type="arabicPeriod"/>
            </a:pPr>
            <a:r>
              <a:rPr lang="en-GB" sz="2000" dirty="0"/>
              <a:t>Don’t be afraid to try ideas as failure is often as important. Not all pilot studies have to be RCT’s with 70,000 offenders</a:t>
            </a:r>
          </a:p>
          <a:p>
            <a:pPr marL="457200" indent="-457200">
              <a:buFont typeface="+mj-lt"/>
              <a:buAutoNum type="arabicPeriod"/>
            </a:pPr>
            <a:r>
              <a:rPr lang="en-GB" sz="2000" dirty="0"/>
              <a:t>Research is done with not to police!</a:t>
            </a:r>
          </a:p>
          <a:p>
            <a:pPr marL="457200" indent="-457200">
              <a:buFont typeface="+mj-lt"/>
              <a:buAutoNum type="arabicPeriod"/>
            </a:pPr>
            <a:endParaRPr lang="en-GB" dirty="0" smtClean="0"/>
          </a:p>
          <a:p>
            <a:pPr marL="457200" indent="-457200">
              <a:buFont typeface="+mj-lt"/>
              <a:buAutoNum type="arabicPeriod"/>
            </a:pPr>
            <a:endParaRPr lang="en-GB" dirty="0" smtClean="0"/>
          </a:p>
          <a:p>
            <a:endParaRPr lang="en-GB" dirty="0"/>
          </a:p>
        </p:txBody>
      </p:sp>
    </p:spTree>
    <p:extLst>
      <p:ext uri="{BB962C8B-B14F-4D97-AF65-F5344CB8AC3E}">
        <p14:creationId xmlns:p14="http://schemas.microsoft.com/office/powerpoint/2010/main" val="25086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r>
              <a:rPr lang="en-GB" sz="4400" b="1" dirty="0"/>
              <a:t>Thank you for listening.</a:t>
            </a:r>
          </a:p>
          <a:p>
            <a:pPr marL="0" indent="0" algn="ctr">
              <a:buNone/>
            </a:pPr>
            <a:r>
              <a:rPr lang="en-GB" sz="3200" b="1"/>
              <a:t>Please do contact </a:t>
            </a:r>
            <a:r>
              <a:rPr lang="en-GB" sz="3200" b="1" dirty="0"/>
              <a:t>me with any ideas and comments</a:t>
            </a:r>
          </a:p>
          <a:p>
            <a:pPr marL="0" indent="0" algn="ctr">
              <a:buNone/>
            </a:pPr>
            <a:r>
              <a:rPr lang="en-GB" sz="3200" dirty="0">
                <a:hlinkClick r:id="rId2"/>
              </a:rPr>
              <a:t>j.roach@hud.ac.uk</a:t>
            </a:r>
            <a:endParaRPr lang="en-GB" sz="3200" dirty="0"/>
          </a:p>
          <a:p>
            <a:pPr marL="0" indent="0" algn="ctr">
              <a:buNone/>
            </a:pPr>
            <a:r>
              <a:rPr lang="en-GB" sz="3200" dirty="0"/>
              <a:t>Twitter: @jrro47</a:t>
            </a:r>
          </a:p>
          <a:p>
            <a:endParaRPr lang="en-GB" dirty="0"/>
          </a:p>
        </p:txBody>
      </p:sp>
    </p:spTree>
    <p:extLst>
      <p:ext uri="{BB962C8B-B14F-4D97-AF65-F5344CB8AC3E}">
        <p14:creationId xmlns:p14="http://schemas.microsoft.com/office/powerpoint/2010/main" val="2068790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124308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6" name="TextBox 5"/>
          <p:cNvSpPr txBox="1"/>
          <p:nvPr/>
        </p:nvSpPr>
        <p:spPr>
          <a:xfrm>
            <a:off x="881745" y="2279727"/>
            <a:ext cx="10453503" cy="830997"/>
          </a:xfrm>
          <a:prstGeom prst="rect">
            <a:avLst/>
          </a:prstGeom>
          <a:noFill/>
        </p:spPr>
        <p:txBody>
          <a:bodyPr wrap="none" rtlCol="0">
            <a:spAutoFit/>
          </a:bodyPr>
          <a:lstStyle/>
          <a:p>
            <a:pPr algn="ctr"/>
            <a:r>
              <a:rPr lang="en-GB" sz="4800" dirty="0" smtClean="0">
                <a:solidFill>
                  <a:srgbClr val="18278E"/>
                </a:solidFill>
                <a:latin typeface="Microsoft YaHei UI" panose="020B0503020204020204" pitchFamily="34" charset="-122"/>
                <a:ea typeface="Microsoft YaHei UI" panose="020B0503020204020204" pitchFamily="34" charset="-122"/>
              </a:rPr>
              <a:t>What works in Violence Prevention</a:t>
            </a:r>
            <a:endParaRPr lang="en-GB" sz="4800" dirty="0">
              <a:solidFill>
                <a:srgbClr val="18278E"/>
              </a:solidFill>
              <a:latin typeface="Microsoft YaHei UI" panose="020B0503020204020204" pitchFamily="34" charset="-122"/>
              <a:ea typeface="Microsoft YaHei UI" panose="020B0503020204020204" pitchFamily="34" charset="-122"/>
            </a:endParaRPr>
          </a:p>
        </p:txBody>
      </p:sp>
      <p:sp>
        <p:nvSpPr>
          <p:cNvPr id="7" name="TextBox 6"/>
          <p:cNvSpPr txBox="1"/>
          <p:nvPr/>
        </p:nvSpPr>
        <p:spPr>
          <a:xfrm>
            <a:off x="881038" y="3644080"/>
            <a:ext cx="10454914" cy="1815882"/>
          </a:xfrm>
          <a:prstGeom prst="rect">
            <a:avLst/>
          </a:prstGeom>
          <a:noFill/>
        </p:spPr>
        <p:txBody>
          <a:bodyPr wrap="none" rtlCol="0">
            <a:spAutoFit/>
          </a:bodyPr>
          <a:lstStyle/>
          <a:p>
            <a:pPr algn="ctr"/>
            <a:r>
              <a:rPr lang="en-GB" sz="2800" b="1" dirty="0" smtClean="0">
                <a:solidFill>
                  <a:srgbClr val="18278E"/>
                </a:solidFill>
                <a:latin typeface="Microsoft YaHei UI" panose="020B0503020204020204" pitchFamily="34" charset="-122"/>
                <a:ea typeface="Microsoft YaHei UI" panose="020B0503020204020204" pitchFamily="34" charset="-122"/>
              </a:rPr>
              <a:t>Chair: </a:t>
            </a:r>
            <a:r>
              <a:rPr lang="en-GB" sz="2800" dirty="0" smtClean="0">
                <a:solidFill>
                  <a:srgbClr val="18278E"/>
                </a:solidFill>
                <a:latin typeface="Microsoft YaHei UI" panose="020B0503020204020204" pitchFamily="34" charset="-122"/>
                <a:ea typeface="Microsoft YaHei UI" panose="020B0503020204020204" pitchFamily="34" charset="-122"/>
              </a:rPr>
              <a:t>Rachel </a:t>
            </a:r>
            <a:r>
              <a:rPr lang="en-GB" sz="2800" dirty="0" err="1" smtClean="0">
                <a:solidFill>
                  <a:srgbClr val="18278E"/>
                </a:solidFill>
                <a:latin typeface="Microsoft YaHei UI" panose="020B0503020204020204" pitchFamily="34" charset="-122"/>
                <a:ea typeface="Microsoft YaHei UI" panose="020B0503020204020204" pitchFamily="34" charset="-122"/>
              </a:rPr>
              <a:t>Tuffin</a:t>
            </a:r>
            <a:endParaRPr lang="en-GB" sz="2800" dirty="0" smtClean="0">
              <a:solidFill>
                <a:srgbClr val="18278E"/>
              </a:solidFill>
              <a:latin typeface="Microsoft YaHei UI" panose="020B0503020204020204" pitchFamily="34" charset="-122"/>
              <a:ea typeface="Microsoft YaHei UI" panose="020B0503020204020204" pitchFamily="34" charset="-122"/>
            </a:endParaRPr>
          </a:p>
          <a:p>
            <a:pPr algn="ctr"/>
            <a:r>
              <a:rPr lang="en-GB" sz="2800" b="1" dirty="0" smtClean="0">
                <a:solidFill>
                  <a:srgbClr val="18278E"/>
                </a:solidFill>
                <a:latin typeface="Microsoft YaHei UI" panose="020B0503020204020204" pitchFamily="34" charset="-122"/>
                <a:ea typeface="Microsoft YaHei UI" panose="020B0503020204020204" pitchFamily="34" charset="-122"/>
              </a:rPr>
              <a:t>Speakers: </a:t>
            </a:r>
            <a:r>
              <a:rPr lang="en-GB" sz="2800" dirty="0" err="1" smtClean="0">
                <a:solidFill>
                  <a:srgbClr val="18278E"/>
                </a:solidFill>
                <a:latin typeface="Microsoft YaHei UI" panose="020B0503020204020204" pitchFamily="34" charset="-122"/>
                <a:ea typeface="Microsoft YaHei UI" panose="020B0503020204020204" pitchFamily="34" charset="-122"/>
              </a:rPr>
              <a:t>Dr.</a:t>
            </a:r>
            <a:r>
              <a:rPr lang="en-GB" sz="2800" dirty="0" smtClean="0">
                <a:solidFill>
                  <a:srgbClr val="18278E"/>
                </a:solidFill>
                <a:latin typeface="Microsoft YaHei UI" panose="020B0503020204020204" pitchFamily="34" charset="-122"/>
                <a:ea typeface="Microsoft YaHei UI" panose="020B0503020204020204" pitchFamily="34" charset="-122"/>
              </a:rPr>
              <a:t> Amanda Robinson (Cardiff University),</a:t>
            </a:r>
          </a:p>
          <a:p>
            <a:pPr algn="ctr"/>
            <a:r>
              <a:rPr lang="en-GB" sz="2800" dirty="0" err="1" smtClean="0">
                <a:solidFill>
                  <a:srgbClr val="18278E"/>
                </a:solidFill>
                <a:latin typeface="Microsoft YaHei UI" panose="020B0503020204020204" pitchFamily="34" charset="-122"/>
                <a:ea typeface="Microsoft YaHei UI" panose="020B0503020204020204" pitchFamily="34" charset="-122"/>
              </a:rPr>
              <a:t>Dr.</a:t>
            </a:r>
            <a:r>
              <a:rPr lang="en-GB" sz="2800" dirty="0" smtClean="0">
                <a:solidFill>
                  <a:srgbClr val="18278E"/>
                </a:solidFill>
                <a:latin typeface="Microsoft YaHei UI" panose="020B0503020204020204" pitchFamily="34" charset="-122"/>
                <a:ea typeface="Microsoft YaHei UI" panose="020B0503020204020204" pitchFamily="34" charset="-122"/>
              </a:rPr>
              <a:t> Hannah </a:t>
            </a:r>
            <a:r>
              <a:rPr lang="en-GB" sz="2800" dirty="0" err="1" smtClean="0">
                <a:solidFill>
                  <a:srgbClr val="18278E"/>
                </a:solidFill>
                <a:latin typeface="Microsoft YaHei UI" panose="020B0503020204020204" pitchFamily="34" charset="-122"/>
                <a:ea typeface="Microsoft YaHei UI" panose="020B0503020204020204" pitchFamily="34" charset="-122"/>
              </a:rPr>
              <a:t>Farrimond</a:t>
            </a:r>
            <a:r>
              <a:rPr lang="en-GB" sz="2800" dirty="0" smtClean="0">
                <a:solidFill>
                  <a:srgbClr val="18278E"/>
                </a:solidFill>
                <a:latin typeface="Microsoft YaHei UI" panose="020B0503020204020204" pitchFamily="34" charset="-122"/>
                <a:ea typeface="Microsoft YaHei UI" panose="020B0503020204020204" pitchFamily="34" charset="-122"/>
              </a:rPr>
              <a:t> and</a:t>
            </a:r>
            <a:endParaRPr lang="en-GB" sz="2800" dirty="0">
              <a:solidFill>
                <a:srgbClr val="18278E"/>
              </a:solidFill>
              <a:latin typeface="Microsoft YaHei UI" panose="020B0503020204020204" pitchFamily="34" charset="-122"/>
              <a:ea typeface="Microsoft YaHei UI" panose="020B0503020204020204" pitchFamily="34" charset="-122"/>
            </a:endParaRPr>
          </a:p>
          <a:p>
            <a:pPr algn="ctr"/>
            <a:r>
              <a:rPr lang="en-GB" sz="2800" dirty="0" err="1" smtClean="0">
                <a:solidFill>
                  <a:srgbClr val="18278E"/>
                </a:solidFill>
                <a:latin typeface="Microsoft YaHei UI" panose="020B0503020204020204" pitchFamily="34" charset="-122"/>
                <a:ea typeface="Microsoft YaHei UI" panose="020B0503020204020204" pitchFamily="34" charset="-122"/>
              </a:rPr>
              <a:t>Dr.</a:t>
            </a:r>
            <a:r>
              <a:rPr lang="en-GB" sz="2800" dirty="0" smtClean="0">
                <a:solidFill>
                  <a:srgbClr val="18278E"/>
                </a:solidFill>
                <a:latin typeface="Microsoft YaHei UI" panose="020B0503020204020204" pitchFamily="34" charset="-122"/>
                <a:ea typeface="Microsoft YaHei UI" panose="020B0503020204020204" pitchFamily="34" charset="-122"/>
              </a:rPr>
              <a:t> </a:t>
            </a:r>
            <a:r>
              <a:rPr lang="en-GB" sz="2800" dirty="0" err="1" smtClean="0">
                <a:solidFill>
                  <a:srgbClr val="18278E"/>
                </a:solidFill>
                <a:latin typeface="Microsoft YaHei UI" panose="020B0503020204020204" pitchFamily="34" charset="-122"/>
                <a:ea typeface="Microsoft YaHei UI" panose="020B0503020204020204" pitchFamily="34" charset="-122"/>
              </a:rPr>
              <a:t>Dreolin</a:t>
            </a:r>
            <a:r>
              <a:rPr lang="en-GB" sz="2800" dirty="0" smtClean="0">
                <a:solidFill>
                  <a:srgbClr val="18278E"/>
                </a:solidFill>
                <a:latin typeface="Microsoft YaHei UI" panose="020B0503020204020204" pitchFamily="34" charset="-122"/>
                <a:ea typeface="Microsoft YaHei UI" panose="020B0503020204020204" pitchFamily="34" charset="-122"/>
              </a:rPr>
              <a:t> Fleischer (both University of Exeter, #RU2Drunk?)</a:t>
            </a:r>
            <a:endParaRPr lang="en-GB" sz="2800" dirty="0">
              <a:solidFill>
                <a:srgbClr val="18278E"/>
              </a:solidFill>
              <a:latin typeface="Microsoft YaHei UI" panose="020B0503020204020204" pitchFamily="34" charset="-122"/>
              <a:ea typeface="Microsoft YaHei UI" panose="020B0503020204020204" pitchFamily="34" charset="-122"/>
            </a:endParaRP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9335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982" y="154587"/>
            <a:ext cx="1309018" cy="1260000"/>
          </a:xfrm>
          <a:prstGeom prst="rect">
            <a:avLst/>
          </a:prstGeom>
        </p:spPr>
      </p:pic>
      <p:pic>
        <p:nvPicPr>
          <p:cNvPr id="5" name="Picture 4"/>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524000" y="1414587"/>
            <a:ext cx="9144000" cy="2357438"/>
          </a:xfrm>
          <a:prstGeom prst="rect">
            <a:avLst/>
          </a:prstGeom>
        </p:spPr>
      </p:pic>
      <p:sp>
        <p:nvSpPr>
          <p:cNvPr id="7" name="Subtitle 2"/>
          <p:cNvSpPr>
            <a:spLocks noGrp="1"/>
          </p:cNvSpPr>
          <p:nvPr>
            <p:ph type="subTitle" idx="1"/>
          </p:nvPr>
        </p:nvSpPr>
        <p:spPr>
          <a:xfrm>
            <a:off x="2994053" y="3958693"/>
            <a:ext cx="6364929" cy="1807299"/>
          </a:xfrm>
        </p:spPr>
        <p:txBody>
          <a:bodyPr>
            <a:noAutofit/>
          </a:bodyPr>
          <a:lstStyle/>
          <a:p>
            <a:pPr algn="r"/>
            <a:r>
              <a:rPr lang="en-GB" sz="1800" b="1" dirty="0" smtClean="0">
                <a:solidFill>
                  <a:srgbClr val="C00000"/>
                </a:solidFill>
                <a:latin typeface="Arial" panose="020B0604020202020204" pitchFamily="34" charset="0"/>
                <a:cs typeface="Arial" panose="020B0604020202020204" pitchFamily="34" charset="0"/>
              </a:rPr>
              <a:t>Dr Amanda Robinson</a:t>
            </a:r>
          </a:p>
          <a:p>
            <a:pPr algn="r"/>
            <a:r>
              <a:rPr lang="en-GB" sz="1800" b="1" dirty="0" smtClean="0">
                <a:solidFill>
                  <a:srgbClr val="C00000"/>
                </a:solidFill>
                <a:latin typeface="Arial" panose="020B0604020202020204" pitchFamily="34" charset="0"/>
                <a:cs typeface="Arial" panose="020B0604020202020204" pitchFamily="34" charset="0"/>
              </a:rPr>
              <a:t>Cardiff University</a:t>
            </a:r>
          </a:p>
          <a:p>
            <a:pPr algn="r"/>
            <a:endParaRPr lang="en-US" sz="1800" i="1" dirty="0" smtClean="0">
              <a:latin typeface="Arial" panose="020B0604020202020204" pitchFamily="34" charset="0"/>
              <a:cs typeface="Arial" panose="020B0604020202020204" pitchFamily="34" charset="0"/>
            </a:endParaRPr>
          </a:p>
          <a:p>
            <a:pPr algn="r"/>
            <a:r>
              <a:rPr lang="en-GB" sz="1800" i="1" dirty="0">
                <a:latin typeface="Arial" panose="020B0604020202020204" pitchFamily="34" charset="0"/>
                <a:cs typeface="Arial" panose="020B0604020202020204" pitchFamily="34" charset="0"/>
              </a:rPr>
              <a:t>Society of Evidence Based Policing conference</a:t>
            </a:r>
          </a:p>
          <a:p>
            <a:pPr algn="r"/>
            <a:r>
              <a:rPr lang="en-GB" sz="1800" i="1" dirty="0" smtClean="0">
                <a:latin typeface="Arial" panose="020B0604020202020204" pitchFamily="34" charset="0"/>
                <a:cs typeface="Arial" panose="020B0604020202020204" pitchFamily="34" charset="0"/>
              </a:rPr>
              <a:t>3</a:t>
            </a:r>
            <a:r>
              <a:rPr lang="en-GB" sz="1800" i="1" baseline="30000" dirty="0" smtClean="0">
                <a:latin typeface="Arial" panose="020B0604020202020204" pitchFamily="34" charset="0"/>
                <a:cs typeface="Arial" panose="020B0604020202020204" pitchFamily="34" charset="0"/>
              </a:rPr>
              <a:t>rd</a:t>
            </a:r>
            <a:r>
              <a:rPr lang="en-GB" sz="1800" i="1" dirty="0" smtClean="0">
                <a:latin typeface="Arial" panose="020B0604020202020204" pitchFamily="34" charset="0"/>
                <a:cs typeface="Arial" panose="020B0604020202020204" pitchFamily="34" charset="0"/>
              </a:rPr>
              <a:t> March </a:t>
            </a:r>
            <a:r>
              <a:rPr lang="en-GB" sz="1800" i="1" dirty="0">
                <a:latin typeface="Arial" panose="020B0604020202020204" pitchFamily="34" charset="0"/>
                <a:cs typeface="Arial" panose="020B0604020202020204" pitchFamily="34" charset="0"/>
              </a:rPr>
              <a:t>2017</a:t>
            </a:r>
          </a:p>
          <a:p>
            <a:pPr algn="r"/>
            <a:r>
              <a:rPr lang="en-US" sz="1800" b="1" dirty="0">
                <a:solidFill>
                  <a:srgbClr val="C00000"/>
                </a:solidFill>
                <a:latin typeface="Arial" panose="020B0604020202020204" pitchFamily="34" charset="0"/>
                <a:cs typeface="Arial" panose="020B0604020202020204" pitchFamily="34" charset="0"/>
              </a:rPr>
              <a:t/>
            </a:r>
            <a:br>
              <a:rPr lang="en-US" sz="1800" b="1" dirty="0">
                <a:solidFill>
                  <a:srgbClr val="C00000"/>
                </a:solidFill>
                <a:latin typeface="Arial" panose="020B0604020202020204" pitchFamily="34" charset="0"/>
                <a:cs typeface="Arial" panose="020B0604020202020204" pitchFamily="34" charset="0"/>
              </a:rPr>
            </a:br>
            <a:endParaRPr lang="en-US" sz="18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3969026" y="1419990"/>
            <a:ext cx="5389956" cy="1886427"/>
          </a:xfrm>
          <a:prstGeom prst="rect">
            <a:avLst/>
          </a:prstGeom>
          <a:solidFill>
            <a:schemeClr val="tx1">
              <a:lumMod val="50000"/>
              <a:lumOff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873420" y="1400112"/>
            <a:ext cx="5555503" cy="2246769"/>
          </a:xfrm>
          <a:prstGeom prst="rect">
            <a:avLst/>
          </a:prstGeom>
          <a:noFill/>
        </p:spPr>
        <p:txBody>
          <a:bodyPr wrap="square" rtlCol="0">
            <a:spAutoFit/>
          </a:bodyPr>
          <a:lstStyle/>
          <a:p>
            <a:pPr algn="ctr"/>
            <a:endParaRPr lang="en-GB" sz="2800" b="1" dirty="0" smtClean="0">
              <a:ln w="3175">
                <a:noFill/>
              </a:ln>
              <a:solidFill>
                <a:prstClr val="white"/>
              </a:solidFill>
              <a:latin typeface="Arial" pitchFamily="34" charset="0"/>
              <a:cs typeface="Arial" pitchFamily="34" charset="0"/>
            </a:endParaRPr>
          </a:p>
          <a:p>
            <a:pPr algn="r"/>
            <a:endParaRPr lang="en-GB" sz="2800" b="1" dirty="0" smtClean="0">
              <a:ln w="3175">
                <a:noFill/>
              </a:ln>
              <a:solidFill>
                <a:prstClr val="white"/>
              </a:solidFill>
              <a:latin typeface="Arial" pitchFamily="34" charset="0"/>
              <a:cs typeface="Arial" pitchFamily="34" charset="0"/>
            </a:endParaRPr>
          </a:p>
          <a:p>
            <a:pPr algn="r"/>
            <a:endParaRPr lang="en-GB" sz="2800" b="1" dirty="0">
              <a:ln w="3175">
                <a:noFill/>
              </a:ln>
              <a:solidFill>
                <a:prstClr val="white"/>
              </a:solidFill>
              <a:latin typeface="Arial" pitchFamily="34" charset="0"/>
              <a:cs typeface="Arial" pitchFamily="34" charset="0"/>
            </a:endParaRPr>
          </a:p>
          <a:p>
            <a:pPr algn="r"/>
            <a:r>
              <a:rPr lang="en-GB" sz="2800" b="1" dirty="0" smtClean="0">
                <a:ln w="3175">
                  <a:noFill/>
                </a:ln>
                <a:solidFill>
                  <a:prstClr val="white"/>
                </a:solidFill>
                <a:latin typeface="Arial" pitchFamily="34" charset="0"/>
                <a:cs typeface="Arial" pitchFamily="34" charset="0"/>
              </a:rPr>
              <a:t>What </a:t>
            </a:r>
            <a:r>
              <a:rPr lang="en-GB" sz="2800" b="1" dirty="0">
                <a:ln w="3175">
                  <a:noFill/>
                </a:ln>
                <a:solidFill>
                  <a:prstClr val="white"/>
                </a:solidFill>
                <a:latin typeface="Arial" pitchFamily="34" charset="0"/>
                <a:cs typeface="Arial" pitchFamily="34" charset="0"/>
              </a:rPr>
              <a:t>works in violence prevention? </a:t>
            </a:r>
          </a:p>
        </p:txBody>
      </p:sp>
    </p:spTree>
    <p:extLst>
      <p:ext uri="{BB962C8B-B14F-4D97-AF65-F5344CB8AC3E}">
        <p14:creationId xmlns:p14="http://schemas.microsoft.com/office/powerpoint/2010/main" val="1537238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a:t>How do criminals ask themselves to be policed?</a:t>
            </a:r>
          </a:p>
        </p:txBody>
      </p:sp>
      <p:sp>
        <p:nvSpPr>
          <p:cNvPr id="5" name="Content Placeholder 4"/>
          <p:cNvSpPr>
            <a:spLocks noGrp="1"/>
          </p:cNvSpPr>
          <p:nvPr>
            <p:ph idx="1"/>
          </p:nvPr>
        </p:nvSpPr>
        <p:spPr/>
        <p:txBody>
          <a:bodyPr/>
          <a:lstStyle/>
          <a:p>
            <a:pPr marL="742950" indent="-742950">
              <a:buFont typeface="+mj-lt"/>
              <a:buAutoNum type="arabicPeriod"/>
            </a:pPr>
            <a:r>
              <a:rPr lang="en-GB" sz="3600" b="1" dirty="0"/>
              <a:t>Differently to other people?</a:t>
            </a:r>
          </a:p>
          <a:p>
            <a:pPr marL="742950" indent="-742950">
              <a:buFont typeface="+mj-lt"/>
              <a:buAutoNum type="arabicPeriod"/>
            </a:pPr>
            <a:r>
              <a:rPr lang="en-GB" sz="3600" b="1" dirty="0"/>
              <a:t>Predictably?</a:t>
            </a:r>
          </a:p>
          <a:p>
            <a:pPr marL="742950" indent="-742950">
              <a:buFont typeface="+mj-lt"/>
              <a:buAutoNum type="arabicPeriod"/>
            </a:pPr>
            <a:r>
              <a:rPr lang="en-GB" sz="3600" b="1" dirty="0"/>
              <a:t>Fairly?</a:t>
            </a:r>
          </a:p>
          <a:p>
            <a:pPr marL="0" indent="0">
              <a:buNone/>
            </a:pPr>
            <a:r>
              <a:rPr lang="en-GB" sz="4000" b="1" dirty="0"/>
              <a:t>But why should we let them decide?</a:t>
            </a:r>
          </a:p>
        </p:txBody>
      </p:sp>
    </p:spTree>
    <p:extLst>
      <p:ext uri="{BB962C8B-B14F-4D97-AF65-F5344CB8AC3E}">
        <p14:creationId xmlns:p14="http://schemas.microsoft.com/office/powerpoint/2010/main" val="22294084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2"/>
            <a:ext cx="10515600" cy="4351338"/>
          </a:xfrm>
        </p:spPr>
        <p:txBody>
          <a:bodyPr>
            <a:normAutofit/>
          </a:bodyPr>
          <a:lstStyle/>
          <a:p>
            <a:endParaRPr lang="en-US" dirty="0" smtClean="0"/>
          </a:p>
          <a:p>
            <a:r>
              <a:rPr lang="en-GB" dirty="0" smtClean="0"/>
              <a:t>What are the inherent challenges in answering the question ‘what works’?</a:t>
            </a:r>
          </a:p>
          <a:p>
            <a:r>
              <a:rPr lang="en-GB" dirty="0" smtClean="0"/>
              <a:t>Given these challenges, what seems to ‘work’ to reduce domestic violence and abuse</a:t>
            </a:r>
            <a:r>
              <a:rPr lang="en-GB" dirty="0"/>
              <a:t> </a:t>
            </a:r>
            <a:r>
              <a:rPr lang="en-GB" dirty="0" smtClean="0"/>
              <a:t>(DVA)?</a:t>
            </a:r>
            <a:endParaRPr lang="en-GB" dirty="0"/>
          </a:p>
          <a:p>
            <a:r>
              <a:rPr lang="en-GB" dirty="0" smtClean="0"/>
              <a:t>What </a:t>
            </a:r>
            <a:r>
              <a:rPr lang="en-GB" dirty="0"/>
              <a:t>part does </a:t>
            </a:r>
            <a:r>
              <a:rPr lang="en-GB" dirty="0" smtClean="0"/>
              <a:t>a ‘risk-led’ approach play in current efforts to better comprehend and respond to DVA?</a:t>
            </a:r>
            <a:endParaRPr lang="en-GB" dirty="0"/>
          </a:p>
          <a:p>
            <a:pPr marL="0" indent="0">
              <a:buNone/>
            </a:pPr>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379960" y="321457"/>
            <a:ext cx="7602238" cy="954107"/>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Key questions</a:t>
            </a:r>
            <a:endParaRPr lang="en-GB" sz="2800" b="1" dirty="0">
              <a:solidFill>
                <a:prstClr val="white"/>
              </a:solidFill>
              <a:latin typeface="Arial" panose="020B0604020202020204" pitchFamily="34" charset="0"/>
              <a:cs typeface="Arial" panose="020B0604020202020204" pitchFamily="34" charset="0"/>
            </a:endParaRP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1517323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690688"/>
            <a:ext cx="10515600" cy="4679632"/>
          </a:xfrm>
        </p:spPr>
        <p:txBody>
          <a:bodyPr>
            <a:normAutofit fontScale="92500" lnSpcReduction="10000"/>
          </a:bodyPr>
          <a:lstStyle/>
          <a:p>
            <a:endParaRPr lang="en-US" dirty="0" smtClean="0"/>
          </a:p>
          <a:p>
            <a:pPr marL="0" indent="0" algn="ctr">
              <a:buNone/>
            </a:pPr>
            <a:r>
              <a:rPr lang="en-US" sz="3500" b="1" i="1" u="sng" dirty="0" smtClean="0"/>
              <a:t>The problem of DVA is prevalent, multi-faceted </a:t>
            </a:r>
          </a:p>
          <a:p>
            <a:pPr marL="0" indent="0" algn="ctr">
              <a:buNone/>
            </a:pPr>
            <a:r>
              <a:rPr lang="en-US" sz="3500" b="1" i="1" u="sng" dirty="0" smtClean="0"/>
              <a:t>and complex.</a:t>
            </a:r>
            <a:endParaRPr lang="en-US" sz="3500" b="1" i="1" u="sng" dirty="0"/>
          </a:p>
          <a:p>
            <a:pPr marL="571500" indent="-571500"/>
            <a:endParaRPr lang="en-US" b="1" i="1" u="sng" dirty="0"/>
          </a:p>
          <a:p>
            <a:pPr marL="571500" indent="-571500">
              <a:buFont typeface="Wingdings" pitchFamily="2" charset="2"/>
              <a:buChar char="Ø"/>
            </a:pPr>
            <a:r>
              <a:rPr lang="en-US" sz="3000" dirty="0" smtClean="0"/>
              <a:t>In every society, a substantial proportion of people is affected, often multiply, at different points in the life course, in various contexts, with numerous consequences.</a:t>
            </a:r>
          </a:p>
          <a:p>
            <a:pPr marL="571500" indent="-571500">
              <a:buFont typeface="Wingdings" pitchFamily="2" charset="2"/>
              <a:buChar char="Ø"/>
            </a:pPr>
            <a:r>
              <a:rPr lang="en-US" sz="3000" dirty="0" smtClean="0"/>
              <a:t>DVA overlaps with, contributes to, and is reinforced by other crime and social problems.</a:t>
            </a:r>
          </a:p>
          <a:p>
            <a:pPr marL="571500" indent="-571500">
              <a:buFont typeface="Wingdings" pitchFamily="2" charset="2"/>
              <a:buChar char="Ø"/>
            </a:pPr>
            <a:r>
              <a:rPr lang="en-US" sz="3000" dirty="0" smtClean="0"/>
              <a:t>Under these circumstances, comprehension and systematic identification of the problem itself are significant challenges.</a:t>
            </a:r>
          </a:p>
          <a:p>
            <a:pPr marL="0" indent="0">
              <a:buNone/>
            </a:pPr>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r>
              <a:rPr lang="en-GB" sz="2800" b="1" dirty="0" smtClean="0">
                <a:solidFill>
                  <a:prstClr val="white"/>
                </a:solidFill>
                <a:latin typeface="Arial" panose="020B0604020202020204" pitchFamily="34" charset="0"/>
                <a:cs typeface="Arial" panose="020B0604020202020204" pitchFamily="34" charset="0"/>
              </a:rPr>
              <a:t>Understanding </a:t>
            </a:r>
            <a:r>
              <a:rPr lang="en-GB" sz="2800" b="1" dirty="0">
                <a:solidFill>
                  <a:prstClr val="white"/>
                </a:solidFill>
                <a:latin typeface="Arial" panose="020B0604020202020204" pitchFamily="34" charset="0"/>
                <a:cs typeface="Arial" panose="020B0604020202020204" pitchFamily="34" charset="0"/>
              </a:rPr>
              <a:t>‘what works’:</a:t>
            </a:r>
          </a:p>
          <a:p>
            <a:pPr algn="ctr"/>
            <a:r>
              <a:rPr lang="en-GB" sz="2800" b="1" dirty="0">
                <a:solidFill>
                  <a:prstClr val="white"/>
                </a:solidFill>
                <a:latin typeface="Arial" panose="020B0604020202020204" pitchFamily="34" charset="0"/>
                <a:cs typeface="Arial" panose="020B0604020202020204" pitchFamily="34" charset="0"/>
              </a:rPr>
              <a:t>Challenge #1</a:t>
            </a: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933048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1"/>
            <a:ext cx="10515600" cy="4570905"/>
          </a:xfrm>
        </p:spPr>
        <p:txBody>
          <a:bodyPr>
            <a:normAutofit/>
          </a:bodyPr>
          <a:lstStyle/>
          <a:p>
            <a:endParaRPr lang="en-US" dirty="0" smtClean="0"/>
          </a:p>
          <a:p>
            <a:pPr marL="0" indent="0" algn="ctr">
              <a:buNone/>
            </a:pPr>
            <a:r>
              <a:rPr lang="en-US" sz="3200" b="1" i="1" u="sng" dirty="0"/>
              <a:t>The risk of </a:t>
            </a:r>
            <a:r>
              <a:rPr lang="en-US" sz="3200" b="1" i="1" u="sng" dirty="0" smtClean="0"/>
              <a:t>DVA for </a:t>
            </a:r>
            <a:r>
              <a:rPr lang="en-US" sz="3200" b="1" i="1" u="sng" dirty="0"/>
              <a:t>both victims and offenders </a:t>
            </a:r>
            <a:endParaRPr lang="en-US" sz="3200" b="1" i="1" u="sng" dirty="0" smtClean="0"/>
          </a:p>
          <a:p>
            <a:pPr marL="0" indent="0" algn="ctr">
              <a:buNone/>
            </a:pPr>
            <a:r>
              <a:rPr lang="en-US" sz="3200" b="1" i="1" u="sng" dirty="0" smtClean="0"/>
              <a:t>reduces over </a:t>
            </a:r>
            <a:r>
              <a:rPr lang="en-US" sz="3200" b="1" i="1" u="sng" dirty="0"/>
              <a:t>the lifespan.</a:t>
            </a:r>
          </a:p>
          <a:p>
            <a:pPr marL="571500" indent="-571500"/>
            <a:endParaRPr lang="en-US" b="1" i="1" u="sng" dirty="0"/>
          </a:p>
          <a:p>
            <a:pPr marL="571500" indent="-571500">
              <a:buFont typeface="Wingdings" pitchFamily="2" charset="2"/>
              <a:buChar char="Ø"/>
            </a:pPr>
            <a:r>
              <a:rPr lang="en-US" dirty="0"/>
              <a:t>This occurs ‘naturally’ even </a:t>
            </a:r>
            <a:r>
              <a:rPr lang="en-US" b="1" i="1" u="sng" dirty="0"/>
              <a:t>without </a:t>
            </a:r>
            <a:r>
              <a:rPr lang="en-US" dirty="0"/>
              <a:t>formal </a:t>
            </a:r>
            <a:r>
              <a:rPr lang="en-US" dirty="0" smtClean="0"/>
              <a:t>intervention.</a:t>
            </a:r>
          </a:p>
          <a:p>
            <a:pPr marL="571500" indent="-571500">
              <a:buFont typeface="Wingdings" pitchFamily="2" charset="2"/>
              <a:buChar char="Ø"/>
            </a:pPr>
            <a:r>
              <a:rPr lang="en-US" dirty="0" smtClean="0"/>
              <a:t>Therefore </a:t>
            </a:r>
            <a:r>
              <a:rPr lang="en-US" dirty="0"/>
              <a:t>we must </a:t>
            </a:r>
            <a:r>
              <a:rPr lang="en-US" dirty="0" smtClean="0"/>
              <a:t>identify </a:t>
            </a:r>
            <a:r>
              <a:rPr lang="en-US" dirty="0"/>
              <a:t>whether interventions significantly accelerate this </a:t>
            </a:r>
            <a:r>
              <a:rPr lang="en-US" b="1" i="1" u="sng" dirty="0"/>
              <a:t>natural </a:t>
            </a:r>
            <a:r>
              <a:rPr lang="en-US" b="1" i="1" u="sng" dirty="0" smtClean="0"/>
              <a:t>desistance.</a:t>
            </a:r>
            <a:endParaRPr lang="en-US" dirty="0"/>
          </a:p>
          <a:p>
            <a:pPr marL="571500" indent="-571500">
              <a:buFont typeface="Wingdings" pitchFamily="2" charset="2"/>
              <a:buChar char="Ø"/>
            </a:pPr>
            <a:r>
              <a:rPr lang="en-US" dirty="0" smtClean="0"/>
              <a:t>The evidence that can </a:t>
            </a:r>
            <a:r>
              <a:rPr lang="en-US" dirty="0"/>
              <a:t>best </a:t>
            </a:r>
            <a:r>
              <a:rPr lang="en-US" dirty="0" smtClean="0"/>
              <a:t>distinguish between </a:t>
            </a:r>
            <a:r>
              <a:rPr lang="en-US" b="1" i="1" u="sng" dirty="0"/>
              <a:t>natural</a:t>
            </a:r>
            <a:r>
              <a:rPr lang="en-US" dirty="0"/>
              <a:t> </a:t>
            </a:r>
            <a:r>
              <a:rPr lang="en-US" dirty="0" smtClean="0"/>
              <a:t>and </a:t>
            </a:r>
            <a:r>
              <a:rPr lang="en-US" b="1" i="1" u="sng" dirty="0"/>
              <a:t>accelerated</a:t>
            </a:r>
            <a:r>
              <a:rPr lang="en-US" dirty="0"/>
              <a:t> </a:t>
            </a:r>
            <a:r>
              <a:rPr lang="en-US" dirty="0" smtClean="0"/>
              <a:t>desistance is hard to come by (RCTs).</a:t>
            </a:r>
            <a:endParaRPr lang="en-US" dirty="0"/>
          </a:p>
          <a:p>
            <a:pPr marL="0" indent="0">
              <a:buNone/>
            </a:pPr>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r>
              <a:rPr lang="en-GB" sz="2800" b="1" dirty="0" smtClean="0">
                <a:solidFill>
                  <a:prstClr val="white"/>
                </a:solidFill>
                <a:latin typeface="Arial" panose="020B0604020202020204" pitchFamily="34" charset="0"/>
                <a:cs typeface="Arial" panose="020B0604020202020204" pitchFamily="34" charset="0"/>
              </a:rPr>
              <a:t>Understanding ‘what works’:</a:t>
            </a:r>
          </a:p>
          <a:p>
            <a:pPr algn="ctr"/>
            <a:r>
              <a:rPr lang="en-GB" sz="2800" b="1" dirty="0" smtClean="0">
                <a:solidFill>
                  <a:prstClr val="white"/>
                </a:solidFill>
                <a:latin typeface="Arial" panose="020B0604020202020204" pitchFamily="34" charset="0"/>
                <a:cs typeface="Arial" panose="020B0604020202020204" pitchFamily="34" charset="0"/>
              </a:rPr>
              <a:t>Challenge #2</a:t>
            </a:r>
            <a:endParaRPr lang="en-GB" sz="2800" b="1" dirty="0">
              <a:solidFill>
                <a:prstClr val="white"/>
              </a:solidFill>
              <a:latin typeface="Arial" panose="020B0604020202020204" pitchFamily="34" charset="0"/>
              <a:cs typeface="Arial" panose="020B0604020202020204" pitchFamily="34" charset="0"/>
            </a:endParaRP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1027488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1"/>
            <a:ext cx="10515600" cy="4617798"/>
          </a:xfrm>
        </p:spPr>
        <p:txBody>
          <a:bodyPr>
            <a:normAutofit fontScale="85000" lnSpcReduction="10000"/>
          </a:bodyPr>
          <a:lstStyle/>
          <a:p>
            <a:pPr marL="0" indent="0" algn="ctr">
              <a:buNone/>
            </a:pPr>
            <a:endParaRPr lang="en-GB" b="1" i="1" u="sng" dirty="0" smtClean="0">
              <a:latin typeface="Gotham Book"/>
            </a:endParaRPr>
          </a:p>
          <a:p>
            <a:pPr marL="0" indent="0" algn="ctr">
              <a:buNone/>
            </a:pPr>
            <a:r>
              <a:rPr lang="en-GB" sz="3800" b="1" i="1" u="sng" dirty="0" smtClean="0"/>
              <a:t>A diverse toolkit of interventions </a:t>
            </a:r>
          </a:p>
          <a:p>
            <a:pPr marL="0" indent="0" algn="ctr">
              <a:buNone/>
            </a:pPr>
            <a:r>
              <a:rPr lang="en-GB" sz="3800" b="1" i="1" u="sng" dirty="0" smtClean="0"/>
              <a:t>has developed over time.</a:t>
            </a:r>
          </a:p>
          <a:p>
            <a:pPr marL="0" indent="0">
              <a:buNone/>
            </a:pPr>
            <a:endParaRPr lang="en-GB" dirty="0" smtClean="0"/>
          </a:p>
          <a:p>
            <a:pPr marL="571500" indent="-571500">
              <a:buFont typeface="Wingdings" pitchFamily="2" charset="2"/>
              <a:buChar char="Ø"/>
            </a:pPr>
            <a:r>
              <a:rPr lang="en-US" sz="3000" dirty="0" smtClean="0"/>
              <a:t>These may target the </a:t>
            </a:r>
            <a:r>
              <a:rPr lang="en-US" sz="3000" b="1" i="1" u="sng" dirty="0" smtClean="0"/>
              <a:t>offender</a:t>
            </a:r>
            <a:r>
              <a:rPr lang="en-US" sz="3000" dirty="0" smtClean="0"/>
              <a:t>, with the aim of reducing their recidivism. </a:t>
            </a:r>
          </a:p>
          <a:p>
            <a:pPr marL="571500" indent="-571500">
              <a:buFont typeface="Wingdings" pitchFamily="2" charset="2"/>
              <a:buChar char="Ø"/>
            </a:pPr>
            <a:r>
              <a:rPr lang="en-US" sz="3000" dirty="0" smtClean="0"/>
              <a:t>These may focus on the </a:t>
            </a:r>
            <a:r>
              <a:rPr lang="en-US" sz="3000" b="1" i="1" u="sng" dirty="0" smtClean="0"/>
              <a:t>victim</a:t>
            </a:r>
            <a:r>
              <a:rPr lang="en-US" sz="3000" dirty="0" smtClean="0"/>
              <a:t>, with the aim of reducing their re-</a:t>
            </a:r>
            <a:r>
              <a:rPr lang="en-US" sz="3000" dirty="0" err="1" smtClean="0"/>
              <a:t>victimisation</a:t>
            </a:r>
            <a:r>
              <a:rPr lang="en-US" sz="3000" dirty="0" smtClean="0"/>
              <a:t>.</a:t>
            </a:r>
          </a:p>
          <a:p>
            <a:pPr marL="571500" indent="-571500">
              <a:buFont typeface="Wingdings" pitchFamily="2" charset="2"/>
              <a:buChar char="Ø"/>
            </a:pPr>
            <a:r>
              <a:rPr lang="en-US" sz="3000" dirty="0" smtClean="0"/>
              <a:t>These may </a:t>
            </a:r>
            <a:r>
              <a:rPr lang="en-GB" sz="3000" dirty="0" smtClean="0"/>
              <a:t>be </a:t>
            </a:r>
            <a:r>
              <a:rPr lang="en-GB" sz="3000" dirty="0"/>
              <a:t>located </a:t>
            </a:r>
            <a:r>
              <a:rPr lang="en-GB" sz="3000" b="1" i="1" u="sng" dirty="0" smtClean="0"/>
              <a:t>within</a:t>
            </a:r>
            <a:r>
              <a:rPr lang="en-GB" sz="3000" dirty="0" smtClean="0"/>
              <a:t> multiple </a:t>
            </a:r>
            <a:r>
              <a:rPr lang="en-GB" sz="3000" dirty="0"/>
              <a:t>domains (e.g. </a:t>
            </a:r>
            <a:r>
              <a:rPr lang="en-GB" sz="3000" dirty="0" smtClean="0"/>
              <a:t>NGOs, Criminal Justice, Health). </a:t>
            </a:r>
          </a:p>
          <a:p>
            <a:pPr marL="571500" indent="-571500">
              <a:buFont typeface="Wingdings" pitchFamily="2" charset="2"/>
              <a:buChar char="Ø"/>
            </a:pPr>
            <a:r>
              <a:rPr lang="en-GB" sz="3000" dirty="0" smtClean="0"/>
              <a:t>Additionally, these are often located </a:t>
            </a:r>
            <a:r>
              <a:rPr lang="en-GB" sz="3000" b="1" i="1" u="sng" dirty="0" smtClean="0"/>
              <a:t>across</a:t>
            </a:r>
            <a:r>
              <a:rPr lang="en-GB" sz="3000" dirty="0" smtClean="0"/>
              <a:t> multiple domains, in the form of partnerships (</a:t>
            </a:r>
            <a:r>
              <a:rPr lang="en-GB" sz="3000" dirty="0"/>
              <a:t>e.g., CCRs, MARACs</a:t>
            </a:r>
            <a:r>
              <a:rPr lang="en-GB" sz="3000" dirty="0" smtClean="0"/>
              <a:t>).</a:t>
            </a:r>
            <a:endParaRPr lang="en-GB" sz="3000" dirty="0"/>
          </a:p>
          <a:p>
            <a:endParaRPr lang="en-US" dirty="0" smtClean="0"/>
          </a:p>
          <a:p>
            <a:pPr marL="0" indent="0">
              <a:buNone/>
            </a:pPr>
            <a:endParaRPr lang="en-GB" dirty="0"/>
          </a:p>
        </p:txBody>
      </p:sp>
      <p:sp>
        <p:nvSpPr>
          <p:cNvPr id="6" name="Rectangle 5"/>
          <p:cNvSpPr/>
          <p:nvPr/>
        </p:nvSpPr>
        <p:spPr>
          <a:xfrm>
            <a:off x="855960" y="1818173"/>
            <a:ext cx="10632616" cy="1631216"/>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r>
              <a:rPr lang="en-GB" sz="2800" b="1" dirty="0" smtClean="0">
                <a:solidFill>
                  <a:prstClr val="white"/>
                </a:solidFill>
                <a:latin typeface="Arial" panose="020B0604020202020204" pitchFamily="34" charset="0"/>
                <a:cs typeface="Arial" panose="020B0604020202020204" pitchFamily="34" charset="0"/>
              </a:rPr>
              <a:t>Understanding ‘what works’:</a:t>
            </a:r>
          </a:p>
          <a:p>
            <a:pPr algn="ctr"/>
            <a:r>
              <a:rPr lang="en-GB" sz="2800" b="1" dirty="0" smtClean="0">
                <a:solidFill>
                  <a:prstClr val="white"/>
                </a:solidFill>
                <a:latin typeface="Arial" panose="020B0604020202020204" pitchFamily="34" charset="0"/>
                <a:cs typeface="Arial" panose="020B0604020202020204" pitchFamily="34" charset="0"/>
              </a:rPr>
              <a:t>Challenge #3</a:t>
            </a:r>
            <a:endParaRPr lang="en-GB" sz="2800" b="1" dirty="0">
              <a:solidFill>
                <a:prstClr val="white"/>
              </a:solidFill>
              <a:latin typeface="Arial" panose="020B0604020202020204" pitchFamily="34" charset="0"/>
              <a:cs typeface="Arial" panose="020B0604020202020204" pitchFamily="34" charset="0"/>
            </a:endParaRP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1588418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2"/>
            <a:ext cx="10515600" cy="4606074"/>
          </a:xfrm>
        </p:spPr>
        <p:txBody>
          <a:bodyPr>
            <a:normAutofit/>
          </a:bodyPr>
          <a:lstStyle/>
          <a:p>
            <a:r>
              <a:rPr lang="en-GB" b="1" dirty="0"/>
              <a:t>Widespread proliferation of </a:t>
            </a:r>
            <a:r>
              <a:rPr lang="en-GB" b="1" dirty="0" smtClean="0"/>
              <a:t>interventions as well as research to test their effectiveness</a:t>
            </a:r>
            <a:endParaRPr lang="en-GB" b="1" dirty="0"/>
          </a:p>
          <a:p>
            <a:pPr lvl="1"/>
            <a:r>
              <a:rPr lang="en-GB" b="1" dirty="0" smtClean="0"/>
              <a:t>Advocacy</a:t>
            </a:r>
            <a:r>
              <a:rPr lang="en-GB" dirty="0"/>
              <a:t>: </a:t>
            </a:r>
            <a:r>
              <a:rPr lang="en-GB" dirty="0" smtClean="0"/>
              <a:t>Moderate </a:t>
            </a:r>
            <a:r>
              <a:rPr lang="en-GB" dirty="0"/>
              <a:t>evidence from </a:t>
            </a:r>
            <a:r>
              <a:rPr lang="en-GB" dirty="0" smtClean="0"/>
              <a:t>10 </a:t>
            </a:r>
            <a:r>
              <a:rPr lang="en-GB" dirty="0"/>
              <a:t>studies that advocacy services may improve </a:t>
            </a:r>
            <a:r>
              <a:rPr lang="en-GB" dirty="0" smtClean="0"/>
              <a:t>safety and reduce re-victimisation.</a:t>
            </a:r>
          </a:p>
          <a:p>
            <a:pPr lvl="1"/>
            <a:r>
              <a:rPr lang="en-GB" b="1" dirty="0"/>
              <a:t>Police</a:t>
            </a:r>
            <a:r>
              <a:rPr lang="en-GB" dirty="0"/>
              <a:t>: Pooled analyses of US field experiments showed arrest produced less </a:t>
            </a:r>
            <a:r>
              <a:rPr lang="en-GB" dirty="0" smtClean="0"/>
              <a:t>re-victimisation </a:t>
            </a:r>
            <a:r>
              <a:rPr lang="en-GB" dirty="0"/>
              <a:t>on average.</a:t>
            </a:r>
          </a:p>
          <a:p>
            <a:pPr lvl="1"/>
            <a:r>
              <a:rPr lang="en-GB" b="1" dirty="0"/>
              <a:t>Prosecution and Conviction</a:t>
            </a:r>
            <a:r>
              <a:rPr lang="en-GB" dirty="0"/>
              <a:t>: A review of 32 studies found no statistically significant difference in the rates of recidivism</a:t>
            </a:r>
            <a:r>
              <a:rPr lang="en-GB" dirty="0" smtClean="0"/>
              <a:t>.</a:t>
            </a:r>
          </a:p>
          <a:p>
            <a:pPr lvl="1"/>
            <a:r>
              <a:rPr lang="en-GB" b="1" dirty="0"/>
              <a:t>Group interventions for abusers</a:t>
            </a:r>
            <a:r>
              <a:rPr lang="en-GB" dirty="0"/>
              <a:t>: Inconsistent evidence from 10 studies that short duration (&lt;16 weeks) group interventions reduce recidivism</a:t>
            </a:r>
            <a:r>
              <a:rPr lang="en-GB" dirty="0" smtClean="0"/>
              <a:t>.</a:t>
            </a:r>
          </a:p>
          <a:p>
            <a:pPr lvl="1"/>
            <a:r>
              <a:rPr lang="en-GB" b="1" dirty="0" smtClean="0"/>
              <a:t>Partnerships</a:t>
            </a:r>
            <a:r>
              <a:rPr lang="en-GB" dirty="0" smtClean="0"/>
              <a:t>: Moderate </a:t>
            </a:r>
            <a:r>
              <a:rPr lang="en-GB" dirty="0"/>
              <a:t>evidence from 11 studies that partnerships were effective </a:t>
            </a:r>
            <a:r>
              <a:rPr lang="en-GB" dirty="0" smtClean="0"/>
              <a:t>at supporting victims and </a:t>
            </a:r>
            <a:r>
              <a:rPr lang="en-GB" dirty="0"/>
              <a:t>reducing further </a:t>
            </a:r>
            <a:r>
              <a:rPr lang="en-GB" dirty="0" smtClean="0"/>
              <a:t>violence.</a:t>
            </a:r>
            <a:endParaRPr lang="en-GB" dirty="0"/>
          </a:p>
          <a:p>
            <a:endParaRPr lang="en-GB" dirty="0"/>
          </a:p>
          <a:p>
            <a:endParaRPr lang="en-GB" dirty="0"/>
          </a:p>
          <a:p>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Research highlights</a:t>
            </a: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7633336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GB"/>
          </a:p>
        </p:txBody>
      </p:sp>
      <p:sp>
        <p:nvSpPr>
          <p:cNvPr id="4" name="Content Placeholder 3"/>
          <p:cNvSpPr>
            <a:spLocks noGrp="1"/>
          </p:cNvSpPr>
          <p:nvPr>
            <p:ph sz="half" idx="1"/>
          </p:nvPr>
        </p:nvSpPr>
        <p:spPr/>
        <p:txBody>
          <a:bodyPr>
            <a:normAutofit/>
          </a:bodyPr>
          <a:lstStyle/>
          <a:p>
            <a:pPr marL="0" indent="0">
              <a:buNone/>
            </a:pPr>
            <a:r>
              <a:rPr lang="en-GB" dirty="0" smtClean="0"/>
              <a:t>							</a:t>
            </a:r>
            <a:endParaRPr lang="en-GB" sz="2400" i="1" dirty="0"/>
          </a:p>
        </p:txBody>
      </p:sp>
      <p:sp>
        <p:nvSpPr>
          <p:cNvPr id="12" name="Content Placeholder 11"/>
          <p:cNvSpPr>
            <a:spLocks noGrp="1"/>
          </p:cNvSpPr>
          <p:nvPr>
            <p:ph sz="half" idx="2"/>
          </p:nvPr>
        </p:nvSpPr>
        <p:spPr>
          <a:xfrm>
            <a:off x="914400" y="1870768"/>
            <a:ext cx="5181600" cy="4621471"/>
          </a:xfrm>
        </p:spPr>
        <p:txBody>
          <a:bodyPr>
            <a:normAutofit/>
          </a:bodyPr>
          <a:lstStyle/>
          <a:p>
            <a:endParaRPr lang="en-GB" dirty="0" smtClean="0"/>
          </a:p>
          <a:p>
            <a:r>
              <a:rPr lang="en-GB" dirty="0" smtClean="0"/>
              <a:t>Developing risk tools </a:t>
            </a:r>
            <a:r>
              <a:rPr lang="en-GB" dirty="0"/>
              <a:t>(e.g. DASH</a:t>
            </a:r>
            <a:r>
              <a:rPr lang="en-GB" dirty="0" smtClean="0"/>
              <a:t>) based on a particular analysis of the problem</a:t>
            </a:r>
          </a:p>
          <a:p>
            <a:r>
              <a:rPr lang="en-GB" dirty="0" smtClean="0"/>
              <a:t>Structuring </a:t>
            </a:r>
            <a:r>
              <a:rPr lang="en-GB" dirty="0"/>
              <a:t>professional </a:t>
            </a:r>
            <a:r>
              <a:rPr lang="en-GB" dirty="0" smtClean="0"/>
              <a:t>judgment </a:t>
            </a:r>
          </a:p>
          <a:p>
            <a:r>
              <a:rPr lang="en-GB" dirty="0" smtClean="0"/>
              <a:t>Linking tools to interventions </a:t>
            </a:r>
            <a:r>
              <a:rPr lang="en-GB" dirty="0"/>
              <a:t>(e.g. IDVAs, MARACs)</a:t>
            </a:r>
          </a:p>
          <a:p>
            <a:r>
              <a:rPr lang="en-GB" dirty="0" smtClean="0"/>
              <a:t>Facilitating </a:t>
            </a:r>
            <a:r>
              <a:rPr lang="en-GB" dirty="0"/>
              <a:t>partnership work amongst key agencies</a:t>
            </a:r>
          </a:p>
          <a:p>
            <a:endParaRPr lang="en-GB" dirty="0"/>
          </a:p>
        </p:txBody>
      </p:sp>
      <p:sp>
        <p:nvSpPr>
          <p:cNvPr id="6" name="Rectangle 5"/>
          <p:cNvSpPr/>
          <p:nvPr/>
        </p:nvSpPr>
        <p:spPr>
          <a:xfrm>
            <a:off x="855960" y="1818173"/>
            <a:ext cx="10632616" cy="1631216"/>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graphicFrame>
        <p:nvGraphicFramePr>
          <p:cNvPr id="10" name="Diagram 9"/>
          <p:cNvGraphicFramePr/>
          <p:nvPr>
            <p:extLst/>
          </p:nvPr>
        </p:nvGraphicFramePr>
        <p:xfrm>
          <a:off x="5151120" y="1998254"/>
          <a:ext cx="8475785" cy="43136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p:cNvSpPr txBox="1"/>
          <p:nvPr/>
        </p:nvSpPr>
        <p:spPr>
          <a:xfrm>
            <a:off x="2404236" y="321457"/>
            <a:ext cx="7602238" cy="1384995"/>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Overview of </a:t>
            </a:r>
          </a:p>
          <a:p>
            <a:pPr algn="ctr"/>
            <a:r>
              <a:rPr lang="en-GB" sz="2800" b="1" dirty="0" smtClean="0">
                <a:solidFill>
                  <a:prstClr val="white"/>
                </a:solidFill>
                <a:latin typeface="Arial" panose="020B0604020202020204" pitchFamily="34" charset="0"/>
                <a:cs typeface="Arial" panose="020B0604020202020204" pitchFamily="34" charset="0"/>
              </a:rPr>
              <a:t>a risk-led approach to DVA</a:t>
            </a:r>
            <a:endParaRPr lang="en-GB"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158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2"/>
            <a:ext cx="10515600" cy="4351338"/>
          </a:xfrm>
        </p:spPr>
        <p:txBody>
          <a:bodyPr>
            <a:normAutofit/>
          </a:bodyPr>
          <a:lstStyle/>
          <a:p>
            <a:pPr marL="0" indent="0">
              <a:buNone/>
            </a:pPr>
            <a:r>
              <a:rPr lang="en-GB" dirty="0" smtClean="0"/>
              <a:t>							</a:t>
            </a:r>
            <a:endParaRPr lang="en-GB" sz="2400" i="1" dirty="0"/>
          </a:p>
        </p:txBody>
      </p:sp>
      <p:sp>
        <p:nvSpPr>
          <p:cNvPr id="6" name="Rectangle 5"/>
          <p:cNvSpPr/>
          <p:nvPr/>
        </p:nvSpPr>
        <p:spPr>
          <a:xfrm>
            <a:off x="855960" y="1818173"/>
            <a:ext cx="10632616" cy="1631216"/>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DASH research</a:t>
            </a:r>
            <a:endParaRPr lang="en-GB" sz="2800" b="1" dirty="0">
              <a:solidFill>
                <a:prstClr val="white"/>
              </a:solidFill>
              <a:latin typeface="Arial" panose="020B0604020202020204" pitchFamily="34" charset="0"/>
              <a:cs typeface="Arial" panose="020B0604020202020204" pitchFamily="34" charset="0"/>
            </a:endParaRP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graphicFrame>
        <p:nvGraphicFramePr>
          <p:cNvPr id="9" name="Diagram 8"/>
          <p:cNvGraphicFramePr/>
          <p:nvPr>
            <p:extLst/>
          </p:nvPr>
        </p:nvGraphicFramePr>
        <p:xfrm>
          <a:off x="2379959" y="1690688"/>
          <a:ext cx="7626515" cy="48475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47047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b="1" dirty="0"/>
              <a:t/>
            </a:r>
            <a:br>
              <a:rPr lang="en-GB" b="1" dirty="0"/>
            </a:br>
            <a:r>
              <a:rPr lang="en-GB" sz="3100" b="1" dirty="0">
                <a:latin typeface="+mn-lt"/>
              </a:rPr>
              <a:t/>
            </a:r>
            <a:br>
              <a:rPr lang="en-GB" sz="3100" b="1" dirty="0">
                <a:latin typeface="+mn-lt"/>
              </a:rPr>
            </a:br>
            <a:endParaRPr lang="en-GB" sz="3100" b="1" dirty="0">
              <a:latin typeface="+mn-lt"/>
            </a:endParaRPr>
          </a:p>
        </p:txBody>
      </p:sp>
      <p:graphicFrame>
        <p:nvGraphicFramePr>
          <p:cNvPr id="8" name="Diagram 7"/>
          <p:cNvGraphicFramePr/>
          <p:nvPr>
            <p:extLst/>
          </p:nvPr>
        </p:nvGraphicFramePr>
        <p:xfrm>
          <a:off x="955589" y="1556950"/>
          <a:ext cx="3262183" cy="273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p:cNvSpPr>
            <a:spLocks noGrp="1"/>
          </p:cNvSpPr>
          <p:nvPr>
            <p:ph sz="half" idx="2"/>
          </p:nvPr>
        </p:nvSpPr>
        <p:spPr>
          <a:xfrm>
            <a:off x="6181080" y="1762370"/>
            <a:ext cx="5181600" cy="4351338"/>
          </a:xfrm>
        </p:spPr>
        <p:txBody>
          <a:bodyPr>
            <a:normAutofit/>
          </a:bodyPr>
          <a:lstStyle/>
          <a:p>
            <a:pPr marL="0" indent="0">
              <a:buNone/>
            </a:pPr>
            <a:r>
              <a:rPr lang="en-GB" dirty="0" smtClean="0"/>
              <a:t>Uneven </a:t>
            </a:r>
            <a:r>
              <a:rPr lang="en-GB" dirty="0"/>
              <a:t>recognition of </a:t>
            </a:r>
            <a:r>
              <a:rPr lang="en-GB" dirty="0" smtClean="0"/>
              <a:t>incidents as domestic abuse</a:t>
            </a:r>
          </a:p>
          <a:p>
            <a:r>
              <a:rPr lang="en-GB" dirty="0" smtClean="0"/>
              <a:t>When mixed with other vulnerabilities</a:t>
            </a:r>
          </a:p>
          <a:p>
            <a:r>
              <a:rPr lang="en-GB" dirty="0" smtClean="0"/>
              <a:t>When familial</a:t>
            </a:r>
          </a:p>
          <a:p>
            <a:r>
              <a:rPr lang="en-GB" dirty="0" smtClean="0"/>
              <a:t>When non-violent</a:t>
            </a:r>
          </a:p>
          <a:p>
            <a:pPr marL="0" indent="0">
              <a:buNone/>
            </a:pPr>
            <a:endParaRPr lang="en-GB" dirty="0" smtClean="0"/>
          </a:p>
          <a:p>
            <a:pPr marL="0" indent="0">
              <a:buNone/>
            </a:pPr>
            <a:r>
              <a:rPr lang="en-GB" dirty="0" smtClean="0"/>
              <a:t>‘Cuffing’ of incidents</a:t>
            </a:r>
          </a:p>
          <a:p>
            <a:pPr marL="0" indent="0">
              <a:buNone/>
            </a:pPr>
            <a:endParaRPr lang="en-GB" dirty="0"/>
          </a:p>
          <a:p>
            <a:pPr marL="0" indent="0">
              <a:buNone/>
            </a:pPr>
            <a:endParaRPr lang="en-GB" b="1" dirty="0" smtClean="0"/>
          </a:p>
          <a:p>
            <a:pPr marL="0" indent="0">
              <a:buNone/>
            </a:pPr>
            <a:endParaRPr lang="en-GB" dirty="0"/>
          </a:p>
        </p:txBody>
      </p:sp>
      <p:sp>
        <p:nvSpPr>
          <p:cNvPr id="21" name="Rounded Rectangle 20"/>
          <p:cNvSpPr/>
          <p:nvPr/>
        </p:nvSpPr>
        <p:spPr>
          <a:xfrm>
            <a:off x="1278925" y="5768759"/>
            <a:ext cx="1158483" cy="702120"/>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prstClr val="white"/>
                </a:solidFill>
                <a:hlinkClick r:id="rId8"/>
              </a:rPr>
              <a:t>www.youtube.com/watch?v=jdKmykYSqRg</a:t>
            </a:r>
            <a:r>
              <a:rPr lang="en-GB" sz="1000" dirty="0" smtClean="0">
                <a:solidFill>
                  <a:prstClr val="white"/>
                </a:solidFill>
              </a:rPr>
              <a:t> </a:t>
            </a:r>
            <a:endParaRPr lang="en-GB" sz="1000" dirty="0">
              <a:solidFill>
                <a:prstClr val="white"/>
              </a:solidFill>
            </a:endParaRPr>
          </a:p>
        </p:txBody>
      </p:sp>
      <p:sp>
        <p:nvSpPr>
          <p:cNvPr id="22" name="Rounded Rectangle 21"/>
          <p:cNvSpPr/>
          <p:nvPr/>
        </p:nvSpPr>
        <p:spPr>
          <a:xfrm>
            <a:off x="2567079" y="5762648"/>
            <a:ext cx="1142999" cy="702120"/>
          </a:xfrm>
          <a:prstGeom prst="roundRect">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prstClr val="white"/>
                </a:solidFill>
                <a:hlinkClick r:id="rId9"/>
              </a:rPr>
              <a:t>https://www.youtube.com/watch?v=w2uJDiaLbh0</a:t>
            </a:r>
            <a:r>
              <a:rPr lang="en-GB" sz="1000" dirty="0">
                <a:solidFill>
                  <a:prstClr val="white"/>
                </a:solidFill>
              </a:rPr>
              <a:t> </a:t>
            </a: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925" y="4899958"/>
            <a:ext cx="1143000" cy="857250"/>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2562" y="4911509"/>
            <a:ext cx="1143000" cy="857250"/>
          </a:xfrm>
          <a:prstGeom prst="rect">
            <a:avLst/>
          </a:prstGeom>
        </p:spPr>
      </p:pic>
      <p:pic>
        <p:nvPicPr>
          <p:cNvPr id="13" name="Picture 12"/>
          <p:cNvPicPr>
            <a:picLocks noChangeAspect="1"/>
          </p:cNvPicPr>
          <p:nvPr/>
        </p:nvPicPr>
        <p:blipFill>
          <a:blip r:embed="rId12"/>
          <a:stretch>
            <a:fillRect/>
          </a:stretch>
        </p:blipFill>
        <p:spPr>
          <a:xfrm>
            <a:off x="868020" y="325066"/>
            <a:ext cx="1511939" cy="1365622"/>
          </a:xfrm>
          <a:prstGeom prst="rect">
            <a:avLst/>
          </a:prstGeom>
        </p:spPr>
      </p:pic>
      <p:pic>
        <p:nvPicPr>
          <p:cNvPr id="14" name="Picture 2"/>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029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b="1" dirty="0"/>
              <a:t/>
            </a:r>
            <a:br>
              <a:rPr lang="en-GB" b="1" dirty="0"/>
            </a:br>
            <a:r>
              <a:rPr lang="en-GB" sz="3100" b="1" dirty="0">
                <a:latin typeface="+mn-lt"/>
              </a:rPr>
              <a:t/>
            </a:r>
            <a:br>
              <a:rPr lang="en-GB" sz="3100" b="1" dirty="0">
                <a:latin typeface="+mn-lt"/>
              </a:rPr>
            </a:br>
            <a:endParaRPr lang="en-GB" sz="3100" b="1" dirty="0">
              <a:latin typeface="+mn-lt"/>
            </a:endParaRPr>
          </a:p>
        </p:txBody>
      </p:sp>
      <p:graphicFrame>
        <p:nvGraphicFramePr>
          <p:cNvPr id="8" name="Diagram 7"/>
          <p:cNvGraphicFramePr/>
          <p:nvPr>
            <p:extLst/>
          </p:nvPr>
        </p:nvGraphicFramePr>
        <p:xfrm>
          <a:off x="955589" y="1556950"/>
          <a:ext cx="3262183" cy="273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p:cNvSpPr>
            <a:spLocks noGrp="1"/>
          </p:cNvSpPr>
          <p:nvPr>
            <p:ph sz="half" idx="2"/>
          </p:nvPr>
        </p:nvSpPr>
        <p:spPr/>
        <p:txBody>
          <a:bodyPr>
            <a:normAutofit fontScale="92500" lnSpcReduction="10000"/>
          </a:bodyPr>
          <a:lstStyle/>
          <a:p>
            <a:pPr marL="0" indent="0">
              <a:buNone/>
            </a:pPr>
            <a:r>
              <a:rPr lang="en-GB" dirty="0" smtClean="0"/>
              <a:t>Uneven </a:t>
            </a:r>
            <a:r>
              <a:rPr lang="en-GB" dirty="0"/>
              <a:t>application of </a:t>
            </a:r>
            <a:r>
              <a:rPr lang="en-GB" dirty="0" smtClean="0"/>
              <a:t>DASH </a:t>
            </a:r>
          </a:p>
          <a:p>
            <a:r>
              <a:rPr lang="en-GB" dirty="0"/>
              <a:t>C</a:t>
            </a:r>
            <a:r>
              <a:rPr lang="en-GB" dirty="0" smtClean="0"/>
              <a:t>ertain types of situations (“NCDV” and “verbal only”)</a:t>
            </a:r>
          </a:p>
          <a:p>
            <a:r>
              <a:rPr lang="en-GB" dirty="0" smtClean="0"/>
              <a:t>Certain types of people</a:t>
            </a:r>
          </a:p>
          <a:p>
            <a:pPr marL="0" indent="0">
              <a:buNone/>
            </a:pPr>
            <a:endParaRPr lang="en-GB" dirty="0"/>
          </a:p>
          <a:p>
            <a:pPr marL="0" indent="0">
              <a:buNone/>
            </a:pPr>
            <a:r>
              <a:rPr lang="en-GB" dirty="0" smtClean="0"/>
              <a:t>Utility of DASH questions for frontline interactions with victims</a:t>
            </a:r>
          </a:p>
          <a:p>
            <a:pPr marL="0" indent="0">
              <a:buNone/>
            </a:pPr>
            <a:endParaRPr lang="en-GB" dirty="0" smtClean="0"/>
          </a:p>
          <a:p>
            <a:pPr marL="0" indent="0">
              <a:buNone/>
            </a:pPr>
            <a:r>
              <a:rPr lang="en-GB" dirty="0" smtClean="0"/>
              <a:t>Blurred distinction between risk identification and risk assessment</a:t>
            </a:r>
            <a:endParaRPr lang="en-GB" b="1" dirty="0" smtClean="0"/>
          </a:p>
          <a:p>
            <a:pPr marL="0" indent="0">
              <a:buNone/>
            </a:pPr>
            <a:endParaRPr lang="en-GB" dirty="0"/>
          </a:p>
        </p:txBody>
      </p:sp>
      <p:sp>
        <p:nvSpPr>
          <p:cNvPr id="3" name="Rounded Rectangle 2"/>
          <p:cNvSpPr/>
          <p:nvPr/>
        </p:nvSpPr>
        <p:spPr>
          <a:xfrm>
            <a:off x="1998913" y="4815913"/>
            <a:ext cx="1060204" cy="659027"/>
          </a:xfrm>
          <a:prstGeom prst="roundRect">
            <a:avLst/>
          </a:prstGeom>
          <a:solidFill>
            <a:schemeClr val="bg1">
              <a:lumMod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DASH</a:t>
            </a:r>
            <a:endParaRPr lang="en-GB" dirty="0">
              <a:ln w="0"/>
              <a:solidFill>
                <a:prstClr val="black"/>
              </a:solidFill>
              <a:effectLst>
                <a:outerShdw blurRad="38100" dist="19050" dir="2700000" algn="tl" rotWithShape="0">
                  <a:prstClr val="black">
                    <a:alpha val="40000"/>
                  </a:prstClr>
                </a:outerShdw>
              </a:effectLst>
            </a:endParaRPr>
          </a:p>
        </p:txBody>
      </p:sp>
      <p:sp>
        <p:nvSpPr>
          <p:cNvPr id="11" name="Down Arrow 10"/>
          <p:cNvSpPr/>
          <p:nvPr/>
        </p:nvSpPr>
        <p:spPr>
          <a:xfrm>
            <a:off x="2421925" y="4407243"/>
            <a:ext cx="189471" cy="304800"/>
          </a:xfrm>
          <a:prstGeom prst="down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p:cNvPicPr>
            <a:picLocks noChangeAspect="1"/>
          </p:cNvPicPr>
          <p:nvPr/>
        </p:nvPicPr>
        <p:blipFill>
          <a:blip r:embed="rId8"/>
          <a:stretch>
            <a:fillRect/>
          </a:stretch>
        </p:blipFill>
        <p:spPr>
          <a:xfrm>
            <a:off x="868020" y="325066"/>
            <a:ext cx="1511939" cy="1365622"/>
          </a:xfrm>
          <a:prstGeom prst="rect">
            <a:avLst/>
          </a:prstGeom>
        </p:spPr>
      </p:pic>
      <p:pic>
        <p:nvPicPr>
          <p:cNvPr id="13" name="Picture 2"/>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79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b="1" dirty="0"/>
              <a:t/>
            </a:r>
            <a:br>
              <a:rPr lang="en-GB" b="1" dirty="0"/>
            </a:br>
            <a:r>
              <a:rPr lang="en-GB" sz="3100" b="1" dirty="0">
                <a:latin typeface="+mn-lt"/>
              </a:rPr>
              <a:t/>
            </a:r>
            <a:br>
              <a:rPr lang="en-GB" sz="3100" b="1" dirty="0">
                <a:latin typeface="+mn-lt"/>
              </a:rPr>
            </a:br>
            <a:endParaRPr lang="en-GB" sz="3100" b="1" dirty="0">
              <a:latin typeface="+mn-lt"/>
            </a:endParaRPr>
          </a:p>
        </p:txBody>
      </p:sp>
      <p:graphicFrame>
        <p:nvGraphicFramePr>
          <p:cNvPr id="8" name="Diagram 7"/>
          <p:cNvGraphicFramePr/>
          <p:nvPr>
            <p:extLst/>
          </p:nvPr>
        </p:nvGraphicFramePr>
        <p:xfrm>
          <a:off x="955589" y="1556950"/>
          <a:ext cx="3262183" cy="273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p:cNvSpPr>
            <a:spLocks noGrp="1"/>
          </p:cNvSpPr>
          <p:nvPr>
            <p:ph sz="half" idx="2"/>
          </p:nvPr>
        </p:nvSpPr>
        <p:spPr/>
        <p:txBody>
          <a:bodyPr>
            <a:normAutofit fontScale="92500" lnSpcReduction="10000"/>
          </a:bodyPr>
          <a:lstStyle/>
          <a:p>
            <a:pPr marL="0" indent="0">
              <a:buNone/>
            </a:pPr>
            <a:r>
              <a:rPr lang="en-GB" dirty="0" smtClean="0"/>
              <a:t>Problematically, risk assessment is largely a frontline activity</a:t>
            </a:r>
          </a:p>
          <a:p>
            <a:pPr marL="0" indent="0">
              <a:buNone/>
            </a:pPr>
            <a:endParaRPr lang="en-GB" dirty="0" smtClean="0"/>
          </a:p>
          <a:p>
            <a:pPr marL="0" indent="0">
              <a:buNone/>
            </a:pPr>
            <a:r>
              <a:rPr lang="en-GB" dirty="0" smtClean="0"/>
              <a:t>DASH plays a relatively small part in a ‘true’ risk assessment</a:t>
            </a:r>
          </a:p>
          <a:p>
            <a:pPr marL="0" indent="0">
              <a:buNone/>
            </a:pPr>
            <a:endParaRPr lang="en-GB" dirty="0"/>
          </a:p>
          <a:p>
            <a:pPr marL="0" indent="0">
              <a:buNone/>
            </a:pPr>
            <a:r>
              <a:rPr lang="en-GB" dirty="0" smtClean="0"/>
              <a:t>Understanding of risk largely dictated by the violence model</a:t>
            </a:r>
            <a:endParaRPr lang="en-GB" dirty="0"/>
          </a:p>
          <a:p>
            <a:pPr marL="0" indent="0">
              <a:buNone/>
            </a:pPr>
            <a:endParaRPr lang="en-GB" dirty="0" smtClean="0"/>
          </a:p>
          <a:p>
            <a:pPr marL="0" indent="0">
              <a:buNone/>
            </a:pPr>
            <a:r>
              <a:rPr lang="en-GB" dirty="0" smtClean="0"/>
              <a:t>Worrisome backlogs for the secondary review stage</a:t>
            </a:r>
          </a:p>
          <a:p>
            <a:pPr marL="0" indent="0">
              <a:buNone/>
            </a:pPr>
            <a:endParaRPr lang="en-GB" b="1" dirty="0" smtClean="0"/>
          </a:p>
          <a:p>
            <a:pPr marL="0" indent="0">
              <a:buNone/>
            </a:pPr>
            <a:endParaRPr lang="en-GB" dirty="0"/>
          </a:p>
        </p:txBody>
      </p:sp>
      <p:sp>
        <p:nvSpPr>
          <p:cNvPr id="3" name="Rounded Rectangle 2"/>
          <p:cNvSpPr/>
          <p:nvPr/>
        </p:nvSpPr>
        <p:spPr>
          <a:xfrm>
            <a:off x="766120" y="4687329"/>
            <a:ext cx="1243912" cy="327580"/>
          </a:xfrm>
          <a:prstGeom prst="roundRect">
            <a:avLst/>
          </a:prstGeom>
          <a:solidFill>
            <a:schemeClr val="bg1">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STANDARD</a:t>
            </a:r>
            <a:endParaRPr lang="en-GB"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2274882" y="4703804"/>
            <a:ext cx="1069680" cy="311105"/>
          </a:xfrm>
          <a:prstGeom prst="roundRect">
            <a:avLst/>
          </a:prstGeom>
          <a:solidFill>
            <a:schemeClr val="bg1">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MEDIUM</a:t>
            </a:r>
            <a:endParaRPr lang="en-GB" dirty="0">
              <a:ln w="0"/>
              <a:solidFill>
                <a:prstClr val="black"/>
              </a:solidFill>
              <a:effectLst>
                <a:outerShdw blurRad="38100" dist="19050" dir="2700000" algn="tl" rotWithShape="0">
                  <a:prstClr val="black">
                    <a:alpha val="40000"/>
                  </a:prstClr>
                </a:outerShdw>
              </a:effectLst>
            </a:endParaRPr>
          </a:p>
        </p:txBody>
      </p:sp>
      <p:sp>
        <p:nvSpPr>
          <p:cNvPr id="11" name="Rounded Rectangle 10"/>
          <p:cNvSpPr/>
          <p:nvPr/>
        </p:nvSpPr>
        <p:spPr>
          <a:xfrm>
            <a:off x="3603751" y="4693633"/>
            <a:ext cx="721417" cy="321276"/>
          </a:xfrm>
          <a:prstGeom prst="round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HIGH</a:t>
            </a:r>
            <a:endParaRPr lang="en-GB" dirty="0">
              <a:solidFill>
                <a:prstClr val="white"/>
              </a:solidFill>
            </a:endParaRPr>
          </a:p>
        </p:txBody>
      </p:sp>
      <p:pic>
        <p:nvPicPr>
          <p:cNvPr id="12" name="Picture 11"/>
          <p:cNvPicPr>
            <a:picLocks noChangeAspect="1"/>
          </p:cNvPicPr>
          <p:nvPr/>
        </p:nvPicPr>
        <p:blipFill>
          <a:blip r:embed="rId8"/>
          <a:stretch>
            <a:fillRect/>
          </a:stretch>
        </p:blipFill>
        <p:spPr>
          <a:xfrm>
            <a:off x="868020" y="325066"/>
            <a:ext cx="1511939" cy="1365622"/>
          </a:xfrm>
          <a:prstGeom prst="rect">
            <a:avLst/>
          </a:prstGeom>
        </p:spPr>
      </p:pic>
      <p:pic>
        <p:nvPicPr>
          <p:cNvPr id="13" name="Picture 2"/>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480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“Please police me, let me go”</a:t>
            </a:r>
            <a:endParaRPr lang="en-GB" dirty="0"/>
          </a:p>
        </p:txBody>
      </p:sp>
      <p:sp>
        <p:nvSpPr>
          <p:cNvPr id="4" name="Content Placeholder 3"/>
          <p:cNvSpPr>
            <a:spLocks noGrp="1"/>
          </p:cNvSpPr>
          <p:nvPr>
            <p:ph sz="half" idx="1"/>
          </p:nvPr>
        </p:nvSpPr>
        <p:spPr>
          <a:xfrm>
            <a:off x="1703512" y="2205038"/>
            <a:ext cx="4032448" cy="3598862"/>
          </a:xfrm>
        </p:spPr>
        <p:txBody>
          <a:bodyPr/>
          <a:lstStyle/>
          <a:p>
            <a:r>
              <a:rPr lang="en-GB" sz="2400" dirty="0"/>
              <a:t>Police wanted to keep law and order (don’t want to be victims) but not to target them.</a:t>
            </a:r>
          </a:p>
          <a:p>
            <a:r>
              <a:rPr lang="en-GB" sz="2400" dirty="0"/>
              <a:t>Cheats and freeloaders theory </a:t>
            </a:r>
          </a:p>
          <a:p>
            <a:r>
              <a:rPr lang="en-GB" sz="2400" dirty="0"/>
              <a:t>Cheats do prosper as long as there are less of them than us goodies.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63953" y="2025560"/>
            <a:ext cx="4791267" cy="3744416"/>
          </a:xfrm>
        </p:spPr>
      </p:pic>
    </p:spTree>
    <p:extLst>
      <p:ext uri="{BB962C8B-B14F-4D97-AF65-F5344CB8AC3E}">
        <p14:creationId xmlns:p14="http://schemas.microsoft.com/office/powerpoint/2010/main" val="4430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b="1" dirty="0"/>
              <a:t/>
            </a:r>
            <a:br>
              <a:rPr lang="en-GB" b="1" dirty="0"/>
            </a:br>
            <a:r>
              <a:rPr lang="en-GB" sz="3100" b="1" dirty="0">
                <a:latin typeface="+mn-lt"/>
              </a:rPr>
              <a:t/>
            </a:r>
            <a:br>
              <a:rPr lang="en-GB" sz="3100" b="1" dirty="0">
                <a:latin typeface="+mn-lt"/>
              </a:rPr>
            </a:br>
            <a:endParaRPr lang="en-GB" sz="3100" b="1" dirty="0">
              <a:latin typeface="+mn-lt"/>
            </a:endParaRPr>
          </a:p>
        </p:txBody>
      </p:sp>
      <p:graphicFrame>
        <p:nvGraphicFramePr>
          <p:cNvPr id="8" name="Content Placeholder 3"/>
          <p:cNvGraphicFramePr>
            <a:graphicFrameLocks noGrp="1"/>
          </p:cNvGraphicFramePr>
          <p:nvPr>
            <p:ph idx="1"/>
            <p:extLst/>
          </p:nvPr>
        </p:nvGraphicFramePr>
        <p:xfrm>
          <a:off x="1189932" y="1730747"/>
          <a:ext cx="10163868" cy="5008749"/>
        </p:xfrm>
        <a:graphic>
          <a:graphicData uri="http://schemas.openxmlformats.org/drawingml/2006/table">
            <a:tbl>
              <a:tblPr firstRow="1" bandRow="1">
                <a:tableStyleId>{5C22544A-7EE6-4342-B048-85BDC9FD1C3A}</a:tableStyleId>
              </a:tblPr>
              <a:tblGrid>
                <a:gridCol w="5081934"/>
                <a:gridCol w="5081934"/>
              </a:tblGrid>
              <a:tr h="924429">
                <a:tc>
                  <a:txBody>
                    <a:bodyPr/>
                    <a:lstStyle/>
                    <a:p>
                      <a:pPr algn="ctr">
                        <a:spcAft>
                          <a:spcPts val="0"/>
                        </a:spcAft>
                      </a:pPr>
                      <a:r>
                        <a:rPr lang="en-GB" sz="2800" b="1" dirty="0">
                          <a:effectLst/>
                          <a:latin typeface="Calibri" panose="020F0502020204030204" pitchFamily="34" charset="0"/>
                          <a:ea typeface="Calibri" panose="020F0502020204030204" pitchFamily="34" charset="0"/>
                        </a:rPr>
                        <a:t>Police survey about </a:t>
                      </a:r>
                      <a:r>
                        <a:rPr lang="en-GB" sz="2800" b="1" dirty="0" smtClean="0">
                          <a:effectLst/>
                          <a:latin typeface="Calibri" panose="020F0502020204030204" pitchFamily="34" charset="0"/>
                          <a:ea typeface="Calibri" panose="020F0502020204030204" pitchFamily="34" charset="0"/>
                        </a:rPr>
                        <a:t>DASH</a:t>
                      </a:r>
                    </a:p>
                    <a:p>
                      <a:pPr algn="ctr">
                        <a:spcAft>
                          <a:spcPts val="0"/>
                        </a:spcAft>
                      </a:pPr>
                      <a:endParaRPr lang="en-GB" sz="2800" dirty="0">
                        <a:effectLst/>
                        <a:latin typeface="Times New Roman" panose="02020603050405020304" pitchFamily="18" charset="0"/>
                        <a:ea typeface="Calibri" panose="020F0502020204030204" pitchFamily="34" charset="0"/>
                      </a:endParaRPr>
                    </a:p>
                  </a:txBody>
                  <a:tcPr marL="68580" marR="68580" marT="0" marB="0">
                    <a:solidFill>
                      <a:schemeClr val="bg1">
                        <a:lumMod val="50000"/>
                      </a:schemeClr>
                    </a:solidFill>
                  </a:tcPr>
                </a:tc>
                <a:tc>
                  <a:txBody>
                    <a:bodyPr/>
                    <a:lstStyle/>
                    <a:p>
                      <a:pPr algn="ctr">
                        <a:spcAft>
                          <a:spcPts val="0"/>
                        </a:spcAft>
                      </a:pPr>
                      <a:r>
                        <a:rPr lang="en-GB" sz="2800" b="1" dirty="0" smtClean="0">
                          <a:effectLst/>
                          <a:latin typeface="Calibri" panose="020F0502020204030204" pitchFamily="34" charset="0"/>
                          <a:ea typeface="Calibri" panose="020F0502020204030204" pitchFamily="34" charset="0"/>
                        </a:rPr>
                        <a:t>DASH police</a:t>
                      </a:r>
                      <a:r>
                        <a:rPr lang="en-GB" sz="2800" b="1" baseline="0" dirty="0" smtClean="0">
                          <a:effectLst/>
                          <a:latin typeface="Calibri" panose="020F0502020204030204" pitchFamily="34" charset="0"/>
                          <a:ea typeface="Calibri" panose="020F0502020204030204" pitchFamily="34" charset="0"/>
                        </a:rPr>
                        <a:t> data</a:t>
                      </a:r>
                      <a:endParaRPr lang="en-GB" sz="2800" dirty="0">
                        <a:effectLst/>
                        <a:latin typeface="Times New Roman" panose="02020603050405020304" pitchFamily="18" charset="0"/>
                        <a:ea typeface="Calibri" panose="020F0502020204030204" pitchFamily="34" charset="0"/>
                      </a:endParaRPr>
                    </a:p>
                  </a:txBody>
                  <a:tcPr marL="68580" marR="68580" marT="0" marB="0">
                    <a:solidFill>
                      <a:schemeClr val="bg1">
                        <a:lumMod val="50000"/>
                      </a:schemeClr>
                    </a:solidFill>
                  </a:tcPr>
                </a:tc>
              </a:tr>
              <a:tr h="1092637">
                <a:tc>
                  <a:txBody>
                    <a:bodyPr/>
                    <a:lstStyle/>
                    <a:p>
                      <a:pPr algn="ctr">
                        <a:spcAft>
                          <a:spcPts val="0"/>
                        </a:spcAft>
                      </a:pPr>
                      <a:r>
                        <a:rPr lang="en-GB" sz="2400" i="1" dirty="0">
                          <a:effectLst/>
                          <a:latin typeface="Calibri" panose="020F0502020204030204" pitchFamily="34" charset="0"/>
                          <a:ea typeface="Calibri" panose="020F0502020204030204" pitchFamily="34" charset="0"/>
                        </a:rPr>
                        <a:t>Items rated most important </a:t>
                      </a:r>
                      <a:endParaRPr lang="en-GB" sz="2400" i="1" dirty="0" smtClean="0">
                        <a:effectLst/>
                        <a:latin typeface="Calibri" panose="020F0502020204030204" pitchFamily="34" charset="0"/>
                        <a:ea typeface="Calibri" panose="020F0502020204030204" pitchFamily="34" charset="0"/>
                      </a:endParaRPr>
                    </a:p>
                    <a:p>
                      <a:pPr algn="ctr">
                        <a:spcAft>
                          <a:spcPts val="0"/>
                        </a:spcAft>
                      </a:pPr>
                      <a:r>
                        <a:rPr lang="en-GB" sz="2400" i="1" dirty="0" smtClean="0">
                          <a:effectLst/>
                          <a:latin typeface="Calibri" panose="020F0502020204030204" pitchFamily="34" charset="0"/>
                          <a:ea typeface="Calibri" panose="020F0502020204030204" pitchFamily="34" charset="0"/>
                        </a:rPr>
                        <a:t>(</a:t>
                      </a:r>
                      <a:r>
                        <a:rPr lang="en-GB" sz="2400" i="1" dirty="0">
                          <a:effectLst/>
                          <a:latin typeface="Calibri" panose="020F0502020204030204" pitchFamily="34" charset="0"/>
                          <a:ea typeface="Calibri" panose="020F0502020204030204" pitchFamily="34" charset="0"/>
                        </a:rPr>
                        <a:t>highest percentages first</a:t>
                      </a:r>
                      <a:r>
                        <a:rPr lang="en-GB" sz="2400" i="1" dirty="0" smtClean="0">
                          <a:effectLst/>
                          <a:latin typeface="Calibri" panose="020F0502020204030204" pitchFamily="34" charset="0"/>
                          <a:ea typeface="Calibri" panose="020F0502020204030204" pitchFamily="34" charset="0"/>
                        </a:rPr>
                        <a:t>):</a:t>
                      </a:r>
                    </a:p>
                    <a:p>
                      <a:pPr algn="ctr">
                        <a:spcAft>
                          <a:spcPts val="0"/>
                        </a:spcAft>
                      </a:pPr>
                      <a:endParaRPr lang="en-GB" sz="2400" i="1" dirty="0">
                        <a:effectLst/>
                        <a:latin typeface="Times New Roman" panose="02020603050405020304" pitchFamily="18" charset="0"/>
                        <a:ea typeface="Calibri" panose="020F0502020204030204" pitchFamily="34" charset="0"/>
                      </a:endParaRPr>
                    </a:p>
                  </a:txBody>
                  <a:tcPr marL="68580" marR="68580" marT="0" marB="0">
                    <a:solidFill>
                      <a:schemeClr val="bg1">
                        <a:lumMod val="75000"/>
                      </a:schemeClr>
                    </a:solidFill>
                  </a:tcPr>
                </a:tc>
                <a:tc>
                  <a:txBody>
                    <a:bodyPr/>
                    <a:lstStyle/>
                    <a:p>
                      <a:pPr algn="ctr">
                        <a:spcAft>
                          <a:spcPts val="0"/>
                        </a:spcAft>
                      </a:pPr>
                      <a:r>
                        <a:rPr lang="en-GB" sz="2400" i="1" dirty="0">
                          <a:effectLst/>
                          <a:latin typeface="Calibri" panose="020F0502020204030204" pitchFamily="34" charset="0"/>
                          <a:ea typeface="Calibri" panose="020F0502020204030204" pitchFamily="34" charset="0"/>
                        </a:rPr>
                        <a:t>Significant predictors of ‘high risk’ classification (strongest first):</a:t>
                      </a:r>
                      <a:endParaRPr lang="en-GB" sz="2400" i="1" dirty="0">
                        <a:effectLst/>
                        <a:latin typeface="Times New Roman" panose="02020603050405020304" pitchFamily="18" charset="0"/>
                        <a:ea typeface="Calibri" panose="020F0502020204030204" pitchFamily="34" charset="0"/>
                      </a:endParaRPr>
                    </a:p>
                  </a:txBody>
                  <a:tcPr marL="68580" marR="68580" marT="0" marB="0">
                    <a:solidFill>
                      <a:schemeClr val="bg1">
                        <a:lumMod val="75000"/>
                      </a:schemeClr>
                    </a:solidFill>
                  </a:tcPr>
                </a:tc>
              </a:tr>
              <a:tr h="2974400">
                <a:tc>
                  <a:txBody>
                    <a:bodyPr/>
                    <a:lstStyle/>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Hurt </a:t>
                      </a:r>
                      <a:r>
                        <a:rPr lang="en-GB" sz="2800" dirty="0">
                          <a:effectLst/>
                          <a:latin typeface="Calibri" panose="020F0502020204030204" pitchFamily="34" charset="0"/>
                          <a:ea typeface="Calibri" panose="020F0502020204030204" pitchFamily="34" charset="0"/>
                        </a:rPr>
                        <a:t>children/ dependents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Physical </a:t>
                      </a:r>
                      <a:r>
                        <a:rPr lang="en-GB" sz="2800" dirty="0">
                          <a:effectLst/>
                          <a:latin typeface="Calibri" panose="020F0502020204030204" pitchFamily="34" charset="0"/>
                          <a:ea typeface="Calibri" panose="020F0502020204030204" pitchFamily="34" charset="0"/>
                        </a:rPr>
                        <a:t>injury in current incident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Threaten </a:t>
                      </a:r>
                      <a:r>
                        <a:rPr lang="en-GB" sz="2800" dirty="0">
                          <a:effectLst/>
                          <a:latin typeface="Calibri" panose="020F0502020204030204" pitchFamily="34" charset="0"/>
                          <a:ea typeface="Calibri" panose="020F0502020204030204" pitchFamily="34" charset="0"/>
                        </a:rPr>
                        <a:t>children/dependents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Victim </a:t>
                      </a:r>
                      <a:r>
                        <a:rPr lang="en-GB" sz="2800" dirty="0">
                          <a:effectLst/>
                          <a:latin typeface="Calibri" panose="020F0502020204030204" pitchFamily="34" charset="0"/>
                          <a:ea typeface="Calibri" panose="020F0502020204030204" pitchFamily="34" charset="0"/>
                        </a:rPr>
                        <a:t>fear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Strangulation</a:t>
                      </a:r>
                      <a:r>
                        <a:rPr lang="en-GB" sz="2800" dirty="0">
                          <a:effectLst/>
                          <a:latin typeface="Calibri" panose="020F0502020204030204" pitchFamily="34" charset="0"/>
                          <a:ea typeface="Calibri" panose="020F0502020204030204" pitchFamily="34" charset="0"/>
                        </a:rPr>
                        <a:t>/ choking </a:t>
                      </a:r>
                      <a:endParaRPr lang="en-GB" sz="2800" dirty="0">
                        <a:effectLst/>
                        <a:latin typeface="Times New Roman" panose="02020603050405020304" pitchFamily="18" charset="0"/>
                        <a:ea typeface="Calibri" panose="020F0502020204030204" pitchFamily="34" charset="0"/>
                      </a:endParaRPr>
                    </a:p>
                  </a:txBody>
                  <a:tcPr marL="68580" marR="68580" marT="0" marB="0">
                    <a:solidFill>
                      <a:schemeClr val="bg1">
                        <a:lumMod val="95000"/>
                      </a:schemeClr>
                    </a:solidFill>
                  </a:tcPr>
                </a:tc>
                <a:tc>
                  <a:txBody>
                    <a:bodyPr/>
                    <a:lstStyle/>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Physical </a:t>
                      </a:r>
                      <a:r>
                        <a:rPr lang="en-GB" sz="2800" dirty="0">
                          <a:effectLst/>
                          <a:latin typeface="Calibri" panose="020F0502020204030204" pitchFamily="34" charset="0"/>
                          <a:ea typeface="Calibri" panose="020F0502020204030204" pitchFamily="34" charset="0"/>
                        </a:rPr>
                        <a:t>injury in current incident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Breach </a:t>
                      </a:r>
                      <a:r>
                        <a:rPr lang="en-GB" sz="2800" dirty="0">
                          <a:effectLst/>
                          <a:latin typeface="Calibri" panose="020F0502020204030204" pitchFamily="34" charset="0"/>
                          <a:ea typeface="Calibri" panose="020F0502020204030204" pitchFamily="34" charset="0"/>
                        </a:rPr>
                        <a:t>of bail/injunction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Sexual </a:t>
                      </a:r>
                      <a:r>
                        <a:rPr lang="en-GB" sz="2800" dirty="0">
                          <a:effectLst/>
                          <a:latin typeface="Calibri" panose="020F0502020204030204" pitchFamily="34" charset="0"/>
                          <a:ea typeface="Calibri" panose="020F0502020204030204" pitchFamily="34" charset="0"/>
                        </a:rPr>
                        <a:t>assault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Strangulation</a:t>
                      </a:r>
                      <a:r>
                        <a:rPr lang="en-GB" sz="2800" dirty="0">
                          <a:effectLst/>
                          <a:latin typeface="Calibri" panose="020F0502020204030204" pitchFamily="34" charset="0"/>
                          <a:ea typeface="Calibri" panose="020F0502020204030204" pitchFamily="34" charset="0"/>
                        </a:rPr>
                        <a:t>/ choking </a:t>
                      </a:r>
                      <a:endParaRPr lang="en-GB" sz="2800" dirty="0">
                        <a:effectLst/>
                        <a:latin typeface="Times New Roman" panose="02020603050405020304" pitchFamily="18" charset="0"/>
                        <a:ea typeface="Calibri" panose="020F0502020204030204" pitchFamily="34" charset="0"/>
                      </a:endParaRPr>
                    </a:p>
                    <a:p>
                      <a:pPr marL="457200" indent="-457200">
                        <a:spcAft>
                          <a:spcPts val="0"/>
                        </a:spcAft>
                        <a:buFont typeface="Arial" panose="020B0604020202020204" pitchFamily="34" charset="0"/>
                        <a:buChar char="•"/>
                      </a:pPr>
                      <a:r>
                        <a:rPr lang="en-GB" sz="2800" dirty="0" smtClean="0">
                          <a:effectLst/>
                          <a:latin typeface="Calibri" panose="020F0502020204030204" pitchFamily="34" charset="0"/>
                          <a:ea typeface="Calibri" panose="020F0502020204030204" pitchFamily="34" charset="0"/>
                        </a:rPr>
                        <a:t>Threats </a:t>
                      </a:r>
                      <a:r>
                        <a:rPr lang="en-GB" sz="2800" dirty="0">
                          <a:effectLst/>
                          <a:latin typeface="Calibri" panose="020F0502020204030204" pitchFamily="34" charset="0"/>
                          <a:ea typeface="Calibri" panose="020F0502020204030204" pitchFamily="34" charset="0"/>
                        </a:rPr>
                        <a:t>to kill </a:t>
                      </a:r>
                      <a:endParaRPr lang="en-GB" sz="2800" dirty="0">
                        <a:effectLst/>
                        <a:latin typeface="Times New Roman" panose="02020603050405020304" pitchFamily="18" charset="0"/>
                        <a:ea typeface="Calibri" panose="020F0502020204030204" pitchFamily="34" charset="0"/>
                      </a:endParaRPr>
                    </a:p>
                    <a:p>
                      <a:pPr>
                        <a:spcAft>
                          <a:spcPts val="0"/>
                        </a:spcAft>
                      </a:pPr>
                      <a:r>
                        <a:rPr lang="en-GB" sz="2800" dirty="0">
                          <a:effectLst/>
                          <a:latin typeface="Calibri" panose="020F0502020204030204" pitchFamily="34" charset="0"/>
                          <a:ea typeface="Calibri" panose="020F0502020204030204" pitchFamily="34" charset="0"/>
                        </a:rPr>
                        <a:t> </a:t>
                      </a:r>
                      <a:endParaRPr lang="en-GB" sz="2800" dirty="0">
                        <a:effectLst/>
                        <a:latin typeface="Times New Roman" panose="02020603050405020304" pitchFamily="18" charset="0"/>
                        <a:ea typeface="Calibri" panose="020F0502020204030204" pitchFamily="34" charset="0"/>
                      </a:endParaRPr>
                    </a:p>
                  </a:txBody>
                  <a:tcPr marL="68580" marR="68580" marT="0" marB="0">
                    <a:solidFill>
                      <a:schemeClr val="bg1">
                        <a:lumMod val="95000"/>
                      </a:schemeClr>
                    </a:solidFill>
                  </a:tcPr>
                </a:tc>
              </a:tr>
            </a:tbl>
          </a:graphicData>
        </a:graphic>
      </p:graphicFrame>
      <p:pic>
        <p:nvPicPr>
          <p:cNvPr id="9" name="Picture 8"/>
          <p:cNvPicPr>
            <a:picLocks noChangeAspect="1"/>
          </p:cNvPicPr>
          <p:nvPr/>
        </p:nvPicPr>
        <p:blipFill>
          <a:blip r:embed="rId3"/>
          <a:stretch>
            <a:fillRect/>
          </a:stretch>
        </p:blipFill>
        <p:spPr>
          <a:xfrm>
            <a:off x="868020" y="325066"/>
            <a:ext cx="1511939" cy="1365622"/>
          </a:xfrm>
          <a:prstGeom prst="rect">
            <a:avLst/>
          </a:prstGeom>
        </p:spPr>
      </p:pic>
      <p:pic>
        <p:nvPicPr>
          <p:cNvPr id="10" name="Picture 2"/>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288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b="1" dirty="0"/>
              <a:t/>
            </a:r>
            <a:br>
              <a:rPr lang="en-GB" b="1" dirty="0"/>
            </a:br>
            <a:r>
              <a:rPr lang="en-GB" sz="3100" b="1" dirty="0">
                <a:latin typeface="+mn-lt"/>
              </a:rPr>
              <a:t/>
            </a:r>
            <a:br>
              <a:rPr lang="en-GB" sz="3100" b="1" dirty="0">
                <a:latin typeface="+mn-lt"/>
              </a:rPr>
            </a:br>
            <a:endParaRPr lang="en-GB" sz="3100" b="1" dirty="0">
              <a:latin typeface="+mn-lt"/>
            </a:endParaRPr>
          </a:p>
        </p:txBody>
      </p:sp>
      <p:graphicFrame>
        <p:nvGraphicFramePr>
          <p:cNvPr id="8" name="Diagram 7"/>
          <p:cNvGraphicFramePr/>
          <p:nvPr>
            <p:extLst/>
          </p:nvPr>
        </p:nvGraphicFramePr>
        <p:xfrm>
          <a:off x="955589" y="1556950"/>
          <a:ext cx="3262183" cy="273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p:cNvSpPr>
            <a:spLocks noGrp="1"/>
          </p:cNvSpPr>
          <p:nvPr>
            <p:ph sz="half" idx="2"/>
          </p:nvPr>
        </p:nvSpPr>
        <p:spPr/>
        <p:txBody>
          <a:bodyPr>
            <a:normAutofit/>
          </a:bodyPr>
          <a:lstStyle/>
          <a:p>
            <a:pPr marL="0" indent="0">
              <a:buNone/>
            </a:pPr>
            <a:r>
              <a:rPr lang="en-GB" dirty="0" smtClean="0"/>
              <a:t>“Doing something” based on risk, but few options for victims </a:t>
            </a:r>
            <a:r>
              <a:rPr lang="en-GB" b="1" dirty="0" smtClean="0"/>
              <a:t>not </a:t>
            </a:r>
            <a:r>
              <a:rPr lang="en-GB" dirty="0" smtClean="0"/>
              <a:t>considered high risk </a:t>
            </a:r>
          </a:p>
          <a:p>
            <a:pPr marL="0" indent="0">
              <a:buNone/>
            </a:pPr>
            <a:endParaRPr lang="en-GB" dirty="0"/>
          </a:p>
          <a:p>
            <a:pPr marL="0" indent="0">
              <a:buNone/>
            </a:pPr>
            <a:r>
              <a:rPr lang="en-GB" dirty="0" smtClean="0"/>
              <a:t>Process-driven</a:t>
            </a:r>
          </a:p>
          <a:p>
            <a:pPr marL="0" indent="0">
              <a:buNone/>
            </a:pPr>
            <a:endParaRPr lang="en-GB" dirty="0" smtClean="0"/>
          </a:p>
          <a:p>
            <a:pPr marL="0" indent="0">
              <a:buNone/>
            </a:pPr>
            <a:r>
              <a:rPr lang="en-GB" dirty="0" smtClean="0"/>
              <a:t>Challenges of joint working</a:t>
            </a:r>
          </a:p>
          <a:p>
            <a:pPr marL="0" indent="0">
              <a:buNone/>
            </a:pPr>
            <a:endParaRPr lang="en-GB" dirty="0" smtClean="0"/>
          </a:p>
          <a:p>
            <a:pPr marL="0" indent="0">
              <a:buNone/>
            </a:pPr>
            <a:r>
              <a:rPr lang="en-GB" dirty="0" smtClean="0"/>
              <a:t>MARACs struggling with demand</a:t>
            </a:r>
          </a:p>
          <a:p>
            <a:pPr marL="0" indent="0">
              <a:buNone/>
            </a:pPr>
            <a:endParaRPr lang="en-GB" dirty="0" smtClean="0"/>
          </a:p>
          <a:p>
            <a:pPr marL="0" indent="0">
              <a:buNone/>
            </a:pPr>
            <a:endParaRPr lang="en-GB" b="1" dirty="0" smtClean="0"/>
          </a:p>
          <a:p>
            <a:pPr marL="0" indent="0">
              <a:buNone/>
            </a:pPr>
            <a:endParaRPr lang="en-GB" dirty="0"/>
          </a:p>
        </p:txBody>
      </p:sp>
      <p:sp>
        <p:nvSpPr>
          <p:cNvPr id="3" name="Rounded Rectangle 2"/>
          <p:cNvSpPr/>
          <p:nvPr/>
        </p:nvSpPr>
        <p:spPr>
          <a:xfrm>
            <a:off x="3641123" y="5892714"/>
            <a:ext cx="1153297" cy="453081"/>
          </a:xfrm>
          <a:prstGeom prst="roundRect">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MARACs</a:t>
            </a:r>
            <a:endParaRPr lang="en-GB"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675504" y="4712043"/>
            <a:ext cx="1746421" cy="516322"/>
          </a:xfrm>
          <a:prstGeom prst="roundRect">
            <a:avLst/>
          </a:prstGeom>
          <a:solidFill>
            <a:schemeClr val="bg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POSITIVE ACTION</a:t>
            </a:r>
            <a:endParaRPr lang="en-GB" dirty="0">
              <a:ln w="0"/>
              <a:solidFill>
                <a:prstClr val="black"/>
              </a:solidFill>
              <a:effectLst>
                <a:outerShdw blurRad="38100" dist="19050" dir="2700000" algn="tl" rotWithShape="0">
                  <a:prstClr val="black">
                    <a:alpha val="40000"/>
                  </a:prstClr>
                </a:outerShdw>
              </a:effectLst>
            </a:endParaRPr>
          </a:p>
        </p:txBody>
      </p:sp>
      <p:sp>
        <p:nvSpPr>
          <p:cNvPr id="11" name="Rounded Rectangle 10"/>
          <p:cNvSpPr/>
          <p:nvPr/>
        </p:nvSpPr>
        <p:spPr>
          <a:xfrm>
            <a:off x="2394124" y="5296929"/>
            <a:ext cx="1268626" cy="527221"/>
          </a:xfrm>
          <a:prstGeom prst="roundRect">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prstClr val="black"/>
                </a:solidFill>
                <a:effectLst>
                  <a:outerShdw blurRad="38100" dist="19050" dir="2700000" algn="tl" rotWithShape="0">
                    <a:prstClr val="black">
                      <a:alpha val="40000"/>
                    </a:prstClr>
                  </a:outerShdw>
                </a:effectLst>
              </a:rPr>
              <a:t>SAFETY PLANNING</a:t>
            </a:r>
            <a:endParaRPr lang="en-GB" dirty="0">
              <a:ln w="0"/>
              <a:solidFill>
                <a:prstClr val="black"/>
              </a:solidFill>
              <a:effectLst>
                <a:outerShdw blurRad="38100" dist="19050" dir="2700000" algn="tl" rotWithShape="0">
                  <a:prstClr val="black">
                    <a:alpha val="40000"/>
                  </a:prstClr>
                </a:outerShdw>
              </a:effectLst>
            </a:endParaRPr>
          </a:p>
        </p:txBody>
      </p:sp>
      <p:pic>
        <p:nvPicPr>
          <p:cNvPr id="12" name="Picture 11"/>
          <p:cNvPicPr>
            <a:picLocks noChangeAspect="1"/>
          </p:cNvPicPr>
          <p:nvPr/>
        </p:nvPicPr>
        <p:blipFill>
          <a:blip r:embed="rId8"/>
          <a:stretch>
            <a:fillRect/>
          </a:stretch>
        </p:blipFill>
        <p:spPr>
          <a:xfrm>
            <a:off x="868020" y="325066"/>
            <a:ext cx="1511939" cy="1365622"/>
          </a:xfrm>
          <a:prstGeom prst="rect">
            <a:avLst/>
          </a:prstGeom>
        </p:spPr>
      </p:pic>
      <p:pic>
        <p:nvPicPr>
          <p:cNvPr id="13" name="Picture 2"/>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6791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b="1" dirty="0"/>
              <a:t/>
            </a:r>
            <a:br>
              <a:rPr lang="en-GB" b="1" dirty="0"/>
            </a:br>
            <a:r>
              <a:rPr lang="en-GB" sz="3100" b="1" dirty="0">
                <a:latin typeface="+mn-lt"/>
              </a:rPr>
              <a:t/>
            </a:r>
            <a:br>
              <a:rPr lang="en-GB" sz="3100" b="1" dirty="0">
                <a:latin typeface="+mn-lt"/>
              </a:rPr>
            </a:br>
            <a:endParaRPr lang="en-GB" sz="3100" b="1" dirty="0">
              <a:latin typeface="+mn-lt"/>
            </a:endParaRPr>
          </a:p>
        </p:txBody>
      </p:sp>
      <p:sp>
        <p:nvSpPr>
          <p:cNvPr id="3" name="Subtitle 2"/>
          <p:cNvSpPr>
            <a:spLocks noGrp="1"/>
          </p:cNvSpPr>
          <p:nvPr>
            <p:ph idx="1"/>
          </p:nvPr>
        </p:nvSpPr>
        <p:spPr>
          <a:xfrm>
            <a:off x="838200" y="1825624"/>
            <a:ext cx="10515600" cy="4534535"/>
          </a:xfrm>
        </p:spPr>
        <p:txBody>
          <a:bodyPr>
            <a:normAutofit/>
          </a:bodyPr>
          <a:lstStyle/>
          <a:p>
            <a:endParaRPr lang="en-GB" dirty="0" smtClean="0"/>
          </a:p>
          <a:p>
            <a:r>
              <a:rPr lang="en-GB" dirty="0" smtClean="0"/>
              <a:t>Police responses to DVA remain highly </a:t>
            </a:r>
            <a:r>
              <a:rPr lang="en-GB" b="1" i="1" u="sng" dirty="0" smtClean="0"/>
              <a:t>discretionary</a:t>
            </a:r>
          </a:p>
          <a:p>
            <a:r>
              <a:rPr lang="en-GB" dirty="0" smtClean="0"/>
              <a:t>Police responses to DVA remain influenced by </a:t>
            </a:r>
            <a:r>
              <a:rPr lang="en-GB" b="1" i="1" u="sng" dirty="0" smtClean="0"/>
              <a:t>extra-legal factors</a:t>
            </a:r>
          </a:p>
          <a:p>
            <a:r>
              <a:rPr lang="en-GB" dirty="0" smtClean="0"/>
              <a:t>Police still tend to better recognise and respond to DVA when it manifests as </a:t>
            </a:r>
            <a:r>
              <a:rPr lang="en-GB" b="1" i="1" u="sng" dirty="0" smtClean="0"/>
              <a:t>physical violence</a:t>
            </a:r>
          </a:p>
          <a:p>
            <a:r>
              <a:rPr lang="en-GB" dirty="0" smtClean="0"/>
              <a:t>But widespread </a:t>
            </a:r>
            <a:r>
              <a:rPr lang="en-GB" b="1" i="1" u="sng" dirty="0" smtClean="0"/>
              <a:t>support</a:t>
            </a:r>
            <a:r>
              <a:rPr lang="en-GB" dirty="0" smtClean="0"/>
              <a:t> for taking a risk-led approach was also apparent, as was increased </a:t>
            </a:r>
            <a:r>
              <a:rPr lang="en-GB" b="1" i="1" u="sng" dirty="0" smtClean="0"/>
              <a:t>recognition</a:t>
            </a:r>
            <a:r>
              <a:rPr lang="en-GB" dirty="0" smtClean="0"/>
              <a:t> of DVA as a prevalent, multi-faceted and complex problem.</a:t>
            </a:r>
          </a:p>
        </p:txBody>
      </p:sp>
      <p:pic>
        <p:nvPicPr>
          <p:cNvPr id="8" name="Picture 7"/>
          <p:cNvPicPr>
            <a:picLocks noChangeAspect="1"/>
          </p:cNvPicPr>
          <p:nvPr/>
        </p:nvPicPr>
        <p:blipFill>
          <a:blip r:embed="rId3"/>
          <a:stretch>
            <a:fillRect/>
          </a:stretch>
        </p:blipFill>
        <p:spPr>
          <a:xfrm>
            <a:off x="868020" y="325066"/>
            <a:ext cx="1511939" cy="1365622"/>
          </a:xfrm>
          <a:prstGeom prst="rect">
            <a:avLst/>
          </a:prstGeom>
        </p:spPr>
      </p:pic>
      <p:pic>
        <p:nvPicPr>
          <p:cNvPr id="9" name="Picture 2"/>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04236" y="321457"/>
            <a:ext cx="7602238" cy="1384995"/>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Insights from the</a:t>
            </a:r>
          </a:p>
          <a:p>
            <a:pPr algn="ctr"/>
            <a:r>
              <a:rPr lang="en-GB" sz="2800" b="1" dirty="0" smtClean="0">
                <a:solidFill>
                  <a:prstClr val="white"/>
                </a:solidFill>
                <a:latin typeface="Arial" panose="020B0604020202020204" pitchFamily="34" charset="0"/>
                <a:cs typeface="Arial" panose="020B0604020202020204" pitchFamily="34" charset="0"/>
              </a:rPr>
              <a:t>DASH research</a:t>
            </a:r>
            <a:endParaRPr lang="en-GB"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333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1"/>
            <a:ext cx="10515600" cy="4641243"/>
          </a:xfrm>
        </p:spPr>
        <p:txBody>
          <a:bodyPr>
            <a:normAutofit lnSpcReduction="10000"/>
          </a:bodyPr>
          <a:lstStyle/>
          <a:p>
            <a:r>
              <a:rPr lang="en-GB" dirty="0" smtClean="0"/>
              <a:t>We now have a great deal of </a:t>
            </a:r>
            <a:r>
              <a:rPr lang="en-GB" b="1" i="1" u="sng" dirty="0" smtClean="0"/>
              <a:t>evidence</a:t>
            </a:r>
            <a:r>
              <a:rPr lang="en-GB" dirty="0" smtClean="0"/>
              <a:t> (of varying quality) that some of the many </a:t>
            </a:r>
            <a:r>
              <a:rPr lang="en-GB" b="1" i="1" u="sng" dirty="0" smtClean="0"/>
              <a:t>interventions</a:t>
            </a:r>
            <a:r>
              <a:rPr lang="en-GB" dirty="0" smtClean="0"/>
              <a:t> available may be effective and/or cost-effective to some degree.</a:t>
            </a:r>
          </a:p>
          <a:p>
            <a:endParaRPr lang="en-GB" dirty="0" smtClean="0"/>
          </a:p>
          <a:p>
            <a:r>
              <a:rPr lang="en-GB" dirty="0" smtClean="0"/>
              <a:t>We also have a number of important operational </a:t>
            </a:r>
            <a:r>
              <a:rPr lang="en-GB" b="1" i="1" u="sng" dirty="0" smtClean="0"/>
              <a:t>insights</a:t>
            </a:r>
            <a:r>
              <a:rPr lang="en-GB" dirty="0" smtClean="0"/>
              <a:t> about the nature of the </a:t>
            </a:r>
            <a:r>
              <a:rPr lang="en-GB" b="1" i="1" u="sng" dirty="0" smtClean="0"/>
              <a:t>problem</a:t>
            </a:r>
            <a:r>
              <a:rPr lang="en-GB" dirty="0" smtClean="0"/>
              <a:t> of DVA with implications for the refinement of current approaches.</a:t>
            </a:r>
          </a:p>
          <a:p>
            <a:endParaRPr lang="en-GB" dirty="0" smtClean="0"/>
          </a:p>
          <a:p>
            <a:r>
              <a:rPr lang="en-GB" dirty="0" smtClean="0"/>
              <a:t>Going forward, research needs to (continue to) focus on </a:t>
            </a:r>
            <a:r>
              <a:rPr lang="en-GB" b="1" i="1" u="sng" dirty="0" smtClean="0"/>
              <a:t>diagnosing the problem</a:t>
            </a:r>
            <a:r>
              <a:rPr lang="en-GB" dirty="0" smtClean="0"/>
              <a:t> as well as </a:t>
            </a:r>
            <a:r>
              <a:rPr lang="en-GB" b="1" i="1" u="sng" dirty="0" smtClean="0"/>
              <a:t>testing interventions</a:t>
            </a:r>
            <a:r>
              <a:rPr lang="en-GB" dirty="0"/>
              <a:t> </a:t>
            </a:r>
            <a:r>
              <a:rPr lang="en-GB" dirty="0" smtClean="0"/>
              <a:t>in order to determine ‘what works’.				</a:t>
            </a:r>
            <a:endParaRPr lang="en-GB" sz="2400" i="1" dirty="0"/>
          </a:p>
        </p:txBody>
      </p:sp>
      <p:sp>
        <p:nvSpPr>
          <p:cNvPr id="6" name="Rectangle 5"/>
          <p:cNvSpPr/>
          <p:nvPr/>
        </p:nvSpPr>
        <p:spPr>
          <a:xfrm>
            <a:off x="855960" y="1818173"/>
            <a:ext cx="10632616" cy="1631216"/>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Concluding thoughts</a:t>
            </a:r>
            <a:endParaRPr lang="en-GB" sz="2800" b="1" dirty="0">
              <a:solidFill>
                <a:prstClr val="white"/>
              </a:solidFill>
              <a:latin typeface="Arial" panose="020B0604020202020204" pitchFamily="34" charset="0"/>
              <a:cs typeface="Arial" panose="020B0604020202020204" pitchFamily="34" charset="0"/>
            </a:endParaRP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2986300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2"/>
            <a:ext cx="10515600" cy="4512290"/>
          </a:xfrm>
        </p:spPr>
        <p:txBody>
          <a:bodyPr>
            <a:normAutofit fontScale="92500"/>
          </a:bodyPr>
          <a:lstStyle/>
          <a:p>
            <a:r>
              <a:rPr lang="en-GB" b="1" dirty="0"/>
              <a:t>Knowledge-driven </a:t>
            </a:r>
            <a:r>
              <a:rPr lang="en-GB" b="1" dirty="0" smtClean="0"/>
              <a:t>model: </a:t>
            </a:r>
            <a:r>
              <a:rPr lang="en-GB" i="1" dirty="0" smtClean="0"/>
              <a:t>Policies </a:t>
            </a:r>
            <a:r>
              <a:rPr lang="en-GB" i="1" dirty="0"/>
              <a:t>emerge from the fruits of basic research</a:t>
            </a:r>
          </a:p>
          <a:p>
            <a:r>
              <a:rPr lang="en-GB" b="1" dirty="0"/>
              <a:t>Problem-solving </a:t>
            </a:r>
            <a:r>
              <a:rPr lang="en-GB" b="1" dirty="0" smtClean="0"/>
              <a:t>model: </a:t>
            </a:r>
            <a:r>
              <a:rPr lang="en-GB" i="1" dirty="0" smtClean="0"/>
              <a:t>Research </a:t>
            </a:r>
            <a:r>
              <a:rPr lang="en-GB" i="1" dirty="0"/>
              <a:t>provides evidence to solve a policy problem</a:t>
            </a:r>
          </a:p>
          <a:p>
            <a:r>
              <a:rPr lang="en-GB" b="1" dirty="0"/>
              <a:t>Interactive </a:t>
            </a:r>
            <a:r>
              <a:rPr lang="en-GB" b="1" dirty="0" smtClean="0"/>
              <a:t>model: </a:t>
            </a:r>
            <a:r>
              <a:rPr lang="en-GB" i="1" dirty="0" smtClean="0"/>
              <a:t>Researchers collaborate to </a:t>
            </a:r>
            <a:r>
              <a:rPr lang="en-GB" i="1" dirty="0"/>
              <a:t>identify policy responses</a:t>
            </a:r>
          </a:p>
          <a:p>
            <a:r>
              <a:rPr lang="en-GB" b="1" dirty="0"/>
              <a:t>Political </a:t>
            </a:r>
            <a:r>
              <a:rPr lang="en-GB" b="1" dirty="0" smtClean="0"/>
              <a:t>model: </a:t>
            </a:r>
            <a:r>
              <a:rPr lang="en-GB" i="1" dirty="0" smtClean="0"/>
              <a:t>Research </a:t>
            </a:r>
            <a:r>
              <a:rPr lang="en-GB" i="1" dirty="0"/>
              <a:t>used as ammunition</a:t>
            </a:r>
          </a:p>
          <a:p>
            <a:r>
              <a:rPr lang="en-GB" b="1" dirty="0"/>
              <a:t>Tactical </a:t>
            </a:r>
            <a:r>
              <a:rPr lang="en-GB" b="1" dirty="0" smtClean="0"/>
              <a:t>model: </a:t>
            </a:r>
            <a:r>
              <a:rPr lang="en-GB" i="1" dirty="0" smtClean="0"/>
              <a:t>Research </a:t>
            </a:r>
            <a:r>
              <a:rPr lang="en-GB" i="1" dirty="0"/>
              <a:t>as a tactic for delaying action</a:t>
            </a:r>
          </a:p>
          <a:p>
            <a:r>
              <a:rPr lang="en-GB" b="1" dirty="0">
                <a:solidFill>
                  <a:srgbClr val="C00000"/>
                </a:solidFill>
              </a:rPr>
              <a:t>Enlightenment </a:t>
            </a:r>
            <a:r>
              <a:rPr lang="en-GB" b="1" dirty="0" smtClean="0">
                <a:solidFill>
                  <a:srgbClr val="C00000"/>
                </a:solidFill>
              </a:rPr>
              <a:t>model: </a:t>
            </a:r>
            <a:r>
              <a:rPr lang="en-GB" i="1" dirty="0" smtClean="0">
                <a:solidFill>
                  <a:srgbClr val="C00000"/>
                </a:solidFill>
              </a:rPr>
              <a:t>Research </a:t>
            </a:r>
            <a:r>
              <a:rPr lang="en-GB" i="1" dirty="0">
                <a:solidFill>
                  <a:srgbClr val="C00000"/>
                </a:solidFill>
              </a:rPr>
              <a:t>redefines the policy agenda</a:t>
            </a:r>
          </a:p>
          <a:p>
            <a:pPr marL="0" indent="0">
              <a:buNone/>
            </a:pPr>
            <a:r>
              <a:rPr lang="en-GB" sz="3500" i="1" dirty="0" smtClean="0">
                <a:solidFill>
                  <a:srgbClr val="C00000"/>
                </a:solidFill>
              </a:rPr>
              <a:t>	“The </a:t>
            </a:r>
            <a:r>
              <a:rPr lang="en-GB" sz="3500" i="1" dirty="0">
                <a:solidFill>
                  <a:srgbClr val="C00000"/>
                </a:solidFill>
              </a:rPr>
              <a:t>imagery is that of social science… coming to shape </a:t>
            </a:r>
            <a:r>
              <a:rPr lang="en-GB" sz="3500" i="1" dirty="0" smtClean="0">
                <a:solidFill>
                  <a:srgbClr val="C00000"/>
                </a:solidFill>
              </a:rPr>
              <a:t>	the </a:t>
            </a:r>
            <a:r>
              <a:rPr lang="en-GB" sz="3500" i="1" dirty="0">
                <a:solidFill>
                  <a:srgbClr val="C00000"/>
                </a:solidFill>
              </a:rPr>
              <a:t>way in which people think about social </a:t>
            </a:r>
            <a:r>
              <a:rPr lang="en-GB" sz="3500" i="1" dirty="0" smtClean="0">
                <a:solidFill>
                  <a:srgbClr val="C00000"/>
                </a:solidFill>
              </a:rPr>
              <a:t>issues.”</a:t>
            </a:r>
            <a:endParaRPr lang="en-GB" sz="3500" i="1" dirty="0">
              <a:solidFill>
                <a:srgbClr val="C00000"/>
              </a:solidFill>
            </a:endParaRPr>
          </a:p>
          <a:p>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Are we there yet?</a:t>
            </a:r>
          </a:p>
        </p:txBody>
      </p:sp>
      <p:pic>
        <p:nvPicPr>
          <p:cNvPr id="2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68020" y="325066"/>
            <a:ext cx="1511939" cy="1365622"/>
          </a:xfrm>
          <a:prstGeom prst="rect">
            <a:avLst/>
          </a:prstGeom>
        </p:spPr>
      </p:pic>
      <p:sp>
        <p:nvSpPr>
          <p:cNvPr id="10" name="TextBox 9"/>
          <p:cNvSpPr txBox="1"/>
          <p:nvPr/>
        </p:nvSpPr>
        <p:spPr>
          <a:xfrm>
            <a:off x="5920153" y="6161186"/>
            <a:ext cx="5568423"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en-GB" sz="1600" b="1" dirty="0">
                <a:solidFill>
                  <a:prstClr val="black"/>
                </a:solidFill>
              </a:rPr>
              <a:t>C. H. Weiss (1979) The many meanings of research utilization.</a:t>
            </a:r>
          </a:p>
        </p:txBody>
      </p:sp>
    </p:spTree>
    <p:extLst>
      <p:ext uri="{BB962C8B-B14F-4D97-AF65-F5344CB8AC3E}">
        <p14:creationId xmlns:p14="http://schemas.microsoft.com/office/powerpoint/2010/main" val="1071556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2"/>
            <a:ext cx="10515600" cy="4351338"/>
          </a:xfrm>
        </p:spPr>
        <p:txBody>
          <a:bodyPr>
            <a:normAutofit/>
          </a:bodyPr>
          <a:lstStyle/>
          <a:p>
            <a:endParaRPr lang="en-US" dirty="0" smtClean="0"/>
          </a:p>
          <a:p>
            <a:pPr marL="457200" lvl="1" indent="0" algn="ctr">
              <a:buNone/>
            </a:pPr>
            <a:endParaRPr lang="en-GB" sz="4400" b="1" i="1" dirty="0" smtClean="0"/>
          </a:p>
          <a:p>
            <a:pPr marL="457200" lvl="1" indent="0" algn="ctr">
              <a:buNone/>
            </a:pPr>
            <a:r>
              <a:rPr lang="en-GB" sz="4400" b="1" i="1" dirty="0" smtClean="0"/>
              <a:t>Thank </a:t>
            </a:r>
            <a:r>
              <a:rPr lang="en-GB" sz="4400" b="1" i="1" dirty="0"/>
              <a:t>you for listening</a:t>
            </a:r>
            <a:r>
              <a:rPr lang="en-GB" sz="4400" b="1" i="1" dirty="0" smtClean="0"/>
              <a:t>!</a:t>
            </a:r>
          </a:p>
          <a:p>
            <a:pPr marL="457200" lvl="1" indent="0" algn="ctr">
              <a:buNone/>
            </a:pPr>
            <a:endParaRPr lang="en-GB" b="1" i="1" dirty="0"/>
          </a:p>
          <a:p>
            <a:pPr marL="457200" lvl="1" indent="0" algn="ctr">
              <a:buNone/>
            </a:pPr>
            <a:r>
              <a:rPr lang="en-GB" b="1" i="1" dirty="0" smtClean="0">
                <a:hlinkClick r:id="rId3"/>
              </a:rPr>
              <a:t>RobinsonA@Cardiff.ac.uk</a:t>
            </a:r>
            <a:r>
              <a:rPr lang="en-GB" b="1" i="1" dirty="0" smtClean="0"/>
              <a:t> </a:t>
            </a:r>
            <a:endParaRPr lang="en-GB" b="1" i="1" dirty="0"/>
          </a:p>
          <a:p>
            <a:pPr marL="457200" lvl="1" indent="0">
              <a:buNone/>
            </a:pPr>
            <a:endParaRPr lang="en-GB" dirty="0" smtClean="0"/>
          </a:p>
          <a:p>
            <a:pPr marL="457200" lvl="1" indent="0">
              <a:buNone/>
            </a:pPr>
            <a:endParaRPr lang="en-GB" dirty="0"/>
          </a:p>
          <a:p>
            <a:pPr marL="0" indent="0">
              <a:buNone/>
            </a:pPr>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2727455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68" y="1818172"/>
            <a:ext cx="10515600" cy="4351338"/>
          </a:xfrm>
        </p:spPr>
        <p:txBody>
          <a:bodyPr>
            <a:normAutofit fontScale="92500"/>
          </a:bodyPr>
          <a:lstStyle/>
          <a:p>
            <a:r>
              <a:rPr lang="en-GB" dirty="0"/>
              <a:t>Robinson, A. L., Myhill, A., Wire, J., Roberts, J. and Tilley, N. (2016). </a:t>
            </a:r>
            <a:r>
              <a:rPr lang="en-GB" b="1" dirty="0"/>
              <a:t>Risk-led policing of domestic abuse and the DASH risk model. </a:t>
            </a:r>
            <a:r>
              <a:rPr lang="en-GB" dirty="0"/>
              <a:t>London: College of Policing. </a:t>
            </a:r>
            <a:r>
              <a:rPr lang="en-GB" u="sng" dirty="0">
                <a:hlinkClick r:id="rId3"/>
              </a:rPr>
              <a:t>http://www.college.police.uk/News/College-news/Pages/Police-support-victims-of-coercive-control.aspx</a:t>
            </a:r>
            <a:endParaRPr lang="en-GB" dirty="0" smtClean="0"/>
          </a:p>
          <a:p>
            <a:r>
              <a:rPr lang="en-GB" dirty="0" smtClean="0"/>
              <a:t>NICE (2014). </a:t>
            </a:r>
            <a:r>
              <a:rPr lang="en-GB" b="1" dirty="0"/>
              <a:t>Domestic violence and abuse: how health services, social care and the organisations they work with can respond effectively</a:t>
            </a:r>
            <a:r>
              <a:rPr lang="en-GB" b="1" dirty="0" smtClean="0"/>
              <a:t>. </a:t>
            </a:r>
            <a:r>
              <a:rPr lang="en-GB" u="sng" dirty="0" smtClean="0">
                <a:hlinkClick r:id="rId4"/>
              </a:rPr>
              <a:t>https</a:t>
            </a:r>
            <a:r>
              <a:rPr lang="en-GB" u="sng" dirty="0">
                <a:hlinkClick r:id="rId4"/>
              </a:rPr>
              <a:t>://www.nice.org.uk/guidance/ph50</a:t>
            </a:r>
            <a:r>
              <a:rPr lang="en-GB" dirty="0"/>
              <a:t> </a:t>
            </a:r>
            <a:endParaRPr lang="en-GB" dirty="0" smtClean="0"/>
          </a:p>
          <a:p>
            <a:r>
              <a:rPr lang="en-GB" dirty="0" smtClean="0"/>
              <a:t>Maxwell &amp; Robinson </a:t>
            </a:r>
            <a:r>
              <a:rPr lang="en-GB" dirty="0"/>
              <a:t>(2013</a:t>
            </a:r>
            <a:r>
              <a:rPr lang="en-GB" dirty="0" smtClean="0"/>
              <a:t>). </a:t>
            </a:r>
            <a:r>
              <a:rPr lang="en-GB" b="1" dirty="0"/>
              <a:t>Can Interventions Reduce Recidivism and Re-victimization Following Adult Intimate Partner Violence Incidents</a:t>
            </a:r>
            <a:r>
              <a:rPr lang="en-GB" b="1" dirty="0" smtClean="0"/>
              <a:t>?</a:t>
            </a:r>
            <a:r>
              <a:rPr lang="en-GB" dirty="0" smtClean="0"/>
              <a:t> </a:t>
            </a:r>
            <a:r>
              <a:rPr lang="en-GB" dirty="0" smtClean="0">
                <a:hlinkClick r:id="rId5"/>
              </a:rPr>
              <a:t>http</a:t>
            </a:r>
            <a:r>
              <a:rPr lang="en-GB" dirty="0">
                <a:hlinkClick r:id="rId5"/>
              </a:rPr>
              <a:t>://</a:t>
            </a:r>
            <a:r>
              <a:rPr lang="en-GB" dirty="0" smtClean="0">
                <a:hlinkClick r:id="rId5"/>
              </a:rPr>
              <a:t>iom.edu/Reports/2013/The-Evidence-for-Violence-Prevention-Across-the-Lifespan-and-Around-the-World.aspx</a:t>
            </a:r>
            <a:r>
              <a:rPr lang="en-GB" dirty="0" smtClean="0"/>
              <a:t> </a:t>
            </a:r>
            <a:endParaRPr lang="en-GB" dirty="0"/>
          </a:p>
        </p:txBody>
      </p:sp>
      <p:sp>
        <p:nvSpPr>
          <p:cNvPr id="6" name="Rectangle 5"/>
          <p:cNvSpPr/>
          <p:nvPr/>
        </p:nvSpPr>
        <p:spPr>
          <a:xfrm>
            <a:off x="855960" y="1818173"/>
            <a:ext cx="10632616" cy="1908215"/>
          </a:xfrm>
          <a:prstGeom prst="rect">
            <a:avLst/>
          </a:prstGeom>
        </p:spPr>
        <p:txBody>
          <a:bodyPr wrap="square">
            <a:spAutoFit/>
          </a:bodyPr>
          <a:lstStyle/>
          <a:p>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prstClr val="black"/>
                </a:solidFill>
                <a:ea typeface="Calibri" panose="020F0502020204030204" pitchFamily="34" charset="0"/>
                <a:cs typeface="Times New Roman" panose="02020603050405020304" pitchFamily="18" charset="0"/>
              </a:rPr>
              <a:t>   </a:t>
            </a:r>
            <a:endParaRPr lang="en-GB" i="1" dirty="0">
              <a:solidFill>
                <a:srgbClr val="44546A">
                  <a:lumMod val="60000"/>
                  <a:lumOff val="40000"/>
                </a:srgbClr>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2"/>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2379961" y="322919"/>
            <a:ext cx="7602238" cy="1367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 name="TextBox 275"/>
          <p:cNvSpPr txBox="1"/>
          <p:nvPr/>
        </p:nvSpPr>
        <p:spPr>
          <a:xfrm>
            <a:off x="2404236" y="321457"/>
            <a:ext cx="7602238" cy="954107"/>
          </a:xfrm>
          <a:prstGeom prst="rect">
            <a:avLst/>
          </a:prstGeom>
          <a:noFill/>
        </p:spPr>
        <p:txBody>
          <a:bodyPr wrap="square" rtlCol="0">
            <a:spAutoFit/>
          </a:bodyPr>
          <a:lstStyle/>
          <a:p>
            <a:pPr algn="ctr"/>
            <a:endParaRPr lang="en-GB" sz="2800" b="1" dirty="0" smtClean="0">
              <a:solidFill>
                <a:prstClr val="white"/>
              </a:solidFill>
              <a:latin typeface="Arial" panose="020B0604020202020204" pitchFamily="34" charset="0"/>
              <a:cs typeface="Arial" panose="020B0604020202020204" pitchFamily="34" charset="0"/>
            </a:endParaRPr>
          </a:p>
          <a:p>
            <a:pPr algn="ctr"/>
            <a:r>
              <a:rPr lang="en-GB" sz="2800" b="1" dirty="0" smtClean="0">
                <a:solidFill>
                  <a:prstClr val="white"/>
                </a:solidFill>
                <a:latin typeface="Arial" panose="020B0604020202020204" pitchFamily="34" charset="0"/>
                <a:cs typeface="Arial" panose="020B0604020202020204" pitchFamily="34" charset="0"/>
              </a:rPr>
              <a:t>Further resources</a:t>
            </a:r>
          </a:p>
        </p:txBody>
      </p:sp>
      <p:pic>
        <p:nvPicPr>
          <p:cNvPr id="27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82199" y="322919"/>
            <a:ext cx="1506377" cy="1367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a:stretch>
            <a:fillRect/>
          </a:stretch>
        </p:blipFill>
        <p:spPr>
          <a:xfrm>
            <a:off x="868020" y="325066"/>
            <a:ext cx="1511939" cy="1365622"/>
          </a:xfrm>
          <a:prstGeom prst="rect">
            <a:avLst/>
          </a:prstGeom>
        </p:spPr>
      </p:pic>
    </p:spTree>
    <p:extLst>
      <p:ext uri="{BB962C8B-B14F-4D97-AF65-F5344CB8AC3E}">
        <p14:creationId xmlns:p14="http://schemas.microsoft.com/office/powerpoint/2010/main" val="18541341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4006" y="1700808"/>
            <a:ext cx="7405352" cy="2106421"/>
          </a:xfrm>
        </p:spPr>
        <p:txBody>
          <a:bodyPr>
            <a:noAutofit/>
          </a:bodyPr>
          <a:lstStyle/>
          <a:p>
            <a:pPr algn="ctr"/>
            <a:r>
              <a:rPr lang="en-GB" sz="3500" b="1" dirty="0"/>
              <a:t>#RU2Drunk:</a:t>
            </a:r>
            <a:br>
              <a:rPr lang="en-GB" sz="3500" b="1" dirty="0"/>
            </a:br>
            <a:r>
              <a:rPr lang="en-GB" sz="3500" dirty="0"/>
              <a:t>Assessing effectiveness &amp; acceptability </a:t>
            </a:r>
            <a:br>
              <a:rPr lang="en-GB" sz="3500" dirty="0"/>
            </a:br>
            <a:r>
              <a:rPr lang="en-GB" sz="3500" dirty="0"/>
              <a:t>of a breathalyser scheme in the </a:t>
            </a:r>
            <a:br>
              <a:rPr lang="en-GB" sz="3500" dirty="0"/>
            </a:br>
            <a:r>
              <a:rPr lang="en-GB" sz="3500" dirty="0"/>
              <a:t>night-time economy</a:t>
            </a:r>
            <a:endParaRPr lang="en-US" sz="3500" dirty="0"/>
          </a:p>
        </p:txBody>
      </p:sp>
      <p:sp>
        <p:nvSpPr>
          <p:cNvPr id="3" name="Subtitle 2"/>
          <p:cNvSpPr>
            <a:spLocks noGrp="1"/>
          </p:cNvSpPr>
          <p:nvPr>
            <p:ph type="subTitle" idx="1"/>
          </p:nvPr>
        </p:nvSpPr>
        <p:spPr>
          <a:xfrm>
            <a:off x="2278792" y="4453422"/>
            <a:ext cx="7670936" cy="2018829"/>
          </a:xfrm>
        </p:spPr>
        <p:txBody>
          <a:bodyPr>
            <a:normAutofit fontScale="85000" lnSpcReduction="20000"/>
          </a:bodyPr>
          <a:lstStyle/>
          <a:p>
            <a:pPr marL="82296">
              <a:lnSpc>
                <a:spcPct val="120000"/>
              </a:lnSpc>
              <a:spcBef>
                <a:spcPts val="0"/>
              </a:spcBef>
              <a:spcAft>
                <a:spcPts val="0"/>
              </a:spcAft>
            </a:pPr>
            <a:r>
              <a:rPr lang="en-GB" dirty="0"/>
              <a:t>Dr Boyd &amp; Dr Farrimond</a:t>
            </a:r>
          </a:p>
          <a:p>
            <a:pPr marL="82296">
              <a:lnSpc>
                <a:spcPct val="120000"/>
              </a:lnSpc>
              <a:spcBef>
                <a:spcPts val="0"/>
              </a:spcBef>
              <a:spcAft>
                <a:spcPts val="0"/>
              </a:spcAft>
            </a:pPr>
            <a:r>
              <a:rPr lang="en-GB" dirty="0"/>
              <a:t>Sociology, Philosophy and Anthropology, University of Exeter</a:t>
            </a:r>
          </a:p>
          <a:p>
            <a:pPr marL="82296">
              <a:lnSpc>
                <a:spcPct val="120000"/>
              </a:lnSpc>
              <a:spcBef>
                <a:spcPts val="0"/>
              </a:spcBef>
              <a:spcAft>
                <a:spcPts val="0"/>
              </a:spcAft>
            </a:pPr>
            <a:endParaRPr lang="en-GB" dirty="0"/>
          </a:p>
          <a:p>
            <a:pPr marL="82296">
              <a:lnSpc>
                <a:spcPct val="120000"/>
              </a:lnSpc>
              <a:spcBef>
                <a:spcPts val="0"/>
              </a:spcBef>
              <a:spcAft>
                <a:spcPts val="0"/>
              </a:spcAft>
            </a:pPr>
            <a:r>
              <a:rPr lang="en-GB" dirty="0"/>
              <a:t>DR Fleischer</a:t>
            </a:r>
          </a:p>
          <a:p>
            <a:pPr marL="82296">
              <a:lnSpc>
                <a:spcPct val="120000"/>
              </a:lnSpc>
              <a:spcBef>
                <a:spcPts val="0"/>
              </a:spcBef>
              <a:spcAft>
                <a:spcPts val="0"/>
              </a:spcAft>
            </a:pPr>
            <a:r>
              <a:rPr lang="en-GB" dirty="0"/>
              <a:t>Research Fellow, University of Exeter</a:t>
            </a:r>
          </a:p>
          <a:p>
            <a:pPr marL="82296">
              <a:lnSpc>
                <a:spcPct val="120000"/>
              </a:lnSpc>
              <a:spcBef>
                <a:spcPts val="0"/>
              </a:spcBef>
              <a:spcAft>
                <a:spcPts val="0"/>
              </a:spcAft>
            </a:pPr>
            <a:endParaRPr lang="en-GB" dirty="0"/>
          </a:p>
        </p:txBody>
      </p:sp>
    </p:spTree>
    <p:extLst>
      <p:ext uri="{BB962C8B-B14F-4D97-AF65-F5344CB8AC3E}">
        <p14:creationId xmlns:p14="http://schemas.microsoft.com/office/powerpoint/2010/main" val="29597703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6654" y="1978429"/>
            <a:ext cx="5846782" cy="4512019"/>
          </a:xfrm>
        </p:spPr>
        <p:txBody>
          <a:bodyPr>
            <a:normAutofit/>
          </a:bodyPr>
          <a:lstStyle/>
          <a:p>
            <a:pPr>
              <a:buFont typeface="Arial" panose="020B0604020202020204" pitchFamily="34" charset="0"/>
              <a:buChar char="•"/>
            </a:pPr>
            <a:r>
              <a:rPr lang="en-GB" sz="2500" dirty="0"/>
              <a:t> ‘Binge and brawl’ culture, with the attendant harms to health and public order, has emerged in the UK in the wake of the liberalization of licencing laws in the mid-2000’s (</a:t>
            </a:r>
            <a:r>
              <a:rPr lang="en-GB" sz="2500" dirty="0" err="1"/>
              <a:t>Measham</a:t>
            </a:r>
            <a:r>
              <a:rPr lang="en-GB" sz="2500" dirty="0"/>
              <a:t> &amp; Brain, 2005).</a:t>
            </a:r>
          </a:p>
          <a:p>
            <a:pPr>
              <a:buFont typeface="Arial" panose="020B0604020202020204" pitchFamily="34" charset="0"/>
              <a:buChar char="•"/>
            </a:pPr>
            <a:r>
              <a:rPr lang="en-GB" sz="2500" dirty="0"/>
              <a:t> Binging dropping, 18% in 2005 to 15% in 2013 (ONS, 2015)</a:t>
            </a:r>
          </a:p>
          <a:p>
            <a:pPr lvl="1">
              <a:buFont typeface="Arial" panose="020B0604020202020204" pitchFamily="34" charset="0"/>
              <a:buChar char="•"/>
            </a:pPr>
            <a:r>
              <a:rPr lang="en-GB" sz="2500" dirty="0"/>
              <a:t>Drop greatest in younger groups</a:t>
            </a:r>
          </a:p>
          <a:p>
            <a:pPr>
              <a:buFont typeface="Arial" panose="020B0604020202020204" pitchFamily="34" charset="0"/>
              <a:buChar char="•"/>
            </a:pPr>
            <a:r>
              <a:rPr lang="en-GB" sz="2500" dirty="0"/>
              <a:t> Least abstinence in the South-West (ONS, 2015)</a:t>
            </a:r>
          </a:p>
        </p:txBody>
      </p:sp>
      <p:sp>
        <p:nvSpPr>
          <p:cNvPr id="2" name="Title 1"/>
          <p:cNvSpPr>
            <a:spLocks noGrp="1"/>
          </p:cNvSpPr>
          <p:nvPr>
            <p:ph type="title"/>
          </p:nvPr>
        </p:nvSpPr>
        <p:spPr/>
        <p:txBody>
          <a:bodyPr>
            <a:normAutofit/>
          </a:bodyPr>
          <a:lstStyle/>
          <a:p>
            <a:r>
              <a:rPr lang="en-GB" b="1" dirty="0"/>
              <a:t>Drinking in UK</a:t>
            </a:r>
          </a:p>
        </p:txBody>
      </p:sp>
      <p:pic>
        <p:nvPicPr>
          <p:cNvPr id="1026" name="Picture 2" descr="http://gwydir.demon.co.uk/jo/maps/uktown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3436" y="2371875"/>
            <a:ext cx="2720654" cy="337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3610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Alcohol and Crime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 It’s estimated that 1,000 people in a community of 100,000 will be a victim of alcohol-related violent crime.</a:t>
            </a:r>
          </a:p>
          <a:p>
            <a:pPr marL="0" indent="0">
              <a:buNone/>
            </a:pPr>
            <a:r>
              <a:rPr lang="en-US" b="1" dirty="0"/>
              <a:t>Crime Survey for England and Wales, 2013/2014</a:t>
            </a:r>
          </a:p>
          <a:p>
            <a:pPr>
              <a:buFont typeface="Arial" panose="020B0604020202020204" pitchFamily="34" charset="0"/>
              <a:buChar char="•"/>
            </a:pPr>
            <a:r>
              <a:rPr lang="en-US" dirty="0"/>
              <a:t> 53% of violent incidents between adults involved alcohol</a:t>
            </a:r>
          </a:p>
          <a:p>
            <a:pPr>
              <a:buFont typeface="Arial" panose="020B0604020202020204" pitchFamily="34" charset="0"/>
              <a:buChar char="•"/>
            </a:pPr>
            <a:r>
              <a:rPr lang="en-US" dirty="0"/>
              <a:t> Alcohol-related incidents more often involved male victims</a:t>
            </a:r>
          </a:p>
          <a:p>
            <a:pPr>
              <a:buFont typeface="Arial" panose="020B0604020202020204" pitchFamily="34" charset="0"/>
              <a:buChar char="•"/>
            </a:pPr>
            <a:r>
              <a:rPr lang="en-US" dirty="0"/>
              <a:t> Relationships between individuals in alcohol-related incidents were most frequently strangers (then acquaintances, and DV)</a:t>
            </a:r>
          </a:p>
          <a:p>
            <a:pPr>
              <a:buFont typeface="Arial" panose="020B0604020202020204" pitchFamily="34" charset="0"/>
              <a:buChar char="•"/>
            </a:pPr>
            <a:endParaRPr lang="en-US" dirty="0"/>
          </a:p>
        </p:txBody>
      </p:sp>
      <p:pic>
        <p:nvPicPr>
          <p:cNvPr id="2050" name="Picture 2" descr="3. Alcohol-related violent incidents most commonly involved strangers, followed by acquaintances and incidents of domestic violenc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960" y="1835652"/>
            <a:ext cx="7717133" cy="3858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4. Violent incidents were more likely to involve alcohol at the week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6960" y="1737362"/>
            <a:ext cx="8019907" cy="4009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The proportions of violent incidents that were alcohol-related increased as the evening progres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748" y="1741523"/>
            <a:ext cx="7913713" cy="3956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89378" y="5717722"/>
            <a:ext cx="7274714" cy="646331"/>
          </a:xfrm>
          <a:prstGeom prst="rect">
            <a:avLst/>
          </a:prstGeom>
          <a:noFill/>
        </p:spPr>
        <p:txBody>
          <a:bodyPr wrap="square" rtlCol="0">
            <a:spAutoFit/>
          </a:bodyPr>
          <a:lstStyle/>
          <a:p>
            <a:pPr defTabSz="457200"/>
            <a:r>
              <a:rPr lang="en-US" b="1" dirty="0">
                <a:solidFill>
                  <a:srgbClr val="000000"/>
                </a:solidFill>
              </a:rPr>
              <a:t>Crime Survey for England and Wales, 2013/14</a:t>
            </a:r>
          </a:p>
          <a:p>
            <a:pPr defTabSz="457200"/>
            <a:r>
              <a:rPr lang="en-US" b="1" dirty="0">
                <a:solidFill>
                  <a:srgbClr val="000000"/>
                </a:solidFill>
              </a:rPr>
              <a:t>ONS, Feb. 2015, “5 facts about alcohol-related violence</a:t>
            </a:r>
            <a:r>
              <a:rPr lang="en-US"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309712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Predictable policing example 1?</a:t>
            </a:r>
            <a:endParaRPr lang="en-GB" dirty="0"/>
          </a:p>
        </p:txBody>
      </p:sp>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423592" y="1844824"/>
            <a:ext cx="1728191" cy="1656184"/>
          </a:xfrm>
          <a:prstGeom prst="rect">
            <a:avLst/>
          </a:prstGeom>
          <a:noFill/>
          <a:ln>
            <a:noFill/>
          </a:ln>
        </p:spPr>
      </p:pic>
      <p:pic>
        <p:nvPicPr>
          <p:cNvPr id="8" name="Content Placeholder 7"/>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2423593" y="3861048"/>
            <a:ext cx="1728191" cy="1800200"/>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3" y="2564904"/>
            <a:ext cx="5328593" cy="2664296"/>
          </a:xfrm>
          <a:prstGeom prst="rect">
            <a:avLst/>
          </a:prstGeom>
        </p:spPr>
      </p:pic>
    </p:spTree>
    <p:extLst>
      <p:ext uri="{BB962C8B-B14F-4D97-AF65-F5344CB8AC3E}">
        <p14:creationId xmlns:p14="http://schemas.microsoft.com/office/powerpoint/2010/main" val="5574058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9150" y="2321108"/>
            <a:ext cx="3635775" cy="4142755"/>
          </a:xfrm>
        </p:spPr>
        <p:txBody>
          <a:bodyPr vert="horz" lIns="0" tIns="45720" rIns="0" bIns="45720" rtlCol="0" anchor="t">
            <a:normAutofit/>
          </a:bodyPr>
          <a:lstStyle/>
          <a:p>
            <a:pPr>
              <a:buFont typeface="Arial" panose="020B0604020202020204" pitchFamily="34" charset="0"/>
              <a:buChar char="•"/>
            </a:pPr>
            <a:r>
              <a:rPr lang="en-US" dirty="0" smtClean="0"/>
              <a:t> </a:t>
            </a:r>
            <a:r>
              <a:rPr lang="en-US" dirty="0" err="1" smtClean="0"/>
              <a:t>Breathalysers</a:t>
            </a:r>
            <a:r>
              <a:rPr lang="en-US" dirty="0" smtClean="0"/>
              <a:t> </a:t>
            </a:r>
            <a:r>
              <a:rPr lang="en-US" dirty="0"/>
              <a:t>to door staff at pubs and clubs</a:t>
            </a:r>
          </a:p>
          <a:p>
            <a:pPr>
              <a:buFont typeface="Arial" panose="020B0604020202020204" pitchFamily="34" charset="0"/>
              <a:buChar char="•"/>
            </a:pPr>
            <a:r>
              <a:rPr lang="en-US" dirty="0" smtClean="0"/>
              <a:t> Saturation </a:t>
            </a:r>
            <a:r>
              <a:rPr lang="en-US" dirty="0"/>
              <a:t>of </a:t>
            </a:r>
            <a:r>
              <a:rPr lang="en-US" dirty="0" err="1"/>
              <a:t>breathalysers</a:t>
            </a:r>
            <a:r>
              <a:rPr lang="en-US" dirty="0"/>
              <a:t> to prevent crime displacement</a:t>
            </a:r>
          </a:p>
          <a:p>
            <a:pPr lvl="0">
              <a:buFont typeface="Arial" panose="020B0604020202020204" pitchFamily="34" charset="0"/>
              <a:buChar char="•"/>
            </a:pPr>
            <a:r>
              <a:rPr lang="en-US" dirty="0" smtClean="0"/>
              <a:t> Media </a:t>
            </a:r>
            <a:r>
              <a:rPr lang="en-US" dirty="0"/>
              <a:t>campaign: </a:t>
            </a:r>
            <a:r>
              <a:rPr lang="en-US" dirty="0" err="1"/>
              <a:t>publicising</a:t>
            </a:r>
            <a:r>
              <a:rPr lang="en-US" dirty="0"/>
              <a:t> the use of </a:t>
            </a:r>
            <a:r>
              <a:rPr lang="en-US" dirty="0" err="1"/>
              <a:t>breathalysers</a:t>
            </a:r>
            <a:endParaRPr lang="en-US" dirty="0"/>
          </a:p>
          <a:p>
            <a:pPr>
              <a:buFont typeface="Arial" panose="020B0604020202020204" pitchFamily="34" charset="0"/>
              <a:buChar char="•"/>
            </a:pPr>
            <a:r>
              <a:rPr lang="en-US" altLang="en-US" dirty="0" smtClean="0"/>
              <a:t> Inspired </a:t>
            </a:r>
            <a:r>
              <a:rPr lang="en-US" altLang="en-US" dirty="0"/>
              <a:t>by Norfolk Police </a:t>
            </a:r>
            <a:r>
              <a:rPr lang="en-US" altLang="en-US" dirty="0" err="1"/>
              <a:t>DeepBreath</a:t>
            </a:r>
            <a:r>
              <a:rPr lang="en-US" altLang="en-US" dirty="0"/>
              <a:t> initiative in Norwich in 2013</a:t>
            </a:r>
          </a:p>
          <a:p>
            <a:pPr marL="0" indent="0">
              <a:buNone/>
            </a:pPr>
            <a:endParaRPr lang="en-US" altLang="en-US" dirty="0"/>
          </a:p>
          <a:p>
            <a:pPr>
              <a:buFont typeface="Arial" panose="020B0604020202020204" pitchFamily="34" charset="0"/>
              <a:buChar char="•"/>
            </a:pPr>
            <a:endParaRPr lang="en-US" altLang="en-US" dirty="0"/>
          </a:p>
        </p:txBody>
      </p:sp>
      <p:pic>
        <p:nvPicPr>
          <p:cNvPr id="1026" name="Picture 2" descr="https://pbs.twimg.com/media/B-Tlhj-IQAAhxl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594202"/>
            <a:ext cx="4055165" cy="12210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5579166" y="0"/>
            <a:ext cx="5088835" cy="8255358"/>
          </a:xfrm>
          <a:prstGeom prst="rect">
            <a:avLst/>
          </a:prstGeom>
        </p:spPr>
      </p:pic>
    </p:spTree>
    <p:extLst>
      <p:ext uri="{BB962C8B-B14F-4D97-AF65-F5344CB8AC3E}">
        <p14:creationId xmlns:p14="http://schemas.microsoft.com/office/powerpoint/2010/main" val="19137658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#RU2Drunk Program Logic</a:t>
            </a:r>
          </a:p>
        </p:txBody>
      </p:sp>
      <p:sp>
        <p:nvSpPr>
          <p:cNvPr id="4" name="Text Box 5"/>
          <p:cNvSpPr txBox="1">
            <a:spLocks noChangeArrowheads="1"/>
          </p:cNvSpPr>
          <p:nvPr/>
        </p:nvSpPr>
        <p:spPr bwMode="auto">
          <a:xfrm>
            <a:off x="1990939" y="2187674"/>
            <a:ext cx="1683835" cy="1751095"/>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2000" dirty="0" err="1">
                <a:solidFill>
                  <a:srgbClr val="000000"/>
                </a:solidFill>
                <a:ea typeface="Calibri" pitchFamily="34" charset="0"/>
                <a:cs typeface="Times New Roman" pitchFamily="18" charset="0"/>
              </a:rPr>
              <a:t>Breathalysers</a:t>
            </a:r>
            <a:r>
              <a:rPr lang="en-US" altLang="en-US" sz="2000" dirty="0">
                <a:solidFill>
                  <a:srgbClr val="000000"/>
                </a:solidFill>
                <a:ea typeface="Calibri" pitchFamily="34" charset="0"/>
                <a:cs typeface="Times New Roman" pitchFamily="18" charset="0"/>
              </a:rPr>
              <a:t> </a:t>
            </a:r>
            <a:r>
              <a:rPr lang="en-US" altLang="en-US" sz="2000" i="1" dirty="0">
                <a:solidFill>
                  <a:srgbClr val="000000"/>
                </a:solidFill>
                <a:ea typeface="Calibri" pitchFamily="34" charset="0"/>
                <a:cs typeface="Times New Roman" pitchFamily="18" charset="0"/>
              </a:rPr>
              <a:t>used</a:t>
            </a:r>
            <a:r>
              <a:rPr lang="en-US" altLang="en-US" sz="2000" dirty="0">
                <a:solidFill>
                  <a:srgbClr val="000000"/>
                </a:solidFill>
                <a:ea typeface="Calibri" pitchFamily="34" charset="0"/>
                <a:cs typeface="Times New Roman" pitchFamily="18" charset="0"/>
              </a:rPr>
              <a:t> in licensed premises within ENTE </a:t>
            </a:r>
            <a:endParaRPr lang="en-US" altLang="en-US" sz="2000" dirty="0">
              <a:solidFill>
                <a:srgbClr val="000000"/>
              </a:solidFill>
              <a:latin typeface="Arial" pitchFamily="34" charset="0"/>
              <a:cs typeface="Arial" pitchFamily="34" charset="0"/>
            </a:endParaRPr>
          </a:p>
        </p:txBody>
      </p:sp>
      <p:sp>
        <p:nvSpPr>
          <p:cNvPr id="5" name="Text Box 12"/>
          <p:cNvSpPr txBox="1">
            <a:spLocks noChangeArrowheads="1"/>
          </p:cNvSpPr>
          <p:nvPr/>
        </p:nvSpPr>
        <p:spPr bwMode="auto">
          <a:xfrm>
            <a:off x="8358063" y="3063221"/>
            <a:ext cx="1725769" cy="2011055"/>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altLang="en-US" sz="2000" dirty="0">
                <a:solidFill>
                  <a:srgbClr val="000000"/>
                </a:solidFill>
                <a:ea typeface="Calibri" pitchFamily="34" charset="0"/>
                <a:cs typeface="Times New Roman" pitchFamily="18" charset="0"/>
              </a:rPr>
              <a:t>Decrease in alcohol-related violence </a:t>
            </a:r>
          </a:p>
          <a:p>
            <a:pPr fontAlgn="base">
              <a:spcBef>
                <a:spcPct val="0"/>
              </a:spcBef>
              <a:spcAft>
                <a:spcPct val="0"/>
              </a:spcAft>
            </a:pPr>
            <a:r>
              <a:rPr lang="en-US" altLang="en-US" sz="2000" dirty="0">
                <a:solidFill>
                  <a:srgbClr val="000000"/>
                </a:solidFill>
                <a:ea typeface="Calibri" pitchFamily="34" charset="0"/>
                <a:cs typeface="Times New Roman" pitchFamily="18" charset="0"/>
              </a:rPr>
              <a:t>in the ENTE</a:t>
            </a:r>
            <a:endParaRPr lang="en-US" altLang="en-US" sz="2000" dirty="0">
              <a:solidFill>
                <a:srgbClr val="000000"/>
              </a:solidFill>
              <a:latin typeface="Arial" pitchFamily="34" charset="0"/>
              <a:cs typeface="Arial" pitchFamily="34" charset="0"/>
            </a:endParaRPr>
          </a:p>
        </p:txBody>
      </p:sp>
      <p:sp>
        <p:nvSpPr>
          <p:cNvPr id="6" name="Text Box 13"/>
          <p:cNvSpPr txBox="1">
            <a:spLocks noChangeArrowheads="1"/>
          </p:cNvSpPr>
          <p:nvPr/>
        </p:nvSpPr>
        <p:spPr bwMode="auto">
          <a:xfrm>
            <a:off x="1990938" y="4202656"/>
            <a:ext cx="1683835" cy="1743241"/>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2000" dirty="0">
                <a:solidFill>
                  <a:srgbClr val="000000"/>
                </a:solidFill>
                <a:ea typeface="Calibri" pitchFamily="34" charset="0"/>
                <a:cs typeface="Times New Roman" pitchFamily="18" charset="0"/>
              </a:rPr>
              <a:t>Media campaign: </a:t>
            </a:r>
            <a:r>
              <a:rPr lang="en-US" altLang="en-US" sz="2000" dirty="0" err="1">
                <a:solidFill>
                  <a:srgbClr val="000000"/>
                </a:solidFill>
                <a:ea typeface="Calibri" pitchFamily="34" charset="0"/>
                <a:cs typeface="Times New Roman" pitchFamily="18" charset="0"/>
              </a:rPr>
              <a:t>publicising</a:t>
            </a:r>
            <a:r>
              <a:rPr lang="en-US" altLang="en-US" sz="2000" dirty="0">
                <a:solidFill>
                  <a:srgbClr val="000000"/>
                </a:solidFill>
                <a:ea typeface="Calibri" pitchFamily="34" charset="0"/>
                <a:cs typeface="Times New Roman" pitchFamily="18" charset="0"/>
              </a:rPr>
              <a:t> the use of </a:t>
            </a:r>
            <a:r>
              <a:rPr lang="en-US" altLang="en-US" sz="2000" dirty="0" err="1">
                <a:solidFill>
                  <a:srgbClr val="000000"/>
                </a:solidFill>
                <a:ea typeface="Calibri" pitchFamily="34" charset="0"/>
                <a:cs typeface="Times New Roman" pitchFamily="18" charset="0"/>
              </a:rPr>
              <a:t>breathalysers</a:t>
            </a:r>
            <a:r>
              <a:rPr lang="en-US" altLang="en-US" sz="2000" dirty="0">
                <a:solidFill>
                  <a:srgbClr val="000000"/>
                </a:solidFill>
                <a:ea typeface="Calibri" pitchFamily="34" charset="0"/>
                <a:cs typeface="Times New Roman" pitchFamily="18" charset="0"/>
              </a:rPr>
              <a:t> </a:t>
            </a:r>
            <a:endParaRPr lang="en-US" altLang="en-US" sz="2000" dirty="0">
              <a:solidFill>
                <a:srgbClr val="000000"/>
              </a:solidFill>
              <a:latin typeface="Arial" pitchFamily="34" charset="0"/>
              <a:cs typeface="Arial" pitchFamily="34" charset="0"/>
            </a:endParaRPr>
          </a:p>
        </p:txBody>
      </p:sp>
      <p:sp>
        <p:nvSpPr>
          <p:cNvPr id="8" name="Text Box 16"/>
          <p:cNvSpPr txBox="1">
            <a:spLocks noChangeArrowheads="1"/>
          </p:cNvSpPr>
          <p:nvPr/>
        </p:nvSpPr>
        <p:spPr bwMode="auto">
          <a:xfrm>
            <a:off x="6230883" y="2388475"/>
            <a:ext cx="1506828" cy="134949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2000" dirty="0">
                <a:solidFill>
                  <a:srgbClr val="000000"/>
                </a:solidFill>
                <a:ea typeface="Calibri" pitchFamily="34" charset="0"/>
                <a:cs typeface="Times New Roman" pitchFamily="18" charset="0"/>
              </a:rPr>
              <a:t>Decrease in ‘preloading’ by patrons of the ENTE</a:t>
            </a:r>
            <a:endParaRPr lang="en-US" altLang="en-US" sz="2000" dirty="0">
              <a:solidFill>
                <a:srgbClr val="000000"/>
              </a:solidFill>
              <a:latin typeface="Arial" pitchFamily="34" charset="0"/>
              <a:cs typeface="Arial" pitchFamily="34" charset="0"/>
            </a:endParaRPr>
          </a:p>
        </p:txBody>
      </p:sp>
      <p:cxnSp>
        <p:nvCxnSpPr>
          <p:cNvPr id="12" name="Straight Arrow Connector 11"/>
          <p:cNvCxnSpPr/>
          <p:nvPr/>
        </p:nvCxnSpPr>
        <p:spPr>
          <a:xfrm flipV="1">
            <a:off x="3674773" y="3306327"/>
            <a:ext cx="581542"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7"/>
          <p:cNvSpPr>
            <a:spLocks noChangeArrowheads="1"/>
          </p:cNvSpPr>
          <p:nvPr/>
        </p:nvSpPr>
        <p:spPr bwMode="auto">
          <a:xfrm>
            <a:off x="15240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solidFill>
                <a:srgbClr val="000000"/>
              </a:solidFill>
              <a:latin typeface="Arial" pitchFamily="34" charset="0"/>
              <a:cs typeface="Arial" pitchFamily="34" charset="0"/>
            </a:endParaRPr>
          </a:p>
        </p:txBody>
      </p:sp>
      <p:sp>
        <p:nvSpPr>
          <p:cNvPr id="14" name="Text Box 12"/>
          <p:cNvSpPr txBox="1">
            <a:spLocks noChangeArrowheads="1"/>
          </p:cNvSpPr>
          <p:nvPr/>
        </p:nvSpPr>
        <p:spPr bwMode="auto">
          <a:xfrm>
            <a:off x="6230883" y="3989503"/>
            <a:ext cx="1506828" cy="1674252"/>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2000" dirty="0">
                <a:solidFill>
                  <a:srgbClr val="000000"/>
                </a:solidFill>
                <a:ea typeface="Calibri" pitchFamily="34" charset="0"/>
                <a:cs typeface="Times New Roman" pitchFamily="18" charset="0"/>
              </a:rPr>
              <a:t>Decrease in excessive drinking while out in ENTE</a:t>
            </a:r>
            <a:endParaRPr lang="en-US" altLang="en-US" sz="2000" dirty="0">
              <a:solidFill>
                <a:srgbClr val="000000"/>
              </a:solidFill>
              <a:latin typeface="Arial" pitchFamily="34" charset="0"/>
              <a:cs typeface="Arial" pitchFamily="34" charset="0"/>
            </a:endParaRPr>
          </a:p>
        </p:txBody>
      </p:sp>
      <p:sp>
        <p:nvSpPr>
          <p:cNvPr id="22" name="Text Box 12"/>
          <p:cNvSpPr txBox="1">
            <a:spLocks noChangeArrowheads="1"/>
          </p:cNvSpPr>
          <p:nvPr/>
        </p:nvSpPr>
        <p:spPr bwMode="auto">
          <a:xfrm>
            <a:off x="4256316" y="2817030"/>
            <a:ext cx="1431835" cy="2317993"/>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2000" dirty="0">
                <a:solidFill>
                  <a:srgbClr val="000000"/>
                </a:solidFill>
                <a:ea typeface="Calibri" pitchFamily="34" charset="0"/>
                <a:cs typeface="Times New Roman" pitchFamily="18" charset="0"/>
              </a:rPr>
              <a:t>People know they will be turned away from venues if intoxicated </a:t>
            </a:r>
          </a:p>
          <a:p>
            <a:pPr fontAlgn="base">
              <a:spcBef>
                <a:spcPct val="0"/>
              </a:spcBef>
              <a:spcAft>
                <a:spcPct val="0"/>
              </a:spcAft>
            </a:pPr>
            <a:endParaRPr lang="en-US" altLang="en-US" sz="2000" dirty="0">
              <a:solidFill>
                <a:srgbClr val="000000"/>
              </a:solidFill>
              <a:latin typeface="Arial" pitchFamily="34" charset="0"/>
              <a:cs typeface="Arial" pitchFamily="34" charset="0"/>
            </a:endParaRPr>
          </a:p>
        </p:txBody>
      </p:sp>
      <p:cxnSp>
        <p:nvCxnSpPr>
          <p:cNvPr id="36" name="Straight Arrow Connector 35"/>
          <p:cNvCxnSpPr/>
          <p:nvPr/>
        </p:nvCxnSpPr>
        <p:spPr>
          <a:xfrm flipV="1">
            <a:off x="3674772" y="4768829"/>
            <a:ext cx="581542"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8151" y="4754756"/>
            <a:ext cx="54273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688151" y="3322205"/>
            <a:ext cx="54273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7776520" y="3322204"/>
            <a:ext cx="581542"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776520" y="4754757"/>
            <a:ext cx="581542"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4861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#RU2Drunk Evaluation</a:t>
            </a:r>
          </a:p>
        </p:txBody>
      </p:sp>
      <p:sp>
        <p:nvSpPr>
          <p:cNvPr id="3" name="Content Placeholder 2"/>
          <p:cNvSpPr>
            <a:spLocks noGrp="1"/>
          </p:cNvSpPr>
          <p:nvPr>
            <p:ph idx="1"/>
          </p:nvPr>
        </p:nvSpPr>
        <p:spPr>
          <a:xfrm>
            <a:off x="2346960" y="2015553"/>
            <a:ext cx="7543801" cy="4023360"/>
          </a:xfrm>
        </p:spPr>
        <p:txBody>
          <a:bodyPr>
            <a:normAutofit/>
          </a:bodyPr>
          <a:lstStyle/>
          <a:p>
            <a:r>
              <a:rPr lang="en-GB" sz="2500" b="1" dirty="0"/>
              <a:t>Research question:</a:t>
            </a:r>
          </a:p>
          <a:p>
            <a:r>
              <a:rPr lang="en-GB" sz="2500" dirty="0"/>
              <a:t>Is the breathalyser initiative effective at reducing violence and is it acceptable?</a:t>
            </a:r>
          </a:p>
        </p:txBody>
      </p:sp>
      <p:sp>
        <p:nvSpPr>
          <p:cNvPr id="5" name="TextBox 4"/>
          <p:cNvSpPr txBox="1"/>
          <p:nvPr/>
        </p:nvSpPr>
        <p:spPr>
          <a:xfrm>
            <a:off x="3169921" y="3971113"/>
            <a:ext cx="2664823" cy="523220"/>
          </a:xfrm>
          <a:prstGeom prst="rect">
            <a:avLst/>
          </a:prstGeom>
          <a:noFill/>
        </p:spPr>
        <p:txBody>
          <a:bodyPr wrap="square" rtlCol="0">
            <a:spAutoFit/>
          </a:bodyPr>
          <a:lstStyle/>
          <a:p>
            <a:pPr defTabSz="457200"/>
            <a:r>
              <a:rPr lang="en-GB" sz="2800" dirty="0">
                <a:solidFill>
                  <a:srgbClr val="000000"/>
                </a:solidFill>
              </a:rPr>
              <a:t>Effectiveness</a:t>
            </a:r>
          </a:p>
        </p:txBody>
      </p:sp>
      <p:sp>
        <p:nvSpPr>
          <p:cNvPr id="6" name="TextBox 5"/>
          <p:cNvSpPr txBox="1"/>
          <p:nvPr/>
        </p:nvSpPr>
        <p:spPr>
          <a:xfrm>
            <a:off x="6836229" y="3944986"/>
            <a:ext cx="2664823" cy="523220"/>
          </a:xfrm>
          <a:prstGeom prst="rect">
            <a:avLst/>
          </a:prstGeom>
          <a:noFill/>
        </p:spPr>
        <p:txBody>
          <a:bodyPr wrap="square" rtlCol="0">
            <a:spAutoFit/>
          </a:bodyPr>
          <a:lstStyle/>
          <a:p>
            <a:pPr defTabSz="457200"/>
            <a:r>
              <a:rPr lang="en-GB" sz="2800" dirty="0">
                <a:solidFill>
                  <a:srgbClr val="000000"/>
                </a:solidFill>
              </a:rPr>
              <a:t>Acceptability</a:t>
            </a:r>
          </a:p>
        </p:txBody>
      </p:sp>
      <p:cxnSp>
        <p:nvCxnSpPr>
          <p:cNvPr id="8" name="Straight Arrow Connector 7"/>
          <p:cNvCxnSpPr/>
          <p:nvPr/>
        </p:nvCxnSpPr>
        <p:spPr>
          <a:xfrm flipH="1">
            <a:off x="4632960" y="3344093"/>
            <a:ext cx="796834" cy="6270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331131" y="3344093"/>
            <a:ext cx="849086" cy="6270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327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Torquay</a:t>
            </a:r>
            <a:r>
              <a:rPr lang="en-US" b="1" dirty="0"/>
              <a:t> Pilot Study: Dec. 2014</a:t>
            </a:r>
          </a:p>
        </p:txBody>
      </p:sp>
      <p:sp>
        <p:nvSpPr>
          <p:cNvPr id="3" name="Content Placeholder 2"/>
          <p:cNvSpPr>
            <a:spLocks noGrp="1"/>
          </p:cNvSpPr>
          <p:nvPr>
            <p:ph idx="1"/>
          </p:nvPr>
        </p:nvSpPr>
        <p:spPr>
          <a:xfrm>
            <a:off x="1830460" y="2106790"/>
            <a:ext cx="4510418" cy="4132507"/>
          </a:xfrm>
        </p:spPr>
        <p:txBody>
          <a:bodyPr vert="horz" lIns="0" tIns="45720" rIns="0" bIns="45720" rtlCol="0" anchor="t">
            <a:normAutofit/>
          </a:bodyPr>
          <a:lstStyle/>
          <a:p>
            <a:pPr>
              <a:buFont typeface="Arial" panose="020B0604020202020204" pitchFamily="34" charset="0"/>
              <a:buChar char="•"/>
            </a:pPr>
            <a:r>
              <a:rPr lang="en-US" dirty="0"/>
              <a:t> Quasi-Experimental Design with intervention (</a:t>
            </a:r>
            <a:r>
              <a:rPr lang="en-US" dirty="0" err="1"/>
              <a:t>Torquay</a:t>
            </a:r>
            <a:r>
              <a:rPr lang="en-US" dirty="0"/>
              <a:t>) and control town (</a:t>
            </a:r>
            <a:r>
              <a:rPr lang="en-US" dirty="0" err="1"/>
              <a:t>Paignton</a:t>
            </a:r>
            <a:r>
              <a:rPr lang="en-US" dirty="0"/>
              <a:t>)</a:t>
            </a:r>
          </a:p>
          <a:p>
            <a:pPr>
              <a:buFont typeface="Arial" panose="020B0604020202020204" pitchFamily="34" charset="0"/>
              <a:buChar char="•"/>
            </a:pPr>
            <a:r>
              <a:rPr lang="en-US" dirty="0"/>
              <a:t> 22 pubs/clubs within the </a:t>
            </a:r>
            <a:r>
              <a:rPr lang="en-US" dirty="0" err="1"/>
              <a:t>Torquay</a:t>
            </a:r>
            <a:r>
              <a:rPr lang="en-US" dirty="0"/>
              <a:t> Night Time Economy are highlighted on the map</a:t>
            </a:r>
          </a:p>
          <a:p>
            <a:pPr>
              <a:buFont typeface="Arial" panose="020B0604020202020204" pitchFamily="34" charset="0"/>
              <a:buChar char="•"/>
            </a:pPr>
            <a:r>
              <a:rPr lang="en-US" dirty="0"/>
              <a:t> Comparison of crime rates between </a:t>
            </a:r>
            <a:r>
              <a:rPr lang="en-US" dirty="0" err="1"/>
              <a:t>Torquay</a:t>
            </a:r>
            <a:r>
              <a:rPr lang="en-US" dirty="0"/>
              <a:t> and </a:t>
            </a:r>
            <a:r>
              <a:rPr lang="en-US" dirty="0" err="1"/>
              <a:t>Paignton</a:t>
            </a:r>
            <a:endParaRPr lang="en-US" dirty="0"/>
          </a:p>
          <a:p>
            <a:pPr>
              <a:buFont typeface="Arial" panose="020B0604020202020204" pitchFamily="34" charset="0"/>
              <a:buChar char="•"/>
            </a:pPr>
            <a:r>
              <a:rPr lang="en-US" dirty="0"/>
              <a:t> Led by DCI Neil Ralph, South Devon Police, working with local stakeholders </a:t>
            </a:r>
          </a:p>
          <a:p>
            <a:pPr>
              <a:buFont typeface="Arial" panose="020B0604020202020204" pitchFamily="34" charset="0"/>
              <a:buChar char="•"/>
            </a:pPr>
            <a:r>
              <a:rPr lang="en-US" dirty="0"/>
              <a:t>Training in how to use </a:t>
            </a:r>
            <a:r>
              <a:rPr lang="en-US" dirty="0" err="1"/>
              <a:t>breathalysers</a:t>
            </a:r>
            <a:r>
              <a:rPr lang="en-US" dirty="0"/>
              <a:t>, limit of 70-80 suggested (drink drive 35 mg per 100 </a:t>
            </a:r>
            <a:r>
              <a:rPr lang="en-US" dirty="0" err="1"/>
              <a:t>millilitres</a:t>
            </a:r>
            <a:r>
              <a:rPr lang="en-US" dirty="0"/>
              <a:t> of breath).</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838123" y="1849534"/>
            <a:ext cx="3012219" cy="4125913"/>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559827" y="1839797"/>
            <a:ext cx="3209207" cy="4125913"/>
          </a:xfrm>
          <a:prstGeom prst="rect">
            <a:avLst/>
          </a:prstGeom>
        </p:spPr>
      </p:pic>
      <p:sp>
        <p:nvSpPr>
          <p:cNvPr id="10" name="Left Arrow 9"/>
          <p:cNvSpPr/>
          <p:nvPr/>
        </p:nvSpPr>
        <p:spPr>
          <a:xfrm>
            <a:off x="7648685" y="4089579"/>
            <a:ext cx="609600" cy="2252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1" name="Left Arrow 10"/>
          <p:cNvSpPr/>
          <p:nvPr/>
        </p:nvSpPr>
        <p:spPr>
          <a:xfrm>
            <a:off x="8245033" y="3434879"/>
            <a:ext cx="609600" cy="2252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7419004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Breathalyser</a:t>
            </a:r>
            <a:r>
              <a:rPr lang="en-US" b="1" dirty="0"/>
              <a:t> Use</a:t>
            </a:r>
          </a:p>
        </p:txBody>
      </p:sp>
      <p:sp>
        <p:nvSpPr>
          <p:cNvPr id="3" name="Content Placeholder 2"/>
          <p:cNvSpPr>
            <a:spLocks noGrp="1"/>
          </p:cNvSpPr>
          <p:nvPr>
            <p:ph idx="1"/>
          </p:nvPr>
        </p:nvSpPr>
        <p:spPr>
          <a:xfrm>
            <a:off x="2390602" y="1845734"/>
            <a:ext cx="7543801" cy="4023360"/>
          </a:xfrm>
        </p:spPr>
        <p:txBody>
          <a:bodyPr/>
          <a:lstStyle/>
          <a:p>
            <a:pPr>
              <a:buFont typeface="Arial" panose="020B0604020202020204" pitchFamily="34" charset="0"/>
              <a:buChar char="•"/>
            </a:pPr>
            <a:r>
              <a:rPr lang="en-US" dirty="0"/>
              <a:t> 819 </a:t>
            </a:r>
            <a:r>
              <a:rPr lang="en-US" dirty="0" err="1"/>
              <a:t>breathalysed</a:t>
            </a:r>
            <a:r>
              <a:rPr lang="en-US" dirty="0"/>
              <a:t>, 298 refused entry (32% female; 68% male) </a:t>
            </a:r>
          </a:p>
          <a:p>
            <a:pPr lvl="1">
              <a:buFont typeface="Arial" panose="020B0604020202020204" pitchFamily="34" charset="0"/>
              <a:buChar char="•"/>
            </a:pPr>
            <a:r>
              <a:rPr lang="en-US" dirty="0"/>
              <a:t>Most popular club had 10,000 footfall over Christmas/New Year</a:t>
            </a:r>
          </a:p>
          <a:p>
            <a:pPr lvl="1">
              <a:buFont typeface="Arial" panose="020B0604020202020204" pitchFamily="34" charset="0"/>
              <a:buChar char="•"/>
            </a:pPr>
            <a:r>
              <a:rPr lang="en-US" dirty="0"/>
              <a:t>33 people who refused to be breathalyzed</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787" y="3202017"/>
            <a:ext cx="4584783" cy="307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hart 5"/>
          <p:cNvGraphicFramePr>
            <a:graphicFrameLocks/>
          </p:cNvGraphicFramePr>
          <p:nvPr>
            <p:extLst/>
          </p:nvPr>
        </p:nvGraphicFramePr>
        <p:xfrm>
          <a:off x="2456151" y="2560766"/>
          <a:ext cx="5323178" cy="34518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a:graphicFrameLocks/>
          </p:cNvGraphicFramePr>
          <p:nvPr>
            <p:extLst/>
          </p:nvPr>
        </p:nvGraphicFramePr>
        <p:xfrm>
          <a:off x="2461581" y="2541157"/>
          <a:ext cx="5577840" cy="35661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156906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Crime Statistics –Pilot Study</a:t>
            </a:r>
          </a:p>
        </p:txBody>
      </p:sp>
      <p:graphicFrame>
        <p:nvGraphicFramePr>
          <p:cNvPr id="11" name="Table 10"/>
          <p:cNvGraphicFramePr>
            <a:graphicFrameLocks noGrp="1"/>
          </p:cNvGraphicFramePr>
          <p:nvPr>
            <p:extLst/>
          </p:nvPr>
        </p:nvGraphicFramePr>
        <p:xfrm>
          <a:off x="2654885" y="2559177"/>
          <a:ext cx="7023212" cy="3315150"/>
        </p:xfrm>
        <a:graphic>
          <a:graphicData uri="http://schemas.openxmlformats.org/drawingml/2006/table">
            <a:tbl>
              <a:tblPr firstRow="1" firstCol="1" bandRow="1">
                <a:tableStyleId>{69012ECD-51FC-41F1-AA8D-1B2483CD663E}</a:tableStyleId>
              </a:tblPr>
              <a:tblGrid>
                <a:gridCol w="1160647">
                  <a:extLst>
                    <a:ext uri="{9D8B030D-6E8A-4147-A177-3AD203B41FA5}">
                      <a16:colId xmlns:a16="http://schemas.microsoft.com/office/drawing/2014/main" xmlns="" val="20000"/>
                    </a:ext>
                  </a:extLst>
                </a:gridCol>
                <a:gridCol w="1129180">
                  <a:extLst>
                    <a:ext uri="{9D8B030D-6E8A-4147-A177-3AD203B41FA5}">
                      <a16:colId xmlns:a16="http://schemas.microsoft.com/office/drawing/2014/main" xmlns="" val="20001"/>
                    </a:ext>
                  </a:extLst>
                </a:gridCol>
                <a:gridCol w="1129180">
                  <a:extLst>
                    <a:ext uri="{9D8B030D-6E8A-4147-A177-3AD203B41FA5}">
                      <a16:colId xmlns:a16="http://schemas.microsoft.com/office/drawing/2014/main" xmlns="" val="20002"/>
                    </a:ext>
                  </a:extLst>
                </a:gridCol>
                <a:gridCol w="1129180">
                  <a:extLst>
                    <a:ext uri="{9D8B030D-6E8A-4147-A177-3AD203B41FA5}">
                      <a16:colId xmlns:a16="http://schemas.microsoft.com/office/drawing/2014/main" xmlns="" val="20003"/>
                    </a:ext>
                  </a:extLst>
                </a:gridCol>
                <a:gridCol w="1184020">
                  <a:extLst>
                    <a:ext uri="{9D8B030D-6E8A-4147-A177-3AD203B41FA5}">
                      <a16:colId xmlns:a16="http://schemas.microsoft.com/office/drawing/2014/main" xmlns="" val="20004"/>
                    </a:ext>
                  </a:extLst>
                </a:gridCol>
                <a:gridCol w="1291005">
                  <a:extLst>
                    <a:ext uri="{9D8B030D-6E8A-4147-A177-3AD203B41FA5}">
                      <a16:colId xmlns:a16="http://schemas.microsoft.com/office/drawing/2014/main" xmlns="" val="20005"/>
                    </a:ext>
                  </a:extLst>
                </a:gridCol>
              </a:tblGrid>
              <a:tr h="1024052">
                <a:tc>
                  <a:txBody>
                    <a:bodyPr/>
                    <a:lstStyle/>
                    <a:p>
                      <a:pPr>
                        <a:lnSpc>
                          <a:spcPct val="115000"/>
                        </a:lnSpc>
                      </a:pPr>
                      <a:endParaRPr lang="en-GB" sz="1800" dirty="0">
                        <a:effectLst/>
                        <a:latin typeface="Calibri"/>
                      </a:endParaRPr>
                    </a:p>
                  </a:txBody>
                  <a:tcPr marL="68580" marR="68580" marT="0" marB="0" anchor="b"/>
                </a:tc>
                <a:tc>
                  <a:txBody>
                    <a:bodyPr/>
                    <a:lstStyle/>
                    <a:p>
                      <a:pPr algn="ctr">
                        <a:lnSpc>
                          <a:spcPct val="115000"/>
                        </a:lnSpc>
                        <a:spcAft>
                          <a:spcPts val="0"/>
                        </a:spcAft>
                      </a:pPr>
                      <a:r>
                        <a:rPr lang="en-GB" sz="1800" dirty="0">
                          <a:effectLst/>
                        </a:rPr>
                        <a:t>December 2012</a:t>
                      </a:r>
                      <a:endParaRPr lang="en-GB" sz="18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December 2013</a:t>
                      </a:r>
                      <a:endParaRPr lang="en-GB" sz="1800">
                        <a:effectLst/>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December 2014</a:t>
                      </a:r>
                      <a:endParaRPr lang="en-GB" sz="1800">
                        <a:effectLst/>
                        <a:ea typeface="Calibri"/>
                        <a:cs typeface="Times New Roman"/>
                      </a:endParaRPr>
                    </a:p>
                  </a:txBody>
                  <a:tcPr marL="68580" marR="68580" marT="0" marB="0" anchor="b"/>
                </a:tc>
                <a:tc>
                  <a:txBody>
                    <a:bodyPr/>
                    <a:lstStyle/>
                    <a:p>
                      <a:pPr>
                        <a:lnSpc>
                          <a:spcPct val="115000"/>
                        </a:lnSpc>
                        <a:spcAft>
                          <a:spcPts val="0"/>
                        </a:spcAft>
                      </a:pPr>
                      <a:r>
                        <a:rPr lang="en-GB" sz="1800" dirty="0">
                          <a:effectLst/>
                        </a:rPr>
                        <a:t>2012/2013 % Change</a:t>
                      </a:r>
                      <a:endParaRPr lang="en-GB" sz="1800">
                        <a:effectLst/>
                        <a:ea typeface="Calibri"/>
                        <a:cs typeface="Times New Roman"/>
                      </a:endParaRPr>
                    </a:p>
                  </a:txBody>
                  <a:tcPr marL="68580" marR="68580" marT="0" marB="0" anchor="b"/>
                </a:tc>
                <a:tc>
                  <a:txBody>
                    <a:bodyPr/>
                    <a:lstStyle/>
                    <a:p>
                      <a:pPr>
                        <a:lnSpc>
                          <a:spcPct val="115000"/>
                        </a:lnSpc>
                        <a:spcAft>
                          <a:spcPts val="0"/>
                        </a:spcAft>
                      </a:pPr>
                      <a:r>
                        <a:rPr lang="en-GB" sz="1800" dirty="0">
                          <a:effectLst/>
                        </a:rPr>
                        <a:t>2013/2014 % Change</a:t>
                      </a:r>
                      <a:endParaRPr lang="en-GB" sz="1800" dirty="0">
                        <a:effectLst/>
                        <a:latin typeface="Calibri"/>
                        <a:ea typeface="Calibri"/>
                        <a:cs typeface="Times New Roman"/>
                      </a:endParaRPr>
                    </a:p>
                  </a:txBody>
                  <a:tcPr marL="68580" marR="68580" marT="0" marB="0" anchor="b"/>
                </a:tc>
                <a:extLst>
                  <a:ext uri="{0D108BD9-81ED-4DB2-BD59-A6C34878D82A}">
                    <a16:rowId xmlns:a16="http://schemas.microsoft.com/office/drawing/2014/main" xmlns="" val="10000"/>
                  </a:ext>
                </a:extLst>
              </a:tr>
              <a:tr h="1145549">
                <a:tc>
                  <a:txBody>
                    <a:bodyPr/>
                    <a:lstStyle/>
                    <a:p>
                      <a:pPr marL="211455" indent="-211455">
                        <a:lnSpc>
                          <a:spcPct val="115000"/>
                        </a:lnSpc>
                        <a:spcAft>
                          <a:spcPts val="600"/>
                        </a:spcAft>
                      </a:pPr>
                      <a:r>
                        <a:rPr lang="en-GB" sz="1800" dirty="0">
                          <a:effectLst/>
                        </a:rPr>
                        <a:t>Torquay ENTE Ward</a:t>
                      </a:r>
                      <a:endParaRPr lang="en-GB" sz="1800">
                        <a:effectLst/>
                        <a:ea typeface="Calibri"/>
                        <a:cs typeface="Times New Roman"/>
                      </a:endParaRPr>
                    </a:p>
                  </a:txBody>
                  <a:tcPr marL="68580" marR="68580" marT="0" marB="0" anchor="b"/>
                </a:tc>
                <a:tc>
                  <a:txBody>
                    <a:bodyPr/>
                    <a:lstStyle/>
                    <a:p>
                      <a:pPr algn="ctr">
                        <a:lnSpc>
                          <a:spcPct val="115000"/>
                        </a:lnSpc>
                        <a:spcAft>
                          <a:spcPts val="600"/>
                        </a:spcAft>
                      </a:pPr>
                      <a:r>
                        <a:rPr lang="en-GB" sz="1800" dirty="0">
                          <a:effectLst/>
                        </a:rPr>
                        <a:t>20</a:t>
                      </a:r>
                      <a:endParaRPr lang="en-GB" sz="1800">
                        <a:effectLst/>
                        <a:ea typeface="Calibri"/>
                        <a:cs typeface="Times New Roman"/>
                      </a:endParaRPr>
                    </a:p>
                  </a:txBody>
                  <a:tcPr marL="68580" marR="68580" marT="0" marB="0" anchor="b"/>
                </a:tc>
                <a:tc>
                  <a:txBody>
                    <a:bodyPr/>
                    <a:lstStyle/>
                    <a:p>
                      <a:pPr algn="ctr">
                        <a:lnSpc>
                          <a:spcPct val="115000"/>
                        </a:lnSpc>
                        <a:spcAft>
                          <a:spcPts val="600"/>
                        </a:spcAft>
                      </a:pPr>
                      <a:r>
                        <a:rPr lang="en-GB" sz="1800" dirty="0">
                          <a:effectLst/>
                        </a:rPr>
                        <a:t>23</a:t>
                      </a:r>
                      <a:endParaRPr lang="en-GB" sz="1800">
                        <a:effectLst/>
                        <a:ea typeface="Calibri"/>
                        <a:cs typeface="Times New Roman"/>
                      </a:endParaRPr>
                    </a:p>
                  </a:txBody>
                  <a:tcPr marL="68580" marR="68580" marT="0" marB="0" anchor="b"/>
                </a:tc>
                <a:tc>
                  <a:txBody>
                    <a:bodyPr/>
                    <a:lstStyle/>
                    <a:p>
                      <a:pPr algn="ctr">
                        <a:lnSpc>
                          <a:spcPct val="115000"/>
                        </a:lnSpc>
                        <a:spcAft>
                          <a:spcPts val="600"/>
                        </a:spcAft>
                      </a:pPr>
                      <a:r>
                        <a:rPr lang="en-GB" sz="1800" dirty="0">
                          <a:effectLst/>
                        </a:rPr>
                        <a:t>14</a:t>
                      </a:r>
                      <a:endParaRPr lang="en-GB" sz="1800">
                        <a:effectLst/>
                        <a:ea typeface="Calibri"/>
                        <a:cs typeface="Times New Roman"/>
                      </a:endParaRPr>
                    </a:p>
                  </a:txBody>
                  <a:tcPr marL="68580" marR="68580" marT="0" marB="0" anchor="b"/>
                </a:tc>
                <a:tc>
                  <a:txBody>
                    <a:bodyPr/>
                    <a:lstStyle/>
                    <a:p>
                      <a:pPr algn="ctr">
                        <a:lnSpc>
                          <a:spcPct val="115000"/>
                        </a:lnSpc>
                        <a:spcAft>
                          <a:spcPts val="600"/>
                        </a:spcAft>
                      </a:pPr>
                      <a:r>
                        <a:rPr lang="en-GB" sz="1800" dirty="0">
                          <a:effectLst/>
                        </a:rPr>
                        <a:t>+15%</a:t>
                      </a:r>
                      <a:endParaRPr lang="en-GB" sz="1800">
                        <a:effectLst/>
                        <a:ea typeface="Calibri"/>
                        <a:cs typeface="Times New Roman"/>
                      </a:endParaRPr>
                    </a:p>
                  </a:txBody>
                  <a:tcPr marL="68580" marR="68580" marT="0" marB="0" anchor="b"/>
                </a:tc>
                <a:tc>
                  <a:txBody>
                    <a:bodyPr/>
                    <a:lstStyle/>
                    <a:p>
                      <a:pPr algn="ctr">
                        <a:lnSpc>
                          <a:spcPct val="115000"/>
                        </a:lnSpc>
                        <a:spcAft>
                          <a:spcPts val="600"/>
                        </a:spcAft>
                      </a:pPr>
                      <a:r>
                        <a:rPr lang="en-GB" sz="1800" b="1" dirty="0">
                          <a:solidFill>
                            <a:srgbClr val="000000"/>
                          </a:solidFill>
                          <a:effectLst/>
                        </a:rPr>
                        <a:t>-39.13%</a:t>
                      </a:r>
                      <a:endParaRPr lang="en-GB" sz="1800" b="1">
                        <a:solidFill>
                          <a:srgbClr val="000000"/>
                        </a:solidFill>
                        <a:effectLst/>
                        <a:ea typeface="Calibri"/>
                        <a:cs typeface="Times New Roman"/>
                      </a:endParaRPr>
                    </a:p>
                  </a:txBody>
                  <a:tcPr marL="68580" marR="68580" marT="0" marB="0" anchor="b"/>
                </a:tc>
                <a:extLst>
                  <a:ext uri="{0D108BD9-81ED-4DB2-BD59-A6C34878D82A}">
                    <a16:rowId xmlns:a16="http://schemas.microsoft.com/office/drawing/2014/main" xmlns="" val="10001"/>
                  </a:ext>
                </a:extLst>
              </a:tr>
              <a:tr h="1145549">
                <a:tc>
                  <a:txBody>
                    <a:bodyPr/>
                    <a:lstStyle/>
                    <a:p>
                      <a:pPr marL="211455" indent="-211455">
                        <a:lnSpc>
                          <a:spcPct val="115000"/>
                        </a:lnSpc>
                        <a:spcAft>
                          <a:spcPts val="0"/>
                        </a:spcAft>
                      </a:pPr>
                      <a:r>
                        <a:rPr lang="en-GB" sz="1800" dirty="0">
                          <a:effectLst/>
                        </a:rPr>
                        <a:t>Paignton ENTE Ward</a:t>
                      </a:r>
                      <a:endParaRPr lang="en-GB" sz="18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24</a:t>
                      </a:r>
                      <a:endParaRPr lang="en-GB" sz="1800">
                        <a:effectLst/>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10</a:t>
                      </a:r>
                      <a:endParaRPr lang="en-GB" sz="1800">
                        <a:effectLst/>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22</a:t>
                      </a:r>
                      <a:endParaRPr lang="en-GB" sz="1800">
                        <a:effectLst/>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-58.33%</a:t>
                      </a:r>
                      <a:endParaRPr lang="en-GB" sz="1800">
                        <a:effectLst/>
                        <a:ea typeface="Calibri"/>
                        <a:cs typeface="Times New Roman"/>
                      </a:endParaRPr>
                    </a:p>
                  </a:txBody>
                  <a:tcPr marL="68580" marR="68580" marT="0" marB="0" anchor="b"/>
                </a:tc>
                <a:tc>
                  <a:txBody>
                    <a:bodyPr/>
                    <a:lstStyle/>
                    <a:p>
                      <a:pPr algn="ctr">
                        <a:lnSpc>
                          <a:spcPct val="115000"/>
                        </a:lnSpc>
                        <a:spcAft>
                          <a:spcPts val="0"/>
                        </a:spcAft>
                      </a:pPr>
                      <a:r>
                        <a:rPr lang="en-GB" sz="1800" dirty="0">
                          <a:effectLst/>
                        </a:rPr>
                        <a:t>+120%</a:t>
                      </a:r>
                      <a:endParaRPr lang="en-GB" sz="1800" dirty="0">
                        <a:effectLst/>
                        <a:latin typeface="Calibri"/>
                        <a:ea typeface="Calibri"/>
                        <a:cs typeface="Times New Roman"/>
                      </a:endParaRPr>
                    </a:p>
                  </a:txBody>
                  <a:tcPr marL="68580" marR="68580" marT="0" marB="0" anchor="b"/>
                </a:tc>
                <a:extLst>
                  <a:ext uri="{0D108BD9-81ED-4DB2-BD59-A6C34878D82A}">
                    <a16:rowId xmlns:a16="http://schemas.microsoft.com/office/drawing/2014/main" xmlns="" val="10002"/>
                  </a:ext>
                </a:extLst>
              </a:tr>
            </a:tbl>
          </a:graphicData>
        </a:graphic>
      </p:graphicFrame>
      <p:sp>
        <p:nvSpPr>
          <p:cNvPr id="12" name="Rectangle 1"/>
          <p:cNvSpPr>
            <a:spLocks noChangeArrowheads="1"/>
          </p:cNvSpPr>
          <p:nvPr/>
        </p:nvSpPr>
        <p:spPr bwMode="auto">
          <a:xfrm>
            <a:off x="2516336" y="1982506"/>
            <a:ext cx="74117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GB" altLang="en-US" sz="2400" dirty="0">
                <a:solidFill>
                  <a:srgbClr val="000000"/>
                </a:solidFill>
                <a:latin typeface="Calibri" pitchFamily="34" charset="0"/>
                <a:ea typeface="Times New Roman" pitchFamily="18" charset="0"/>
                <a:cs typeface="Times New Roman" pitchFamily="18" charset="0"/>
              </a:rPr>
              <a:t>Comparison across years of recorded VATP (excluding DA) </a:t>
            </a:r>
            <a:endParaRPr lang="en-GB" altLang="en-US" sz="2400" dirty="0">
              <a:solidFill>
                <a:srgbClr val="000000"/>
              </a:solidFill>
            </a:endParaRPr>
          </a:p>
        </p:txBody>
      </p:sp>
    </p:spTree>
    <p:extLst>
      <p:ext uri="{BB962C8B-B14F-4D97-AF65-F5344CB8AC3E}">
        <p14:creationId xmlns:p14="http://schemas.microsoft.com/office/powerpoint/2010/main" val="27563586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2411897" y="2121259"/>
          <a:ext cx="7673008" cy="418677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p:txBody>
          <a:bodyPr/>
          <a:lstStyle/>
          <a:p>
            <a:r>
              <a:rPr lang="en-US" b="1" dirty="0"/>
              <a:t>Crime Statistics –Pilot Study</a:t>
            </a:r>
          </a:p>
        </p:txBody>
      </p:sp>
      <p:sp>
        <p:nvSpPr>
          <p:cNvPr id="6" name="Rectangle 1"/>
          <p:cNvSpPr>
            <a:spLocks noChangeArrowheads="1"/>
          </p:cNvSpPr>
          <p:nvPr/>
        </p:nvSpPr>
        <p:spPr bwMode="auto">
          <a:xfrm>
            <a:off x="2516336" y="1759604"/>
            <a:ext cx="7859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GB" altLang="en-US" sz="2400" dirty="0">
                <a:solidFill>
                  <a:srgbClr val="000000"/>
                </a:solidFill>
                <a:latin typeface="Calibri" pitchFamily="34" charset="0"/>
                <a:ea typeface="Times New Roman" pitchFamily="18" charset="0"/>
                <a:cs typeface="Times New Roman" pitchFamily="18" charset="0"/>
              </a:rPr>
              <a:t>Comparison of recorded VATP (excluding DA) over 24 months </a:t>
            </a:r>
            <a:endParaRPr lang="en-GB" altLang="en-US" sz="2400" dirty="0">
              <a:solidFill>
                <a:srgbClr val="000000"/>
              </a:solidFill>
            </a:endParaRPr>
          </a:p>
        </p:txBody>
      </p:sp>
    </p:spTree>
    <p:extLst>
      <p:ext uri="{BB962C8B-B14F-4D97-AF65-F5344CB8AC3E}">
        <p14:creationId xmlns:p14="http://schemas.microsoft.com/office/powerpoint/2010/main" val="1471585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7902" y="1724110"/>
            <a:ext cx="8146473" cy="4859991"/>
          </a:xfrm>
        </p:spPr>
        <p:txBody>
          <a:bodyPr vert="horz" lIns="0" tIns="45720" rIns="0" bIns="45720" rtlCol="0" anchor="t">
            <a:normAutofit/>
          </a:bodyPr>
          <a:lstStyle/>
          <a:p>
            <a:pPr marL="0" indent="0">
              <a:buNone/>
            </a:pPr>
            <a:endParaRPr lang="en-GB" sz="2400" dirty="0"/>
          </a:p>
          <a:p>
            <a:pPr>
              <a:buFont typeface="Arial" panose="020B0604020202020204" pitchFamily="34" charset="0"/>
              <a:buChar char="•"/>
            </a:pPr>
            <a:r>
              <a:rPr lang="en-GB" sz="2400" dirty="0"/>
              <a:t> Public attitudes survey on </a:t>
            </a:r>
            <a:r>
              <a:rPr lang="en-GB" sz="2400" dirty="0" err="1"/>
              <a:t>SurveyMonkey</a:t>
            </a:r>
            <a:r>
              <a:rPr lang="en-GB" sz="2400" dirty="0"/>
              <a:t> for 1 month of initiative (n=301)</a:t>
            </a:r>
          </a:p>
          <a:p>
            <a:pPr>
              <a:buFont typeface="Arial" panose="020B0604020202020204" pitchFamily="34" charset="0"/>
              <a:buChar char="•"/>
            </a:pPr>
            <a:r>
              <a:rPr lang="en-GB" sz="2400" dirty="0"/>
              <a:t> Door staff survey (post-initiative) (n=14)</a:t>
            </a:r>
          </a:p>
          <a:p>
            <a:pPr>
              <a:buFont typeface="Arial" panose="020B0604020202020204" pitchFamily="34" charset="0"/>
              <a:buChar char="•"/>
            </a:pPr>
            <a:r>
              <a:rPr lang="en-GB" sz="2400" dirty="0"/>
              <a:t> Interviews with members of door staff, licensees/owners, bar staff, security company (n= 18)</a:t>
            </a:r>
          </a:p>
          <a:p>
            <a:pPr>
              <a:buFont typeface="Arial" panose="020B0604020202020204" pitchFamily="34" charset="0"/>
              <a:buChar char="•"/>
            </a:pPr>
            <a:r>
              <a:rPr lang="en-GB" sz="2400" dirty="0"/>
              <a:t> Observations of night-time economy</a:t>
            </a:r>
          </a:p>
          <a:p>
            <a:pPr marL="0" indent="0">
              <a:buNone/>
            </a:pPr>
            <a:endParaRPr lang="en-GB" dirty="0"/>
          </a:p>
          <a:p>
            <a:endParaRPr lang="en-GB" dirty="0"/>
          </a:p>
        </p:txBody>
      </p:sp>
      <p:sp>
        <p:nvSpPr>
          <p:cNvPr id="2" name="Title 1"/>
          <p:cNvSpPr>
            <a:spLocks noGrp="1"/>
          </p:cNvSpPr>
          <p:nvPr>
            <p:ph type="title"/>
          </p:nvPr>
        </p:nvSpPr>
        <p:spPr/>
        <p:txBody>
          <a:bodyPr/>
          <a:lstStyle/>
          <a:p>
            <a:r>
              <a:rPr lang="en-GB" b="1" dirty="0"/>
              <a:t>Acceptability Evaluation</a:t>
            </a:r>
          </a:p>
        </p:txBody>
      </p:sp>
    </p:spTree>
    <p:extLst>
      <p:ext uri="{BB962C8B-B14F-4D97-AF65-F5344CB8AC3E}">
        <p14:creationId xmlns:p14="http://schemas.microsoft.com/office/powerpoint/2010/main" val="19855991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6960" y="1991207"/>
            <a:ext cx="7543801" cy="4023360"/>
          </a:xfrm>
        </p:spPr>
        <p:txBody>
          <a:bodyPr vert="horz" lIns="0" tIns="45720" rIns="0" bIns="45720" rtlCol="0" anchor="t">
            <a:normAutofit fontScale="92500"/>
          </a:bodyPr>
          <a:lstStyle/>
          <a:p>
            <a:pPr>
              <a:buFont typeface="Arial" panose="020B0604020202020204" pitchFamily="34" charset="0"/>
              <a:buChar char="•"/>
            </a:pPr>
            <a:r>
              <a:rPr lang="en-GB" sz="2400" dirty="0"/>
              <a:t> More than 77% of survey respondents reported they support the use of the scheme more widely across Devon and Cornwall</a:t>
            </a:r>
          </a:p>
          <a:p>
            <a:pPr>
              <a:buFont typeface="Arial" panose="020B0604020202020204" pitchFamily="34" charset="0"/>
              <a:buChar char="•"/>
            </a:pPr>
            <a:r>
              <a:rPr lang="en-GB" sz="2400" dirty="0"/>
              <a:t> Door staff and management reported using the breathalyser reconfigured the encounter from an interpersonal challenge to one between the drinker and the machine</a:t>
            </a:r>
          </a:p>
          <a:p>
            <a:pPr lvl="1">
              <a:buFont typeface="Arial" panose="020B0604020202020204" pitchFamily="34" charset="0"/>
              <a:buChar char="•"/>
            </a:pPr>
            <a:r>
              <a:rPr lang="en-GB" sz="2200" dirty="0"/>
              <a:t>It ‘depersonalized’ the potentially violent encounter.		</a:t>
            </a:r>
          </a:p>
          <a:p>
            <a:pPr>
              <a:buFont typeface="Arial" panose="020B0604020202020204" pitchFamily="34" charset="0"/>
              <a:buChar char="•"/>
            </a:pPr>
            <a:r>
              <a:rPr lang="en-GB" sz="2400" dirty="0"/>
              <a:t> Breathalyser results were perceived by door staff as </a:t>
            </a:r>
            <a:r>
              <a:rPr lang="en-GB" sz="2400" i="1" dirty="0"/>
              <a:t>‘neutral’ </a:t>
            </a:r>
            <a:r>
              <a:rPr lang="en-GB" sz="2400" dirty="0"/>
              <a:t>and non-negotiable, putting the judgement of being ‘too drunk’ </a:t>
            </a:r>
            <a:r>
              <a:rPr lang="en-GB" sz="2400" i="1" dirty="0"/>
              <a:t>‘in black and white’</a:t>
            </a:r>
          </a:p>
          <a:p>
            <a:r>
              <a:rPr lang="en-GB" sz="2600" dirty="0"/>
              <a:t>	</a:t>
            </a:r>
            <a:endParaRPr lang="en-GB" sz="2400" dirty="0"/>
          </a:p>
        </p:txBody>
      </p:sp>
      <p:sp>
        <p:nvSpPr>
          <p:cNvPr id="2" name="Title 1"/>
          <p:cNvSpPr>
            <a:spLocks noGrp="1"/>
          </p:cNvSpPr>
          <p:nvPr>
            <p:ph type="title"/>
          </p:nvPr>
        </p:nvSpPr>
        <p:spPr/>
        <p:txBody>
          <a:bodyPr/>
          <a:lstStyle/>
          <a:p>
            <a:r>
              <a:rPr lang="en-GB" b="1" dirty="0"/>
              <a:t>Acceptability Results</a:t>
            </a:r>
          </a:p>
        </p:txBody>
      </p:sp>
    </p:spTree>
    <p:extLst>
      <p:ext uri="{BB962C8B-B14F-4D97-AF65-F5344CB8AC3E}">
        <p14:creationId xmlns:p14="http://schemas.microsoft.com/office/powerpoint/2010/main" val="13505729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6960" y="1991207"/>
            <a:ext cx="7543801" cy="4023360"/>
          </a:xfrm>
        </p:spPr>
        <p:txBody>
          <a:bodyPr>
            <a:normAutofit fontScale="92500"/>
          </a:bodyPr>
          <a:lstStyle/>
          <a:p>
            <a:pPr>
              <a:buFont typeface="Arial" panose="020B0604020202020204" pitchFamily="34" charset="0"/>
              <a:buChar char="•"/>
            </a:pPr>
            <a:r>
              <a:rPr lang="en-GB" sz="2400" dirty="0"/>
              <a:t> More than 75% of survey respondents reported they support the use of the scheme more widely across Devon and Cornwall</a:t>
            </a:r>
          </a:p>
          <a:p>
            <a:pPr>
              <a:buFont typeface="Arial" panose="020B0604020202020204" pitchFamily="34" charset="0"/>
              <a:buChar char="•"/>
            </a:pPr>
            <a:r>
              <a:rPr lang="en-GB" sz="2400" dirty="0"/>
              <a:t> Door staff and management reported using the </a:t>
            </a:r>
            <a:r>
              <a:rPr lang="en-GB" sz="2400" dirty="0" err="1"/>
              <a:t>breathalyzer</a:t>
            </a:r>
            <a:r>
              <a:rPr lang="en-GB" sz="2400" dirty="0"/>
              <a:t> reconfigured the encounter from an interpersonal challenge to one between the drinker and the machine</a:t>
            </a:r>
          </a:p>
          <a:p>
            <a:pPr lvl="1">
              <a:buFont typeface="Arial" panose="020B0604020202020204" pitchFamily="34" charset="0"/>
              <a:buChar char="•"/>
            </a:pPr>
            <a:r>
              <a:rPr lang="en-GB" sz="2200" dirty="0"/>
              <a:t>It ‘depersonalized’ the potentially violent encounter.		</a:t>
            </a:r>
          </a:p>
          <a:p>
            <a:pPr>
              <a:buFont typeface="Arial" panose="020B0604020202020204" pitchFamily="34" charset="0"/>
              <a:buChar char="•"/>
            </a:pPr>
            <a:r>
              <a:rPr lang="en-GB" sz="2400" dirty="0"/>
              <a:t> Breathalyzer results were perceived by door staff as </a:t>
            </a:r>
            <a:r>
              <a:rPr lang="en-GB" sz="2400" i="1" dirty="0"/>
              <a:t>‘neutral’ </a:t>
            </a:r>
            <a:r>
              <a:rPr lang="en-GB" sz="2400" dirty="0"/>
              <a:t>and non-negotiable, putting the judgement of being ‘too drunk’ </a:t>
            </a:r>
            <a:r>
              <a:rPr lang="en-GB" sz="2400" i="1" dirty="0"/>
              <a:t>‘in black and white’</a:t>
            </a:r>
          </a:p>
          <a:p>
            <a:r>
              <a:rPr lang="en-GB" sz="2600" dirty="0"/>
              <a:t>		</a:t>
            </a:r>
            <a:r>
              <a:rPr lang="en-GB" sz="2400" dirty="0"/>
              <a:t>	</a:t>
            </a:r>
          </a:p>
        </p:txBody>
      </p:sp>
      <p:sp>
        <p:nvSpPr>
          <p:cNvPr id="2" name="Title 1"/>
          <p:cNvSpPr>
            <a:spLocks noGrp="1"/>
          </p:cNvSpPr>
          <p:nvPr>
            <p:ph type="title"/>
          </p:nvPr>
        </p:nvSpPr>
        <p:spPr/>
        <p:txBody>
          <a:bodyPr/>
          <a:lstStyle/>
          <a:p>
            <a:r>
              <a:rPr lang="en-GB" b="1" dirty="0"/>
              <a:t>Qualitative Results</a:t>
            </a:r>
          </a:p>
        </p:txBody>
      </p:sp>
      <p:pic>
        <p:nvPicPr>
          <p:cNvPr id="4" name="Picture 2"/>
          <p:cNvPicPr>
            <a:picLocks noChangeAspect="1" noChangeArrowheads="1"/>
          </p:cNvPicPr>
          <p:nvPr/>
        </p:nvPicPr>
        <p:blipFill>
          <a:blip r:embed="rId3" cstate="print"/>
          <a:srcRect/>
          <a:stretch>
            <a:fillRect/>
          </a:stretch>
        </p:blipFill>
        <p:spPr bwMode="auto">
          <a:xfrm>
            <a:off x="2053890" y="9807"/>
            <a:ext cx="8593328" cy="5880711"/>
          </a:xfrm>
          <a:prstGeom prst="rect">
            <a:avLst/>
          </a:prstGeom>
          <a:noFill/>
          <a:ln w="9525">
            <a:noFill/>
            <a:miter lim="800000"/>
            <a:headEnd/>
            <a:tailEnd/>
          </a:ln>
        </p:spPr>
      </p:pic>
      <p:sp>
        <p:nvSpPr>
          <p:cNvPr id="5" name="TextBox 4"/>
          <p:cNvSpPr txBox="1"/>
          <p:nvPr/>
        </p:nvSpPr>
        <p:spPr>
          <a:xfrm>
            <a:off x="4727848" y="5648959"/>
            <a:ext cx="5940152" cy="523220"/>
          </a:xfrm>
          <a:prstGeom prst="rect">
            <a:avLst/>
          </a:prstGeom>
          <a:noFill/>
        </p:spPr>
        <p:txBody>
          <a:bodyPr wrap="square" rtlCol="0">
            <a:spAutoFit/>
          </a:bodyPr>
          <a:lstStyle/>
          <a:p>
            <a:pPr defTabSz="990478">
              <a:defRPr/>
            </a:pPr>
            <a:r>
              <a:rPr lang="en-US" sz="1400" dirty="0">
                <a:solidFill>
                  <a:srgbClr val="000000"/>
                </a:solidFill>
              </a:rPr>
              <a:t>Source: ‘</a:t>
            </a:r>
            <a:r>
              <a:rPr lang="en-US" sz="1400" i="1" dirty="0">
                <a:solidFill>
                  <a:srgbClr val="000000"/>
                </a:solidFill>
              </a:rPr>
              <a:t>What Works for Crime Reduction: Linking Research to Policing</a:t>
            </a:r>
            <a:r>
              <a:rPr lang="en-US" sz="1400" dirty="0">
                <a:solidFill>
                  <a:srgbClr val="000000"/>
                </a:solidFill>
              </a:rPr>
              <a:t> ’ presentation, by Dr. Nicky Miller, College of Policing</a:t>
            </a:r>
          </a:p>
        </p:txBody>
      </p:sp>
    </p:spTree>
    <p:extLst>
      <p:ext uri="{BB962C8B-B14F-4D97-AF65-F5344CB8AC3E}">
        <p14:creationId xmlns:p14="http://schemas.microsoft.com/office/powerpoint/2010/main" val="1313938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Nudging down </a:t>
            </a:r>
            <a:r>
              <a:rPr lang="en-GB" dirty="0" err="1" smtClean="0"/>
              <a:t>TfMV</a:t>
            </a:r>
            <a:r>
              <a:rPr lang="en-GB" dirty="0" smtClean="0"/>
              <a:t> in Durham</a:t>
            </a:r>
            <a:br>
              <a:rPr lang="en-GB" dirty="0" smtClean="0"/>
            </a:br>
            <a:r>
              <a:rPr lang="en-GB" sz="2400" dirty="0"/>
              <a:t>(Roach et al., 2016)</a:t>
            </a:r>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1268760"/>
            <a:ext cx="8229600" cy="5040560"/>
          </a:xfrm>
          <a:prstGeom prst="rect">
            <a:avLst/>
          </a:prstGeom>
          <a:noFill/>
          <a:ln>
            <a:noFill/>
          </a:ln>
        </p:spPr>
      </p:pic>
    </p:spTree>
    <p:extLst>
      <p:ext uri="{BB962C8B-B14F-4D97-AF65-F5344CB8AC3E}">
        <p14:creationId xmlns:p14="http://schemas.microsoft.com/office/powerpoint/2010/main" val="13048878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p of Dor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593" y="2029273"/>
            <a:ext cx="3264391" cy="37533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35201" y="286607"/>
            <a:ext cx="7594599" cy="1450757"/>
          </a:xfrm>
        </p:spPr>
        <p:txBody>
          <a:bodyPr/>
          <a:lstStyle/>
          <a:p>
            <a:r>
              <a:rPr lang="en-US" b="1" dirty="0" smtClean="0"/>
              <a:t>Weymouth: Autumn </a:t>
            </a:r>
            <a:r>
              <a:rPr lang="en-US" b="1" dirty="0"/>
              <a:t>2016</a:t>
            </a:r>
          </a:p>
        </p:txBody>
      </p:sp>
      <p:sp>
        <p:nvSpPr>
          <p:cNvPr id="3" name="Content Placeholder 2"/>
          <p:cNvSpPr>
            <a:spLocks noGrp="1"/>
          </p:cNvSpPr>
          <p:nvPr>
            <p:ph idx="1"/>
          </p:nvPr>
        </p:nvSpPr>
        <p:spPr>
          <a:xfrm>
            <a:off x="2455986" y="2029275"/>
            <a:ext cx="3427515" cy="4254295"/>
          </a:xfrm>
        </p:spPr>
        <p:txBody>
          <a:bodyPr>
            <a:normAutofit/>
          </a:bodyPr>
          <a:lstStyle/>
          <a:p>
            <a:pPr>
              <a:buFont typeface="Arial" panose="020B0604020202020204" pitchFamily="34" charset="0"/>
              <a:buChar char="•"/>
            </a:pPr>
            <a:r>
              <a:rPr lang="en-US" dirty="0"/>
              <a:t>29 pubs/clubs within the Night Time Economy  (NTE) joined the scheme in Weymouth; Sept. 16</a:t>
            </a:r>
            <a:r>
              <a:rPr lang="en-US" baseline="30000" dirty="0"/>
              <a:t>th</a:t>
            </a:r>
            <a:r>
              <a:rPr lang="en-US" dirty="0"/>
              <a:t> - Dec. 16</a:t>
            </a:r>
            <a:r>
              <a:rPr lang="en-US" baseline="30000" dirty="0"/>
              <a:t>th</a:t>
            </a:r>
            <a:r>
              <a:rPr lang="en-US" dirty="0"/>
              <a:t> </a:t>
            </a:r>
          </a:p>
          <a:p>
            <a:pPr>
              <a:buFont typeface="Arial" panose="020B0604020202020204" pitchFamily="34" charset="0"/>
              <a:buChar char="•"/>
            </a:pPr>
            <a:r>
              <a:rPr lang="en-US" dirty="0"/>
              <a:t>Quasi-Experimental Design:</a:t>
            </a:r>
          </a:p>
          <a:p>
            <a:pPr lvl="1">
              <a:buFont typeface="Arial" panose="020B0604020202020204" pitchFamily="34" charset="0"/>
              <a:buChar char="•"/>
            </a:pPr>
            <a:r>
              <a:rPr lang="en-US" dirty="0"/>
              <a:t>Treatment: Weymouth</a:t>
            </a:r>
          </a:p>
          <a:p>
            <a:pPr lvl="1">
              <a:buFont typeface="Arial" panose="020B0604020202020204" pitchFamily="34" charset="0"/>
              <a:buChar char="•"/>
            </a:pPr>
            <a:r>
              <a:rPr lang="en-US" dirty="0"/>
              <a:t>Comparison: Bournemouth</a:t>
            </a:r>
          </a:p>
          <a:p>
            <a:pPr>
              <a:buFont typeface="Arial" panose="020B0604020202020204" pitchFamily="34" charset="0"/>
              <a:buChar char="•"/>
            </a:pPr>
            <a:r>
              <a:rPr lang="en-US" dirty="0"/>
              <a:t>Funding for evaluation</a:t>
            </a:r>
          </a:p>
          <a:p>
            <a:pPr>
              <a:buFont typeface="Arial" panose="020B0604020202020204" pitchFamily="34" charset="0"/>
              <a:buChar char="•"/>
            </a:pPr>
            <a:endParaRPr lang="en-US" dirty="0"/>
          </a:p>
        </p:txBody>
      </p:sp>
      <p:sp>
        <p:nvSpPr>
          <p:cNvPr id="10" name="Left Arrow 9"/>
          <p:cNvSpPr/>
          <p:nvPr/>
        </p:nvSpPr>
        <p:spPr>
          <a:xfrm>
            <a:off x="7283051" y="4978224"/>
            <a:ext cx="457200" cy="2252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1" name="Left Arrow 10"/>
          <p:cNvSpPr/>
          <p:nvPr/>
        </p:nvSpPr>
        <p:spPr>
          <a:xfrm rot="16200000">
            <a:off x="8329509" y="4083792"/>
            <a:ext cx="609600" cy="168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35229961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740" y="1992925"/>
            <a:ext cx="6788543" cy="4255477"/>
          </a:xfrm>
        </p:spPr>
        <p:txBody>
          <a:bodyPr>
            <a:normAutofit/>
          </a:bodyPr>
          <a:lstStyle/>
          <a:p>
            <a:pPr marL="0" indent="0">
              <a:buNone/>
            </a:pPr>
            <a:r>
              <a:rPr lang="en-GB" sz="2400" b="1" dirty="0"/>
              <a:t>Primary Data Collection:</a:t>
            </a:r>
          </a:p>
          <a:p>
            <a:pPr lvl="1">
              <a:buFont typeface="Arial" panose="020B0604020202020204" pitchFamily="34" charset="0"/>
              <a:buChar char="•"/>
            </a:pPr>
            <a:r>
              <a:rPr lang="en-GB" sz="2200" dirty="0"/>
              <a:t> Public attitudes online survey </a:t>
            </a:r>
          </a:p>
          <a:p>
            <a:pPr lvl="1">
              <a:buFont typeface="Arial" panose="020B0604020202020204" pitchFamily="34" charset="0"/>
              <a:buChar char="•"/>
            </a:pPr>
            <a:r>
              <a:rPr lang="en-GB" sz="2200" dirty="0"/>
              <a:t> Online survey of staff at participating licenced premises</a:t>
            </a:r>
          </a:p>
          <a:p>
            <a:pPr lvl="1">
              <a:buFont typeface="Arial" panose="020B0604020202020204" pitchFamily="34" charset="0"/>
              <a:buChar char="•"/>
            </a:pPr>
            <a:r>
              <a:rPr lang="en-GB" sz="2200" dirty="0"/>
              <a:t> Telephone interviews with stakeholders</a:t>
            </a:r>
          </a:p>
          <a:p>
            <a:pPr lvl="1">
              <a:buFont typeface="Arial" panose="020B0604020202020204" pitchFamily="34" charset="0"/>
              <a:buChar char="•"/>
            </a:pPr>
            <a:r>
              <a:rPr lang="en-GB" sz="2200" dirty="0"/>
              <a:t> Telephone interviews with licensees/owners/managers</a:t>
            </a:r>
          </a:p>
          <a:p>
            <a:pPr lvl="1">
              <a:buFont typeface="Arial" panose="020B0604020202020204" pitchFamily="34" charset="0"/>
              <a:buChar char="•"/>
            </a:pPr>
            <a:r>
              <a:rPr lang="en-GB" sz="2200" dirty="0"/>
              <a:t> Observations with in-situ interviews within the ENT</a:t>
            </a:r>
          </a:p>
          <a:p>
            <a:pPr lvl="1">
              <a:buFont typeface="Arial" panose="020B0604020202020204" pitchFamily="34" charset="0"/>
              <a:buChar char="•"/>
            </a:pPr>
            <a:r>
              <a:rPr lang="en-GB" sz="2200" dirty="0"/>
              <a:t> Focus group with door staff &amp; paper-and-pencil survey</a:t>
            </a:r>
          </a:p>
          <a:p>
            <a:pPr marL="0" indent="0">
              <a:buNone/>
            </a:pPr>
            <a:r>
              <a:rPr lang="en-GB" sz="2400" b="1" dirty="0"/>
              <a:t>Secondary Data Analysis:</a:t>
            </a:r>
          </a:p>
          <a:p>
            <a:pPr lvl="1">
              <a:buFont typeface="Arial" panose="020B0604020202020204" pitchFamily="34" charset="0"/>
              <a:buChar char="•"/>
            </a:pPr>
            <a:r>
              <a:rPr lang="en-GB" sz="2200" dirty="0"/>
              <a:t> Breathalyser records</a:t>
            </a:r>
          </a:p>
          <a:p>
            <a:pPr lvl="1">
              <a:buFont typeface="Arial" panose="020B0604020202020204" pitchFamily="34" charset="0"/>
              <a:buChar char="•"/>
            </a:pPr>
            <a:r>
              <a:rPr lang="en-GB" sz="2200" dirty="0"/>
              <a:t> Crime data</a:t>
            </a:r>
          </a:p>
        </p:txBody>
      </p:sp>
      <p:sp>
        <p:nvSpPr>
          <p:cNvPr id="2" name="Title 1"/>
          <p:cNvSpPr>
            <a:spLocks noGrp="1"/>
          </p:cNvSpPr>
          <p:nvPr>
            <p:ph type="title"/>
          </p:nvPr>
        </p:nvSpPr>
        <p:spPr/>
        <p:txBody>
          <a:bodyPr/>
          <a:lstStyle/>
          <a:p>
            <a:r>
              <a:rPr lang="en-GB" b="1" dirty="0"/>
              <a:t>Mixed-Methods</a:t>
            </a:r>
          </a:p>
        </p:txBody>
      </p:sp>
    </p:spTree>
    <p:extLst>
      <p:ext uri="{BB962C8B-B14F-4D97-AF65-F5344CB8AC3E}">
        <p14:creationId xmlns:p14="http://schemas.microsoft.com/office/powerpoint/2010/main" val="31052021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Media Coverage</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69" t="18879" r="16729" b="24957"/>
          <a:stretch/>
        </p:blipFill>
        <p:spPr bwMode="auto">
          <a:xfrm>
            <a:off x="2716695" y="2622789"/>
            <a:ext cx="1316108" cy="165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365" t="19870" r="12387" b="70160"/>
          <a:stretch/>
        </p:blipFill>
        <p:spPr bwMode="auto">
          <a:xfrm>
            <a:off x="3016049" y="2197751"/>
            <a:ext cx="1580218" cy="38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046" t="17749" r="16726" b="26579"/>
          <a:stretch/>
        </p:blipFill>
        <p:spPr bwMode="auto">
          <a:xfrm>
            <a:off x="4043830" y="2622790"/>
            <a:ext cx="1335678" cy="165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238" t="27720" r="17989" b="44627"/>
          <a:stretch/>
        </p:blipFill>
        <p:spPr bwMode="auto">
          <a:xfrm>
            <a:off x="7706454" y="2105062"/>
            <a:ext cx="1728783" cy="108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898" t="39818" r="16599" b="17318"/>
          <a:stretch/>
        </p:blipFill>
        <p:spPr bwMode="auto">
          <a:xfrm>
            <a:off x="5471370" y="2078558"/>
            <a:ext cx="2068564" cy="178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772" t="9777" r="31972" b="73956"/>
          <a:stretch/>
        </p:blipFill>
        <p:spPr bwMode="auto">
          <a:xfrm>
            <a:off x="8158944" y="3451154"/>
            <a:ext cx="668169" cy="62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644" t="17217" r="7420" b="30301"/>
          <a:stretch/>
        </p:blipFill>
        <p:spPr bwMode="auto">
          <a:xfrm>
            <a:off x="2912337" y="4311239"/>
            <a:ext cx="1964812" cy="168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8234" t="13654" r="11927" b="41937"/>
          <a:stretch/>
        </p:blipFill>
        <p:spPr bwMode="auto">
          <a:xfrm>
            <a:off x="7446904" y="4166025"/>
            <a:ext cx="1821647" cy="192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488" t="14011" r="11631" b="29944"/>
          <a:stretch/>
        </p:blipFill>
        <p:spPr bwMode="auto">
          <a:xfrm>
            <a:off x="5588053" y="3874975"/>
            <a:ext cx="1680764" cy="224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8199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740" y="1875693"/>
            <a:ext cx="5454161" cy="4314092"/>
          </a:xfrm>
        </p:spPr>
        <p:txBody>
          <a:bodyPr>
            <a:normAutofit lnSpcReduction="10000"/>
          </a:bodyPr>
          <a:lstStyle/>
          <a:p>
            <a:pPr marL="201168" lvl="1" indent="0">
              <a:buNone/>
            </a:pPr>
            <a:r>
              <a:rPr lang="en-GB" sz="2400" b="1" dirty="0"/>
              <a:t>Low-level implementation:</a:t>
            </a:r>
          </a:p>
          <a:p>
            <a:pPr lvl="1">
              <a:buFont typeface="Arial" panose="020B0604020202020204" pitchFamily="34" charset="0"/>
              <a:buChar char="•"/>
            </a:pPr>
            <a:r>
              <a:rPr lang="en-GB" sz="2200" dirty="0"/>
              <a:t>Received breathalyser records from six participating premises</a:t>
            </a:r>
          </a:p>
          <a:p>
            <a:pPr lvl="1">
              <a:buFont typeface="Arial" panose="020B0604020202020204" pitchFamily="34" charset="0"/>
              <a:buChar char="•"/>
            </a:pPr>
            <a:r>
              <a:rPr lang="en-GB" sz="2200" dirty="0"/>
              <a:t>133 recorded uses of the breathalyser across the six premises</a:t>
            </a:r>
          </a:p>
          <a:p>
            <a:pPr lvl="1">
              <a:buFont typeface="Arial" panose="020B0604020202020204" pitchFamily="34" charset="0"/>
              <a:buChar char="•"/>
            </a:pPr>
            <a:r>
              <a:rPr lang="en-GB" sz="2200" dirty="0"/>
              <a:t>Interviews, focus group and observations indicated there was resistance by staff (of all levels) to using the breathalyser</a:t>
            </a:r>
          </a:p>
          <a:p>
            <a:pPr lvl="1">
              <a:buFont typeface="Arial" panose="020B0604020202020204" pitchFamily="34" charset="0"/>
              <a:buChar char="•"/>
            </a:pPr>
            <a:r>
              <a:rPr lang="en-GB" sz="2200" dirty="0"/>
              <a:t>Affects ‘saturation’</a:t>
            </a:r>
          </a:p>
          <a:p>
            <a:pPr marL="201168" lvl="1" indent="0">
              <a:buNone/>
            </a:pPr>
            <a:endParaRPr lang="en-GB" sz="2400" b="1" dirty="0"/>
          </a:p>
          <a:p>
            <a:pPr marL="201168" lvl="1" indent="0">
              <a:buNone/>
            </a:pPr>
            <a:r>
              <a:rPr lang="en-GB" sz="2400" b="1" dirty="0"/>
              <a:t>However…</a:t>
            </a:r>
          </a:p>
          <a:p>
            <a:pPr lvl="1">
              <a:buFont typeface="Arial" panose="020B0604020202020204" pitchFamily="34" charset="0"/>
              <a:buChar char="•"/>
            </a:pPr>
            <a:r>
              <a:rPr lang="en-GB" sz="2200" dirty="0"/>
              <a:t>Usage was likely greater than that reported in received breathalyser forms</a:t>
            </a:r>
            <a:endParaRPr lang="en-GB" dirty="0"/>
          </a:p>
        </p:txBody>
      </p:sp>
      <p:sp>
        <p:nvSpPr>
          <p:cNvPr id="2" name="Title 1"/>
          <p:cNvSpPr>
            <a:spLocks noGrp="1"/>
          </p:cNvSpPr>
          <p:nvPr>
            <p:ph type="title"/>
          </p:nvPr>
        </p:nvSpPr>
        <p:spPr/>
        <p:txBody>
          <a:bodyPr>
            <a:noAutofit/>
          </a:bodyPr>
          <a:lstStyle/>
          <a:p>
            <a:r>
              <a:rPr lang="en-GB" b="1" dirty="0"/>
              <a:t>Implementation</a:t>
            </a:r>
          </a:p>
        </p:txBody>
      </p:sp>
      <p:pic>
        <p:nvPicPr>
          <p:cNvPr id="1026" name="Picture 2" descr="Image result for #RU2Drunk breathalys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4832" y="4702628"/>
            <a:ext cx="2483169" cy="1655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orset.police.uk/Image.ashx?image=https://www.dorset.police.uk/media/3265/breathalyser-demonstration.jpg&amp;widt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243" y="1867990"/>
            <a:ext cx="1889759" cy="28346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U2Drunk breathalys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619" y="1"/>
            <a:ext cx="3096382" cy="186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902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740" y="1852248"/>
            <a:ext cx="7257560" cy="4337539"/>
          </a:xfrm>
        </p:spPr>
        <p:txBody>
          <a:bodyPr>
            <a:normAutofit/>
          </a:bodyPr>
          <a:lstStyle/>
          <a:p>
            <a:pPr lvl="1">
              <a:buFont typeface="Arial" panose="020B0604020202020204" pitchFamily="34" charset="0"/>
              <a:buChar char="•"/>
            </a:pPr>
            <a:r>
              <a:rPr lang="en-GB" sz="2200" dirty="0"/>
              <a:t>Participating premises were divided in the extent of their support for the scheme</a:t>
            </a:r>
          </a:p>
          <a:p>
            <a:pPr marL="201168" lvl="1" indent="0">
              <a:buNone/>
            </a:pPr>
            <a:endParaRPr lang="en-GB" sz="800" dirty="0"/>
          </a:p>
          <a:p>
            <a:pPr lvl="1">
              <a:buFont typeface="Arial" panose="020B0604020202020204" pitchFamily="34" charset="0"/>
              <a:buChar char="•"/>
            </a:pPr>
            <a:r>
              <a:rPr lang="en-GB" sz="2200" dirty="0"/>
              <a:t>Momentum was lost early on in the trial</a:t>
            </a:r>
          </a:p>
          <a:p>
            <a:pPr lvl="2">
              <a:buFont typeface="Arial" panose="020B0604020202020204" pitchFamily="34" charset="0"/>
              <a:buChar char="•"/>
            </a:pPr>
            <a:r>
              <a:rPr lang="en-GB" sz="1800" dirty="0"/>
              <a:t>National chains were forced to stop participation by head offices</a:t>
            </a:r>
          </a:p>
          <a:p>
            <a:pPr lvl="2">
              <a:buFont typeface="Arial" panose="020B0604020202020204" pitchFamily="34" charset="0"/>
              <a:buChar char="•"/>
            </a:pPr>
            <a:r>
              <a:rPr lang="en-GB" sz="1800" dirty="0"/>
              <a:t>Some door staff offended they were not approached directly about the scheme</a:t>
            </a:r>
          </a:p>
          <a:p>
            <a:pPr marL="384048" lvl="2" indent="0">
              <a:buNone/>
            </a:pPr>
            <a:endParaRPr lang="en-GB" sz="800" dirty="0"/>
          </a:p>
          <a:p>
            <a:pPr lvl="1">
              <a:buFont typeface="Arial" panose="020B0604020202020204" pitchFamily="34" charset="0"/>
              <a:buChar char="•"/>
            </a:pPr>
            <a:r>
              <a:rPr lang="en-GB" sz="2200" dirty="0"/>
              <a:t>Public opinion divided (</a:t>
            </a:r>
            <a:r>
              <a:rPr lang="en-GB" sz="2000" dirty="0"/>
              <a:t>Weymouth &amp; surrounding areas; N=594)</a:t>
            </a:r>
          </a:p>
          <a:p>
            <a:pPr lvl="2">
              <a:buFont typeface="Arial" panose="020B0604020202020204" pitchFamily="34" charset="0"/>
              <a:buChar char="•"/>
            </a:pPr>
            <a:r>
              <a:rPr lang="en-GB" sz="1800" dirty="0"/>
              <a:t>36% ‘somewhat’ to ‘strongly supported’ the scheme</a:t>
            </a:r>
          </a:p>
          <a:p>
            <a:pPr lvl="2">
              <a:buFont typeface="Arial" panose="020B0604020202020204" pitchFamily="34" charset="0"/>
              <a:buChar char="•"/>
            </a:pPr>
            <a:r>
              <a:rPr lang="en-GB" sz="1800" dirty="0"/>
              <a:t>31% ‘neutral’ about the scheme</a:t>
            </a:r>
          </a:p>
          <a:p>
            <a:pPr lvl="2">
              <a:buFont typeface="Arial" panose="020B0604020202020204" pitchFamily="34" charset="0"/>
              <a:buChar char="•"/>
            </a:pPr>
            <a:r>
              <a:rPr lang="en-GB" sz="1800" dirty="0"/>
              <a:t>33% ‘somewhat’ to ‘strongly opposed’ the scheme</a:t>
            </a:r>
          </a:p>
          <a:p>
            <a:pPr lvl="2">
              <a:buFont typeface="Arial" panose="020B0604020202020204" pitchFamily="34" charset="0"/>
              <a:buChar char="•"/>
            </a:pPr>
            <a:endParaRPr lang="en-GB" dirty="0"/>
          </a:p>
        </p:txBody>
      </p:sp>
      <p:sp>
        <p:nvSpPr>
          <p:cNvPr id="2" name="Title 1"/>
          <p:cNvSpPr>
            <a:spLocks noGrp="1"/>
          </p:cNvSpPr>
          <p:nvPr>
            <p:ph type="title"/>
          </p:nvPr>
        </p:nvSpPr>
        <p:spPr/>
        <p:txBody>
          <a:bodyPr/>
          <a:lstStyle/>
          <a:p>
            <a:r>
              <a:rPr lang="en-GB" b="1" dirty="0"/>
              <a:t>Acceptability</a:t>
            </a:r>
          </a:p>
        </p:txBody>
      </p:sp>
    </p:spTree>
    <p:extLst>
      <p:ext uri="{BB962C8B-B14F-4D97-AF65-F5344CB8AC3E}">
        <p14:creationId xmlns:p14="http://schemas.microsoft.com/office/powerpoint/2010/main" val="17263420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741" y="1875693"/>
            <a:ext cx="6838795" cy="4314092"/>
          </a:xfrm>
        </p:spPr>
        <p:txBody>
          <a:bodyPr>
            <a:normAutofit/>
          </a:bodyPr>
          <a:lstStyle/>
          <a:p>
            <a:pPr marL="0" indent="0">
              <a:buNone/>
            </a:pPr>
            <a:r>
              <a:rPr lang="en-GB" sz="2400" b="1" dirty="0"/>
              <a:t>Efficacy:</a:t>
            </a:r>
          </a:p>
          <a:p>
            <a:pPr lvl="1">
              <a:buFont typeface="Arial" panose="020B0604020202020204" pitchFamily="34" charset="0"/>
              <a:buChar char="•"/>
            </a:pPr>
            <a:r>
              <a:rPr lang="en-GB" sz="2200" dirty="0"/>
              <a:t> 38% thought #RU2Drunk would have ‘some effect’ to a ‘major effect’ on pre-drinking in Weymouth (N=594).</a:t>
            </a:r>
          </a:p>
          <a:p>
            <a:pPr lvl="1">
              <a:buFont typeface="Arial" panose="020B0604020202020204" pitchFamily="34" charset="0"/>
              <a:buChar char="•"/>
            </a:pPr>
            <a:r>
              <a:rPr lang="en-GB" sz="2200" dirty="0"/>
              <a:t> Vast majority of respondents to public opinion survey reported </a:t>
            </a:r>
            <a:r>
              <a:rPr lang="en-GB" sz="2200" b="1" dirty="0"/>
              <a:t>not</a:t>
            </a:r>
            <a:r>
              <a:rPr lang="en-GB" sz="2200" dirty="0"/>
              <a:t> changing their drinking behaviour during the trial, but of those who did:</a:t>
            </a:r>
          </a:p>
          <a:p>
            <a:pPr lvl="2">
              <a:buFont typeface="Arial" panose="020B0604020202020204" pitchFamily="34" charset="0"/>
              <a:buChar char="•"/>
            </a:pPr>
            <a:r>
              <a:rPr lang="en-GB" sz="2000" i="1" dirty="0"/>
              <a:t>‘I personally have because I realise how much being turned away from specific premises will effect my night. I’ve been more careful with how much I’ve drunk and how quickly I consume certain drinks. I must say I haven’t been involved in any breathalysing incidents, nor have I seen any and neither have any of my friends.  I do not think that this scheme has had an impact that it was hoping for.’</a:t>
            </a:r>
          </a:p>
        </p:txBody>
      </p:sp>
      <p:sp>
        <p:nvSpPr>
          <p:cNvPr id="2" name="Title 1"/>
          <p:cNvSpPr>
            <a:spLocks noGrp="1"/>
          </p:cNvSpPr>
          <p:nvPr>
            <p:ph type="title"/>
          </p:nvPr>
        </p:nvSpPr>
        <p:spPr/>
        <p:txBody>
          <a:bodyPr/>
          <a:lstStyle/>
          <a:p>
            <a:r>
              <a:rPr lang="en-GB" b="1" dirty="0" smtClean="0"/>
              <a:t>Public Opinion</a:t>
            </a:r>
            <a:endParaRPr lang="en-GB" b="1" dirty="0"/>
          </a:p>
        </p:txBody>
      </p:sp>
      <p:sp>
        <p:nvSpPr>
          <p:cNvPr id="4" name="AutoShape 2" descr="Image result for Public opinion"/>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srgbClr val="000000"/>
              </a:solidFill>
            </a:endParaRPr>
          </a:p>
        </p:txBody>
      </p:sp>
      <p:sp>
        <p:nvSpPr>
          <p:cNvPr id="5" name="AutoShape 4" descr="Image result for Public opinion"/>
          <p:cNvSpPr>
            <a:spLocks noChangeAspect="1" noChangeArrowheads="1"/>
          </p:cNvSpPr>
          <p:nvPr/>
        </p:nvSpPr>
        <p:spPr bwMode="auto">
          <a:xfrm>
            <a:off x="1754981" y="793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srgbClr val="000000"/>
              </a:solidFill>
            </a:endParaRPr>
          </a:p>
        </p:txBody>
      </p:sp>
      <p:pic>
        <p:nvPicPr>
          <p:cNvPr id="7174"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604" y="0"/>
            <a:ext cx="2561397" cy="178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0638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660" y="400904"/>
            <a:ext cx="7543800" cy="602396"/>
          </a:xfrm>
        </p:spPr>
        <p:txBody>
          <a:bodyPr>
            <a:normAutofit fontScale="90000"/>
          </a:bodyPr>
          <a:lstStyle/>
          <a:p>
            <a:r>
              <a:rPr lang="en-GB" dirty="0"/>
              <a:t>Crime Data</a:t>
            </a:r>
          </a:p>
        </p:txBody>
      </p:sp>
      <p:graphicFrame>
        <p:nvGraphicFramePr>
          <p:cNvPr id="4" name="Content Placeholder 3"/>
          <p:cNvGraphicFramePr>
            <a:graphicFrameLocks noGrp="1"/>
          </p:cNvGraphicFramePr>
          <p:nvPr>
            <p:ph idx="1"/>
            <p:extLst/>
          </p:nvPr>
        </p:nvGraphicFramePr>
        <p:xfrm>
          <a:off x="2451100" y="1816100"/>
          <a:ext cx="7439024" cy="40528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51100" y="1003300"/>
            <a:ext cx="7137400" cy="923330"/>
          </a:xfrm>
          <a:prstGeom prst="rect">
            <a:avLst/>
          </a:prstGeom>
          <a:noFill/>
        </p:spPr>
        <p:txBody>
          <a:bodyPr wrap="square" rtlCol="0">
            <a:spAutoFit/>
          </a:bodyPr>
          <a:lstStyle/>
          <a:p>
            <a:pPr defTabSz="457200"/>
            <a:r>
              <a:rPr lang="en-GB" b="1" dirty="0" err="1">
                <a:solidFill>
                  <a:srgbClr val="000000"/>
                </a:solidFill>
              </a:rPr>
              <a:t>Melcombe</a:t>
            </a:r>
            <a:r>
              <a:rPr lang="en-GB" b="1" dirty="0">
                <a:solidFill>
                  <a:srgbClr val="000000"/>
                </a:solidFill>
              </a:rPr>
              <a:t> Regis (Weymouth): Non-DA VATP crime in the NTE hours during the trial months compared across years</a:t>
            </a:r>
          </a:p>
          <a:p>
            <a:pPr defTabSz="457200"/>
            <a:endParaRPr lang="en-GB" dirty="0">
              <a:solidFill>
                <a:srgbClr val="000000"/>
              </a:solidFill>
            </a:endParaRPr>
          </a:p>
        </p:txBody>
      </p:sp>
    </p:spTree>
    <p:extLst>
      <p:ext uri="{BB962C8B-B14F-4D97-AF65-F5344CB8AC3E}">
        <p14:creationId xmlns:p14="http://schemas.microsoft.com/office/powerpoint/2010/main" val="14819275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Works’</a:t>
            </a:r>
          </a:p>
        </p:txBody>
      </p:sp>
      <p:sp>
        <p:nvSpPr>
          <p:cNvPr id="3" name="Content Placeholder 2"/>
          <p:cNvSpPr>
            <a:spLocks noGrp="1"/>
          </p:cNvSpPr>
          <p:nvPr>
            <p:ph idx="1"/>
          </p:nvPr>
        </p:nvSpPr>
        <p:spPr>
          <a:xfrm>
            <a:off x="2346960" y="1845734"/>
            <a:ext cx="6486225" cy="4386624"/>
          </a:xfrm>
        </p:spPr>
        <p:txBody>
          <a:bodyPr>
            <a:noAutofit/>
          </a:bodyPr>
          <a:lstStyle/>
          <a:p>
            <a:pPr lvl="1">
              <a:buFont typeface="Arial" panose="020B0604020202020204" pitchFamily="34" charset="0"/>
              <a:buChar char="•"/>
            </a:pPr>
            <a:r>
              <a:rPr lang="en-GB" sz="2000" dirty="0"/>
              <a:t>‘What works’ often addresses policy questions relevant to policymakers rather than front-line workers (Thatcher, 2008).</a:t>
            </a:r>
          </a:p>
          <a:p>
            <a:pPr lvl="1">
              <a:buFont typeface="Arial" panose="020B0604020202020204" pitchFamily="34" charset="0"/>
              <a:buChar char="•"/>
            </a:pPr>
            <a:r>
              <a:rPr lang="en-GB" sz="2000" dirty="0"/>
              <a:t>There are benefits to evaluation that goes beyond answering the question of what works…</a:t>
            </a:r>
            <a:endParaRPr lang="en-GB" sz="1600" dirty="0"/>
          </a:p>
          <a:p>
            <a:pPr lvl="2">
              <a:lnSpc>
                <a:spcPct val="80000"/>
              </a:lnSpc>
              <a:buFont typeface="Arial" panose="020B0604020202020204" pitchFamily="34" charset="0"/>
              <a:buChar char="•"/>
            </a:pPr>
            <a:r>
              <a:rPr lang="en-GB" sz="1600" dirty="0"/>
              <a:t>Learnt more about the licensing climate in Weymouth</a:t>
            </a:r>
          </a:p>
          <a:p>
            <a:pPr lvl="2">
              <a:lnSpc>
                <a:spcPct val="80000"/>
              </a:lnSpc>
              <a:buFont typeface="Arial" panose="020B0604020202020204" pitchFamily="34" charset="0"/>
              <a:buChar char="•"/>
            </a:pPr>
            <a:r>
              <a:rPr lang="en-GB" sz="1600" dirty="0"/>
              <a:t>The need to work with security companies from the outset</a:t>
            </a:r>
          </a:p>
          <a:p>
            <a:pPr lvl="2">
              <a:lnSpc>
                <a:spcPct val="80000"/>
              </a:lnSpc>
              <a:buFont typeface="Arial" panose="020B0604020202020204" pitchFamily="34" charset="0"/>
              <a:buChar char="•"/>
            </a:pPr>
            <a:r>
              <a:rPr lang="en-GB" sz="1600" dirty="0"/>
              <a:t>Influenced Weymouth successfully bidding for the HO local alcohol action area (LAAA) phase 2 </a:t>
            </a:r>
          </a:p>
          <a:p>
            <a:pPr lvl="2">
              <a:lnSpc>
                <a:spcPct val="80000"/>
              </a:lnSpc>
              <a:buFont typeface="Arial" panose="020B0604020202020204" pitchFamily="34" charset="0"/>
              <a:buChar char="•"/>
            </a:pPr>
            <a:r>
              <a:rPr lang="en-GB" sz="1600" dirty="0"/>
              <a:t>Strengthened partnerships between police &amp; academics</a:t>
            </a:r>
            <a:endParaRPr lang="en-GB" sz="1800" dirty="0"/>
          </a:p>
          <a:p>
            <a:pPr lvl="1">
              <a:buFont typeface="Arial" panose="020B0604020202020204" pitchFamily="34" charset="0"/>
              <a:buChar char="•"/>
            </a:pPr>
            <a:r>
              <a:rPr lang="en-GB" sz="2000" dirty="0"/>
              <a:t>Even ‘simple’ interventions like #RU2Drunk are complex to evaluate.  </a:t>
            </a:r>
          </a:p>
          <a:p>
            <a:pPr lvl="2">
              <a:buFont typeface="Arial" panose="020B0604020202020204" pitchFamily="34" charset="0"/>
              <a:buChar char="•"/>
            </a:pPr>
            <a:r>
              <a:rPr lang="en-GB" sz="1800" dirty="0"/>
              <a:t>However, we </a:t>
            </a:r>
            <a:r>
              <a:rPr lang="en-GB" sz="1800" i="1" dirty="0"/>
              <a:t>should not </a:t>
            </a:r>
            <a:r>
              <a:rPr lang="en-GB" sz="1800" dirty="0"/>
              <a:t>shy away from evaluating real world schemes but </a:t>
            </a:r>
            <a:r>
              <a:rPr lang="en-GB" sz="1800" i="1" dirty="0"/>
              <a:t>should</a:t>
            </a:r>
            <a:r>
              <a:rPr lang="en-GB" sz="1800" dirty="0"/>
              <a:t> be prepared for evaluation results to be nuanced. </a:t>
            </a:r>
          </a:p>
          <a:p>
            <a:pPr lvl="1">
              <a:buFont typeface="Arial" panose="020B0604020202020204" pitchFamily="34" charset="0"/>
              <a:buChar char="•"/>
            </a:pPr>
            <a:endParaRPr lang="en-GB" sz="2000" dirty="0"/>
          </a:p>
          <a:p>
            <a:pPr lvl="2">
              <a:lnSpc>
                <a:spcPct val="80000"/>
              </a:lnSpc>
              <a:buFont typeface="Arial" panose="020B0604020202020204" pitchFamily="34" charset="0"/>
              <a:buChar char="•"/>
            </a:pPr>
            <a:endParaRPr lang="en-GB" sz="1800" dirty="0"/>
          </a:p>
          <a:p>
            <a:pPr marL="201168" lvl="1" indent="0">
              <a:buNone/>
            </a:pPr>
            <a:endParaRPr lang="en-GB" sz="800" dirty="0"/>
          </a:p>
        </p:txBody>
      </p:sp>
    </p:spTree>
    <p:extLst>
      <p:ext uri="{BB962C8B-B14F-4D97-AF65-F5344CB8AC3E}">
        <p14:creationId xmlns:p14="http://schemas.microsoft.com/office/powerpoint/2010/main" val="30031639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fontScale="92500" lnSpcReduction="20000"/>
          </a:bodyPr>
          <a:lstStyle/>
          <a:p>
            <a:pPr algn="ctr"/>
            <a:r>
              <a:rPr lang="en-US" sz="2400" dirty="0">
                <a:solidFill>
                  <a:srgbClr val="00B0F0"/>
                </a:solidFill>
              </a:rPr>
              <a:t>H.R.Farrimond@exeter.ac.uk </a:t>
            </a:r>
            <a:r>
              <a:rPr lang="en-US" sz="2400" dirty="0">
                <a:solidFill>
                  <a:schemeClr val="tx1"/>
                </a:solidFill>
              </a:rPr>
              <a:t>or</a:t>
            </a:r>
            <a:r>
              <a:rPr lang="en-US" sz="2400" dirty="0">
                <a:solidFill>
                  <a:srgbClr val="00B0F0"/>
                </a:solidFill>
              </a:rPr>
              <a:t> D.Fleischer@exeter.ac.uk</a:t>
            </a:r>
          </a:p>
          <a:p>
            <a:r>
              <a:rPr lang="en-US" b="1" dirty="0"/>
              <a:t>With thanks to our funders:</a:t>
            </a:r>
          </a:p>
          <a:p>
            <a:pPr lvl="1"/>
            <a:r>
              <a:rPr lang="en-US" dirty="0"/>
              <a:t>ESRC IAA Impact Award </a:t>
            </a:r>
          </a:p>
          <a:p>
            <a:pPr lvl="1"/>
            <a:r>
              <a:rPr lang="en-US" dirty="0"/>
              <a:t>Police Knowledge Fund (HEFCE, </a:t>
            </a:r>
            <a:r>
              <a:rPr lang="en-US" dirty="0" err="1"/>
              <a:t>CoP</a:t>
            </a:r>
            <a:r>
              <a:rPr lang="en-US" dirty="0"/>
              <a:t>, and the Home Office)</a:t>
            </a:r>
          </a:p>
          <a:p>
            <a:r>
              <a:rPr lang="en-US" b="1" dirty="0"/>
              <a:t>And collaborators:</a:t>
            </a:r>
          </a:p>
          <a:p>
            <a:pPr lvl="1"/>
            <a:r>
              <a:rPr lang="en-US" dirty="0"/>
              <a:t>Neil Ralph, Devon &amp; Cornwall Police</a:t>
            </a:r>
          </a:p>
          <a:p>
            <a:pPr lvl="1"/>
            <a:r>
              <a:rPr lang="en-US" dirty="0"/>
              <a:t>Alexis Poole, Devon &amp; Cornwall Police</a:t>
            </a:r>
          </a:p>
          <a:p>
            <a:pPr lvl="1"/>
            <a:r>
              <a:rPr lang="en-US" dirty="0"/>
              <a:t>Peter Browning, Dorset Police</a:t>
            </a:r>
          </a:p>
          <a:p>
            <a:pPr lvl="1"/>
            <a:r>
              <a:rPr lang="en-US" dirty="0"/>
              <a:t>Holly Damen, Dorset Police</a:t>
            </a:r>
          </a:p>
          <a:p>
            <a:r>
              <a:rPr lang="en-US" b="1" dirty="0"/>
              <a:t>Web presence: </a:t>
            </a:r>
          </a:p>
          <a:p>
            <a:pPr lvl="1"/>
            <a:r>
              <a:rPr lang="en-US" sz="1600" dirty="0"/>
              <a:t>http://socialsciences.exeter.ac.uk/sociology/research/projects/policingandevidencegroup/</a:t>
            </a:r>
          </a:p>
          <a:p>
            <a:pPr lvl="1"/>
            <a:r>
              <a:rPr lang="en-US" sz="1600" dirty="0"/>
              <a:t>https://expert-study.com/ </a:t>
            </a:r>
          </a:p>
          <a:p>
            <a:pPr lvl="1"/>
            <a:r>
              <a:rPr lang="en-US" sz="1600" dirty="0"/>
              <a:t>Twitter: @</a:t>
            </a:r>
            <a:r>
              <a:rPr lang="en-US" sz="1600" dirty="0" err="1"/>
              <a:t>PEG_Exeter</a:t>
            </a:r>
            <a:endParaRPr lang="en-US" sz="1600" dirty="0"/>
          </a:p>
        </p:txBody>
      </p:sp>
    </p:spTree>
    <p:extLst>
      <p:ext uri="{BB962C8B-B14F-4D97-AF65-F5344CB8AC3E}">
        <p14:creationId xmlns:p14="http://schemas.microsoft.com/office/powerpoint/2010/main" val="10732345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85031" y="2311400"/>
            <a:ext cx="4805765" cy="2324100"/>
          </a:xfrm>
          <a:prstGeom prst="rect">
            <a:avLst/>
          </a:prstGeom>
          <a:noFill/>
          <a:ln>
            <a:noFill/>
          </a:ln>
        </p:spPr>
      </p:pic>
      <p:sp>
        <p:nvSpPr>
          <p:cNvPr id="5" name="TextBox 4"/>
          <p:cNvSpPr txBox="1"/>
          <p:nvPr/>
        </p:nvSpPr>
        <p:spPr>
          <a:xfrm>
            <a:off x="2962210" y="4139168"/>
            <a:ext cx="6014723" cy="646331"/>
          </a:xfrm>
          <a:prstGeom prst="rect">
            <a:avLst/>
          </a:prstGeom>
          <a:noFill/>
        </p:spPr>
        <p:txBody>
          <a:bodyPr wrap="none" rtlCol="0">
            <a:spAutoFit/>
          </a:bodyPr>
          <a:lstStyle/>
          <a:p>
            <a:pPr algn="ctr"/>
            <a:r>
              <a:rPr lang="en-GB" sz="2000" dirty="0" smtClean="0">
                <a:solidFill>
                  <a:srgbClr val="18278E"/>
                </a:solidFill>
                <a:latin typeface="Microsoft YaHei UI" panose="020B0503020204020204" pitchFamily="34" charset="-122"/>
                <a:ea typeface="Microsoft YaHei UI" panose="020B0503020204020204" pitchFamily="34" charset="-122"/>
              </a:rPr>
              <a:t>Conference 2017</a:t>
            </a:r>
            <a:br>
              <a:rPr lang="en-GB" sz="2000" dirty="0" smtClean="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pic>
        <p:nvPicPr>
          <p:cNvPr id="7" name="Picture 6" descr="C:\Users\67233\AppData\Local\Microsoft\Windows\Temporary Internet Files\Content.Outlook\R1G5AVQV\PSCJ_CMYK_MAS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751" y="5340350"/>
            <a:ext cx="2519045" cy="698500"/>
          </a:xfrm>
          <a:prstGeom prst="rect">
            <a:avLst/>
          </a:prstGeom>
          <a:noFill/>
          <a:ln>
            <a:noFill/>
          </a:ln>
        </p:spPr>
      </p:pic>
      <p:pic>
        <p:nvPicPr>
          <p:cNvPr id="10" name="Picture 9" descr="C:\Users\67233\Desktop\College of Policing.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301" y="817420"/>
            <a:ext cx="1313158" cy="531633"/>
          </a:xfrm>
          <a:prstGeom prst="rect">
            <a:avLst/>
          </a:prstGeom>
          <a:noFill/>
          <a:ln>
            <a:noFill/>
          </a:ln>
        </p:spPr>
      </p:pic>
      <p:pic>
        <p:nvPicPr>
          <p:cNvPr id="11" name="Picture 10" descr="C:\Users\67233\Desktop\Oxford University Press.png"/>
          <p:cNvPicPr/>
          <p:nvPr/>
        </p:nvPicPr>
        <p:blipFill>
          <a:blip r:embed="rId5">
            <a:extLst>
              <a:ext uri="{28A0092B-C50C-407E-A947-70E740481C1C}">
                <a14:useLocalDpi xmlns:a14="http://schemas.microsoft.com/office/drawing/2010/main" val="0"/>
              </a:ext>
            </a:extLst>
          </a:blip>
          <a:srcRect/>
          <a:stretch>
            <a:fillRect/>
          </a:stretch>
        </p:blipFill>
        <p:spPr bwMode="auto">
          <a:xfrm>
            <a:off x="7920274" y="753467"/>
            <a:ext cx="1524381" cy="591183"/>
          </a:xfrm>
          <a:prstGeom prst="rect">
            <a:avLst/>
          </a:prstGeom>
          <a:noFill/>
          <a:ln>
            <a:noFill/>
          </a:ln>
        </p:spPr>
      </p:pic>
      <p:pic>
        <p:nvPicPr>
          <p:cNvPr id="13" name="Picture 12" descr="C:\Users\67233\Desktop\University of Cambrid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0150" y="722133"/>
            <a:ext cx="705279" cy="705279"/>
          </a:xfrm>
          <a:prstGeom prst="rect">
            <a:avLst/>
          </a:prstGeom>
          <a:noFill/>
          <a:ln>
            <a:noFill/>
          </a:ln>
        </p:spPr>
      </p:pic>
      <p:pic>
        <p:nvPicPr>
          <p:cNvPr id="14" name="Picture 13" descr="C:\Users\67233\Desktop\Lighfoot Solutions.png"/>
          <p:cNvPicPr/>
          <p:nvPr/>
        </p:nvPicPr>
        <p:blipFill>
          <a:blip r:embed="rId7">
            <a:extLst>
              <a:ext uri="{28A0092B-C50C-407E-A947-70E740481C1C}">
                <a14:useLocalDpi xmlns:a14="http://schemas.microsoft.com/office/drawing/2010/main" val="0"/>
              </a:ext>
            </a:extLst>
          </a:blip>
          <a:srcRect/>
          <a:stretch>
            <a:fillRect/>
          </a:stretch>
        </p:blipFill>
        <p:spPr bwMode="auto">
          <a:xfrm>
            <a:off x="6524047" y="738366"/>
            <a:ext cx="1173303" cy="591183"/>
          </a:xfrm>
          <a:prstGeom prst="rect">
            <a:avLst/>
          </a:prstGeom>
          <a:noFill/>
          <a:ln>
            <a:noFill/>
          </a:ln>
        </p:spPr>
      </p:pic>
      <p:sp>
        <p:nvSpPr>
          <p:cNvPr id="15" name="TextBox 14"/>
          <p:cNvSpPr txBox="1"/>
          <p:nvPr/>
        </p:nvSpPr>
        <p:spPr>
          <a:xfrm>
            <a:off x="3630884" y="4913818"/>
            <a:ext cx="1993944" cy="369332"/>
          </a:xfrm>
          <a:prstGeom prst="rect">
            <a:avLst/>
          </a:prstGeom>
          <a:noFill/>
        </p:spPr>
        <p:txBody>
          <a:bodyPr wrap="none" rtlCol="0">
            <a:spAutoFit/>
          </a:bodyPr>
          <a:lstStyle/>
          <a:p>
            <a:r>
              <a:rPr lang="en-GB" dirty="0" smtClean="0">
                <a:solidFill>
                  <a:prstClr val="black"/>
                </a:solidFill>
              </a:rPr>
              <a:t>In association with:</a:t>
            </a:r>
            <a:endParaRPr lang="en-GB" dirty="0">
              <a:solidFill>
                <a:prstClr val="black"/>
              </a:solidFill>
            </a:endParaRPr>
          </a:p>
        </p:txBody>
      </p:sp>
      <p:pic>
        <p:nvPicPr>
          <p:cNvPr id="1026" name="Picture 2" descr="Image result for College of policing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59" t="23731" r="8970" b="23412"/>
          <a:stretch/>
        </p:blipFill>
        <p:spPr bwMode="auto">
          <a:xfrm>
            <a:off x="3111713" y="722807"/>
            <a:ext cx="158866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nax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7579" y="753467"/>
            <a:ext cx="1269851" cy="622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3614" y="5337674"/>
            <a:ext cx="2109516" cy="742787"/>
          </a:xfrm>
          <a:prstGeom prst="rect">
            <a:avLst/>
          </a:prstGeom>
        </p:spPr>
      </p:pic>
      <p:pic>
        <p:nvPicPr>
          <p:cNvPr id="2" name="Picture 2" descr="Image result for accenture logo transparen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41" b="15027"/>
          <a:stretch/>
        </p:blipFill>
        <p:spPr bwMode="auto">
          <a:xfrm>
            <a:off x="487341" y="753467"/>
            <a:ext cx="1117680" cy="5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67233\Desktop\Axon logo.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501" y="686920"/>
            <a:ext cx="1744088" cy="720478"/>
          </a:xfrm>
          <a:prstGeom prst="rect">
            <a:avLst/>
          </a:prstGeom>
          <a:noFill/>
          <a:ln>
            <a:noFill/>
          </a:ln>
        </p:spPr>
      </p:pic>
    </p:spTree>
    <p:extLst>
      <p:ext uri="{BB962C8B-B14F-4D97-AF65-F5344CB8AC3E}">
        <p14:creationId xmlns:p14="http://schemas.microsoft.com/office/powerpoint/2010/main" val="1302852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696992" cy="900112"/>
          </a:xfrm>
        </p:spPr>
        <p:txBody>
          <a:bodyPr/>
          <a:lstStyle/>
          <a:p>
            <a:r>
              <a:rPr lang="en-GB" altLang="en-US" sz="2400" b="1" dirty="0">
                <a:ea typeface="Calibri" panose="020F0502020204030204" pitchFamily="34" charset="0"/>
                <a:cs typeface="Times New Roman" panose="02020603050405020304" pitchFamily="18" charset="0"/>
              </a:rPr>
              <a:t>Thefts from all motor vehicles and the percentage from insecure motor vehicles for the period 01/09/2012 to 31/08/2015, for the four nudge pilot areas</a:t>
            </a:r>
            <a:endParaRPr lang="en-GB" sz="2400" dirty="0"/>
          </a:p>
        </p:txBody>
      </p:sp>
      <p:graphicFrame>
        <p:nvGraphicFramePr>
          <p:cNvPr id="4" name="Content Placeholder 3"/>
          <p:cNvGraphicFramePr>
            <a:graphicFrameLocks noGrp="1"/>
          </p:cNvGraphicFramePr>
          <p:nvPr>
            <p:ph idx="1"/>
            <p:extLst/>
          </p:nvPr>
        </p:nvGraphicFramePr>
        <p:xfrm>
          <a:off x="2351586" y="1844825"/>
          <a:ext cx="6696743" cy="3672407"/>
        </p:xfrm>
        <a:graphic>
          <a:graphicData uri="http://schemas.openxmlformats.org/drawingml/2006/table">
            <a:tbl>
              <a:tblPr firstRow="1" firstCol="1" bandRow="1">
                <a:tableStyleId>{5C22544A-7EE6-4342-B048-85BDC9FD1C3A}</a:tableStyleId>
              </a:tblPr>
              <a:tblGrid>
                <a:gridCol w="3352979">
                  <a:extLst>
                    <a:ext uri="{9D8B030D-6E8A-4147-A177-3AD203B41FA5}">
                      <a16:colId xmlns="" xmlns:a16="http://schemas.microsoft.com/office/drawing/2014/main" val="748285482"/>
                    </a:ext>
                  </a:extLst>
                </a:gridCol>
                <a:gridCol w="1134687">
                  <a:extLst>
                    <a:ext uri="{9D8B030D-6E8A-4147-A177-3AD203B41FA5}">
                      <a16:colId xmlns="" xmlns:a16="http://schemas.microsoft.com/office/drawing/2014/main" val="3759520879"/>
                    </a:ext>
                  </a:extLst>
                </a:gridCol>
                <a:gridCol w="736359">
                  <a:extLst>
                    <a:ext uri="{9D8B030D-6E8A-4147-A177-3AD203B41FA5}">
                      <a16:colId xmlns="" xmlns:a16="http://schemas.microsoft.com/office/drawing/2014/main" val="2948695401"/>
                    </a:ext>
                  </a:extLst>
                </a:gridCol>
                <a:gridCol w="736359">
                  <a:extLst>
                    <a:ext uri="{9D8B030D-6E8A-4147-A177-3AD203B41FA5}">
                      <a16:colId xmlns="" xmlns:a16="http://schemas.microsoft.com/office/drawing/2014/main" val="109021271"/>
                    </a:ext>
                  </a:extLst>
                </a:gridCol>
                <a:gridCol w="736359">
                  <a:extLst>
                    <a:ext uri="{9D8B030D-6E8A-4147-A177-3AD203B41FA5}">
                      <a16:colId xmlns="" xmlns:a16="http://schemas.microsoft.com/office/drawing/2014/main" val="3345414363"/>
                    </a:ext>
                  </a:extLst>
                </a:gridCol>
              </a:tblGrid>
              <a:tr h="1429635">
                <a:tc>
                  <a:txBody>
                    <a:bodyPr/>
                    <a:lstStyle/>
                    <a:p>
                      <a:pPr>
                        <a:lnSpc>
                          <a:spcPct val="115000"/>
                        </a:lnSpc>
                        <a:spcAft>
                          <a:spcPts val="0"/>
                        </a:spcAft>
                      </a:pPr>
                      <a:r>
                        <a:rPr lang="en-GB" sz="1100" dirty="0">
                          <a:effectLst/>
                        </a:rPr>
                        <a:t>LSOA NAME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All TFMV</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Insecure TFMV</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Insecure Index</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 Tot TFMV</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685798864"/>
                  </a:ext>
                </a:extLst>
              </a:tr>
              <a:tr h="560693">
                <a:tc>
                  <a:txBody>
                    <a:bodyPr/>
                    <a:lstStyle/>
                    <a:p>
                      <a:pPr>
                        <a:lnSpc>
                          <a:spcPct val="115000"/>
                        </a:lnSpc>
                        <a:spcAft>
                          <a:spcPts val="0"/>
                        </a:spcAft>
                      </a:pPr>
                      <a:r>
                        <a:rPr lang="en-GB" sz="1100" dirty="0">
                          <a:solidFill>
                            <a:schemeClr val="tx1"/>
                          </a:solidFill>
                          <a:effectLst/>
                        </a:rPr>
                        <a:t>Durham TREATMENT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337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effectLst/>
                        </a:rPr>
                        <a:t>41.9%</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45397556"/>
                  </a:ext>
                </a:extLst>
              </a:tr>
              <a:tr h="560693">
                <a:tc>
                  <a:txBody>
                    <a:bodyPr/>
                    <a:lstStyle/>
                    <a:p>
                      <a:pPr>
                        <a:lnSpc>
                          <a:spcPct val="115000"/>
                        </a:lnSpc>
                        <a:spcAft>
                          <a:spcPts val="0"/>
                        </a:spcAft>
                      </a:pPr>
                      <a:r>
                        <a:rPr lang="en-GB" sz="1100" dirty="0" err="1">
                          <a:solidFill>
                            <a:schemeClr val="tx1"/>
                          </a:solidFill>
                          <a:effectLst/>
                        </a:rPr>
                        <a:t>Chester-le-Street</a:t>
                      </a:r>
                      <a:r>
                        <a:rPr lang="en-GB" sz="1100" dirty="0">
                          <a:solidFill>
                            <a:schemeClr val="tx1"/>
                          </a:solidFill>
                          <a:effectLst/>
                        </a:rPr>
                        <a:t>  CONTROL</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506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effectLst/>
                        </a:rPr>
                        <a:t>60.0%</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644132545"/>
                  </a:ext>
                </a:extLst>
              </a:tr>
              <a:tr h="560693">
                <a:tc>
                  <a:txBody>
                    <a:bodyPr/>
                    <a:lstStyle/>
                    <a:p>
                      <a:pPr>
                        <a:lnSpc>
                          <a:spcPct val="115000"/>
                        </a:lnSpc>
                        <a:spcAft>
                          <a:spcPts val="0"/>
                        </a:spcAft>
                      </a:pPr>
                      <a:r>
                        <a:rPr lang="en-GB" sz="1100" dirty="0">
                          <a:solidFill>
                            <a:schemeClr val="tx1"/>
                          </a:solidFill>
                          <a:effectLst/>
                        </a:rPr>
                        <a:t>Wear Valley  TREATMENT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87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28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524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effectLst/>
                        </a:rPr>
                        <a:t>32.2%</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000833035"/>
                  </a:ext>
                </a:extLst>
              </a:tr>
              <a:tr h="560693">
                <a:tc>
                  <a:txBody>
                    <a:bodyPr/>
                    <a:lstStyle/>
                    <a:p>
                      <a:pPr>
                        <a:lnSpc>
                          <a:spcPct val="115000"/>
                        </a:lnSpc>
                        <a:spcAft>
                          <a:spcPts val="0"/>
                        </a:spcAft>
                      </a:pPr>
                      <a:r>
                        <a:rPr lang="en-GB" sz="1100" dirty="0">
                          <a:solidFill>
                            <a:schemeClr val="tx1"/>
                          </a:solidFill>
                          <a:effectLst/>
                        </a:rPr>
                        <a:t>Wear Valley CONTROL</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337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effectLst/>
                        </a:rPr>
                        <a:t>69.2%</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511888791"/>
                  </a:ext>
                </a:extLst>
              </a:tr>
            </a:tbl>
          </a:graphicData>
        </a:graphic>
      </p:graphicFrame>
      <p:sp>
        <p:nvSpPr>
          <p:cNvPr id="5" name="Rectangle 1"/>
          <p:cNvSpPr>
            <a:spLocks noChangeArrowheads="1"/>
          </p:cNvSpPr>
          <p:nvPr/>
        </p:nvSpPr>
        <p:spPr bwMode="auto">
          <a:xfrm>
            <a:off x="1487802" y="-53689"/>
            <a:ext cx="918019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altLang="en-US" sz="800" dirty="0">
              <a:solidFill>
                <a:srgbClr val="000000"/>
              </a:solidFill>
            </a:endParaRPr>
          </a:p>
          <a:p>
            <a:pPr eaLnBrk="0" fontAlgn="base" hangingPunct="0">
              <a:spcBef>
                <a:spcPct val="0"/>
              </a:spcBef>
              <a:spcAft>
                <a:spcPct val="0"/>
              </a:spcAft>
            </a:pPr>
            <a:endParaRPr lang="en-GB" altLang="en-US" dirty="0">
              <a:solidFill>
                <a:srgbClr val="000000"/>
              </a:solidFill>
            </a:endParaRPr>
          </a:p>
        </p:txBody>
      </p:sp>
    </p:spTree>
    <p:extLst>
      <p:ext uri="{BB962C8B-B14F-4D97-AF65-F5344CB8AC3E}">
        <p14:creationId xmlns:p14="http://schemas.microsoft.com/office/powerpoint/2010/main" val="41238117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7000">
              <a:schemeClr val="bg1">
                <a:lumMod val="85000"/>
              </a:schemeClr>
            </a:gs>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930400" y="241300"/>
            <a:ext cx="6014723" cy="646331"/>
          </a:xfrm>
          <a:prstGeom prst="rect">
            <a:avLst/>
          </a:prstGeom>
          <a:noFill/>
        </p:spPr>
        <p:txBody>
          <a:bodyPr wrap="none" rtlCol="0">
            <a:spAutoFit/>
          </a:bodyPr>
          <a:lstStyle/>
          <a:p>
            <a:r>
              <a:rPr lang="en-GB" sz="2000" dirty="0">
                <a:solidFill>
                  <a:srgbClr val="18278E"/>
                </a:solidFill>
                <a:latin typeface="Microsoft YaHei UI" panose="020B0503020204020204" pitchFamily="34" charset="-122"/>
                <a:ea typeface="Microsoft YaHei UI" panose="020B0503020204020204" pitchFamily="34" charset="-122"/>
              </a:rPr>
              <a:t>Conference 2017</a:t>
            </a:r>
            <a:br>
              <a:rPr lang="en-GB" sz="2000" dirty="0">
                <a:solidFill>
                  <a:srgbClr val="18278E"/>
                </a:solidFill>
                <a:latin typeface="Microsoft YaHei UI" panose="020B0503020204020204" pitchFamily="34" charset="-122"/>
                <a:ea typeface="Microsoft YaHei UI" panose="020B0503020204020204" pitchFamily="34" charset="-122"/>
              </a:rPr>
            </a:br>
            <a:r>
              <a:rPr lang="en-US" sz="1600" dirty="0">
                <a:solidFill>
                  <a:srgbClr val="18278E"/>
                </a:solidFill>
                <a:latin typeface="Microsoft YaHei UI" panose="020B0503020204020204" pitchFamily="34" charset="-122"/>
                <a:ea typeface="Microsoft YaHei UI" panose="020B0503020204020204" pitchFamily="34" charset="-122"/>
              </a:rPr>
              <a:t>Creating a Culture of Curiosity: Why Failure is a Good Thing</a:t>
            </a:r>
            <a:endParaRPr lang="en-GB" sz="2000" dirty="0">
              <a:solidFill>
                <a:srgbClr val="18278E"/>
              </a:solidFill>
              <a:latin typeface="Microsoft YaHei UI" panose="020B0503020204020204" pitchFamily="34" charset="-122"/>
              <a:ea typeface="Microsoft YaHei UI" panose="020B0503020204020204" pitchFamily="34" charset="-122"/>
            </a:endParaRPr>
          </a:p>
        </p:txBody>
      </p:sp>
      <p:sp>
        <p:nvSpPr>
          <p:cNvPr id="6" name="TextBox 5"/>
          <p:cNvSpPr txBox="1"/>
          <p:nvPr/>
        </p:nvSpPr>
        <p:spPr>
          <a:xfrm>
            <a:off x="7467268" y="1135929"/>
            <a:ext cx="4572278" cy="830997"/>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Lightning Talks</a:t>
            </a:r>
          </a:p>
        </p:txBody>
      </p:sp>
      <p:sp>
        <p:nvSpPr>
          <p:cNvPr id="7" name="TextBox 6"/>
          <p:cNvSpPr txBox="1"/>
          <p:nvPr/>
        </p:nvSpPr>
        <p:spPr>
          <a:xfrm>
            <a:off x="1939540" y="3576334"/>
            <a:ext cx="8337924" cy="954107"/>
          </a:xfrm>
          <a:prstGeom prst="rect">
            <a:avLst/>
          </a:prstGeom>
          <a:noFill/>
        </p:spPr>
        <p:txBody>
          <a:bodyPr wrap="none" rtlCol="0">
            <a:spAutoFit/>
          </a:bodyPr>
          <a:lstStyle/>
          <a:p>
            <a:pPr algn="ctr"/>
            <a:r>
              <a:rPr lang="en-GB" sz="2800" dirty="0">
                <a:solidFill>
                  <a:srgbClr val="18278E"/>
                </a:solidFill>
                <a:latin typeface="Microsoft YaHei UI" panose="020B0503020204020204" pitchFamily="34" charset="-122"/>
                <a:ea typeface="Microsoft YaHei UI" panose="020B0503020204020204" pitchFamily="34" charset="-122"/>
              </a:rPr>
              <a:t>Inspector Jamie </a:t>
            </a:r>
            <a:r>
              <a:rPr lang="en-GB" sz="2800" dirty="0" err="1">
                <a:solidFill>
                  <a:srgbClr val="18278E"/>
                </a:solidFill>
                <a:latin typeface="Microsoft YaHei UI" panose="020B0503020204020204" pitchFamily="34" charset="-122"/>
                <a:ea typeface="Microsoft YaHei UI" panose="020B0503020204020204" pitchFamily="34" charset="-122"/>
              </a:rPr>
              <a:t>Hobday</a:t>
            </a:r>
            <a:r>
              <a:rPr lang="en-GB" sz="2800" dirty="0">
                <a:solidFill>
                  <a:srgbClr val="18278E"/>
                </a:solidFill>
                <a:latin typeface="Microsoft YaHei UI" panose="020B0503020204020204" pitchFamily="34" charset="-122"/>
                <a:ea typeface="Microsoft YaHei UI" panose="020B0503020204020204" pitchFamily="34" charset="-122"/>
              </a:rPr>
              <a:t> (West Midlands Police)</a:t>
            </a:r>
          </a:p>
          <a:p>
            <a:pPr algn="ctr"/>
            <a:r>
              <a:rPr lang="en-GB" sz="2800" dirty="0">
                <a:solidFill>
                  <a:srgbClr val="18278E"/>
                </a:solidFill>
                <a:latin typeface="Microsoft YaHei UI" panose="020B0503020204020204" pitchFamily="34" charset="-122"/>
                <a:ea typeface="Microsoft YaHei UI" panose="020B0503020204020204" pitchFamily="34" charset="-122"/>
              </a:rPr>
              <a:t>and Molly </a:t>
            </a:r>
            <a:r>
              <a:rPr lang="en-GB" sz="2800" dirty="0" err="1">
                <a:solidFill>
                  <a:srgbClr val="18278E"/>
                </a:solidFill>
                <a:latin typeface="Microsoft YaHei UI" panose="020B0503020204020204" pitchFamily="34" charset="-122"/>
                <a:ea typeface="Microsoft YaHei UI" panose="020B0503020204020204" pitchFamily="34" charset="-122"/>
              </a:rPr>
              <a:t>Slothower</a:t>
            </a:r>
            <a:r>
              <a:rPr lang="en-GB" sz="2800" dirty="0">
                <a:solidFill>
                  <a:srgbClr val="18278E"/>
                </a:solidFill>
                <a:latin typeface="Microsoft YaHei UI" panose="020B0503020204020204" pitchFamily="34" charset="-122"/>
                <a:ea typeface="Microsoft YaHei UI" panose="020B0503020204020204" pitchFamily="34" charset="-122"/>
              </a:rPr>
              <a:t> (University of Maryland)</a:t>
            </a:r>
          </a:p>
        </p:txBody>
      </p:sp>
      <p:pic>
        <p:nvPicPr>
          <p:cNvPr id="2050" name="Picture 2" descr="Image result for Society of evidence based policin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93" y="241300"/>
            <a:ext cx="1545807"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21467" y="2354223"/>
            <a:ext cx="8774070" cy="830997"/>
          </a:xfrm>
          <a:prstGeom prst="rect">
            <a:avLst/>
          </a:prstGeom>
          <a:noFill/>
        </p:spPr>
        <p:txBody>
          <a:bodyPr wrap="none" rtlCol="0">
            <a:spAutoFit/>
          </a:bodyPr>
          <a:lstStyle/>
          <a:p>
            <a:pPr algn="ctr"/>
            <a:r>
              <a:rPr lang="en-GB" sz="4800" dirty="0">
                <a:solidFill>
                  <a:srgbClr val="18278E"/>
                </a:solidFill>
                <a:latin typeface="Microsoft YaHei UI" panose="020B0503020204020204" pitchFamily="34" charset="-122"/>
                <a:ea typeface="Microsoft YaHei UI" panose="020B0503020204020204" pitchFamily="34" charset="-122"/>
              </a:rPr>
              <a:t>Turning Point – Two Years On</a:t>
            </a:r>
          </a:p>
        </p:txBody>
      </p:sp>
    </p:spTree>
    <p:extLst>
      <p:ext uri="{BB962C8B-B14F-4D97-AF65-F5344CB8AC3E}">
        <p14:creationId xmlns:p14="http://schemas.microsoft.com/office/powerpoint/2010/main" val="6188860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pPr eaLnBrk="1" hangingPunct="1">
              <a:defRPr/>
            </a:pPr>
            <a:r>
              <a:rPr lang="en-GB" b="1" dirty="0">
                <a:latin typeface="Albertus MT" pitchFamily="18" charset="0"/>
              </a:rPr>
              <a:t>The Turning Point Project</a:t>
            </a:r>
            <a:endParaRPr lang="en-GB" dirty="0">
              <a:latin typeface="Albertus MT" pitchFamily="18" charset="0"/>
            </a:endParaRPr>
          </a:p>
        </p:txBody>
      </p:sp>
      <p:sp>
        <p:nvSpPr>
          <p:cNvPr id="28675" name="Content Placeholder 2"/>
          <p:cNvSpPr>
            <a:spLocks noGrp="1"/>
          </p:cNvSpPr>
          <p:nvPr>
            <p:ph idx="1"/>
          </p:nvPr>
        </p:nvSpPr>
        <p:spPr/>
        <p:txBody>
          <a:bodyPr>
            <a:normAutofit/>
          </a:bodyPr>
          <a:lstStyle/>
          <a:p>
            <a:pPr eaLnBrk="1" hangingPunct="1">
              <a:buNone/>
              <a:defRPr/>
            </a:pPr>
            <a:r>
              <a:rPr lang="en-GB" dirty="0"/>
              <a:t>  </a:t>
            </a:r>
          </a:p>
          <a:p>
            <a:pPr eaLnBrk="1" hangingPunct="1">
              <a:buNone/>
              <a:defRPr/>
            </a:pPr>
            <a:endParaRPr lang="en-GB" dirty="0"/>
          </a:p>
          <a:p>
            <a:pPr eaLnBrk="1" hangingPunct="1">
              <a:defRPr/>
            </a:pPr>
            <a:endParaRPr lang="en-GB" dirty="0"/>
          </a:p>
        </p:txBody>
      </p:sp>
      <p:pic>
        <p:nvPicPr>
          <p:cNvPr id="55301" name="Picture 2" descr="http://www.computing.co.uk/IMG/583/208583/westmidlandspolice.jpg"/>
          <p:cNvPicPr>
            <a:picLocks noChangeAspect="1" noChangeArrowheads="1"/>
          </p:cNvPicPr>
          <p:nvPr/>
        </p:nvPicPr>
        <p:blipFill>
          <a:blip r:embed="rId2" cstate="print"/>
          <a:srcRect/>
          <a:stretch>
            <a:fillRect/>
          </a:stretch>
        </p:blipFill>
        <p:spPr bwMode="auto">
          <a:xfrm>
            <a:off x="3288165" y="1772816"/>
            <a:ext cx="2448272" cy="2664296"/>
          </a:xfrm>
          <a:prstGeom prst="rect">
            <a:avLst/>
          </a:prstGeom>
          <a:noFill/>
          <a:ln w="9525">
            <a:noFill/>
            <a:miter lim="800000"/>
            <a:headEnd/>
            <a:tailEnd/>
          </a:ln>
        </p:spPr>
      </p:pic>
      <p:pic>
        <p:nvPicPr>
          <p:cNvPr id="5122" name="Picture 2" descr="https://s-media-cache-ak0.pinimg.com/236x/42/05/21/42052103233f42bd3efabc68d0e11b8f.jpg"/>
          <p:cNvPicPr>
            <a:picLocks noChangeAspect="1" noChangeArrowheads="1"/>
          </p:cNvPicPr>
          <p:nvPr/>
        </p:nvPicPr>
        <p:blipFill>
          <a:blip r:embed="rId3" cstate="print"/>
          <a:srcRect/>
          <a:stretch>
            <a:fillRect/>
          </a:stretch>
        </p:blipFill>
        <p:spPr bwMode="auto">
          <a:xfrm>
            <a:off x="5879977" y="2015777"/>
            <a:ext cx="2531101" cy="2448272"/>
          </a:xfrm>
          <a:prstGeom prst="rect">
            <a:avLst/>
          </a:prstGeom>
          <a:noFill/>
        </p:spPr>
      </p:pic>
      <p:sp>
        <p:nvSpPr>
          <p:cNvPr id="6" name="Slide Number Placeholder 5"/>
          <p:cNvSpPr>
            <a:spLocks noGrp="1"/>
          </p:cNvSpPr>
          <p:nvPr>
            <p:ph type="sldNum" sz="quarter" idx="12"/>
          </p:nvPr>
        </p:nvSpPr>
        <p:spPr/>
        <p:txBody>
          <a:bodyPr/>
          <a:lstStyle/>
          <a:p>
            <a:fld id="{62ACB674-43D0-4B1A-B082-2604B8730C1A}" type="slidenum">
              <a:rPr lang="en-GB" smtClean="0">
                <a:solidFill>
                  <a:prstClr val="black">
                    <a:tint val="75000"/>
                  </a:prstClr>
                </a:solidFill>
              </a:rPr>
              <a:pPr/>
              <a:t>81</a:t>
            </a:fld>
            <a:endParaRPr lang="en-GB">
              <a:solidFill>
                <a:prstClr val="black">
                  <a:tint val="75000"/>
                </a:prstClr>
              </a:solidFill>
            </a:endParaRPr>
          </a:p>
        </p:txBody>
      </p:sp>
      <p:pic>
        <p:nvPicPr>
          <p:cNvPr id="2" name="Picture 1"/>
          <p:cNvPicPr>
            <a:picLocks noChangeAspect="1"/>
          </p:cNvPicPr>
          <p:nvPr/>
        </p:nvPicPr>
        <p:blipFill>
          <a:blip r:embed="rId4"/>
          <a:stretch>
            <a:fillRect/>
          </a:stretch>
        </p:blipFill>
        <p:spPr>
          <a:xfrm>
            <a:off x="3431704" y="4755511"/>
            <a:ext cx="5616624" cy="1965964"/>
          </a:xfrm>
          <a:prstGeom prst="rect">
            <a:avLst/>
          </a:prstGeom>
        </p:spPr>
      </p:pic>
    </p:spTree>
    <p:extLst>
      <p:ext uri="{BB962C8B-B14F-4D97-AF65-F5344CB8AC3E}">
        <p14:creationId xmlns:p14="http://schemas.microsoft.com/office/powerpoint/2010/main" val="14868896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82</a:t>
            </a:fld>
            <a:endParaRPr lang="en-GB">
              <a:solidFill>
                <a:prstClr val="black">
                  <a:tint val="75000"/>
                </a:prstClr>
              </a:solidFill>
            </a:endParaRPr>
          </a:p>
        </p:txBody>
      </p:sp>
      <p:pic>
        <p:nvPicPr>
          <p:cNvPr id="7" name="Picture 6"/>
          <p:cNvPicPr>
            <a:picLocks noChangeAspect="1"/>
          </p:cNvPicPr>
          <p:nvPr/>
        </p:nvPicPr>
        <p:blipFill>
          <a:blip r:embed="rId2"/>
          <a:stretch>
            <a:fillRect/>
          </a:stretch>
        </p:blipFill>
        <p:spPr>
          <a:xfrm>
            <a:off x="2855641" y="1628800"/>
            <a:ext cx="6523655" cy="4340118"/>
          </a:xfrm>
          <a:prstGeom prst="rect">
            <a:avLst/>
          </a:prstGeom>
          <a:ln>
            <a:solidFill>
              <a:schemeClr val="tx2"/>
            </a:solidFill>
          </a:ln>
        </p:spPr>
      </p:pic>
      <p:sp>
        <p:nvSpPr>
          <p:cNvPr id="8" name="Rectangle 7"/>
          <p:cNvSpPr/>
          <p:nvPr/>
        </p:nvSpPr>
        <p:spPr>
          <a:xfrm>
            <a:off x="2747628" y="702760"/>
            <a:ext cx="6739678" cy="1508105"/>
          </a:xfrm>
          <a:prstGeom prst="rect">
            <a:avLst/>
          </a:prstGeom>
        </p:spPr>
        <p:txBody>
          <a:bodyPr wrap="square">
            <a:spAutoFit/>
          </a:bodyPr>
          <a:lstStyle/>
          <a:p>
            <a:pPr fontAlgn="base"/>
            <a:r>
              <a:rPr lang="en-GB" sz="2800" b="1" dirty="0">
                <a:solidFill>
                  <a:srgbClr val="1E1E1E"/>
                </a:solidFill>
                <a:latin typeface="Helmet"/>
              </a:rPr>
              <a:t>Do not jail all paedophiles, says police chief</a:t>
            </a:r>
          </a:p>
          <a:p>
            <a:r>
              <a:rPr lang="en-GB" dirty="0">
                <a:solidFill>
                  <a:srgbClr val="404040"/>
                </a:solidFill>
                <a:latin typeface="inherit"/>
              </a:rPr>
              <a:t/>
            </a:r>
            <a:br>
              <a:rPr lang="en-GB" dirty="0">
                <a:solidFill>
                  <a:srgbClr val="404040"/>
                </a:solidFill>
                <a:latin typeface="inherit"/>
              </a:rPr>
            </a:br>
            <a:endParaRPr lang="en-GB" dirty="0">
              <a:solidFill>
                <a:prstClr val="black"/>
              </a:solidFill>
            </a:endParaRPr>
          </a:p>
        </p:txBody>
      </p:sp>
      <p:sp>
        <p:nvSpPr>
          <p:cNvPr id="9" name="TextBox 8"/>
          <p:cNvSpPr txBox="1"/>
          <p:nvPr/>
        </p:nvSpPr>
        <p:spPr>
          <a:xfrm>
            <a:off x="8042367" y="6164001"/>
            <a:ext cx="1815305" cy="369332"/>
          </a:xfrm>
          <a:prstGeom prst="rect">
            <a:avLst/>
          </a:prstGeom>
          <a:noFill/>
        </p:spPr>
        <p:txBody>
          <a:bodyPr wrap="none" rtlCol="0">
            <a:spAutoFit/>
          </a:bodyPr>
          <a:lstStyle/>
          <a:p>
            <a:r>
              <a:rPr lang="en-GB" dirty="0">
                <a:solidFill>
                  <a:prstClr val="black"/>
                </a:solidFill>
              </a:rPr>
              <a:t>BBC, 28 Feb 2017</a:t>
            </a:r>
          </a:p>
        </p:txBody>
      </p:sp>
    </p:spTree>
    <p:extLst>
      <p:ext uri="{BB962C8B-B14F-4D97-AF65-F5344CB8AC3E}">
        <p14:creationId xmlns:p14="http://schemas.microsoft.com/office/powerpoint/2010/main" val="1208233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1"/>
          <p:cNvSpPr>
            <a:spLocks/>
          </p:cNvSpPr>
          <p:nvPr/>
        </p:nvSpPr>
        <p:spPr bwMode="auto">
          <a:xfrm>
            <a:off x="2279576" y="1916832"/>
            <a:ext cx="7632848" cy="122413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8EB4E3"/>
          </a:solidFill>
          <a:ln w="9525">
            <a:solidFill>
              <a:srgbClr val="4F81BD"/>
            </a:solidFill>
            <a:round/>
            <a:headEnd/>
            <a:tailEnd/>
          </a:ln>
          <a:effectLst>
            <a:outerShdw blurRad="50800" dist="38100" dir="2700000" algn="tl" rotWithShape="0">
              <a:prstClr val="black">
                <a:alpha val="40000"/>
              </a:prstClr>
            </a:outerShdw>
          </a:effectLst>
        </p:spPr>
        <p:txBody>
          <a:bodyPr lIns="44647" tIns="44647" rIns="44647" bIns="44647" anchor="ctr"/>
          <a:lstStyle/>
          <a:p>
            <a:pPr algn="ctr" defTabSz="641350"/>
            <a:r>
              <a:rPr lang="en-US" sz="3000" dirty="0">
                <a:solidFill>
                  <a:prstClr val="white"/>
                </a:solidFill>
                <a:effectLst>
                  <a:outerShdw blurRad="50800" dist="38100" dir="2700000" algn="tl" rotWithShape="0">
                    <a:prstClr val="black">
                      <a:alpha val="40000"/>
                    </a:prstClr>
                  </a:outerShdw>
                </a:effectLst>
                <a:latin typeface="Helvetica Neue"/>
                <a:ea typeface="MS PGothic" pitchFamily="34" charset="-128"/>
                <a:cs typeface="Helvetica Neue"/>
              </a:rPr>
              <a:t>Sample of 414 first and second offenders whom the police have decided to prosecute</a:t>
            </a:r>
            <a:endParaRPr lang="en-US" dirty="0">
              <a:solidFill>
                <a:prstClr val="white"/>
              </a:solidFill>
              <a:effectLst>
                <a:outerShdw blurRad="50800" dist="38100" dir="2700000" algn="tl" rotWithShape="0">
                  <a:prstClr val="black">
                    <a:alpha val="40000"/>
                  </a:prstClr>
                </a:outerShdw>
              </a:effectLst>
              <a:latin typeface="Helvetica Neue"/>
              <a:ea typeface="MS PGothic" pitchFamily="34" charset="-128"/>
              <a:cs typeface="Helvetica Neue"/>
            </a:endParaRPr>
          </a:p>
        </p:txBody>
      </p:sp>
      <p:sp>
        <p:nvSpPr>
          <p:cNvPr id="10242" name="AutoShape 2"/>
          <p:cNvSpPr>
            <a:spLocks/>
          </p:cNvSpPr>
          <p:nvPr/>
        </p:nvSpPr>
        <p:spPr bwMode="auto">
          <a:xfrm rot="16200000" flipH="1">
            <a:off x="6023770" y="3861595"/>
            <a:ext cx="2447925" cy="1008063"/>
          </a:xfrm>
          <a:custGeom>
            <a:avLst/>
            <a:gdLst>
              <a:gd name="T0" fmla="*/ 1223963 w 21600"/>
              <a:gd name="T1" fmla="*/ 504032 h 21600"/>
              <a:gd name="T2" fmla="*/ 1223963 w 21600"/>
              <a:gd name="T3" fmla="*/ 504032 h 21600"/>
              <a:gd name="T4" fmla="*/ 1223963 w 21600"/>
              <a:gd name="T5" fmla="*/ 504032 h 21600"/>
              <a:gd name="T6" fmla="*/ 1223963 w 21600"/>
              <a:gd name="T7" fmla="*/ 504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9011" y="0"/>
                </a:lnTo>
                <a:lnTo>
                  <a:pt x="9011" y="21600"/>
                </a:lnTo>
                <a:lnTo>
                  <a:pt x="21600" y="21600"/>
                </a:lnTo>
              </a:path>
            </a:pathLst>
          </a:custGeom>
          <a:noFill/>
          <a:ln w="76200" cap="flat" cmpd="sng">
            <a:solidFill>
              <a:srgbClr val="4F81BD"/>
            </a:solidFill>
            <a:prstDash val="solid"/>
            <a:miter lim="0"/>
            <a:headEnd/>
            <a:tailEnd type="triangle" w="med" len="med"/>
          </a:ln>
          <a:effectLst>
            <a:outerShdw blurRad="63500" dist="20000" dir="5400000" algn="ctr" rotWithShape="0">
              <a:srgbClr val="000000">
                <a:alpha val="37999"/>
              </a:srgbClr>
            </a:outerShdw>
          </a:effectLst>
        </p:spPr>
        <p:txBody>
          <a:bodyPr lIns="0" tIns="0" rIns="0" bIns="0"/>
          <a:lstStyle/>
          <a:p>
            <a:pPr>
              <a:defRPr/>
            </a:pPr>
            <a:endParaRPr lang="en-US">
              <a:solidFill>
                <a:prstClr val="black"/>
              </a:solidFill>
              <a:latin typeface="Arial" pitchFamily="-108" charset="0"/>
              <a:ea typeface="Arial" pitchFamily="-108" charset="0"/>
              <a:cs typeface="Arial" pitchFamily="-108" charset="0"/>
            </a:endParaRPr>
          </a:p>
        </p:txBody>
      </p:sp>
      <p:sp>
        <p:nvSpPr>
          <p:cNvPr id="10243" name="AutoShape 3"/>
          <p:cNvSpPr>
            <a:spLocks/>
          </p:cNvSpPr>
          <p:nvPr/>
        </p:nvSpPr>
        <p:spPr bwMode="auto">
          <a:xfrm rot="5400000">
            <a:off x="3719514" y="3862389"/>
            <a:ext cx="2447925" cy="1006475"/>
          </a:xfrm>
          <a:custGeom>
            <a:avLst/>
            <a:gdLst>
              <a:gd name="T0" fmla="*/ 1223963 w 21600"/>
              <a:gd name="T1" fmla="*/ 503238 h 21600"/>
              <a:gd name="T2" fmla="*/ 1223963 w 21600"/>
              <a:gd name="T3" fmla="*/ 503238 h 21600"/>
              <a:gd name="T4" fmla="*/ 1223963 w 21600"/>
              <a:gd name="T5" fmla="*/ 503238 h 21600"/>
              <a:gd name="T6" fmla="*/ 1223963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9249" y="0"/>
                </a:lnTo>
                <a:lnTo>
                  <a:pt x="9249" y="21600"/>
                </a:lnTo>
                <a:lnTo>
                  <a:pt x="21600" y="21600"/>
                </a:lnTo>
              </a:path>
            </a:pathLst>
          </a:custGeom>
          <a:noFill/>
          <a:ln w="76200" cap="flat" cmpd="sng">
            <a:solidFill>
              <a:srgbClr val="C0504D"/>
            </a:solidFill>
            <a:prstDash val="solid"/>
            <a:miter lim="0"/>
            <a:headEnd/>
            <a:tailEnd type="triangle" w="med" len="med"/>
          </a:ln>
          <a:effectLst>
            <a:outerShdw blurRad="63500" dist="20000" dir="5400000" algn="ctr" rotWithShape="0">
              <a:srgbClr val="000000">
                <a:alpha val="37999"/>
              </a:srgbClr>
            </a:outerShdw>
          </a:effectLst>
        </p:spPr>
        <p:txBody>
          <a:bodyPr lIns="0" tIns="0" rIns="0" bIns="0"/>
          <a:lstStyle/>
          <a:p>
            <a:pPr>
              <a:defRPr/>
            </a:pPr>
            <a:endParaRPr lang="en-US">
              <a:solidFill>
                <a:prstClr val="black"/>
              </a:solidFill>
              <a:latin typeface="Arial" pitchFamily="-108" charset="0"/>
              <a:ea typeface="Arial" pitchFamily="-108" charset="0"/>
              <a:cs typeface="Arial" pitchFamily="-108" charset="0"/>
            </a:endParaRPr>
          </a:p>
        </p:txBody>
      </p:sp>
      <p:sp>
        <p:nvSpPr>
          <p:cNvPr id="10244" name="AutoShape 4"/>
          <p:cNvSpPr>
            <a:spLocks/>
          </p:cNvSpPr>
          <p:nvPr/>
        </p:nvSpPr>
        <p:spPr bwMode="auto">
          <a:xfrm>
            <a:off x="3325020" y="5818982"/>
            <a:ext cx="2230437" cy="561975"/>
          </a:xfrm>
          <a:custGeom>
            <a:avLst/>
            <a:gdLst>
              <a:gd name="T0" fmla="*/ 1115219 w 21600"/>
              <a:gd name="T1" fmla="*/ 280988 h 21600"/>
              <a:gd name="T2" fmla="*/ 1115219 w 21600"/>
              <a:gd name="T3" fmla="*/ 280988 h 21600"/>
              <a:gd name="T4" fmla="*/ 1115219 w 21600"/>
              <a:gd name="T5" fmla="*/ 280988 h 21600"/>
              <a:gd name="T6" fmla="*/ 1115219 w 21600"/>
              <a:gd name="T7" fmla="*/ 2809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lIns="44647" tIns="44647" rIns="44647" bIns="44647" anchor="ctr"/>
          <a:lstStyle/>
          <a:p>
            <a:pPr algn="ctr" defTabSz="641350">
              <a:defRPr/>
            </a:pPr>
            <a:r>
              <a:rPr lang="en-US" sz="2000" b="1" dirty="0">
                <a:solidFill>
                  <a:srgbClr val="FFFFFF"/>
                </a:solidFill>
                <a:latin typeface="Helvetica Neue Bold Condensed" pitchFamily="-108" charset="0"/>
                <a:ea typeface="MS PGothic" pitchFamily="34" charset="-128"/>
                <a:cs typeface="Arial" charset="0"/>
                <a:sym typeface="Helvetica Neue Bold Condensed" pitchFamily="-108" charset="0"/>
              </a:rPr>
              <a:t>Prosecution = 208</a:t>
            </a:r>
          </a:p>
        </p:txBody>
      </p:sp>
      <p:sp>
        <p:nvSpPr>
          <p:cNvPr id="10245" name="AutoShape 5"/>
          <p:cNvSpPr>
            <a:spLocks/>
          </p:cNvSpPr>
          <p:nvPr/>
        </p:nvSpPr>
        <p:spPr bwMode="auto">
          <a:xfrm>
            <a:off x="6657660" y="5812337"/>
            <a:ext cx="2459038" cy="561975"/>
          </a:xfrm>
          <a:custGeom>
            <a:avLst/>
            <a:gdLst>
              <a:gd name="T0" fmla="*/ 1229519 w 21600"/>
              <a:gd name="T1" fmla="*/ 280988 h 21600"/>
              <a:gd name="T2" fmla="*/ 1229519 w 21600"/>
              <a:gd name="T3" fmla="*/ 280988 h 21600"/>
              <a:gd name="T4" fmla="*/ 1229519 w 21600"/>
              <a:gd name="T5" fmla="*/ 280988 h 21600"/>
              <a:gd name="T6" fmla="*/ 1229519 w 21600"/>
              <a:gd name="T7" fmla="*/ 2809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1F497D"/>
          </a:solidFill>
          <a:ln w="25400">
            <a:solidFill>
              <a:srgbClr val="4F81BD"/>
            </a:solidFill>
            <a:miter lim="0"/>
            <a:headEnd/>
            <a:tailEnd/>
          </a:ln>
          <a:effectLst>
            <a:outerShdw blurRad="63500" dist="38100" dir="2700000" algn="ctr" rotWithShape="0">
              <a:srgbClr val="000000">
                <a:alpha val="39998"/>
              </a:srgbClr>
            </a:outerShdw>
          </a:effectLst>
        </p:spPr>
        <p:txBody>
          <a:bodyPr lIns="44647" tIns="44647" rIns="44647" bIns="44647" anchor="ctr"/>
          <a:lstStyle/>
          <a:p>
            <a:pPr algn="ctr" defTabSz="641350">
              <a:defRPr/>
            </a:pPr>
            <a:r>
              <a:rPr lang="en-US" sz="2000" b="1" dirty="0">
                <a:solidFill>
                  <a:srgbClr val="FFFFFF"/>
                </a:solidFill>
                <a:latin typeface="Helvetica Neue Bold Condensed" pitchFamily="-108" charset="0"/>
                <a:ea typeface="MS PGothic" pitchFamily="34" charset="-128"/>
                <a:cs typeface="Arial" charset="0"/>
                <a:sym typeface="Helvetica Neue Bold Condensed" pitchFamily="-108" charset="0"/>
              </a:rPr>
              <a:t>Turning Point =206</a:t>
            </a:r>
            <a:endParaRPr lang="en-US" sz="2000" dirty="0">
              <a:solidFill>
                <a:srgbClr val="FFFFFF"/>
              </a:solidFill>
              <a:latin typeface="Arial" charset="0"/>
              <a:ea typeface="MS PGothic" pitchFamily="34" charset="-128"/>
              <a:cs typeface="Arial" charset="0"/>
            </a:endParaRPr>
          </a:p>
        </p:txBody>
      </p:sp>
      <p:grpSp>
        <p:nvGrpSpPr>
          <p:cNvPr id="2" name="Group 7"/>
          <p:cNvGrpSpPr>
            <a:grpSpLocks/>
          </p:cNvGrpSpPr>
          <p:nvPr/>
        </p:nvGrpSpPr>
        <p:grpSpPr bwMode="auto">
          <a:xfrm>
            <a:off x="4223792" y="3355976"/>
            <a:ext cx="3744416" cy="650875"/>
            <a:chOff x="0" y="0"/>
            <a:chExt cx="315" cy="73"/>
          </a:xfrm>
        </p:grpSpPr>
        <p:sp>
          <p:nvSpPr>
            <p:cNvPr id="10248" name="AutoShape 8"/>
            <p:cNvSpPr>
              <a:spLocks/>
            </p:cNvSpPr>
            <p:nvPr/>
          </p:nvSpPr>
          <p:spPr bwMode="auto">
            <a:xfrm>
              <a:off x="0" y="0"/>
              <a:ext cx="315" cy="73"/>
            </a:xfrm>
            <a:custGeom>
              <a:avLst/>
              <a:gdLst>
                <a:gd name="T0" fmla="*/ 158 w 21600"/>
                <a:gd name="T1" fmla="*/ 37 h 21600"/>
                <a:gd name="T2" fmla="*/ 158 w 21600"/>
                <a:gd name="T3" fmla="*/ 37 h 21600"/>
                <a:gd name="T4" fmla="*/ 158 w 21600"/>
                <a:gd name="T5" fmla="*/ 37 h 21600"/>
                <a:gd name="T6" fmla="*/ 158 w 21600"/>
                <a:gd name="T7" fmla="*/ 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solidFill>
              <a:srgbClr val="953735"/>
            </a:solidFill>
            <a:ln w="25400" cap="flat" cmpd="sng">
              <a:solidFill>
                <a:srgbClr val="632523"/>
              </a:solidFill>
              <a:prstDash val="solid"/>
              <a:miter lim="0"/>
              <a:headEnd/>
              <a:tailEnd/>
            </a:ln>
            <a:effectLst>
              <a:outerShdw blurRad="63500" dist="38100" dir="2700000" algn="ctr" rotWithShape="0">
                <a:srgbClr val="000000">
                  <a:alpha val="39998"/>
                </a:srgbClr>
              </a:outerShdw>
            </a:effectLst>
          </p:spPr>
          <p:txBody>
            <a:bodyPr lIns="0" tIns="0" rIns="0" bIns="0" anchor="ctr"/>
            <a:lstStyle/>
            <a:p>
              <a:pPr>
                <a:defRPr/>
              </a:pPr>
              <a:endParaRPr lang="en-US">
                <a:solidFill>
                  <a:prstClr val="black"/>
                </a:solidFill>
                <a:latin typeface="Arial" pitchFamily="-108" charset="0"/>
                <a:ea typeface="Arial" pitchFamily="-108" charset="0"/>
                <a:cs typeface="Arial" pitchFamily="-108" charset="0"/>
              </a:endParaRPr>
            </a:p>
          </p:txBody>
        </p:sp>
        <p:sp>
          <p:nvSpPr>
            <p:cNvPr id="58380" name="AutoShape 9"/>
            <p:cNvSpPr>
              <a:spLocks/>
            </p:cNvSpPr>
            <p:nvPr/>
          </p:nvSpPr>
          <p:spPr bwMode="auto">
            <a:xfrm>
              <a:off x="0" y="14"/>
              <a:ext cx="315" cy="4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63500" tIns="63500" rIns="63500" bIns="63500" anchor="ctr"/>
            <a:lstStyle/>
            <a:p>
              <a:pPr algn="ctr" defTabSz="641350"/>
              <a:r>
                <a:rPr lang="en-US" sz="2400" b="1" dirty="0">
                  <a:solidFill>
                    <a:srgbClr val="FFFFFF"/>
                  </a:solidFill>
                  <a:latin typeface="Helvetica Neue Bold Condensed" pitchFamily="1" charset="0"/>
                  <a:ea typeface="MS PGothic" pitchFamily="34" charset="-128"/>
                  <a:sym typeface="Helvetica Neue Bold Condensed" pitchFamily="1" charset="0"/>
                </a:rPr>
                <a:t>Random assignment=414</a:t>
              </a:r>
              <a:endParaRPr lang="en-US" sz="2000" dirty="0">
                <a:solidFill>
                  <a:srgbClr val="FFFFFF"/>
                </a:solidFill>
                <a:ea typeface="MS PGothic" pitchFamily="34" charset="-128"/>
              </a:endParaRPr>
            </a:p>
          </p:txBody>
        </p:sp>
      </p:grpSp>
      <p:sp>
        <p:nvSpPr>
          <p:cNvPr id="58377" name="AutoShape 10"/>
          <p:cNvSpPr>
            <a:spLocks/>
          </p:cNvSpPr>
          <p:nvPr/>
        </p:nvSpPr>
        <p:spPr bwMode="auto">
          <a:xfrm>
            <a:off x="1943100" y="592138"/>
            <a:ext cx="8231188" cy="1143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44647" tIns="44647" rIns="44647" bIns="44647"/>
          <a:lstStyle/>
          <a:p>
            <a:pPr algn="ctr"/>
            <a:r>
              <a:rPr lang="en-US" sz="3100" b="1" dirty="0">
                <a:solidFill>
                  <a:srgbClr val="FFFFFF"/>
                </a:solidFill>
                <a:latin typeface="Helvetica Neue Bold Condensed" pitchFamily="1" charset="0"/>
                <a:ea typeface="MS PGothic" pitchFamily="34" charset="-128"/>
                <a:sym typeface="Helvetica Neue Bold Condensed" pitchFamily="1" charset="0"/>
              </a:rPr>
              <a:t>The Turning Point Experiment</a:t>
            </a:r>
            <a:endParaRPr lang="en-US" dirty="0">
              <a:solidFill>
                <a:srgbClr val="FFFFFF"/>
              </a:solidFill>
              <a:ea typeface="MS PGothic" pitchFamily="34" charset="-128"/>
            </a:endParaRPr>
          </a:p>
        </p:txBody>
      </p:sp>
      <p:pic>
        <p:nvPicPr>
          <p:cNvPr id="17410" name="Picture 2" descr="http://www.melonybrown.com/wp-content/uploads/2013/07/turning-point-sign.gif"/>
          <p:cNvPicPr>
            <a:picLocks noChangeAspect="1" noChangeArrowheads="1"/>
          </p:cNvPicPr>
          <p:nvPr/>
        </p:nvPicPr>
        <p:blipFill>
          <a:blip r:embed="rId2" cstate="print"/>
          <a:srcRect/>
          <a:stretch>
            <a:fillRect/>
          </a:stretch>
        </p:blipFill>
        <p:spPr bwMode="auto">
          <a:xfrm>
            <a:off x="4655840" y="116632"/>
            <a:ext cx="2808312" cy="1933576"/>
          </a:xfrm>
          <a:prstGeom prst="rect">
            <a:avLst/>
          </a:prstGeom>
          <a:noFill/>
        </p:spPr>
      </p:pic>
      <p:sp>
        <p:nvSpPr>
          <p:cNvPr id="13" name="Slide Number Placeholder 12"/>
          <p:cNvSpPr>
            <a:spLocks noGrp="1"/>
          </p:cNvSpPr>
          <p:nvPr>
            <p:ph type="sldNum" sz="quarter" idx="12"/>
          </p:nvPr>
        </p:nvSpPr>
        <p:spPr/>
        <p:txBody>
          <a:bodyPr/>
          <a:lstStyle/>
          <a:p>
            <a:fld id="{62ACB674-43D0-4B1A-B082-2604B8730C1A}" type="slidenum">
              <a:rPr lang="en-GB" smtClean="0">
                <a:solidFill>
                  <a:prstClr val="black">
                    <a:tint val="75000"/>
                  </a:prstClr>
                </a:solidFill>
              </a:rPr>
              <a:pPr/>
              <a:t>83</a:t>
            </a:fld>
            <a:endParaRPr lang="en-GB">
              <a:solidFill>
                <a:prstClr val="black">
                  <a:tint val="75000"/>
                </a:prstClr>
              </a:solidFill>
            </a:endParaRPr>
          </a:p>
        </p:txBody>
      </p:sp>
    </p:spTree>
    <p:extLst>
      <p:ext uri="{BB962C8B-B14F-4D97-AF65-F5344CB8AC3E}">
        <p14:creationId xmlns:p14="http://schemas.microsoft.com/office/powerpoint/2010/main" val="74534164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495600" y="451379"/>
            <a:ext cx="5832648" cy="6270097"/>
          </a:xfrm>
          <a:prstGeom prst="rect">
            <a:avLst/>
          </a:prstGeom>
        </p:spPr>
      </p:pic>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84</a:t>
            </a:fld>
            <a:endParaRPr lang="en-GB">
              <a:solidFill>
                <a:prstClr val="black">
                  <a:tint val="75000"/>
                </a:prstClr>
              </a:solidFill>
            </a:endParaRPr>
          </a:p>
        </p:txBody>
      </p:sp>
    </p:spTree>
    <p:extLst>
      <p:ext uri="{BB962C8B-B14F-4D97-AF65-F5344CB8AC3E}">
        <p14:creationId xmlns:p14="http://schemas.microsoft.com/office/powerpoint/2010/main" val="1928655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‘Treatment’</a:t>
            </a:r>
          </a:p>
        </p:txBody>
      </p:sp>
      <p:sp>
        <p:nvSpPr>
          <p:cNvPr id="3" name="Content Placeholder 2"/>
          <p:cNvSpPr>
            <a:spLocks noGrp="1"/>
          </p:cNvSpPr>
          <p:nvPr>
            <p:ph idx="1"/>
          </p:nvPr>
        </p:nvSpPr>
        <p:spPr/>
        <p:txBody>
          <a:bodyPr>
            <a:normAutofit/>
          </a:bodyPr>
          <a:lstStyle/>
          <a:p>
            <a:r>
              <a:rPr lang="en-GB" sz="3600" dirty="0"/>
              <a:t>Deferred prosecution and completion of a plan of activity:</a:t>
            </a:r>
          </a:p>
          <a:p>
            <a:endParaRPr lang="en-GB" sz="1800" dirty="0"/>
          </a:p>
          <a:p>
            <a:pPr lvl="1">
              <a:buFont typeface="Wingdings" panose="05000000000000000000" pitchFamily="2" charset="2"/>
              <a:buChar char="q"/>
            </a:pPr>
            <a:r>
              <a:rPr lang="en-GB" sz="3600" dirty="0"/>
              <a:t>  ‘Sword of Damocles’</a:t>
            </a:r>
          </a:p>
          <a:p>
            <a:pPr lvl="1">
              <a:buFont typeface="Wingdings" panose="05000000000000000000" pitchFamily="2" charset="2"/>
              <a:buChar char="q"/>
            </a:pPr>
            <a:r>
              <a:rPr lang="en-GB" sz="3600" dirty="0"/>
              <a:t>  Restorative Justice</a:t>
            </a:r>
          </a:p>
          <a:p>
            <a:pPr lvl="1">
              <a:buFont typeface="Wingdings" panose="05000000000000000000" pitchFamily="2" charset="2"/>
              <a:buChar char="q"/>
            </a:pPr>
            <a:r>
              <a:rPr lang="en-GB" sz="3600" dirty="0"/>
              <a:t>  No more offending</a:t>
            </a:r>
          </a:p>
          <a:p>
            <a:pPr lvl="1">
              <a:buFont typeface="Wingdings" panose="05000000000000000000" pitchFamily="2" charset="2"/>
              <a:buChar char="q"/>
            </a:pPr>
            <a:r>
              <a:rPr lang="en-GB" sz="3600" dirty="0"/>
              <a:t>  Offence/offender specific</a:t>
            </a:r>
          </a:p>
        </p:txBody>
      </p:sp>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85</a:t>
            </a:fld>
            <a:endParaRPr lang="en-GB">
              <a:solidFill>
                <a:prstClr val="black">
                  <a:tint val="75000"/>
                </a:prstClr>
              </a:solidFill>
            </a:endParaRPr>
          </a:p>
        </p:txBody>
      </p:sp>
    </p:spTree>
    <p:extLst>
      <p:ext uri="{BB962C8B-B14F-4D97-AF65-F5344CB8AC3E}">
        <p14:creationId xmlns:p14="http://schemas.microsoft.com/office/powerpoint/2010/main" val="1704148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39616" y="548681"/>
            <a:ext cx="4248472" cy="5724637"/>
          </a:xfrm>
          <a:prstGeom prst="rect">
            <a:avLst/>
          </a:prstGeom>
        </p:spPr>
      </p:pic>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86</a:t>
            </a:fld>
            <a:endParaRPr lang="en-GB">
              <a:solidFill>
                <a:prstClr val="black">
                  <a:tint val="75000"/>
                </a:prstClr>
              </a:solidFill>
            </a:endParaRPr>
          </a:p>
        </p:txBody>
      </p:sp>
      <p:sp>
        <p:nvSpPr>
          <p:cNvPr id="8" name="TextBox 7"/>
          <p:cNvSpPr txBox="1"/>
          <p:nvPr/>
        </p:nvSpPr>
        <p:spPr>
          <a:xfrm>
            <a:off x="3647728" y="1988841"/>
            <a:ext cx="4680520" cy="830997"/>
          </a:xfrm>
          <a:prstGeom prst="rect">
            <a:avLst/>
          </a:prstGeom>
          <a:noFill/>
        </p:spPr>
        <p:txBody>
          <a:bodyPr wrap="square" rtlCol="0">
            <a:spAutoFit/>
          </a:bodyPr>
          <a:lstStyle/>
          <a:p>
            <a:r>
              <a:rPr lang="en-GB" sz="4800" dirty="0">
                <a:solidFill>
                  <a:prstClr val="white">
                    <a:lumMod val="85000"/>
                  </a:prstClr>
                </a:solidFill>
                <a:latin typeface="Mongolian Baiti" panose="03000500000000000000" pitchFamily="66" charset="0"/>
                <a:cs typeface="Mongolian Baiti" panose="03000500000000000000" pitchFamily="66" charset="0"/>
              </a:rPr>
              <a:t>DILEMNA</a:t>
            </a:r>
            <a:endParaRPr lang="en-GB" sz="4800" dirty="0">
              <a:solidFill>
                <a:prstClr val="white">
                  <a:lumMod val="85000"/>
                </a:prstClr>
              </a:solidFill>
              <a:latin typeface="Baskerville Old Face" panose="02020602080505020303" pitchFamily="18" charset="0"/>
            </a:endParaRPr>
          </a:p>
        </p:txBody>
      </p:sp>
    </p:spTree>
    <p:extLst>
      <p:ext uri="{BB962C8B-B14F-4D97-AF65-F5344CB8AC3E}">
        <p14:creationId xmlns:p14="http://schemas.microsoft.com/office/powerpoint/2010/main" val="15178120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7607"/>
            <a:ext cx="8229600" cy="1143000"/>
          </a:xfrm>
        </p:spPr>
        <p:txBody>
          <a:bodyPr>
            <a:normAutofit/>
          </a:bodyPr>
          <a:lstStyle/>
          <a:p>
            <a:r>
              <a:rPr lang="en-US" dirty="0"/>
              <a:t>Crime Types – Turning Point</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87</a:t>
            </a:fld>
            <a:endParaRPr lang="en-GB">
              <a:solidFill>
                <a:prstClr val="black">
                  <a:tint val="75000"/>
                </a:prstClr>
              </a:solidFill>
            </a:endParaRPr>
          </a:p>
        </p:txBody>
      </p:sp>
      <p:sp>
        <p:nvSpPr>
          <p:cNvPr id="4" name="TextBox 3"/>
          <p:cNvSpPr txBox="1"/>
          <p:nvPr/>
        </p:nvSpPr>
        <p:spPr>
          <a:xfrm>
            <a:off x="4568109" y="3174568"/>
            <a:ext cx="184666" cy="369332"/>
          </a:xfrm>
          <a:prstGeom prst="rect">
            <a:avLst/>
          </a:prstGeom>
          <a:noFill/>
        </p:spPr>
        <p:txBody>
          <a:bodyPr wrap="none" rtlCol="0">
            <a:spAutoFit/>
          </a:bodyPr>
          <a:lstStyle/>
          <a:p>
            <a:endParaRPr lang="en-US" dirty="0">
              <a:solidFill>
                <a:prstClr val="black"/>
              </a:solidFill>
            </a:endParaRPr>
          </a:p>
        </p:txBody>
      </p:sp>
      <p:sp>
        <p:nvSpPr>
          <p:cNvPr id="7" name="Content Placeholder 2"/>
          <p:cNvSpPr txBox="1">
            <a:spLocks/>
          </p:cNvSpPr>
          <p:nvPr/>
        </p:nvSpPr>
        <p:spPr>
          <a:xfrm>
            <a:off x="3431704" y="3933057"/>
            <a:ext cx="5832648"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3600" b="1" dirty="0">
              <a:solidFill>
                <a:prstClr val="black"/>
              </a:solidFill>
              <a:latin typeface="Albertus MT"/>
              <a:cs typeface="Albertus MT"/>
            </a:endParaRPr>
          </a:p>
          <a:p>
            <a:pPr marL="0" indent="0">
              <a:buNone/>
            </a:pPr>
            <a:r>
              <a:rPr lang="en-GB" sz="2700" dirty="0">
                <a:solidFill>
                  <a:prstClr val="black"/>
                </a:solidFill>
                <a:latin typeface="Albertus MT"/>
                <a:cs typeface="Albertus MT"/>
              </a:rPr>
              <a:t>Of the 414 cases:</a:t>
            </a:r>
          </a:p>
          <a:p>
            <a:pPr>
              <a:lnSpc>
                <a:spcPct val="120000"/>
              </a:lnSpc>
            </a:pPr>
            <a:r>
              <a:rPr lang="en-GB" sz="2700" dirty="0">
                <a:solidFill>
                  <a:prstClr val="black"/>
                </a:solidFill>
                <a:latin typeface="Albertus MT"/>
                <a:cs typeface="Albertus MT"/>
              </a:rPr>
              <a:t>48% involve a violent offence</a:t>
            </a:r>
          </a:p>
          <a:p>
            <a:pPr>
              <a:lnSpc>
                <a:spcPct val="120000"/>
              </a:lnSpc>
            </a:pPr>
            <a:r>
              <a:rPr lang="en-GB" sz="2700" dirty="0">
                <a:solidFill>
                  <a:prstClr val="black"/>
                </a:solidFill>
                <a:latin typeface="Albertus MT"/>
                <a:cs typeface="Albertus MT"/>
              </a:rPr>
              <a:t>48% involve a property offence</a:t>
            </a:r>
          </a:p>
          <a:p>
            <a:pPr>
              <a:lnSpc>
                <a:spcPct val="120000"/>
              </a:lnSpc>
            </a:pPr>
            <a:r>
              <a:rPr lang="en-GB" sz="2700" dirty="0">
                <a:solidFill>
                  <a:prstClr val="black"/>
                </a:solidFill>
                <a:latin typeface="Albertus MT"/>
                <a:cs typeface="Albertus MT"/>
              </a:rPr>
              <a:t>15% include a drugs offence</a:t>
            </a:r>
          </a:p>
        </p:txBody>
      </p:sp>
      <p:graphicFrame>
        <p:nvGraphicFramePr>
          <p:cNvPr id="8" name="Chart 7"/>
          <p:cNvGraphicFramePr>
            <a:graphicFrameLocks/>
          </p:cNvGraphicFramePr>
          <p:nvPr>
            <p:extLst/>
          </p:nvPr>
        </p:nvGraphicFramePr>
        <p:xfrm>
          <a:off x="3647728" y="1124744"/>
          <a:ext cx="4572000" cy="3213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34723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88</a:t>
            </a:fld>
            <a:endParaRPr lang="en-GB">
              <a:solidFill>
                <a:prstClr val="black">
                  <a:tint val="75000"/>
                </a:prstClr>
              </a:solidFill>
            </a:endParaRPr>
          </a:p>
        </p:txBody>
      </p:sp>
      <p:sp>
        <p:nvSpPr>
          <p:cNvPr id="4" name="Rectangle 3"/>
          <p:cNvSpPr/>
          <p:nvPr/>
        </p:nvSpPr>
        <p:spPr>
          <a:xfrm>
            <a:off x="1919536" y="1916833"/>
            <a:ext cx="7992888" cy="584775"/>
          </a:xfrm>
          <a:prstGeom prst="rect">
            <a:avLst/>
          </a:prstGeom>
        </p:spPr>
        <p:txBody>
          <a:bodyPr wrap="square">
            <a:spAutoFit/>
          </a:bodyPr>
          <a:lstStyle/>
          <a:p>
            <a:pPr marL="514350" indent="-514350">
              <a:buFont typeface="+mj-lt"/>
              <a:buAutoNum type="arabicPeriod"/>
            </a:pPr>
            <a:endParaRPr lang="en-GB" sz="3200" dirty="0">
              <a:solidFill>
                <a:prstClr val="black"/>
              </a:solidFill>
            </a:endParaRPr>
          </a:p>
        </p:txBody>
      </p:sp>
    </p:spTree>
    <p:extLst>
      <p:ext uri="{BB962C8B-B14F-4D97-AF65-F5344CB8AC3E}">
        <p14:creationId xmlns:p14="http://schemas.microsoft.com/office/powerpoint/2010/main" val="1072074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89</a:t>
            </a:fld>
            <a:endParaRPr lang="en-GB">
              <a:solidFill>
                <a:prstClr val="black">
                  <a:tint val="75000"/>
                </a:prstClr>
              </a:solidFill>
            </a:endParaRPr>
          </a:p>
        </p:txBody>
      </p:sp>
      <p:sp>
        <p:nvSpPr>
          <p:cNvPr id="4" name="Rectangle 3"/>
          <p:cNvSpPr/>
          <p:nvPr/>
        </p:nvSpPr>
        <p:spPr>
          <a:xfrm>
            <a:off x="1919536" y="1916832"/>
            <a:ext cx="7992888" cy="1077218"/>
          </a:xfrm>
          <a:prstGeom prst="rect">
            <a:avLst/>
          </a:prstGeom>
        </p:spPr>
        <p:txBody>
          <a:bodyPr wrap="square">
            <a:spAutoFit/>
          </a:bodyPr>
          <a:lstStyle/>
          <a:p>
            <a:pPr marL="514350" indent="-514350">
              <a:buFont typeface="+mj-lt"/>
              <a:buAutoNum type="arabicPeriod"/>
            </a:pPr>
            <a:r>
              <a:rPr lang="en-GB" sz="3200" dirty="0">
                <a:solidFill>
                  <a:prstClr val="black"/>
                </a:solidFill>
              </a:rPr>
              <a:t>"Big reductions in Cambridge Harm Index for deferral vs. prosecution</a:t>
            </a:r>
          </a:p>
        </p:txBody>
      </p:sp>
    </p:spTree>
    <p:extLst>
      <p:ext uri="{BB962C8B-B14F-4D97-AF65-F5344CB8AC3E}">
        <p14:creationId xmlns:p14="http://schemas.microsoft.com/office/powerpoint/2010/main" val="317579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258763"/>
            <a:ext cx="6769000" cy="900112"/>
          </a:xfrm>
        </p:spPr>
        <p:txBody>
          <a:bodyPr/>
          <a:lstStyle/>
          <a:p>
            <a:r>
              <a:rPr lang="en-GB" sz="2400" b="1" dirty="0"/>
              <a:t>Thefts from all motor vehicles and the percentage from insecure motor vehicles for the pilot period 01/10/2015 to 31/01/2016</a:t>
            </a:r>
            <a:endParaRPr lang="en-GB" sz="2400" dirty="0"/>
          </a:p>
        </p:txBody>
      </p:sp>
      <p:graphicFrame>
        <p:nvGraphicFramePr>
          <p:cNvPr id="4" name="Content Placeholder 3"/>
          <p:cNvGraphicFramePr>
            <a:graphicFrameLocks noGrp="1"/>
          </p:cNvGraphicFramePr>
          <p:nvPr>
            <p:ph idx="1"/>
            <p:extLst/>
          </p:nvPr>
        </p:nvGraphicFramePr>
        <p:xfrm>
          <a:off x="2063552" y="2060848"/>
          <a:ext cx="7020272" cy="3168355"/>
        </p:xfrm>
        <a:graphic>
          <a:graphicData uri="http://schemas.openxmlformats.org/drawingml/2006/table">
            <a:tbl>
              <a:tblPr firstRow="1" firstCol="1" bandRow="1">
                <a:tableStyleId>{5C22544A-7EE6-4342-B048-85BDC9FD1C3A}</a:tableStyleId>
              </a:tblPr>
              <a:tblGrid>
                <a:gridCol w="2340872">
                  <a:extLst>
                    <a:ext uri="{9D8B030D-6E8A-4147-A177-3AD203B41FA5}">
                      <a16:colId xmlns="" xmlns:a16="http://schemas.microsoft.com/office/drawing/2014/main" val="242903362"/>
                    </a:ext>
                  </a:extLst>
                </a:gridCol>
                <a:gridCol w="776118">
                  <a:extLst>
                    <a:ext uri="{9D8B030D-6E8A-4147-A177-3AD203B41FA5}">
                      <a16:colId xmlns="" xmlns:a16="http://schemas.microsoft.com/office/drawing/2014/main" val="687185251"/>
                    </a:ext>
                  </a:extLst>
                </a:gridCol>
                <a:gridCol w="1326129">
                  <a:extLst>
                    <a:ext uri="{9D8B030D-6E8A-4147-A177-3AD203B41FA5}">
                      <a16:colId xmlns="" xmlns:a16="http://schemas.microsoft.com/office/drawing/2014/main" val="2160240085"/>
                    </a:ext>
                  </a:extLst>
                </a:gridCol>
                <a:gridCol w="1344908">
                  <a:extLst>
                    <a:ext uri="{9D8B030D-6E8A-4147-A177-3AD203B41FA5}">
                      <a16:colId xmlns="" xmlns:a16="http://schemas.microsoft.com/office/drawing/2014/main" val="1258628641"/>
                    </a:ext>
                  </a:extLst>
                </a:gridCol>
                <a:gridCol w="1232245">
                  <a:extLst>
                    <a:ext uri="{9D8B030D-6E8A-4147-A177-3AD203B41FA5}">
                      <a16:colId xmlns="" xmlns:a16="http://schemas.microsoft.com/office/drawing/2014/main" val="3229770841"/>
                    </a:ext>
                  </a:extLst>
                </a:gridCol>
              </a:tblGrid>
              <a:tr h="666110">
                <a:tc>
                  <a:txBody>
                    <a:bodyPr/>
                    <a:lstStyle/>
                    <a:p>
                      <a:pPr>
                        <a:lnSpc>
                          <a:spcPct val="115000"/>
                        </a:lnSpc>
                        <a:spcAft>
                          <a:spcPts val="0"/>
                        </a:spcAft>
                      </a:pPr>
                      <a:r>
                        <a:rPr lang="en-GB" sz="1100" dirty="0">
                          <a:solidFill>
                            <a:schemeClr val="tx1"/>
                          </a:solidFill>
                          <a:effectLst/>
                        </a:rPr>
                        <a:t>LSOA NAME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dirty="0">
                          <a:solidFill>
                            <a:schemeClr val="tx1"/>
                          </a:solidFill>
                          <a:effectLst/>
                        </a:rPr>
                        <a:t>All TFMV</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n-GB" sz="1100" dirty="0">
                          <a:solidFill>
                            <a:schemeClr val="tx1"/>
                          </a:solidFill>
                          <a:effectLst/>
                        </a:rPr>
                        <a:t>Insecure </a:t>
                      </a:r>
                    </a:p>
                    <a:p>
                      <a:pPr>
                        <a:lnSpc>
                          <a:spcPct val="115000"/>
                        </a:lnSpc>
                        <a:spcAft>
                          <a:spcPts val="0"/>
                        </a:spcAft>
                      </a:pPr>
                      <a:r>
                        <a:rPr lang="en-GB" sz="1100" dirty="0">
                          <a:solidFill>
                            <a:schemeClr val="tx1"/>
                          </a:solidFill>
                          <a:effectLst/>
                        </a:rPr>
                        <a:t>TFMV</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dirty="0">
                          <a:solidFill>
                            <a:schemeClr val="tx1"/>
                          </a:solidFill>
                          <a:effectLst/>
                        </a:rPr>
                        <a:t>Insecure Index</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dirty="0">
                          <a:solidFill>
                            <a:schemeClr val="tx1"/>
                          </a:solidFill>
                          <a:effectLst/>
                        </a:rPr>
                        <a:t>% Tot TFMV</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992328610"/>
                  </a:ext>
                </a:extLst>
              </a:tr>
              <a:tr h="612045">
                <a:tc>
                  <a:txBody>
                    <a:bodyPr/>
                    <a:lstStyle/>
                    <a:p>
                      <a:pPr>
                        <a:lnSpc>
                          <a:spcPct val="115000"/>
                        </a:lnSpc>
                        <a:spcAft>
                          <a:spcPts val="0"/>
                        </a:spcAft>
                      </a:pPr>
                      <a:r>
                        <a:rPr lang="en-GB" sz="1100" dirty="0">
                          <a:solidFill>
                            <a:schemeClr val="tx1"/>
                          </a:solidFill>
                          <a:effectLst/>
                        </a:rPr>
                        <a:t>Durham TREATMENT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36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solidFill>
                            <a:srgbClr val="00B050"/>
                          </a:solidFill>
                          <a:effectLst/>
                        </a:rPr>
                        <a:t>33.0%</a:t>
                      </a:r>
                      <a:endParaRPr lang="en-GB" sz="11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837987529"/>
                  </a:ext>
                </a:extLst>
              </a:tr>
              <a:tr h="666110">
                <a:tc>
                  <a:txBody>
                    <a:bodyPr/>
                    <a:lstStyle/>
                    <a:p>
                      <a:pPr>
                        <a:lnSpc>
                          <a:spcPct val="115000"/>
                        </a:lnSpc>
                        <a:spcAft>
                          <a:spcPts val="0"/>
                        </a:spcAft>
                      </a:pPr>
                      <a:r>
                        <a:rPr lang="en-GB" sz="1100" dirty="0" err="1">
                          <a:solidFill>
                            <a:schemeClr val="tx1"/>
                          </a:solidFill>
                          <a:effectLst/>
                        </a:rPr>
                        <a:t>Chester-le-Street</a:t>
                      </a:r>
                      <a:r>
                        <a:rPr lang="en-GB" sz="1100" dirty="0">
                          <a:solidFill>
                            <a:schemeClr val="tx1"/>
                          </a:solidFill>
                          <a:effectLst/>
                        </a:rPr>
                        <a:t> CONTROL</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286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solidFill>
                            <a:srgbClr val="00B050"/>
                          </a:solidFill>
                          <a:effectLst/>
                        </a:rPr>
                        <a:t>42.0%</a:t>
                      </a:r>
                      <a:endParaRPr lang="en-GB" sz="11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672876161"/>
                  </a:ext>
                </a:extLst>
              </a:tr>
              <a:tr h="612045">
                <a:tc>
                  <a:txBody>
                    <a:bodyPr/>
                    <a:lstStyle/>
                    <a:p>
                      <a:pPr>
                        <a:lnSpc>
                          <a:spcPct val="115000"/>
                        </a:lnSpc>
                        <a:spcAft>
                          <a:spcPts val="0"/>
                        </a:spcAft>
                      </a:pPr>
                      <a:r>
                        <a:rPr lang="en-GB" sz="1100" dirty="0">
                          <a:solidFill>
                            <a:schemeClr val="tx1"/>
                          </a:solidFill>
                          <a:effectLst/>
                        </a:rPr>
                        <a:t>Wear Valley TREATMENT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solidFill>
                            <a:srgbClr val="00B050"/>
                          </a:solidFill>
                          <a:effectLst/>
                        </a:rPr>
                        <a:t>25.0%</a:t>
                      </a:r>
                      <a:endParaRPr lang="en-GB" sz="11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240572768"/>
                  </a:ext>
                </a:extLst>
              </a:tr>
              <a:tr h="612045">
                <a:tc>
                  <a:txBody>
                    <a:bodyPr/>
                    <a:lstStyle/>
                    <a:p>
                      <a:pPr>
                        <a:lnSpc>
                          <a:spcPct val="115000"/>
                        </a:lnSpc>
                        <a:spcAft>
                          <a:spcPts val="0"/>
                        </a:spcAft>
                      </a:pPr>
                      <a:r>
                        <a:rPr lang="en-GB" sz="1100" dirty="0">
                          <a:solidFill>
                            <a:schemeClr val="tx1"/>
                          </a:solidFill>
                          <a:effectLst/>
                        </a:rPr>
                        <a:t>Wear Valley CONTROL</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a:effectLst/>
                        </a:rPr>
                        <a:t>321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GB" sz="1100" b="1" dirty="0">
                          <a:solidFill>
                            <a:srgbClr val="FF0000"/>
                          </a:solidFill>
                          <a:effectLst/>
                        </a:rPr>
                        <a:t>69.0%</a:t>
                      </a:r>
                      <a:endParaRPr lang="en-GB"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360261338"/>
                  </a:ext>
                </a:extLst>
              </a:tr>
            </a:tbl>
          </a:graphicData>
        </a:graphic>
      </p:graphicFrame>
      <p:sp>
        <p:nvSpPr>
          <p:cNvPr id="5" name="Rectangle 1"/>
          <p:cNvSpPr>
            <a:spLocks noChangeArrowheads="1"/>
          </p:cNvSpPr>
          <p:nvPr/>
        </p:nvSpPr>
        <p:spPr bwMode="auto">
          <a:xfrm>
            <a:off x="624140" y="-159322"/>
            <a:ext cx="970050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GB" altLang="en-US" sz="11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endParaRPr lang="en-GB" altLang="en-US" sz="800" dirty="0">
              <a:solidFill>
                <a:srgbClr val="000000"/>
              </a:solidFill>
            </a:endParaRPr>
          </a:p>
          <a:p>
            <a:pPr eaLnBrk="0" fontAlgn="base" hangingPunct="0">
              <a:spcBef>
                <a:spcPct val="0"/>
              </a:spcBef>
              <a:spcAft>
                <a:spcPct val="0"/>
              </a:spcAft>
            </a:pPr>
            <a:endParaRPr lang="en-GB" altLang="en-US" dirty="0">
              <a:solidFill>
                <a:srgbClr val="000000"/>
              </a:solidFill>
            </a:endParaRPr>
          </a:p>
        </p:txBody>
      </p:sp>
      <p:sp>
        <p:nvSpPr>
          <p:cNvPr id="6" name="TextBox 5"/>
          <p:cNvSpPr txBox="1"/>
          <p:nvPr/>
        </p:nvSpPr>
        <p:spPr>
          <a:xfrm>
            <a:off x="9083824" y="2638503"/>
            <a:ext cx="1584176" cy="1126462"/>
          </a:xfrm>
          <a:prstGeom prst="rect">
            <a:avLst/>
          </a:prstGeom>
          <a:noFill/>
        </p:spPr>
        <p:txBody>
          <a:bodyPr wrap="square" rtlCol="0">
            <a:spAutoFit/>
          </a:bodyPr>
          <a:lstStyle/>
          <a:p>
            <a:pPr fontAlgn="base">
              <a:spcBef>
                <a:spcPct val="20000"/>
              </a:spcBef>
              <a:spcAft>
                <a:spcPct val="0"/>
              </a:spcAft>
            </a:pPr>
            <a:r>
              <a:rPr lang="en-GB" sz="1000" dirty="0">
                <a:solidFill>
                  <a:srgbClr val="000000"/>
                </a:solidFill>
              </a:rPr>
              <a:t>(</a:t>
            </a:r>
            <a:r>
              <a:rPr lang="en-GB" sz="1200" dirty="0">
                <a:solidFill>
                  <a:srgbClr val="000000"/>
                </a:solidFill>
              </a:rPr>
              <a:t>t=2.80, </a:t>
            </a:r>
            <a:r>
              <a:rPr lang="en-GB" sz="1200" dirty="0" err="1">
                <a:solidFill>
                  <a:srgbClr val="000000"/>
                </a:solidFill>
              </a:rPr>
              <a:t>df</a:t>
            </a:r>
            <a:r>
              <a:rPr lang="en-GB" sz="1200" dirty="0">
                <a:solidFill>
                  <a:srgbClr val="000000"/>
                </a:solidFill>
              </a:rPr>
              <a:t>=6, p=0.03) with a standard error of difference = 13.42. </a:t>
            </a:r>
          </a:p>
          <a:p>
            <a:pPr fontAlgn="base">
              <a:spcBef>
                <a:spcPct val="20000"/>
              </a:spcBef>
              <a:spcAft>
                <a:spcPct val="0"/>
              </a:spcAft>
            </a:pPr>
            <a:r>
              <a:rPr lang="en-GB" sz="1600" dirty="0">
                <a:solidFill>
                  <a:srgbClr val="000000"/>
                </a:solidFill>
              </a:rPr>
              <a:t> </a:t>
            </a:r>
          </a:p>
        </p:txBody>
      </p:sp>
    </p:spTree>
    <p:extLst>
      <p:ext uri="{BB962C8B-B14F-4D97-AF65-F5344CB8AC3E}">
        <p14:creationId xmlns:p14="http://schemas.microsoft.com/office/powerpoint/2010/main" val="39013500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90</a:t>
            </a:fld>
            <a:endParaRPr lang="en-GB">
              <a:solidFill>
                <a:prstClr val="black">
                  <a:tint val="75000"/>
                </a:prstClr>
              </a:solidFill>
            </a:endParaRPr>
          </a:p>
        </p:txBody>
      </p:sp>
      <p:sp>
        <p:nvSpPr>
          <p:cNvPr id="4" name="Rectangle 3"/>
          <p:cNvSpPr/>
          <p:nvPr/>
        </p:nvSpPr>
        <p:spPr>
          <a:xfrm>
            <a:off x="1919536" y="1916832"/>
            <a:ext cx="7992888" cy="1569660"/>
          </a:xfrm>
          <a:prstGeom prst="rect">
            <a:avLst/>
          </a:prstGeom>
        </p:spPr>
        <p:txBody>
          <a:bodyPr wrap="square">
            <a:spAutoFit/>
          </a:bodyPr>
          <a:lstStyle/>
          <a:p>
            <a:pPr marL="514350" indent="-514350">
              <a:buFont typeface="+mj-lt"/>
              <a:buAutoNum type="arabicPeriod"/>
            </a:pPr>
            <a:r>
              <a:rPr lang="en-GB" sz="3200" dirty="0">
                <a:solidFill>
                  <a:prstClr val="black"/>
                </a:solidFill>
              </a:rPr>
              <a:t>"Big reductions in Cambridge Harm Index for deferral vs. prosecution</a:t>
            </a:r>
          </a:p>
          <a:p>
            <a:pPr marL="514350" indent="-514350">
              <a:buFont typeface="+mj-lt"/>
              <a:buAutoNum type="arabicPeriod"/>
            </a:pPr>
            <a:r>
              <a:rPr lang="en-GB" sz="3200" dirty="0">
                <a:solidFill>
                  <a:srgbClr val="FF0000"/>
                </a:solidFill>
              </a:rPr>
              <a:t>"Big reductions in costs as well"</a:t>
            </a:r>
          </a:p>
        </p:txBody>
      </p:sp>
    </p:spTree>
    <p:extLst>
      <p:ext uri="{BB962C8B-B14F-4D97-AF65-F5344CB8AC3E}">
        <p14:creationId xmlns:p14="http://schemas.microsoft.com/office/powerpoint/2010/main" val="1290297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91</a:t>
            </a:fld>
            <a:endParaRPr lang="en-GB">
              <a:solidFill>
                <a:prstClr val="black">
                  <a:tint val="75000"/>
                </a:prstClr>
              </a:solidFill>
            </a:endParaRPr>
          </a:p>
        </p:txBody>
      </p:sp>
      <p:sp>
        <p:nvSpPr>
          <p:cNvPr id="4" name="Rectangle 3"/>
          <p:cNvSpPr/>
          <p:nvPr/>
        </p:nvSpPr>
        <p:spPr>
          <a:xfrm>
            <a:off x="1919536" y="1916833"/>
            <a:ext cx="7992888" cy="2554545"/>
          </a:xfrm>
          <a:prstGeom prst="rect">
            <a:avLst/>
          </a:prstGeom>
        </p:spPr>
        <p:txBody>
          <a:bodyPr wrap="square">
            <a:spAutoFit/>
          </a:bodyPr>
          <a:lstStyle/>
          <a:p>
            <a:pPr marL="514350" indent="-514350">
              <a:buFont typeface="+mj-lt"/>
              <a:buAutoNum type="arabicPeriod"/>
            </a:pPr>
            <a:r>
              <a:rPr lang="en-GB" sz="3200" dirty="0">
                <a:solidFill>
                  <a:prstClr val="black"/>
                </a:solidFill>
              </a:rPr>
              <a:t>"Big reductions in Cambridge Harm Index for deferral vs. prosecution</a:t>
            </a:r>
          </a:p>
          <a:p>
            <a:pPr marL="514350" indent="-514350">
              <a:buFont typeface="+mj-lt"/>
              <a:buAutoNum type="arabicPeriod"/>
            </a:pPr>
            <a:r>
              <a:rPr lang="en-GB" sz="3200" dirty="0">
                <a:solidFill>
                  <a:prstClr val="black"/>
                </a:solidFill>
              </a:rPr>
              <a:t>"Big reductions in costs as well"</a:t>
            </a:r>
          </a:p>
          <a:p>
            <a:pPr marL="514350" indent="-514350">
              <a:buFont typeface="+mj-lt"/>
              <a:buAutoNum type="arabicPeriod"/>
            </a:pPr>
            <a:r>
              <a:rPr lang="en-GB" sz="3200" dirty="0">
                <a:solidFill>
                  <a:srgbClr val="FF0000"/>
                </a:solidFill>
              </a:rPr>
              <a:t>"Substantial increases in holding offenders accountable by NOT prosecuting"</a:t>
            </a:r>
          </a:p>
        </p:txBody>
      </p:sp>
    </p:spTree>
    <p:extLst>
      <p:ext uri="{BB962C8B-B14F-4D97-AF65-F5344CB8AC3E}">
        <p14:creationId xmlns:p14="http://schemas.microsoft.com/office/powerpoint/2010/main" val="3433718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92</a:t>
            </a:fld>
            <a:endParaRPr lang="en-GB">
              <a:solidFill>
                <a:prstClr val="black">
                  <a:tint val="75000"/>
                </a:prstClr>
              </a:solidFill>
            </a:endParaRPr>
          </a:p>
        </p:txBody>
      </p:sp>
      <p:sp>
        <p:nvSpPr>
          <p:cNvPr id="4" name="Rectangle 3"/>
          <p:cNvSpPr/>
          <p:nvPr/>
        </p:nvSpPr>
        <p:spPr>
          <a:xfrm>
            <a:off x="1919536" y="1916832"/>
            <a:ext cx="7992888" cy="3046988"/>
          </a:xfrm>
          <a:prstGeom prst="rect">
            <a:avLst/>
          </a:prstGeom>
        </p:spPr>
        <p:txBody>
          <a:bodyPr wrap="square">
            <a:spAutoFit/>
          </a:bodyPr>
          <a:lstStyle/>
          <a:p>
            <a:pPr marL="514350" indent="-514350">
              <a:buFont typeface="+mj-lt"/>
              <a:buAutoNum type="arabicPeriod"/>
            </a:pPr>
            <a:r>
              <a:rPr lang="en-GB" sz="3200" dirty="0">
                <a:solidFill>
                  <a:prstClr val="black"/>
                </a:solidFill>
              </a:rPr>
              <a:t>"Big reductions in Cambridge Harm Index for deferral vs. prosecution</a:t>
            </a:r>
          </a:p>
          <a:p>
            <a:pPr marL="514350" indent="-514350">
              <a:buFont typeface="+mj-lt"/>
              <a:buAutoNum type="arabicPeriod"/>
            </a:pPr>
            <a:r>
              <a:rPr lang="en-GB" sz="3200" dirty="0">
                <a:solidFill>
                  <a:prstClr val="black"/>
                </a:solidFill>
              </a:rPr>
              <a:t>"Big reductions in costs as well"</a:t>
            </a:r>
          </a:p>
          <a:p>
            <a:pPr marL="514350" indent="-514350">
              <a:buFont typeface="+mj-lt"/>
              <a:buAutoNum type="arabicPeriod"/>
            </a:pPr>
            <a:r>
              <a:rPr lang="en-GB" sz="3200" dirty="0">
                <a:solidFill>
                  <a:prstClr val="black"/>
                </a:solidFill>
              </a:rPr>
              <a:t>"Substantial increases in holding offenders accountable by NOT prosecuting"</a:t>
            </a:r>
          </a:p>
          <a:p>
            <a:pPr marL="514350" indent="-514350">
              <a:buFont typeface="+mj-lt"/>
              <a:buAutoNum type="arabicPeriod"/>
            </a:pPr>
            <a:r>
              <a:rPr lang="en-GB" sz="3200" dirty="0">
                <a:solidFill>
                  <a:srgbClr val="FF0000"/>
                </a:solidFill>
              </a:rPr>
              <a:t>“No increase in re-arrest rates"</a:t>
            </a:r>
          </a:p>
        </p:txBody>
      </p:sp>
    </p:spTree>
    <p:extLst>
      <p:ext uri="{BB962C8B-B14F-4D97-AF65-F5344CB8AC3E}">
        <p14:creationId xmlns:p14="http://schemas.microsoft.com/office/powerpoint/2010/main" val="12953594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Slide Number Placeholder 2"/>
          <p:cNvSpPr>
            <a:spLocks noGrp="1"/>
          </p:cNvSpPr>
          <p:nvPr>
            <p:ph type="sldNum" sz="quarter" idx="12"/>
          </p:nvPr>
        </p:nvSpPr>
        <p:spPr/>
        <p:txBody>
          <a:bodyPr/>
          <a:lstStyle/>
          <a:p>
            <a:fld id="{62ACB674-43D0-4B1A-B082-2604B8730C1A}" type="slidenum">
              <a:rPr lang="en-GB" smtClean="0">
                <a:solidFill>
                  <a:prstClr val="black">
                    <a:tint val="75000"/>
                  </a:prstClr>
                </a:solidFill>
              </a:rPr>
              <a:pPr/>
              <a:t>93</a:t>
            </a:fld>
            <a:endParaRPr lang="en-GB">
              <a:solidFill>
                <a:prstClr val="black">
                  <a:tint val="75000"/>
                </a:prstClr>
              </a:solidFill>
            </a:endParaRPr>
          </a:p>
        </p:txBody>
      </p:sp>
      <p:sp>
        <p:nvSpPr>
          <p:cNvPr id="4" name="Rectangle 3"/>
          <p:cNvSpPr/>
          <p:nvPr/>
        </p:nvSpPr>
        <p:spPr>
          <a:xfrm>
            <a:off x="1919536" y="1916833"/>
            <a:ext cx="7992888" cy="4031873"/>
          </a:xfrm>
          <a:prstGeom prst="rect">
            <a:avLst/>
          </a:prstGeom>
        </p:spPr>
        <p:txBody>
          <a:bodyPr wrap="square">
            <a:spAutoFit/>
          </a:bodyPr>
          <a:lstStyle/>
          <a:p>
            <a:pPr marL="514350" indent="-514350">
              <a:buFont typeface="+mj-lt"/>
              <a:buAutoNum type="arabicPeriod"/>
            </a:pPr>
            <a:r>
              <a:rPr lang="en-GB" sz="3200" dirty="0">
                <a:solidFill>
                  <a:prstClr val="black"/>
                </a:solidFill>
              </a:rPr>
              <a:t>"Big reductions in Cambridge Harm Index for deferral vs. prosecution</a:t>
            </a:r>
          </a:p>
          <a:p>
            <a:pPr marL="514350" indent="-514350">
              <a:buFont typeface="+mj-lt"/>
              <a:buAutoNum type="arabicPeriod"/>
            </a:pPr>
            <a:r>
              <a:rPr lang="en-GB" sz="3200" dirty="0">
                <a:solidFill>
                  <a:prstClr val="black"/>
                </a:solidFill>
              </a:rPr>
              <a:t>"Big reductions in costs as well"</a:t>
            </a:r>
          </a:p>
          <a:p>
            <a:pPr marL="514350" indent="-514350">
              <a:buFont typeface="+mj-lt"/>
              <a:buAutoNum type="arabicPeriod"/>
            </a:pPr>
            <a:r>
              <a:rPr lang="en-GB" sz="3200" dirty="0">
                <a:solidFill>
                  <a:prstClr val="black"/>
                </a:solidFill>
              </a:rPr>
              <a:t>"Substantial increases in holding offenders accountable by NOT prosecuting"</a:t>
            </a:r>
          </a:p>
          <a:p>
            <a:pPr marL="514350" indent="-514350">
              <a:buFont typeface="+mj-lt"/>
              <a:buAutoNum type="arabicPeriod"/>
            </a:pPr>
            <a:r>
              <a:rPr lang="en-GB" sz="3200" dirty="0">
                <a:solidFill>
                  <a:prstClr val="black"/>
                </a:solidFill>
              </a:rPr>
              <a:t>“No increase in re-arrest rates"</a:t>
            </a:r>
          </a:p>
          <a:p>
            <a:pPr marL="514350" indent="-514350">
              <a:buFont typeface="+mj-lt"/>
              <a:buAutoNum type="arabicPeriod"/>
            </a:pPr>
            <a:r>
              <a:rPr lang="en-GB" sz="3200" dirty="0">
                <a:solidFill>
                  <a:srgbClr val="FF0000"/>
                </a:solidFill>
              </a:rPr>
              <a:t>Victims strongly prefer TP to prosecution when purpose is explained to them</a:t>
            </a:r>
          </a:p>
        </p:txBody>
      </p:sp>
    </p:spTree>
    <p:extLst>
      <p:ext uri="{BB962C8B-B14F-4D97-AF65-F5344CB8AC3E}">
        <p14:creationId xmlns:p14="http://schemas.microsoft.com/office/powerpoint/2010/main" val="2952491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548680"/>
            <a:ext cx="8229600" cy="1368152"/>
          </a:xfrm>
        </p:spPr>
        <p:txBody>
          <a:bodyPr>
            <a:normAutofit fontScale="90000"/>
          </a:bodyPr>
          <a:lstStyle/>
          <a:p>
            <a:pPr eaLnBrk="1" hangingPunct="1"/>
            <a:r>
              <a:rPr lang="en-US" dirty="0"/>
              <a:t>The Big Difference in Victim Satisfaction….?</a:t>
            </a:r>
          </a:p>
        </p:txBody>
      </p:sp>
      <p:sp>
        <p:nvSpPr>
          <p:cNvPr id="3" name="Text Placeholder 2"/>
          <p:cNvSpPr>
            <a:spLocks noGrp="1"/>
          </p:cNvSpPr>
          <p:nvPr>
            <p:ph type="body" idx="1"/>
          </p:nvPr>
        </p:nvSpPr>
        <p:spPr>
          <a:xfrm>
            <a:off x="1981200" y="2204865"/>
            <a:ext cx="8229600" cy="3849291"/>
          </a:xfrm>
        </p:spPr>
        <p:txBody>
          <a:bodyPr/>
          <a:lstStyle/>
          <a:p>
            <a:pPr marL="0" indent="0" algn="ctr">
              <a:buNone/>
              <a:defRPr/>
            </a:pPr>
            <a:r>
              <a:rPr lang="en-US" sz="3100" dirty="0"/>
              <a:t>Turning Point sample was more likely to think what happened in their case is going to stop the offender from doing it again.</a:t>
            </a:r>
          </a:p>
          <a:p>
            <a:pPr eaLnBrk="1" hangingPunct="1">
              <a:buFont typeface="Arial" charset="0"/>
              <a:buChar char="•"/>
              <a:defRPr/>
            </a:pPr>
            <a:endParaRPr lang="en-US" dirty="0"/>
          </a:p>
          <a:p>
            <a:pPr marL="0" indent="0" algn="ctr">
              <a:buNone/>
              <a:defRPr/>
            </a:pPr>
            <a:r>
              <a:rPr lang="en-US" dirty="0"/>
              <a:t>…effect was not likely without attention to communication</a:t>
            </a:r>
          </a:p>
        </p:txBody>
      </p:sp>
    </p:spTree>
    <p:extLst>
      <p:ext uri="{BB962C8B-B14F-4D97-AF65-F5344CB8AC3E}">
        <p14:creationId xmlns:p14="http://schemas.microsoft.com/office/powerpoint/2010/main" val="1341486495"/>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a:xfrm>
            <a:off x="1991544" y="548680"/>
            <a:ext cx="8229600" cy="490066"/>
          </a:xfrm>
        </p:spPr>
        <p:txBody>
          <a:bodyPr>
            <a:normAutofit fontScale="90000"/>
          </a:bodyPr>
          <a:lstStyle/>
          <a:p>
            <a:pPr eaLnBrk="1" hangingPunct="1"/>
            <a:r>
              <a:rPr lang="en-GB" dirty="0">
                <a:latin typeface="Albertus MT"/>
                <a:cs typeface="Albertus MT"/>
              </a:rPr>
              <a:t>Prosecution Outcomes</a:t>
            </a:r>
          </a:p>
        </p:txBody>
      </p:sp>
      <p:sp>
        <p:nvSpPr>
          <p:cNvPr id="5" name="Slide Number Placeholder 4"/>
          <p:cNvSpPr>
            <a:spLocks noGrp="1"/>
          </p:cNvSpPr>
          <p:nvPr>
            <p:ph type="sldNum" sz="quarter" idx="12"/>
          </p:nvPr>
        </p:nvSpPr>
        <p:spPr/>
        <p:txBody>
          <a:bodyPr/>
          <a:lstStyle/>
          <a:p>
            <a:fld id="{62ACB674-43D0-4B1A-B082-2604B8730C1A}" type="slidenum">
              <a:rPr lang="en-GB" smtClean="0">
                <a:solidFill>
                  <a:prstClr val="black">
                    <a:tint val="75000"/>
                  </a:prstClr>
                </a:solidFill>
              </a:rPr>
              <a:pPr/>
              <a:t>95</a:t>
            </a:fld>
            <a:endParaRPr lang="en-GB">
              <a:solidFill>
                <a:prstClr val="black">
                  <a:tint val="75000"/>
                </a:prstClr>
              </a:solidFill>
            </a:endParaRPr>
          </a:p>
        </p:txBody>
      </p:sp>
      <p:graphicFrame>
        <p:nvGraphicFramePr>
          <p:cNvPr id="8" name="Chart 7"/>
          <p:cNvGraphicFramePr>
            <a:graphicFrameLocks/>
          </p:cNvGraphicFramePr>
          <p:nvPr>
            <p:extLst/>
          </p:nvPr>
        </p:nvGraphicFramePr>
        <p:xfrm>
          <a:off x="1524000" y="908721"/>
          <a:ext cx="9144000" cy="6273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28196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Evidence base is building..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505" y="1484784"/>
            <a:ext cx="3971801" cy="265695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365105"/>
            <a:ext cx="9144000" cy="17012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3397" y="1640969"/>
            <a:ext cx="1846436" cy="1885612"/>
          </a:xfrm>
          <a:prstGeom prst="rect">
            <a:avLst/>
          </a:prstGeom>
        </p:spPr>
      </p:pic>
    </p:spTree>
    <p:extLst>
      <p:ext uri="{BB962C8B-B14F-4D97-AF65-F5344CB8AC3E}">
        <p14:creationId xmlns:p14="http://schemas.microsoft.com/office/powerpoint/2010/main" val="1388124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New Framework?</a:t>
            </a:r>
          </a:p>
        </p:txBody>
      </p:sp>
      <p:sp>
        <p:nvSpPr>
          <p:cNvPr id="3" name="Content Placeholder 2"/>
          <p:cNvSpPr>
            <a:spLocks noGrp="1"/>
          </p:cNvSpPr>
          <p:nvPr>
            <p:ph idx="1"/>
          </p:nvPr>
        </p:nvSpPr>
        <p:spPr/>
        <p:txBody>
          <a:bodyPr/>
          <a:lstStyle/>
          <a:p>
            <a:r>
              <a:rPr lang="en-GB" dirty="0"/>
              <a:t>Simplified – for officers </a:t>
            </a:r>
            <a:r>
              <a:rPr lang="en-GB" i="1" dirty="0"/>
              <a:t>and</a:t>
            </a:r>
            <a:r>
              <a:rPr lang="en-GB" dirty="0"/>
              <a:t> the public</a:t>
            </a:r>
          </a:p>
          <a:p>
            <a:r>
              <a:rPr lang="en-GB" dirty="0"/>
              <a:t>Deferred prosecution – </a:t>
            </a:r>
          </a:p>
          <a:p>
            <a:pPr lvl="2"/>
            <a:r>
              <a:rPr lang="en-GB" dirty="0"/>
              <a:t>no criminal record, but a police record</a:t>
            </a:r>
          </a:p>
          <a:p>
            <a:pPr lvl="2"/>
            <a:r>
              <a:rPr lang="en-GB" dirty="0"/>
              <a:t>Police decision making</a:t>
            </a:r>
          </a:p>
          <a:p>
            <a:r>
              <a:rPr lang="en-GB" dirty="0"/>
              <a:t>Demanding, but proportionate</a:t>
            </a:r>
          </a:p>
          <a:p>
            <a:r>
              <a:rPr lang="en-GB" dirty="0"/>
              <a:t>Proven Programmes</a:t>
            </a:r>
          </a:p>
          <a:p>
            <a:r>
              <a:rPr lang="en-GB" dirty="0"/>
              <a:t>Tracking, tracking…. and a little more tracking!</a:t>
            </a:r>
          </a:p>
          <a:p>
            <a:r>
              <a:rPr lang="en-GB" dirty="0"/>
              <a:t>Oversight and monitoring</a:t>
            </a:r>
          </a:p>
          <a:p>
            <a:endParaRPr lang="en-GB" dirty="0"/>
          </a:p>
        </p:txBody>
      </p:sp>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97</a:t>
            </a:fld>
            <a:endParaRPr lang="en-GB">
              <a:solidFill>
                <a:prstClr val="black">
                  <a:tint val="75000"/>
                </a:prstClr>
              </a:solidFill>
            </a:endParaRPr>
          </a:p>
        </p:txBody>
      </p:sp>
    </p:spTree>
    <p:extLst>
      <p:ext uri="{BB962C8B-B14F-4D97-AF65-F5344CB8AC3E}">
        <p14:creationId xmlns:p14="http://schemas.microsoft.com/office/powerpoint/2010/main" val="5850592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a word of warning…</a:t>
            </a:r>
          </a:p>
        </p:txBody>
      </p:sp>
      <p:sp>
        <p:nvSpPr>
          <p:cNvPr id="3" name="Content Placeholder 2"/>
          <p:cNvSpPr>
            <a:spLocks noGrp="1"/>
          </p:cNvSpPr>
          <p:nvPr>
            <p:ph idx="1"/>
          </p:nvPr>
        </p:nvSpPr>
        <p:spPr>
          <a:xfrm>
            <a:off x="1981200" y="1600200"/>
            <a:ext cx="8229600" cy="4925144"/>
          </a:xfrm>
        </p:spPr>
        <p:txBody>
          <a:bodyPr>
            <a:normAutofit/>
          </a:bodyPr>
          <a:lstStyle/>
          <a:p>
            <a:r>
              <a:rPr lang="en-GB" dirty="0"/>
              <a:t>Inappropriate police decision making</a:t>
            </a:r>
          </a:p>
          <a:p>
            <a:r>
              <a:rPr lang="en-GB" dirty="0"/>
              <a:t>Loose handover procedures</a:t>
            </a:r>
          </a:p>
          <a:p>
            <a:r>
              <a:rPr lang="en-GB" dirty="0"/>
              <a:t>Poor assessment of offender need</a:t>
            </a:r>
          </a:p>
          <a:p>
            <a:r>
              <a:rPr lang="en-GB" dirty="0"/>
              <a:t>‘Gut-feeling’ programming</a:t>
            </a:r>
          </a:p>
          <a:p>
            <a:r>
              <a:rPr lang="en-GB" dirty="0"/>
              <a:t>Ineffective programmes</a:t>
            </a:r>
          </a:p>
          <a:p>
            <a:r>
              <a:rPr lang="en-GB" dirty="0"/>
              <a:t>Disappointing victim communication</a:t>
            </a:r>
          </a:p>
          <a:p>
            <a:r>
              <a:rPr lang="en-GB" dirty="0"/>
              <a:t>No ‘outside voice’ or oversight</a:t>
            </a:r>
          </a:p>
          <a:p>
            <a:r>
              <a:rPr lang="en-GB" dirty="0"/>
              <a:t>Lack of understanding</a:t>
            </a:r>
          </a:p>
        </p:txBody>
      </p:sp>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98</a:t>
            </a:fld>
            <a:endParaRPr lang="en-GB">
              <a:solidFill>
                <a:prstClr val="black">
                  <a:tint val="75000"/>
                </a:prstClr>
              </a:solidFill>
            </a:endParaRPr>
          </a:p>
        </p:txBody>
      </p:sp>
    </p:spTree>
    <p:extLst>
      <p:ext uri="{BB962C8B-B14F-4D97-AF65-F5344CB8AC3E}">
        <p14:creationId xmlns:p14="http://schemas.microsoft.com/office/powerpoint/2010/main" val="9995702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
        <p:nvSpPr>
          <p:cNvPr id="4" name="Slide Number Placeholder 3"/>
          <p:cNvSpPr>
            <a:spLocks noGrp="1"/>
          </p:cNvSpPr>
          <p:nvPr>
            <p:ph type="sldNum" sz="quarter" idx="12"/>
          </p:nvPr>
        </p:nvSpPr>
        <p:spPr/>
        <p:txBody>
          <a:bodyPr/>
          <a:lstStyle/>
          <a:p>
            <a:fld id="{62ACB674-43D0-4B1A-B082-2604B8730C1A}" type="slidenum">
              <a:rPr lang="en-GB" smtClean="0">
                <a:solidFill>
                  <a:prstClr val="black">
                    <a:tint val="75000"/>
                  </a:prstClr>
                </a:solidFill>
              </a:rPr>
              <a:pPr/>
              <a:t>99</a:t>
            </a:fld>
            <a:endParaRPr lang="en-GB">
              <a:solidFill>
                <a:prstClr val="black">
                  <a:tint val="75000"/>
                </a:prstClr>
              </a:solidFill>
            </a:endParaRPr>
          </a:p>
        </p:txBody>
      </p:sp>
      <p:pic>
        <p:nvPicPr>
          <p:cNvPr id="46082" name="Picture 2" descr="https://image.freepik.com/free-icon/question-mark_318-52837.jpg"/>
          <p:cNvPicPr>
            <a:picLocks noChangeAspect="1" noChangeArrowheads="1"/>
          </p:cNvPicPr>
          <p:nvPr/>
        </p:nvPicPr>
        <p:blipFill>
          <a:blip r:embed="rId2" cstate="print"/>
          <a:srcRect/>
          <a:stretch>
            <a:fillRect/>
          </a:stretch>
        </p:blipFill>
        <p:spPr bwMode="auto">
          <a:xfrm>
            <a:off x="3791744" y="1700808"/>
            <a:ext cx="4457700" cy="4457700"/>
          </a:xfrm>
          <a:prstGeom prst="rect">
            <a:avLst/>
          </a:prstGeom>
          <a:noFill/>
        </p:spPr>
      </p:pic>
    </p:spTree>
    <p:extLst>
      <p:ext uri="{BB962C8B-B14F-4D97-AF65-F5344CB8AC3E}">
        <p14:creationId xmlns:p14="http://schemas.microsoft.com/office/powerpoint/2010/main" val="554240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13078</Words>
  <Application>Microsoft Office PowerPoint</Application>
  <PresentationFormat>Widescreen</PresentationFormat>
  <Paragraphs>1645</Paragraphs>
  <Slides>143</Slides>
  <Notes>58</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143</vt:i4>
      </vt:variant>
    </vt:vector>
  </HeadingPairs>
  <TitlesOfParts>
    <vt:vector size="167" baseType="lpstr">
      <vt:lpstr>Microsoft YaHei UI</vt:lpstr>
      <vt:lpstr>MS PGothic</vt:lpstr>
      <vt:lpstr>Albertus MT</vt:lpstr>
      <vt:lpstr>Arial</vt:lpstr>
      <vt:lpstr>Baskerville Old Face</vt:lpstr>
      <vt:lpstr>Calibri</vt:lpstr>
      <vt:lpstr>Calibri Light</vt:lpstr>
      <vt:lpstr>Foundry Form Sans</vt:lpstr>
      <vt:lpstr>Garamond</vt:lpstr>
      <vt:lpstr>Gotham Book</vt:lpstr>
      <vt:lpstr>Helmet</vt:lpstr>
      <vt:lpstr>Helvetica Neue</vt:lpstr>
      <vt:lpstr>Helvetica Neue Bold Condensed</vt:lpstr>
      <vt:lpstr>inherit</vt:lpstr>
      <vt:lpstr>Mongolian Baiti</vt:lpstr>
      <vt:lpstr>MS Mincho</vt:lpstr>
      <vt:lpstr>Times New Roman</vt:lpstr>
      <vt:lpstr>Wingdings</vt:lpstr>
      <vt:lpstr>Office Theme</vt:lpstr>
      <vt:lpstr>Retrospect</vt:lpstr>
      <vt:lpstr>1_Office Theme</vt:lpstr>
      <vt:lpstr>3_White</vt:lpstr>
      <vt:lpstr>Default Design</vt:lpstr>
      <vt:lpstr>2_Office Theme</vt:lpstr>
      <vt:lpstr>PowerPoint Presentation</vt:lpstr>
      <vt:lpstr>PowerPoint Presentation</vt:lpstr>
      <vt:lpstr>PowerPoint Presentation</vt:lpstr>
      <vt:lpstr>How do criminals ask themselves to be policed?</vt:lpstr>
      <vt:lpstr>1. “Please police me, let me go”</vt:lpstr>
      <vt:lpstr>2. Predictable policing example 1?</vt:lpstr>
      <vt:lpstr>Nudging down TfMV in Durham (Roach et al., 2016)</vt:lpstr>
      <vt:lpstr>Thefts from all motor vehicles and the percentage from insecure motor vehicles for the period 01/09/2012 to 31/08/2015, for the four nudge pilot areas</vt:lpstr>
      <vt:lpstr>Thefts from all motor vehicles and the percentage from insecure motor vehicles for the pilot period 01/10/2015 to 31/01/2016</vt:lpstr>
      <vt:lpstr> Predicatability example 2 - What do most people think about criminal careers?</vt:lpstr>
      <vt:lpstr>Police predictions for further offending (Roach and Pease, 2013)</vt:lpstr>
      <vt:lpstr>Disqualified Driver Study  (Roach, 2017)</vt:lpstr>
      <vt:lpstr>Disqualified Drivers (Roach, 2017).</vt:lpstr>
      <vt:lpstr>Disqualified Drivers (Roach, 2017).</vt:lpstr>
      <vt:lpstr>Do criminals and police think the same thing?</vt:lpstr>
      <vt:lpstr> Predicting and the science of mindreading  </vt:lpstr>
      <vt:lpstr>ToM -Mind-reading at different levels</vt:lpstr>
      <vt:lpstr>PowerPoint Presentation</vt:lpstr>
      <vt:lpstr>Self-Selection Policing  (Roach and Pease, 2016)</vt:lpstr>
      <vt:lpstr>HO/RT1 (Roach 2007)</vt:lpstr>
      <vt:lpstr>Criminals asking to be policed predictably. 1. Disqualified Drivers (Roach, 2017).</vt:lpstr>
      <vt:lpstr>Disqualified Drivers (Roach, 2017).</vt:lpstr>
      <vt:lpstr>Criminals asking to be policed predictably  2. SSP Pilot - Solihull LPU WMP (Roach and Hatton, 2017)</vt:lpstr>
      <vt:lpstr>SSP Pilot (Solihull)  36 Vehicles stopped in total</vt:lpstr>
      <vt:lpstr>SSP Pilot (Solihull) Previous convictions of drivers</vt:lpstr>
      <vt:lpstr>SSP Pilot (Solihull) Notable stops and arrests</vt:lpstr>
      <vt:lpstr>Pragmatism begins at home</vt:lpstr>
      <vt:lpstr>Self-Selection Policing  (Roach and Pease, 2016) </vt:lpstr>
      <vt:lpstr>Self-Selection Book 2 (edited).  Successful case studies</vt:lpstr>
      <vt:lpstr>Book 4 Practical psychology for police</vt:lpstr>
      <vt:lpstr>Lying liars 1. Addresses and postcodes. </vt:lpstr>
      <vt:lpstr>Lying liars. 2. Date of birth</vt:lpstr>
      <vt:lpstr>How do criminals ask themselves to be policed?  3. FAIRLY!</vt:lpstr>
      <vt:lpstr>The dark side of the nudge?</vt:lpstr>
      <vt:lpstr>So how do criminals ask themselves to be policed and what can we do about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PowerPoint Presentation</vt:lpstr>
      <vt:lpstr>PowerPoint Presentation</vt:lpstr>
      <vt:lpstr>PowerPoint Presentation</vt:lpstr>
      <vt:lpstr>#RU2Drunk: Assessing effectiveness &amp; acceptability  of a breathalyser scheme in the  night-time economy</vt:lpstr>
      <vt:lpstr>Drinking in UK</vt:lpstr>
      <vt:lpstr>Alcohol and Crime</vt:lpstr>
      <vt:lpstr>PowerPoint Presentation</vt:lpstr>
      <vt:lpstr>#RU2Drunk Program Logic</vt:lpstr>
      <vt:lpstr>#RU2Drunk Evaluation</vt:lpstr>
      <vt:lpstr>Torquay Pilot Study: Dec. 2014</vt:lpstr>
      <vt:lpstr>Breathalyser Use</vt:lpstr>
      <vt:lpstr>Crime Statistics –Pilot Study</vt:lpstr>
      <vt:lpstr>Crime Statistics –Pilot Study</vt:lpstr>
      <vt:lpstr>Acceptability Evaluation</vt:lpstr>
      <vt:lpstr>Acceptability Results</vt:lpstr>
      <vt:lpstr>Qualitative Results</vt:lpstr>
      <vt:lpstr>Weymouth: Autumn 2016</vt:lpstr>
      <vt:lpstr>Mixed-Methods</vt:lpstr>
      <vt:lpstr>Media Coverage</vt:lpstr>
      <vt:lpstr>Implementation</vt:lpstr>
      <vt:lpstr>Acceptability</vt:lpstr>
      <vt:lpstr>Public Opinion</vt:lpstr>
      <vt:lpstr>Crime Data</vt:lpstr>
      <vt:lpstr>‘What Works’</vt:lpstr>
      <vt:lpstr>Questions?</vt:lpstr>
      <vt:lpstr>PowerPoint Presentation</vt:lpstr>
      <vt:lpstr>PowerPoint Presentation</vt:lpstr>
      <vt:lpstr>The Turning Point Project</vt:lpstr>
      <vt:lpstr>PowerPoint Presentation</vt:lpstr>
      <vt:lpstr>PowerPoint Presentation</vt:lpstr>
      <vt:lpstr>PowerPoint Presentation</vt:lpstr>
      <vt:lpstr>‘Treatment’</vt:lpstr>
      <vt:lpstr>PowerPoint Presentation</vt:lpstr>
      <vt:lpstr>Crime Types – Turning Point</vt:lpstr>
      <vt:lpstr>Results…</vt:lpstr>
      <vt:lpstr>Results</vt:lpstr>
      <vt:lpstr>Results</vt:lpstr>
      <vt:lpstr>Results</vt:lpstr>
      <vt:lpstr>Results</vt:lpstr>
      <vt:lpstr>Results</vt:lpstr>
      <vt:lpstr>The Big Difference in Victim Satisfaction….?</vt:lpstr>
      <vt:lpstr>Prosecution Outcomes</vt:lpstr>
      <vt:lpstr>The Evidence base is building..</vt:lpstr>
      <vt:lpstr>A New Framework?</vt:lpstr>
      <vt:lpstr>But a word of warning…</vt:lpstr>
      <vt:lpstr>Questions?</vt:lpstr>
      <vt:lpstr>PowerPoint Presentation</vt:lpstr>
      <vt:lpstr>PowerPoint Presentation</vt:lpstr>
      <vt:lpstr>PowerPoint Presentation</vt:lpstr>
      <vt:lpstr>EBP Research- Merseyside</vt:lpstr>
      <vt:lpstr>EBP Research- Initial Findings</vt:lpstr>
      <vt:lpstr>EBP Research- Initial Findings</vt:lpstr>
      <vt:lpstr>EBP Research- Initial Findings</vt:lpstr>
      <vt:lpstr>EBP Research- Initial Findings</vt:lpstr>
      <vt:lpstr>EBP Research- Initial Findings</vt:lpstr>
      <vt:lpstr>EBP Research- Initial Findings</vt:lpstr>
      <vt:lpstr>Merseyside EBP Development Plan</vt:lpstr>
      <vt:lpstr>Force EBP Development Plan</vt:lpstr>
      <vt:lpstr>Force EBP Development Plan</vt:lpstr>
      <vt:lpstr>Force EBP Development Plan</vt:lpstr>
      <vt:lpstr>EBP Research- Initial Findings</vt:lpstr>
      <vt:lpstr>Going Forward</vt:lpstr>
      <vt:lpstr>EBP Research- Initial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Provision of tools to support…</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Moloney</dc:creator>
  <cp:lastModifiedBy>Daniel Moloney</cp:lastModifiedBy>
  <cp:revision>8</cp:revision>
  <dcterms:created xsi:type="dcterms:W3CDTF">2017-03-01T12:31:06Z</dcterms:created>
  <dcterms:modified xsi:type="dcterms:W3CDTF">2017-03-03T10:53:26Z</dcterms:modified>
</cp:coreProperties>
</file>