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0" r:id="rId3"/>
    <p:sldMasterId id="2147483676" r:id="rId4"/>
    <p:sldMasterId id="2147483716" r:id="rId5"/>
  </p:sldMasterIdLst>
  <p:notesMasterIdLst>
    <p:notesMasterId r:id="rId114"/>
  </p:notesMasterIdLst>
  <p:sldIdLst>
    <p:sldId id="433" r:id="rId6"/>
    <p:sldId id="434" r:id="rId7"/>
    <p:sldId id="308" r:id="rId8"/>
    <p:sldId id="268" r:id="rId9"/>
    <p:sldId id="352" r:id="rId10"/>
    <p:sldId id="353" r:id="rId11"/>
    <p:sldId id="354" r:id="rId12"/>
    <p:sldId id="355" r:id="rId13"/>
    <p:sldId id="356" r:id="rId14"/>
    <p:sldId id="357" r:id="rId15"/>
    <p:sldId id="358" r:id="rId16"/>
    <p:sldId id="359" r:id="rId17"/>
    <p:sldId id="360" r:id="rId18"/>
    <p:sldId id="361" r:id="rId19"/>
    <p:sldId id="362" r:id="rId20"/>
    <p:sldId id="363" r:id="rId21"/>
    <p:sldId id="364" r:id="rId22"/>
    <p:sldId id="365" r:id="rId23"/>
    <p:sldId id="366" r:id="rId24"/>
    <p:sldId id="367" r:id="rId25"/>
    <p:sldId id="368" r:id="rId26"/>
    <p:sldId id="369" r:id="rId27"/>
    <p:sldId id="370" r:id="rId28"/>
    <p:sldId id="371" r:id="rId29"/>
    <p:sldId id="372" r:id="rId30"/>
    <p:sldId id="373" r:id="rId31"/>
    <p:sldId id="374" r:id="rId32"/>
    <p:sldId id="375" r:id="rId33"/>
    <p:sldId id="376" r:id="rId34"/>
    <p:sldId id="377" r:id="rId35"/>
    <p:sldId id="378" r:id="rId36"/>
    <p:sldId id="379" r:id="rId37"/>
    <p:sldId id="380" r:id="rId38"/>
    <p:sldId id="381" r:id="rId39"/>
    <p:sldId id="382" r:id="rId40"/>
    <p:sldId id="383" r:id="rId41"/>
    <p:sldId id="384" r:id="rId42"/>
    <p:sldId id="385" r:id="rId43"/>
    <p:sldId id="386" r:id="rId44"/>
    <p:sldId id="387" r:id="rId45"/>
    <p:sldId id="388" r:id="rId46"/>
    <p:sldId id="389" r:id="rId47"/>
    <p:sldId id="390" r:id="rId48"/>
    <p:sldId id="391" r:id="rId49"/>
    <p:sldId id="392" r:id="rId50"/>
    <p:sldId id="393" r:id="rId51"/>
    <p:sldId id="394" r:id="rId52"/>
    <p:sldId id="395" r:id="rId53"/>
    <p:sldId id="396" r:id="rId54"/>
    <p:sldId id="397" r:id="rId55"/>
    <p:sldId id="398" r:id="rId56"/>
    <p:sldId id="399" r:id="rId57"/>
    <p:sldId id="400" r:id="rId58"/>
    <p:sldId id="401" r:id="rId59"/>
    <p:sldId id="402" r:id="rId60"/>
    <p:sldId id="403" r:id="rId61"/>
    <p:sldId id="404" r:id="rId62"/>
    <p:sldId id="405" r:id="rId63"/>
    <p:sldId id="406" r:id="rId64"/>
    <p:sldId id="407" r:id="rId65"/>
    <p:sldId id="408" r:id="rId66"/>
    <p:sldId id="409" r:id="rId67"/>
    <p:sldId id="410" r:id="rId68"/>
    <p:sldId id="411" r:id="rId69"/>
    <p:sldId id="412" r:id="rId70"/>
    <p:sldId id="413" r:id="rId71"/>
    <p:sldId id="414" r:id="rId72"/>
    <p:sldId id="415" r:id="rId73"/>
    <p:sldId id="416" r:id="rId74"/>
    <p:sldId id="417" r:id="rId75"/>
    <p:sldId id="418" r:id="rId76"/>
    <p:sldId id="419" r:id="rId77"/>
    <p:sldId id="420" r:id="rId78"/>
    <p:sldId id="421" r:id="rId79"/>
    <p:sldId id="422" r:id="rId80"/>
    <p:sldId id="423" r:id="rId81"/>
    <p:sldId id="424" r:id="rId82"/>
    <p:sldId id="425" r:id="rId83"/>
    <p:sldId id="426" r:id="rId84"/>
    <p:sldId id="427" r:id="rId85"/>
    <p:sldId id="428" r:id="rId86"/>
    <p:sldId id="429" r:id="rId87"/>
    <p:sldId id="430" r:id="rId88"/>
    <p:sldId id="431" r:id="rId89"/>
    <p:sldId id="432" r:id="rId90"/>
    <p:sldId id="297" r:id="rId91"/>
    <p:sldId id="270" r:id="rId92"/>
    <p:sldId id="271" r:id="rId93"/>
    <p:sldId id="272" r:id="rId94"/>
    <p:sldId id="273" r:id="rId95"/>
    <p:sldId id="274" r:id="rId96"/>
    <p:sldId id="275" r:id="rId97"/>
    <p:sldId id="276" r:id="rId98"/>
    <p:sldId id="277" r:id="rId99"/>
    <p:sldId id="278" r:id="rId100"/>
    <p:sldId id="279" r:id="rId101"/>
    <p:sldId id="280" r:id="rId102"/>
    <p:sldId id="281" r:id="rId103"/>
    <p:sldId id="282" r:id="rId104"/>
    <p:sldId id="283" r:id="rId105"/>
    <p:sldId id="284" r:id="rId106"/>
    <p:sldId id="285" r:id="rId107"/>
    <p:sldId id="286" r:id="rId108"/>
    <p:sldId id="287" r:id="rId109"/>
    <p:sldId id="288" r:id="rId110"/>
    <p:sldId id="289" r:id="rId111"/>
    <p:sldId id="290" r:id="rId112"/>
    <p:sldId id="298" r:id="rId113"/>
  </p:sldIdLst>
  <p:sldSz cx="12192000" cy="6858000"/>
  <p:notesSz cx="6858000" cy="9144000"/>
  <p:custDataLst>
    <p:custData r:id="rId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278E"/>
    <a:srgbClr val="5660AE"/>
    <a:srgbClr val="6C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32" d="100"/>
          <a:sy n="32" d="100"/>
        </p:scale>
        <p:origin x="1200"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theme" Target="theme/theme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4.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tableStyles" Target="tableStyle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4" Type="http://schemas.openxmlformats.org/officeDocument/2006/relationships/slideMaster" Target="slideMasters/slideMaster3.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1.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presProps" Target="pres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slideMaster" Target="slideMasters/slideMaster2.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C64BD2-14BE-4244-8335-7119DE40B8A6}"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7BBFE1D9-832F-43FA-BC49-62AD648C081E}">
      <dgm:prSet phldrT="[Text]" custT="1"/>
      <dgm:spPr/>
      <dgm:t>
        <a:bodyPr/>
        <a:lstStyle/>
        <a:p>
          <a:pPr algn="l"/>
          <a:r>
            <a:rPr lang="en-US" sz="1200" b="1" dirty="0"/>
            <a:t>Understanding and Integration of Data </a:t>
          </a:r>
        </a:p>
        <a:p>
          <a:pPr algn="l"/>
          <a:r>
            <a:rPr lang="en-US" sz="1200" b="1" dirty="0"/>
            <a:t>- </a:t>
          </a:r>
          <a:r>
            <a:rPr lang="en-US" sz="1000" dirty="0"/>
            <a:t>9 systems </a:t>
          </a:r>
        </a:p>
        <a:p>
          <a:pPr algn="l"/>
          <a:r>
            <a:rPr lang="en-US" sz="1000" dirty="0"/>
            <a:t>- Sessions with SMEs and business experts </a:t>
          </a:r>
          <a:endParaRPr lang="en-US" sz="1200" b="1" dirty="0"/>
        </a:p>
      </dgm:t>
    </dgm:pt>
    <dgm:pt modelId="{0AC98E9F-C3B0-4750-9D7C-AB39223C48C1}" type="parTrans" cxnId="{896D384F-FE51-4238-8D5D-36D43184C27C}">
      <dgm:prSet/>
      <dgm:spPr/>
      <dgm:t>
        <a:bodyPr/>
        <a:lstStyle/>
        <a:p>
          <a:endParaRPr lang="en-GB" sz="1200"/>
        </a:p>
      </dgm:t>
    </dgm:pt>
    <dgm:pt modelId="{33C3F222-C154-4DC5-8C4A-70A8BEA8BEF4}" type="sibTrans" cxnId="{896D384F-FE51-4238-8D5D-36D43184C27C}">
      <dgm:prSet custT="1"/>
      <dgm:spPr/>
      <dgm:t>
        <a:bodyPr/>
        <a:lstStyle/>
        <a:p>
          <a:endParaRPr lang="en-GB" sz="1200" dirty="0"/>
        </a:p>
      </dgm:t>
    </dgm:pt>
    <dgm:pt modelId="{9BA2D4B4-D8B0-4792-8D86-4C92F8697A25}">
      <dgm:prSet phldrT="[Text]" custT="1"/>
      <dgm:spPr/>
      <dgm:t>
        <a:bodyPr anchor="t"/>
        <a:lstStyle/>
        <a:p>
          <a:pPr algn="l"/>
          <a:r>
            <a:rPr lang="en-US" sz="1200" b="1" dirty="0"/>
            <a:t>Nominal Matching </a:t>
          </a:r>
        </a:p>
        <a:p>
          <a:pPr algn="l"/>
          <a:r>
            <a:rPr lang="en-US" sz="1200" b="1" dirty="0"/>
            <a:t>- </a:t>
          </a:r>
          <a:r>
            <a:rPr lang="en-US" sz="1200" b="0" dirty="0"/>
            <a:t>Single</a:t>
          </a:r>
          <a:r>
            <a:rPr lang="en-IE" sz="1200" b="0" dirty="0"/>
            <a:t>  view</a:t>
          </a:r>
          <a:r>
            <a:rPr lang="en-US" sz="1200" b="1" dirty="0"/>
            <a:t> </a:t>
          </a:r>
          <a:r>
            <a:rPr lang="en-IE" sz="1000" b="0" dirty="0"/>
            <a:t>of each nominal</a:t>
          </a:r>
        </a:p>
        <a:p>
          <a:pPr algn="l"/>
          <a:r>
            <a:rPr lang="en-IE" sz="1000" b="0" dirty="0"/>
            <a:t>- </a:t>
          </a:r>
          <a:r>
            <a:rPr lang="en-US" sz="1000" dirty="0"/>
            <a:t>Fuzzy matching rules </a:t>
          </a:r>
          <a:endParaRPr lang="en-GB" sz="1200" b="1" dirty="0"/>
        </a:p>
      </dgm:t>
    </dgm:pt>
    <dgm:pt modelId="{00F24799-F46E-4569-AF81-9C631390D103}" type="parTrans" cxnId="{2293833B-FBB7-4E8C-B80A-0188699CD6BD}">
      <dgm:prSet/>
      <dgm:spPr/>
      <dgm:t>
        <a:bodyPr/>
        <a:lstStyle/>
        <a:p>
          <a:endParaRPr lang="en-GB" sz="1200"/>
        </a:p>
      </dgm:t>
    </dgm:pt>
    <dgm:pt modelId="{9A7B3581-5233-4B33-9673-97DE30B5DAB6}" type="sibTrans" cxnId="{2293833B-FBB7-4E8C-B80A-0188699CD6BD}">
      <dgm:prSet custT="1"/>
      <dgm:spPr/>
      <dgm:t>
        <a:bodyPr/>
        <a:lstStyle/>
        <a:p>
          <a:endParaRPr lang="en-GB" sz="1200" dirty="0"/>
        </a:p>
      </dgm:t>
    </dgm:pt>
    <dgm:pt modelId="{D5D3FB25-B429-4CB2-A14E-63B6AECA9D18}">
      <dgm:prSet phldrT="[Text]" custT="1"/>
      <dgm:spPr/>
      <dgm:t>
        <a:bodyPr/>
        <a:lstStyle/>
        <a:p>
          <a:pPr algn="l"/>
          <a:r>
            <a:rPr lang="en-US" sz="1200" b="1" dirty="0"/>
            <a:t>Interim nominal tables </a:t>
          </a:r>
        </a:p>
        <a:p>
          <a:pPr algn="l"/>
          <a:r>
            <a:rPr lang="en-US" sz="1200" b="1" dirty="0"/>
            <a:t>- </a:t>
          </a:r>
          <a:r>
            <a:rPr lang="en-GB" sz="1000" dirty="0"/>
            <a:t>timeline of a nominals criminal career</a:t>
          </a:r>
        </a:p>
        <a:p>
          <a:pPr algn="l"/>
          <a:r>
            <a:rPr lang="en-GB" sz="1000" dirty="0"/>
            <a:t>- </a:t>
          </a:r>
          <a:r>
            <a:rPr lang="en-US" sz="1000" dirty="0"/>
            <a:t>All events for the nominals</a:t>
          </a:r>
          <a:endParaRPr lang="en-GB" sz="1200" b="1" dirty="0"/>
        </a:p>
      </dgm:t>
    </dgm:pt>
    <dgm:pt modelId="{82D47952-CF22-4AAC-B91C-883B1F101303}" type="parTrans" cxnId="{135398BD-60EA-48E7-AA61-AFF393BA052D}">
      <dgm:prSet/>
      <dgm:spPr/>
      <dgm:t>
        <a:bodyPr/>
        <a:lstStyle/>
        <a:p>
          <a:endParaRPr lang="en-GB" sz="1200"/>
        </a:p>
      </dgm:t>
    </dgm:pt>
    <dgm:pt modelId="{A9A79F8A-E7A2-444B-AA17-D6E15F3C9B33}" type="sibTrans" cxnId="{135398BD-60EA-48E7-AA61-AFF393BA052D}">
      <dgm:prSet/>
      <dgm:spPr/>
      <dgm:t>
        <a:bodyPr/>
        <a:lstStyle/>
        <a:p>
          <a:endParaRPr lang="en-GB" sz="1200" dirty="0"/>
        </a:p>
      </dgm:t>
    </dgm:pt>
    <dgm:pt modelId="{5819F92B-2208-4145-A458-8D8D2A4B8AA9}">
      <dgm:prSet phldrT="[Text]" custT="1"/>
      <dgm:spPr/>
      <dgm:t>
        <a:bodyPr/>
        <a:lstStyle/>
        <a:p>
          <a:pPr algn="l"/>
          <a:r>
            <a:rPr lang="en-US" sz="1200" b="1" dirty="0"/>
            <a:t> Risk Model  - </a:t>
          </a:r>
          <a:r>
            <a:rPr lang="en-GB" sz="1000" dirty="0"/>
            <a:t>Risk scoring the nominals </a:t>
          </a:r>
        </a:p>
        <a:p>
          <a:pPr algn="l"/>
          <a:r>
            <a:rPr lang="en-GB" sz="1000" dirty="0"/>
            <a:t>- </a:t>
          </a:r>
          <a:r>
            <a:rPr lang="en-US" sz="1000" dirty="0"/>
            <a:t>Most predictive KPIs </a:t>
          </a:r>
          <a:endParaRPr lang="en-GB" sz="1200" b="1" dirty="0"/>
        </a:p>
      </dgm:t>
    </dgm:pt>
    <dgm:pt modelId="{60CAF96B-AAD8-4DB6-AFB5-1F3E7BA0D4CE}" type="parTrans" cxnId="{0AB08DF4-3C4F-4D0B-A154-5D6387574D74}">
      <dgm:prSet/>
      <dgm:spPr/>
      <dgm:t>
        <a:bodyPr/>
        <a:lstStyle/>
        <a:p>
          <a:endParaRPr lang="en-GB"/>
        </a:p>
      </dgm:t>
    </dgm:pt>
    <dgm:pt modelId="{68E0BA88-E3FF-46F7-AC14-A78A47CDA3B3}" type="sibTrans" cxnId="{0AB08DF4-3C4F-4D0B-A154-5D6387574D74}">
      <dgm:prSet/>
      <dgm:spPr/>
      <dgm:t>
        <a:bodyPr/>
        <a:lstStyle/>
        <a:p>
          <a:endParaRPr lang="en-GB"/>
        </a:p>
      </dgm:t>
    </dgm:pt>
    <dgm:pt modelId="{552E1E35-C444-4728-84FF-56441C3142F2}">
      <dgm:prSet phldrT="[Text]" custT="1"/>
      <dgm:spPr/>
      <dgm:t>
        <a:bodyPr/>
        <a:lstStyle/>
        <a:p>
          <a:pPr algn="l"/>
          <a:endParaRPr lang="en-GB" sz="1200" dirty="0"/>
        </a:p>
      </dgm:t>
    </dgm:pt>
    <dgm:pt modelId="{BF1B3B0A-216E-4FDA-9156-5B0B33C9805C}" type="parTrans" cxnId="{561BBE70-1E55-4BC0-B7B9-38C77F2F347E}">
      <dgm:prSet/>
      <dgm:spPr/>
      <dgm:t>
        <a:bodyPr/>
        <a:lstStyle/>
        <a:p>
          <a:endParaRPr lang="en-GB"/>
        </a:p>
      </dgm:t>
    </dgm:pt>
    <dgm:pt modelId="{AD18CE38-D761-4029-9549-F72C321893BE}" type="sibTrans" cxnId="{561BBE70-1E55-4BC0-B7B9-38C77F2F347E}">
      <dgm:prSet/>
      <dgm:spPr/>
      <dgm:t>
        <a:bodyPr/>
        <a:lstStyle/>
        <a:p>
          <a:endParaRPr lang="en-GB"/>
        </a:p>
      </dgm:t>
    </dgm:pt>
    <dgm:pt modelId="{92DB6F34-7F87-47FE-8901-8D71AC3AEB50}">
      <dgm:prSet phldrT="[Text]" custT="1"/>
      <dgm:spPr/>
      <dgm:t>
        <a:bodyPr/>
        <a:lstStyle/>
        <a:p>
          <a:pPr algn="l"/>
          <a:r>
            <a:rPr lang="en-US" sz="1200" b="1" dirty="0"/>
            <a:t>Nominal Base Table</a:t>
          </a:r>
        </a:p>
        <a:p>
          <a:pPr algn="l"/>
          <a:r>
            <a:rPr lang="en-US" sz="1000" dirty="0"/>
            <a:t>- Key data and metrics combined </a:t>
          </a:r>
        </a:p>
        <a:p>
          <a:pPr algn="l"/>
          <a:r>
            <a:rPr lang="en-US" sz="1000" dirty="0"/>
            <a:t>- KPIs identified for the model  </a:t>
          </a:r>
          <a:endParaRPr lang="en-GB" sz="1000" dirty="0"/>
        </a:p>
      </dgm:t>
    </dgm:pt>
    <dgm:pt modelId="{3CA27B36-EA83-4101-87C9-5F95F389675D}" type="parTrans" cxnId="{E030F99F-7E5E-4DB2-8CED-A3693E9D55D6}">
      <dgm:prSet/>
      <dgm:spPr/>
      <dgm:t>
        <a:bodyPr/>
        <a:lstStyle/>
        <a:p>
          <a:endParaRPr lang="en-GB"/>
        </a:p>
      </dgm:t>
    </dgm:pt>
    <dgm:pt modelId="{3C51C8C8-B891-4E57-AFCD-C0C8D7A3EDBB}" type="sibTrans" cxnId="{E030F99F-7E5E-4DB2-8CED-A3693E9D55D6}">
      <dgm:prSet/>
      <dgm:spPr/>
      <dgm:t>
        <a:bodyPr/>
        <a:lstStyle/>
        <a:p>
          <a:endParaRPr lang="en-GB" dirty="0"/>
        </a:p>
      </dgm:t>
    </dgm:pt>
    <dgm:pt modelId="{D7944D98-2795-4484-9CD6-D7EBD3DF8534}" type="pres">
      <dgm:prSet presAssocID="{0BC64BD2-14BE-4244-8335-7119DE40B8A6}" presName="Name0" presStyleCnt="0">
        <dgm:presLayoutVars>
          <dgm:dir/>
          <dgm:resizeHandles val="exact"/>
        </dgm:presLayoutVars>
      </dgm:prSet>
      <dgm:spPr/>
    </dgm:pt>
    <dgm:pt modelId="{5EBCEE2D-6C24-4407-832A-96FD7604E1A5}" type="pres">
      <dgm:prSet presAssocID="{7BBFE1D9-832F-43FA-BC49-62AD648C081E}" presName="composite" presStyleCnt="0"/>
      <dgm:spPr/>
    </dgm:pt>
    <dgm:pt modelId="{E6D9235C-1997-4219-ABE1-6052B7B3327E}" type="pres">
      <dgm:prSet presAssocID="{7BBFE1D9-832F-43FA-BC49-62AD648C081E}" presName="imagSh" presStyleLbl="bgImgPlace1" presStyleIdx="0" presStyleCnt="5" custLinFactNeighborY="-18240"/>
      <dgm:spPr/>
    </dgm:pt>
    <dgm:pt modelId="{B90B3F59-CD82-4EBD-BFA4-4D56E4A40250}" type="pres">
      <dgm:prSet presAssocID="{7BBFE1D9-832F-43FA-BC49-62AD648C081E}" presName="txNode" presStyleLbl="node1" presStyleIdx="0" presStyleCnt="5" custScaleY="142225" custLinFactNeighborY="13839">
        <dgm:presLayoutVars>
          <dgm:bulletEnabled val="1"/>
        </dgm:presLayoutVars>
      </dgm:prSet>
      <dgm:spPr/>
    </dgm:pt>
    <dgm:pt modelId="{F660F37E-EC2D-447C-A6B8-E19C5037DACB}" type="pres">
      <dgm:prSet presAssocID="{33C3F222-C154-4DC5-8C4A-70A8BEA8BEF4}" presName="sibTrans" presStyleLbl="sibTrans2D1" presStyleIdx="0" presStyleCnt="4"/>
      <dgm:spPr/>
    </dgm:pt>
    <dgm:pt modelId="{D57E1644-12CE-43DB-A4BE-24F402A987D3}" type="pres">
      <dgm:prSet presAssocID="{33C3F222-C154-4DC5-8C4A-70A8BEA8BEF4}" presName="connTx" presStyleLbl="sibTrans2D1" presStyleIdx="0" presStyleCnt="4"/>
      <dgm:spPr/>
    </dgm:pt>
    <dgm:pt modelId="{62C72A45-4754-4ACA-866F-D48547927242}" type="pres">
      <dgm:prSet presAssocID="{9BA2D4B4-D8B0-4792-8D86-4C92F8697A25}" presName="composite" presStyleCnt="0"/>
      <dgm:spPr/>
    </dgm:pt>
    <dgm:pt modelId="{FDCFD82B-9865-4CE6-9AAE-7AC380E8BBD4}" type="pres">
      <dgm:prSet presAssocID="{9BA2D4B4-D8B0-4792-8D86-4C92F8697A25}" presName="imagSh" presStyleLbl="bgImgPlace1" presStyleIdx="1" presStyleCnt="5" custLinFactNeighborY="-18240"/>
      <dgm:spPr/>
    </dgm:pt>
    <dgm:pt modelId="{D28157D7-4154-48DD-BA4C-520D7844F836}" type="pres">
      <dgm:prSet presAssocID="{9BA2D4B4-D8B0-4792-8D86-4C92F8697A25}" presName="txNode" presStyleLbl="node1" presStyleIdx="1" presStyleCnt="5" custScaleY="142225" custLinFactNeighborY="18635">
        <dgm:presLayoutVars>
          <dgm:bulletEnabled val="1"/>
        </dgm:presLayoutVars>
      </dgm:prSet>
      <dgm:spPr/>
    </dgm:pt>
    <dgm:pt modelId="{5871A2D5-DF3E-4C9C-A3F4-EE5E4EA73AE7}" type="pres">
      <dgm:prSet presAssocID="{9A7B3581-5233-4B33-9673-97DE30B5DAB6}" presName="sibTrans" presStyleLbl="sibTrans2D1" presStyleIdx="1" presStyleCnt="4"/>
      <dgm:spPr/>
    </dgm:pt>
    <dgm:pt modelId="{648C929F-A914-430B-9E1D-18EC4CE4A532}" type="pres">
      <dgm:prSet presAssocID="{9A7B3581-5233-4B33-9673-97DE30B5DAB6}" presName="connTx" presStyleLbl="sibTrans2D1" presStyleIdx="1" presStyleCnt="4"/>
      <dgm:spPr/>
    </dgm:pt>
    <dgm:pt modelId="{9980AC56-4684-46B7-944F-6E8D9F7EC8FF}" type="pres">
      <dgm:prSet presAssocID="{D5D3FB25-B429-4CB2-A14E-63B6AECA9D18}" presName="composite" presStyleCnt="0"/>
      <dgm:spPr/>
    </dgm:pt>
    <dgm:pt modelId="{1049581F-B393-4F41-B972-08552A0BBB2A}" type="pres">
      <dgm:prSet presAssocID="{D5D3FB25-B429-4CB2-A14E-63B6AECA9D18}" presName="imagSh" presStyleLbl="bgImgPlace1" presStyleIdx="2" presStyleCnt="5" custLinFactNeighborY="-18240"/>
      <dgm:spPr/>
    </dgm:pt>
    <dgm:pt modelId="{EA6DB0C6-D8F1-4126-90B1-BC97AD79A556}" type="pres">
      <dgm:prSet presAssocID="{D5D3FB25-B429-4CB2-A14E-63B6AECA9D18}" presName="txNode" presStyleLbl="node1" presStyleIdx="2" presStyleCnt="5" custScaleY="142225" custLinFactNeighborY="18635">
        <dgm:presLayoutVars>
          <dgm:bulletEnabled val="1"/>
        </dgm:presLayoutVars>
      </dgm:prSet>
      <dgm:spPr/>
    </dgm:pt>
    <dgm:pt modelId="{37684348-E1A1-4B54-94AE-EFE41102466A}" type="pres">
      <dgm:prSet presAssocID="{A9A79F8A-E7A2-444B-AA17-D6E15F3C9B33}" presName="sibTrans" presStyleLbl="sibTrans2D1" presStyleIdx="2" presStyleCnt="4"/>
      <dgm:spPr/>
    </dgm:pt>
    <dgm:pt modelId="{E8436DFB-FF80-4C72-933C-CD53621CECF3}" type="pres">
      <dgm:prSet presAssocID="{A9A79F8A-E7A2-444B-AA17-D6E15F3C9B33}" presName="connTx" presStyleLbl="sibTrans2D1" presStyleIdx="2" presStyleCnt="4"/>
      <dgm:spPr/>
    </dgm:pt>
    <dgm:pt modelId="{022DFC78-4C7D-461A-B051-C9D3EF5B169B}" type="pres">
      <dgm:prSet presAssocID="{92DB6F34-7F87-47FE-8901-8D71AC3AEB50}" presName="composite" presStyleCnt="0"/>
      <dgm:spPr/>
    </dgm:pt>
    <dgm:pt modelId="{4A617249-A161-48ED-94D0-05E612C95823}" type="pres">
      <dgm:prSet presAssocID="{92DB6F34-7F87-47FE-8901-8D71AC3AEB50}" presName="imagSh" presStyleLbl="bgImgPlace1" presStyleIdx="3" presStyleCnt="5" custLinFactNeighborY="-18240"/>
      <dgm:spPr/>
    </dgm:pt>
    <dgm:pt modelId="{AE50DC6D-0AD0-4A0B-8FF8-78A4747CA1A5}" type="pres">
      <dgm:prSet presAssocID="{92DB6F34-7F87-47FE-8901-8D71AC3AEB50}" presName="txNode" presStyleLbl="node1" presStyleIdx="3" presStyleCnt="5" custScaleY="137481" custLinFactNeighborX="1162" custLinFactNeighborY="14641">
        <dgm:presLayoutVars>
          <dgm:bulletEnabled val="1"/>
        </dgm:presLayoutVars>
      </dgm:prSet>
      <dgm:spPr/>
    </dgm:pt>
    <dgm:pt modelId="{5A48F6A6-164C-4840-90AE-C3C106C00FD7}" type="pres">
      <dgm:prSet presAssocID="{3C51C8C8-B891-4E57-AFCD-C0C8D7A3EDBB}" presName="sibTrans" presStyleLbl="sibTrans2D1" presStyleIdx="3" presStyleCnt="4"/>
      <dgm:spPr/>
    </dgm:pt>
    <dgm:pt modelId="{A99996EA-BF52-47C4-A271-3BD1EFAA3ED7}" type="pres">
      <dgm:prSet presAssocID="{3C51C8C8-B891-4E57-AFCD-C0C8D7A3EDBB}" presName="connTx" presStyleLbl="sibTrans2D1" presStyleIdx="3" presStyleCnt="4"/>
      <dgm:spPr/>
    </dgm:pt>
    <dgm:pt modelId="{C562B095-E9E1-4678-8B2B-1A374E35A693}" type="pres">
      <dgm:prSet presAssocID="{5819F92B-2208-4145-A458-8D8D2A4B8AA9}" presName="composite" presStyleCnt="0"/>
      <dgm:spPr/>
    </dgm:pt>
    <dgm:pt modelId="{C15DCB07-B936-45F3-92EC-792179BCE2F1}" type="pres">
      <dgm:prSet presAssocID="{5819F92B-2208-4145-A458-8D8D2A4B8AA9}" presName="imagSh" presStyleLbl="bgImgPlace1" presStyleIdx="4" presStyleCnt="5" custLinFactNeighborY="-18240"/>
      <dgm:spPr/>
    </dgm:pt>
    <dgm:pt modelId="{BDB7040C-80DE-49D9-A7E3-A5019C6E7B91}" type="pres">
      <dgm:prSet presAssocID="{5819F92B-2208-4145-A458-8D8D2A4B8AA9}" presName="txNode" presStyleLbl="node1" presStyleIdx="4" presStyleCnt="5" custScaleY="142225" custLinFactNeighborY="18635">
        <dgm:presLayoutVars>
          <dgm:bulletEnabled val="1"/>
        </dgm:presLayoutVars>
      </dgm:prSet>
      <dgm:spPr/>
    </dgm:pt>
  </dgm:ptLst>
  <dgm:cxnLst>
    <dgm:cxn modelId="{9DCEF307-8A32-4D96-8675-D7E8D0936AA5}" type="presOf" srcId="{33C3F222-C154-4DC5-8C4A-70A8BEA8BEF4}" destId="{D57E1644-12CE-43DB-A4BE-24F402A987D3}" srcOrd="1" destOrd="0" presId="urn:microsoft.com/office/officeart/2005/8/layout/hProcess10"/>
    <dgm:cxn modelId="{8A2F8114-B898-429E-ACD2-9C2EF0A261CD}" type="presOf" srcId="{5819F92B-2208-4145-A458-8D8D2A4B8AA9}" destId="{BDB7040C-80DE-49D9-A7E3-A5019C6E7B91}" srcOrd="0" destOrd="0" presId="urn:microsoft.com/office/officeart/2005/8/layout/hProcess10"/>
    <dgm:cxn modelId="{225C5D23-CA1B-4C2A-ACE1-96ABC95BDA25}" type="presOf" srcId="{0BC64BD2-14BE-4244-8335-7119DE40B8A6}" destId="{D7944D98-2795-4484-9CD6-D7EBD3DF8534}" srcOrd="0" destOrd="0" presId="urn:microsoft.com/office/officeart/2005/8/layout/hProcess10"/>
    <dgm:cxn modelId="{15E49A34-C892-484E-BF57-5A9C3F6CEB3C}" type="presOf" srcId="{9A7B3581-5233-4B33-9673-97DE30B5DAB6}" destId="{648C929F-A914-430B-9E1D-18EC4CE4A532}" srcOrd="1" destOrd="0" presId="urn:microsoft.com/office/officeart/2005/8/layout/hProcess10"/>
    <dgm:cxn modelId="{2293833B-FBB7-4E8C-B80A-0188699CD6BD}" srcId="{0BC64BD2-14BE-4244-8335-7119DE40B8A6}" destId="{9BA2D4B4-D8B0-4792-8D86-4C92F8697A25}" srcOrd="1" destOrd="0" parTransId="{00F24799-F46E-4569-AF81-9C631390D103}" sibTransId="{9A7B3581-5233-4B33-9673-97DE30B5DAB6}"/>
    <dgm:cxn modelId="{896D384F-FE51-4238-8D5D-36D43184C27C}" srcId="{0BC64BD2-14BE-4244-8335-7119DE40B8A6}" destId="{7BBFE1D9-832F-43FA-BC49-62AD648C081E}" srcOrd="0" destOrd="0" parTransId="{0AC98E9F-C3B0-4750-9D7C-AB39223C48C1}" sibTransId="{33C3F222-C154-4DC5-8C4A-70A8BEA8BEF4}"/>
    <dgm:cxn modelId="{561BBE70-1E55-4BC0-B7B9-38C77F2F347E}" srcId="{5819F92B-2208-4145-A458-8D8D2A4B8AA9}" destId="{552E1E35-C444-4728-84FF-56441C3142F2}" srcOrd="0" destOrd="0" parTransId="{BF1B3B0A-216E-4FDA-9156-5B0B33C9805C}" sibTransId="{AD18CE38-D761-4029-9549-F72C321893BE}"/>
    <dgm:cxn modelId="{7B769C88-11A5-4D5D-99D6-5ED551FE3FFF}" type="presOf" srcId="{3C51C8C8-B891-4E57-AFCD-C0C8D7A3EDBB}" destId="{A99996EA-BF52-47C4-A271-3BD1EFAA3ED7}" srcOrd="1" destOrd="0" presId="urn:microsoft.com/office/officeart/2005/8/layout/hProcess10"/>
    <dgm:cxn modelId="{E5137B8D-79F3-44F6-A4AF-EF8DC24959A1}" type="presOf" srcId="{33C3F222-C154-4DC5-8C4A-70A8BEA8BEF4}" destId="{F660F37E-EC2D-447C-A6B8-E19C5037DACB}" srcOrd="0" destOrd="0" presId="urn:microsoft.com/office/officeart/2005/8/layout/hProcess10"/>
    <dgm:cxn modelId="{527FDA92-7861-48B0-981E-917B7BD58EA8}" type="presOf" srcId="{9BA2D4B4-D8B0-4792-8D86-4C92F8697A25}" destId="{D28157D7-4154-48DD-BA4C-520D7844F836}" srcOrd="0" destOrd="0" presId="urn:microsoft.com/office/officeart/2005/8/layout/hProcess10"/>
    <dgm:cxn modelId="{E030F99F-7E5E-4DB2-8CED-A3693E9D55D6}" srcId="{0BC64BD2-14BE-4244-8335-7119DE40B8A6}" destId="{92DB6F34-7F87-47FE-8901-8D71AC3AEB50}" srcOrd="3" destOrd="0" parTransId="{3CA27B36-EA83-4101-87C9-5F95F389675D}" sibTransId="{3C51C8C8-B891-4E57-AFCD-C0C8D7A3EDBB}"/>
    <dgm:cxn modelId="{AE832AA0-5289-4748-A1A8-81ABE86B62F5}" type="presOf" srcId="{A9A79F8A-E7A2-444B-AA17-D6E15F3C9B33}" destId="{E8436DFB-FF80-4C72-933C-CD53621CECF3}" srcOrd="1" destOrd="0" presId="urn:microsoft.com/office/officeart/2005/8/layout/hProcess10"/>
    <dgm:cxn modelId="{12877AB0-6905-4DD2-8EA8-4FDB9C97E72A}" type="presOf" srcId="{7BBFE1D9-832F-43FA-BC49-62AD648C081E}" destId="{B90B3F59-CD82-4EBD-BFA4-4D56E4A40250}" srcOrd="0" destOrd="0" presId="urn:microsoft.com/office/officeart/2005/8/layout/hProcess10"/>
    <dgm:cxn modelId="{C91D06B1-3D80-4F44-BE4C-09AD45DD474B}" type="presOf" srcId="{A9A79F8A-E7A2-444B-AA17-D6E15F3C9B33}" destId="{37684348-E1A1-4B54-94AE-EFE41102466A}" srcOrd="0" destOrd="0" presId="urn:microsoft.com/office/officeart/2005/8/layout/hProcess10"/>
    <dgm:cxn modelId="{135398BD-60EA-48E7-AA61-AFF393BA052D}" srcId="{0BC64BD2-14BE-4244-8335-7119DE40B8A6}" destId="{D5D3FB25-B429-4CB2-A14E-63B6AECA9D18}" srcOrd="2" destOrd="0" parTransId="{82D47952-CF22-4AAC-B91C-883B1F101303}" sibTransId="{A9A79F8A-E7A2-444B-AA17-D6E15F3C9B33}"/>
    <dgm:cxn modelId="{1C15A7CB-47A7-4530-9715-D630D1C93F5B}" type="presOf" srcId="{92DB6F34-7F87-47FE-8901-8D71AC3AEB50}" destId="{AE50DC6D-0AD0-4A0B-8FF8-78A4747CA1A5}" srcOrd="0" destOrd="0" presId="urn:microsoft.com/office/officeart/2005/8/layout/hProcess10"/>
    <dgm:cxn modelId="{C25ECED1-F288-48F0-BC25-3362FE2DDC1A}" type="presOf" srcId="{3C51C8C8-B891-4E57-AFCD-C0C8D7A3EDBB}" destId="{5A48F6A6-164C-4840-90AE-C3C106C00FD7}" srcOrd="0" destOrd="0" presId="urn:microsoft.com/office/officeart/2005/8/layout/hProcess10"/>
    <dgm:cxn modelId="{776314D5-90E3-48CB-BBCD-DE6D37C8DD5B}" type="presOf" srcId="{D5D3FB25-B429-4CB2-A14E-63B6AECA9D18}" destId="{EA6DB0C6-D8F1-4126-90B1-BC97AD79A556}" srcOrd="0" destOrd="0" presId="urn:microsoft.com/office/officeart/2005/8/layout/hProcess10"/>
    <dgm:cxn modelId="{6D9076DB-BD05-483F-A478-9F0D50FD2BEC}" type="presOf" srcId="{9A7B3581-5233-4B33-9673-97DE30B5DAB6}" destId="{5871A2D5-DF3E-4C9C-A3F4-EE5E4EA73AE7}" srcOrd="0" destOrd="0" presId="urn:microsoft.com/office/officeart/2005/8/layout/hProcess10"/>
    <dgm:cxn modelId="{0AB08DF4-3C4F-4D0B-A154-5D6387574D74}" srcId="{0BC64BD2-14BE-4244-8335-7119DE40B8A6}" destId="{5819F92B-2208-4145-A458-8D8D2A4B8AA9}" srcOrd="4" destOrd="0" parTransId="{60CAF96B-AAD8-4DB6-AFB5-1F3E7BA0D4CE}" sibTransId="{68E0BA88-E3FF-46F7-AC14-A78A47CDA3B3}"/>
    <dgm:cxn modelId="{0AFEC7FA-AAF4-44EC-AD91-5E01D11BB860}" type="presOf" srcId="{552E1E35-C444-4728-84FF-56441C3142F2}" destId="{BDB7040C-80DE-49D9-A7E3-A5019C6E7B91}" srcOrd="0" destOrd="1" presId="urn:microsoft.com/office/officeart/2005/8/layout/hProcess10"/>
    <dgm:cxn modelId="{000A9044-2CAE-4567-B83F-D00C53ADE902}" type="presParOf" srcId="{D7944D98-2795-4484-9CD6-D7EBD3DF8534}" destId="{5EBCEE2D-6C24-4407-832A-96FD7604E1A5}" srcOrd="0" destOrd="0" presId="urn:microsoft.com/office/officeart/2005/8/layout/hProcess10"/>
    <dgm:cxn modelId="{2A16BEFA-5518-478E-B51E-77E81FC23689}" type="presParOf" srcId="{5EBCEE2D-6C24-4407-832A-96FD7604E1A5}" destId="{E6D9235C-1997-4219-ABE1-6052B7B3327E}" srcOrd="0" destOrd="0" presId="urn:microsoft.com/office/officeart/2005/8/layout/hProcess10"/>
    <dgm:cxn modelId="{861B94E6-0001-4073-93C1-9ABAE9FEA6C9}" type="presParOf" srcId="{5EBCEE2D-6C24-4407-832A-96FD7604E1A5}" destId="{B90B3F59-CD82-4EBD-BFA4-4D56E4A40250}" srcOrd="1" destOrd="0" presId="urn:microsoft.com/office/officeart/2005/8/layout/hProcess10"/>
    <dgm:cxn modelId="{234EAC84-B673-4D07-8ED7-5DA54DB70C55}" type="presParOf" srcId="{D7944D98-2795-4484-9CD6-D7EBD3DF8534}" destId="{F660F37E-EC2D-447C-A6B8-E19C5037DACB}" srcOrd="1" destOrd="0" presId="urn:microsoft.com/office/officeart/2005/8/layout/hProcess10"/>
    <dgm:cxn modelId="{ECDCDAA9-9348-45F6-8DD4-F5A2CB0ED028}" type="presParOf" srcId="{F660F37E-EC2D-447C-A6B8-E19C5037DACB}" destId="{D57E1644-12CE-43DB-A4BE-24F402A987D3}" srcOrd="0" destOrd="0" presId="urn:microsoft.com/office/officeart/2005/8/layout/hProcess10"/>
    <dgm:cxn modelId="{461F0E12-7E51-42D8-8A6B-87C48E6A3CBE}" type="presParOf" srcId="{D7944D98-2795-4484-9CD6-D7EBD3DF8534}" destId="{62C72A45-4754-4ACA-866F-D48547927242}" srcOrd="2" destOrd="0" presId="urn:microsoft.com/office/officeart/2005/8/layout/hProcess10"/>
    <dgm:cxn modelId="{05F1A474-03DF-46B3-A254-76D5D3341222}" type="presParOf" srcId="{62C72A45-4754-4ACA-866F-D48547927242}" destId="{FDCFD82B-9865-4CE6-9AAE-7AC380E8BBD4}" srcOrd="0" destOrd="0" presId="urn:microsoft.com/office/officeart/2005/8/layout/hProcess10"/>
    <dgm:cxn modelId="{11C4DB5F-A811-47FE-B2A4-8CD9FA383AEE}" type="presParOf" srcId="{62C72A45-4754-4ACA-866F-D48547927242}" destId="{D28157D7-4154-48DD-BA4C-520D7844F836}" srcOrd="1" destOrd="0" presId="urn:microsoft.com/office/officeart/2005/8/layout/hProcess10"/>
    <dgm:cxn modelId="{9FD965B0-43F1-4F44-B266-B6EC37F9C95A}" type="presParOf" srcId="{D7944D98-2795-4484-9CD6-D7EBD3DF8534}" destId="{5871A2D5-DF3E-4C9C-A3F4-EE5E4EA73AE7}" srcOrd="3" destOrd="0" presId="urn:microsoft.com/office/officeart/2005/8/layout/hProcess10"/>
    <dgm:cxn modelId="{61F4E11B-8FA7-40E7-BB88-3F1707A9EC16}" type="presParOf" srcId="{5871A2D5-DF3E-4C9C-A3F4-EE5E4EA73AE7}" destId="{648C929F-A914-430B-9E1D-18EC4CE4A532}" srcOrd="0" destOrd="0" presId="urn:microsoft.com/office/officeart/2005/8/layout/hProcess10"/>
    <dgm:cxn modelId="{86DA524E-61A3-4BAC-B2D7-7C08FB994FF0}" type="presParOf" srcId="{D7944D98-2795-4484-9CD6-D7EBD3DF8534}" destId="{9980AC56-4684-46B7-944F-6E8D9F7EC8FF}" srcOrd="4" destOrd="0" presId="urn:microsoft.com/office/officeart/2005/8/layout/hProcess10"/>
    <dgm:cxn modelId="{19F35834-7309-4BF1-8BB2-0598BFE45B5F}" type="presParOf" srcId="{9980AC56-4684-46B7-944F-6E8D9F7EC8FF}" destId="{1049581F-B393-4F41-B972-08552A0BBB2A}" srcOrd="0" destOrd="0" presId="urn:microsoft.com/office/officeart/2005/8/layout/hProcess10"/>
    <dgm:cxn modelId="{4A50CB74-E6F1-4344-804E-7A3403FFC786}" type="presParOf" srcId="{9980AC56-4684-46B7-944F-6E8D9F7EC8FF}" destId="{EA6DB0C6-D8F1-4126-90B1-BC97AD79A556}" srcOrd="1" destOrd="0" presId="urn:microsoft.com/office/officeart/2005/8/layout/hProcess10"/>
    <dgm:cxn modelId="{D5295939-B193-4BF6-8E0D-ED391CEF9C89}" type="presParOf" srcId="{D7944D98-2795-4484-9CD6-D7EBD3DF8534}" destId="{37684348-E1A1-4B54-94AE-EFE41102466A}" srcOrd="5" destOrd="0" presId="urn:microsoft.com/office/officeart/2005/8/layout/hProcess10"/>
    <dgm:cxn modelId="{5EA0D528-F678-4C87-A644-171D601C8C4E}" type="presParOf" srcId="{37684348-E1A1-4B54-94AE-EFE41102466A}" destId="{E8436DFB-FF80-4C72-933C-CD53621CECF3}" srcOrd="0" destOrd="0" presId="urn:microsoft.com/office/officeart/2005/8/layout/hProcess10"/>
    <dgm:cxn modelId="{55BD7AD6-3E5A-400D-8540-35F549AB5B18}" type="presParOf" srcId="{D7944D98-2795-4484-9CD6-D7EBD3DF8534}" destId="{022DFC78-4C7D-461A-B051-C9D3EF5B169B}" srcOrd="6" destOrd="0" presId="urn:microsoft.com/office/officeart/2005/8/layout/hProcess10"/>
    <dgm:cxn modelId="{590BC784-5F00-4CF8-9185-3F193612E872}" type="presParOf" srcId="{022DFC78-4C7D-461A-B051-C9D3EF5B169B}" destId="{4A617249-A161-48ED-94D0-05E612C95823}" srcOrd="0" destOrd="0" presId="urn:microsoft.com/office/officeart/2005/8/layout/hProcess10"/>
    <dgm:cxn modelId="{AB69011D-1E1C-4FCA-87E4-8B924A107FF8}" type="presParOf" srcId="{022DFC78-4C7D-461A-B051-C9D3EF5B169B}" destId="{AE50DC6D-0AD0-4A0B-8FF8-78A4747CA1A5}" srcOrd="1" destOrd="0" presId="urn:microsoft.com/office/officeart/2005/8/layout/hProcess10"/>
    <dgm:cxn modelId="{F0E76E67-83F5-42D4-86F1-7CAE2511DDEB}" type="presParOf" srcId="{D7944D98-2795-4484-9CD6-D7EBD3DF8534}" destId="{5A48F6A6-164C-4840-90AE-C3C106C00FD7}" srcOrd="7" destOrd="0" presId="urn:microsoft.com/office/officeart/2005/8/layout/hProcess10"/>
    <dgm:cxn modelId="{91BAD665-488F-47E5-982E-31CB3BA990C2}" type="presParOf" srcId="{5A48F6A6-164C-4840-90AE-C3C106C00FD7}" destId="{A99996EA-BF52-47C4-A271-3BD1EFAA3ED7}" srcOrd="0" destOrd="0" presId="urn:microsoft.com/office/officeart/2005/8/layout/hProcess10"/>
    <dgm:cxn modelId="{2292E8D4-BDEC-469C-BF5E-933BFD738887}" type="presParOf" srcId="{D7944D98-2795-4484-9CD6-D7EBD3DF8534}" destId="{C562B095-E9E1-4678-8B2B-1A374E35A693}" srcOrd="8" destOrd="0" presId="urn:microsoft.com/office/officeart/2005/8/layout/hProcess10"/>
    <dgm:cxn modelId="{90D30749-11C5-4EAA-AF8C-DD43289BEA3F}" type="presParOf" srcId="{C562B095-E9E1-4678-8B2B-1A374E35A693}" destId="{C15DCB07-B936-45F3-92EC-792179BCE2F1}" srcOrd="0" destOrd="0" presId="urn:microsoft.com/office/officeart/2005/8/layout/hProcess10"/>
    <dgm:cxn modelId="{DD7D7A5B-8645-4329-95E2-8715D8AA344A}" type="presParOf" srcId="{C562B095-E9E1-4678-8B2B-1A374E35A693}" destId="{BDB7040C-80DE-49D9-A7E3-A5019C6E7B91}"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9235C-1997-4219-ABE1-6052B7B3327E}">
      <dsp:nvSpPr>
        <dsp:cNvPr id="0" name=""/>
        <dsp:cNvSpPr/>
      </dsp:nvSpPr>
      <dsp:spPr>
        <a:xfrm>
          <a:off x="4437" y="370448"/>
          <a:ext cx="1037316" cy="10373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B3F59-CD82-4EBD-BFA4-4D56E4A40250}">
      <dsp:nvSpPr>
        <dsp:cNvPr id="0" name=""/>
        <dsp:cNvSpPr/>
      </dsp:nvSpPr>
      <dsp:spPr>
        <a:xfrm>
          <a:off x="173302" y="1106595"/>
          <a:ext cx="1037316" cy="1475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Understanding and Integration of Data </a:t>
          </a:r>
        </a:p>
        <a:p>
          <a:pPr marL="0" lvl="0" indent="0" algn="l" defTabSz="533400">
            <a:lnSpc>
              <a:spcPct val="90000"/>
            </a:lnSpc>
            <a:spcBef>
              <a:spcPct val="0"/>
            </a:spcBef>
            <a:spcAft>
              <a:spcPct val="35000"/>
            </a:spcAft>
            <a:buNone/>
          </a:pPr>
          <a:r>
            <a:rPr lang="en-US" sz="1200" b="1" kern="1200" dirty="0"/>
            <a:t>- </a:t>
          </a:r>
          <a:r>
            <a:rPr lang="en-US" sz="1000" kern="1200" dirty="0"/>
            <a:t>9 systems </a:t>
          </a:r>
        </a:p>
        <a:p>
          <a:pPr marL="0" lvl="0" indent="0" algn="l" defTabSz="533400">
            <a:lnSpc>
              <a:spcPct val="90000"/>
            </a:lnSpc>
            <a:spcBef>
              <a:spcPct val="0"/>
            </a:spcBef>
            <a:spcAft>
              <a:spcPct val="35000"/>
            </a:spcAft>
            <a:buNone/>
          </a:pPr>
          <a:r>
            <a:rPr lang="en-US" sz="1000" kern="1200" dirty="0"/>
            <a:t>- Sessions with SMEs and business experts </a:t>
          </a:r>
          <a:endParaRPr lang="en-US" sz="1200" b="1" kern="1200" dirty="0"/>
        </a:p>
      </dsp:txBody>
      <dsp:txXfrm>
        <a:off x="203684" y="1136977"/>
        <a:ext cx="976552" cy="1414558"/>
      </dsp:txXfrm>
    </dsp:sp>
    <dsp:sp modelId="{F660F37E-EC2D-447C-A6B8-E19C5037DACB}">
      <dsp:nvSpPr>
        <dsp:cNvPr id="0" name=""/>
        <dsp:cNvSpPr/>
      </dsp:nvSpPr>
      <dsp:spPr>
        <a:xfrm>
          <a:off x="1241563" y="764480"/>
          <a:ext cx="199809" cy="249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1241563" y="814330"/>
        <a:ext cx="139866" cy="149552"/>
      </dsp:txXfrm>
    </dsp:sp>
    <dsp:sp modelId="{FDCFD82B-9865-4CE6-9AAE-7AC380E8BBD4}">
      <dsp:nvSpPr>
        <dsp:cNvPr id="0" name=""/>
        <dsp:cNvSpPr/>
      </dsp:nvSpPr>
      <dsp:spPr>
        <a:xfrm>
          <a:off x="1612638" y="370448"/>
          <a:ext cx="1037316" cy="10373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8157D7-4154-48DD-BA4C-520D7844F836}">
      <dsp:nvSpPr>
        <dsp:cNvPr id="0" name=""/>
        <dsp:cNvSpPr/>
      </dsp:nvSpPr>
      <dsp:spPr>
        <a:xfrm>
          <a:off x="1781504" y="1156345"/>
          <a:ext cx="1037316" cy="1475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Nominal Matching </a:t>
          </a:r>
        </a:p>
        <a:p>
          <a:pPr marL="0" lvl="0" indent="0" algn="l" defTabSz="533400">
            <a:lnSpc>
              <a:spcPct val="90000"/>
            </a:lnSpc>
            <a:spcBef>
              <a:spcPct val="0"/>
            </a:spcBef>
            <a:spcAft>
              <a:spcPct val="35000"/>
            </a:spcAft>
            <a:buNone/>
          </a:pPr>
          <a:r>
            <a:rPr lang="en-US" sz="1200" b="1" kern="1200" dirty="0"/>
            <a:t>- </a:t>
          </a:r>
          <a:r>
            <a:rPr lang="en-US" sz="1200" b="0" kern="1200" dirty="0"/>
            <a:t>Single</a:t>
          </a:r>
          <a:r>
            <a:rPr lang="en-IE" sz="1200" b="0" kern="1200" dirty="0"/>
            <a:t>  view</a:t>
          </a:r>
          <a:r>
            <a:rPr lang="en-US" sz="1200" b="1" kern="1200" dirty="0"/>
            <a:t> </a:t>
          </a:r>
          <a:r>
            <a:rPr lang="en-IE" sz="1000" b="0" kern="1200" dirty="0"/>
            <a:t>of each nominal</a:t>
          </a:r>
        </a:p>
        <a:p>
          <a:pPr marL="0" lvl="0" indent="0" algn="l" defTabSz="533400">
            <a:lnSpc>
              <a:spcPct val="90000"/>
            </a:lnSpc>
            <a:spcBef>
              <a:spcPct val="0"/>
            </a:spcBef>
            <a:spcAft>
              <a:spcPct val="35000"/>
            </a:spcAft>
            <a:buNone/>
          </a:pPr>
          <a:r>
            <a:rPr lang="en-IE" sz="1000" b="0" kern="1200" dirty="0"/>
            <a:t>- </a:t>
          </a:r>
          <a:r>
            <a:rPr lang="en-US" sz="1000" kern="1200" dirty="0"/>
            <a:t>Fuzzy matching rules </a:t>
          </a:r>
          <a:endParaRPr lang="en-GB" sz="1200" b="1" kern="1200" dirty="0"/>
        </a:p>
      </dsp:txBody>
      <dsp:txXfrm>
        <a:off x="1811886" y="1186727"/>
        <a:ext cx="976552" cy="1414558"/>
      </dsp:txXfrm>
    </dsp:sp>
    <dsp:sp modelId="{5871A2D5-DF3E-4C9C-A3F4-EE5E4EA73AE7}">
      <dsp:nvSpPr>
        <dsp:cNvPr id="0" name=""/>
        <dsp:cNvSpPr/>
      </dsp:nvSpPr>
      <dsp:spPr>
        <a:xfrm>
          <a:off x="2849765" y="764480"/>
          <a:ext cx="199809" cy="249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dirty="0"/>
        </a:p>
      </dsp:txBody>
      <dsp:txXfrm>
        <a:off x="2849765" y="814330"/>
        <a:ext cx="139866" cy="149552"/>
      </dsp:txXfrm>
    </dsp:sp>
    <dsp:sp modelId="{1049581F-B393-4F41-B972-08552A0BBB2A}">
      <dsp:nvSpPr>
        <dsp:cNvPr id="0" name=""/>
        <dsp:cNvSpPr/>
      </dsp:nvSpPr>
      <dsp:spPr>
        <a:xfrm>
          <a:off x="3220840" y="370448"/>
          <a:ext cx="1037316" cy="10373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DB0C6-D8F1-4126-90B1-BC97AD79A556}">
      <dsp:nvSpPr>
        <dsp:cNvPr id="0" name=""/>
        <dsp:cNvSpPr/>
      </dsp:nvSpPr>
      <dsp:spPr>
        <a:xfrm>
          <a:off x="3389706" y="1156345"/>
          <a:ext cx="1037316" cy="1475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Interim nominal tables </a:t>
          </a:r>
        </a:p>
        <a:p>
          <a:pPr marL="0" lvl="0" indent="0" algn="l" defTabSz="533400">
            <a:lnSpc>
              <a:spcPct val="90000"/>
            </a:lnSpc>
            <a:spcBef>
              <a:spcPct val="0"/>
            </a:spcBef>
            <a:spcAft>
              <a:spcPct val="35000"/>
            </a:spcAft>
            <a:buNone/>
          </a:pPr>
          <a:r>
            <a:rPr lang="en-US" sz="1200" b="1" kern="1200" dirty="0"/>
            <a:t>- </a:t>
          </a:r>
          <a:r>
            <a:rPr lang="en-GB" sz="1000" kern="1200" dirty="0"/>
            <a:t>timeline of a nominals criminal career</a:t>
          </a:r>
        </a:p>
        <a:p>
          <a:pPr marL="0" lvl="0" indent="0" algn="l" defTabSz="533400">
            <a:lnSpc>
              <a:spcPct val="90000"/>
            </a:lnSpc>
            <a:spcBef>
              <a:spcPct val="0"/>
            </a:spcBef>
            <a:spcAft>
              <a:spcPct val="35000"/>
            </a:spcAft>
            <a:buNone/>
          </a:pPr>
          <a:r>
            <a:rPr lang="en-GB" sz="1000" kern="1200" dirty="0"/>
            <a:t>- </a:t>
          </a:r>
          <a:r>
            <a:rPr lang="en-US" sz="1000" kern="1200" dirty="0"/>
            <a:t>All events for the nominals</a:t>
          </a:r>
          <a:endParaRPr lang="en-GB" sz="1200" b="1" kern="1200" dirty="0"/>
        </a:p>
      </dsp:txBody>
      <dsp:txXfrm>
        <a:off x="3420088" y="1186727"/>
        <a:ext cx="976552" cy="1414558"/>
      </dsp:txXfrm>
    </dsp:sp>
    <dsp:sp modelId="{37684348-E1A1-4B54-94AE-EFE41102466A}">
      <dsp:nvSpPr>
        <dsp:cNvPr id="0" name=""/>
        <dsp:cNvSpPr/>
      </dsp:nvSpPr>
      <dsp:spPr>
        <a:xfrm rot="26298">
          <a:off x="4457963" y="770741"/>
          <a:ext cx="199815" cy="249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4457964" y="820362"/>
        <a:ext cx="139871" cy="149552"/>
      </dsp:txXfrm>
    </dsp:sp>
    <dsp:sp modelId="{4A617249-A161-48ED-94D0-05E612C95823}">
      <dsp:nvSpPr>
        <dsp:cNvPr id="0" name=""/>
        <dsp:cNvSpPr/>
      </dsp:nvSpPr>
      <dsp:spPr>
        <a:xfrm>
          <a:off x="4829042" y="382751"/>
          <a:ext cx="1037316" cy="10373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0DC6D-0AD0-4A0B-8FF8-78A4747CA1A5}">
      <dsp:nvSpPr>
        <dsp:cNvPr id="0" name=""/>
        <dsp:cNvSpPr/>
      </dsp:nvSpPr>
      <dsp:spPr>
        <a:xfrm>
          <a:off x="5009961" y="1151822"/>
          <a:ext cx="1037316" cy="1426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1" kern="1200" dirty="0"/>
            <a:t>Nominal Base Table</a:t>
          </a:r>
        </a:p>
        <a:p>
          <a:pPr marL="0" lvl="0" indent="0" algn="l" defTabSz="533400">
            <a:lnSpc>
              <a:spcPct val="90000"/>
            </a:lnSpc>
            <a:spcBef>
              <a:spcPct val="0"/>
            </a:spcBef>
            <a:spcAft>
              <a:spcPct val="35000"/>
            </a:spcAft>
            <a:buNone/>
          </a:pPr>
          <a:r>
            <a:rPr lang="en-US" sz="1000" kern="1200" dirty="0"/>
            <a:t>- Key data and metrics combined </a:t>
          </a:r>
        </a:p>
        <a:p>
          <a:pPr marL="0" lvl="0" indent="0" algn="l" defTabSz="533400">
            <a:lnSpc>
              <a:spcPct val="90000"/>
            </a:lnSpc>
            <a:spcBef>
              <a:spcPct val="0"/>
            </a:spcBef>
            <a:spcAft>
              <a:spcPct val="35000"/>
            </a:spcAft>
            <a:buNone/>
          </a:pPr>
          <a:r>
            <a:rPr lang="en-US" sz="1000" kern="1200" dirty="0"/>
            <a:t>- KPIs identified for the model  </a:t>
          </a:r>
          <a:endParaRPr lang="en-GB" sz="1000" kern="1200" dirty="0"/>
        </a:p>
      </dsp:txBody>
      <dsp:txXfrm>
        <a:off x="5040343" y="1182204"/>
        <a:ext cx="976552" cy="1365348"/>
      </dsp:txXfrm>
    </dsp:sp>
    <dsp:sp modelId="{5A48F6A6-164C-4840-90AE-C3C106C00FD7}">
      <dsp:nvSpPr>
        <dsp:cNvPr id="0" name=""/>
        <dsp:cNvSpPr/>
      </dsp:nvSpPr>
      <dsp:spPr>
        <a:xfrm rot="21573702">
          <a:off x="6066165" y="770522"/>
          <a:ext cx="199815" cy="24925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6066166" y="820601"/>
        <a:ext cx="139871" cy="149552"/>
      </dsp:txXfrm>
    </dsp:sp>
    <dsp:sp modelId="{C15DCB07-B936-45F3-92EC-792179BCE2F1}">
      <dsp:nvSpPr>
        <dsp:cNvPr id="0" name=""/>
        <dsp:cNvSpPr/>
      </dsp:nvSpPr>
      <dsp:spPr>
        <a:xfrm>
          <a:off x="6437244" y="370448"/>
          <a:ext cx="1037316" cy="1037316"/>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7040C-80DE-49D9-A7E3-A5019C6E7B91}">
      <dsp:nvSpPr>
        <dsp:cNvPr id="0" name=""/>
        <dsp:cNvSpPr/>
      </dsp:nvSpPr>
      <dsp:spPr>
        <a:xfrm>
          <a:off x="6606109" y="1156345"/>
          <a:ext cx="1037316" cy="14753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b="1" kern="1200" dirty="0"/>
            <a:t> Risk Model  - </a:t>
          </a:r>
          <a:r>
            <a:rPr lang="en-GB" sz="1000" kern="1200" dirty="0"/>
            <a:t>Risk scoring the nominals </a:t>
          </a:r>
        </a:p>
        <a:p>
          <a:pPr marL="0" lvl="0" indent="0" algn="l" defTabSz="533400">
            <a:lnSpc>
              <a:spcPct val="90000"/>
            </a:lnSpc>
            <a:spcBef>
              <a:spcPct val="0"/>
            </a:spcBef>
            <a:spcAft>
              <a:spcPct val="35000"/>
            </a:spcAft>
            <a:buNone/>
          </a:pPr>
          <a:r>
            <a:rPr lang="en-GB" sz="1000" kern="1200" dirty="0"/>
            <a:t>- </a:t>
          </a:r>
          <a:r>
            <a:rPr lang="en-US" sz="1000" kern="1200" dirty="0"/>
            <a:t>Most predictive KPIs </a:t>
          </a:r>
          <a:endParaRPr lang="en-GB" sz="1200" b="1" kern="1200" dirty="0"/>
        </a:p>
        <a:p>
          <a:pPr marL="114300" lvl="1" indent="-114300" algn="l" defTabSz="533400">
            <a:lnSpc>
              <a:spcPct val="90000"/>
            </a:lnSpc>
            <a:spcBef>
              <a:spcPct val="0"/>
            </a:spcBef>
            <a:spcAft>
              <a:spcPct val="15000"/>
            </a:spcAft>
            <a:buChar char="•"/>
          </a:pPr>
          <a:endParaRPr lang="en-GB" sz="1200" kern="1200" dirty="0"/>
        </a:p>
      </dsp:txBody>
      <dsp:txXfrm>
        <a:off x="6636491" y="1186727"/>
        <a:ext cx="976552" cy="141455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7335B-42DD-498F-971B-A6FB013010BB}" type="datetimeFigureOut">
              <a:rPr lang="en-GB" smtClean="0"/>
              <a:t>28/03/2017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A840F7-3BD4-4A04-AA7B-0637A028620E}" type="slidenum">
              <a:rPr lang="en-GB" smtClean="0"/>
              <a:t>‹#›</a:t>
            </a:fld>
            <a:endParaRPr lang="en-GB"/>
          </a:p>
        </p:txBody>
      </p:sp>
    </p:spTree>
    <p:extLst>
      <p:ext uri="{BB962C8B-B14F-4D97-AF65-F5344CB8AC3E}">
        <p14:creationId xmlns:p14="http://schemas.microsoft.com/office/powerpoint/2010/main" val="87952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r>
              <a:rPr lang="en-GB" dirty="0"/>
              <a:t>Speak</a:t>
            </a:r>
            <a:r>
              <a:rPr lang="en-GB" baseline="0" dirty="0"/>
              <a:t> about the opportunities that Big data offers to policing.</a:t>
            </a:r>
          </a:p>
          <a:p>
            <a:endParaRPr lang="en-GB" baseline="0" dirty="0"/>
          </a:p>
          <a:p>
            <a:r>
              <a:rPr lang="en-GB" baseline="0" dirty="0"/>
              <a:t>At this point in the development not big data in terms of volume velocity but more about the application of analytical techniques used in data science.</a:t>
            </a:r>
            <a:endParaRPr lang="en-GB" dirty="0"/>
          </a:p>
        </p:txBody>
      </p:sp>
      <p:sp>
        <p:nvSpPr>
          <p:cNvPr id="4" name="Slide Number Placeholder 3"/>
          <p:cNvSpPr>
            <a:spLocks noGrp="1"/>
          </p:cNvSpPr>
          <p:nvPr>
            <p:ph type="sldNum" sz="quarter" idx="10"/>
          </p:nvPr>
        </p:nvSpPr>
        <p:spPr bwMode="auto"/>
        <p:txBody>
          <a:bodyPr/>
          <a:lstStyle/>
          <a:p>
            <a:fld id="{92180094-6D1F-43FF-A6C9-3A95D71FA62A}" type="slidenum">
              <a:rPr lang="en-US" altLang="en-US" smtClean="0">
                <a:solidFill>
                  <a:prstClr val="black"/>
                </a:solidFill>
              </a:rPr>
              <a:pPr/>
              <a:t>88</a:t>
            </a:fld>
            <a:endParaRPr lang="en-US" altLang="en-US" dirty="0">
              <a:solidFill>
                <a:prstClr val="black"/>
              </a:solidFill>
            </a:endParaRPr>
          </a:p>
        </p:txBody>
      </p:sp>
    </p:spTree>
    <p:extLst>
      <p:ext uri="{BB962C8B-B14F-4D97-AF65-F5344CB8AC3E}">
        <p14:creationId xmlns:p14="http://schemas.microsoft.com/office/powerpoint/2010/main" val="1149993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29,637 core influencers…. Only 6878 in IOM (23% of 29,637).. This means 22,759 core influencers aren’t in IOM.</a:t>
            </a:r>
          </a:p>
          <a:p>
            <a:endParaRPr lang="en-GB" dirty="0"/>
          </a:p>
          <a:p>
            <a:r>
              <a:rPr lang="en-GB" dirty="0"/>
              <a:t>Of the 6878 in IOM, 4270 have had some intervention….. 2608 haven’t had any IOM intervention</a:t>
            </a:r>
          </a:p>
          <a:p>
            <a:endParaRPr lang="en-GB" dirty="0"/>
          </a:p>
          <a:p>
            <a:r>
              <a:rPr lang="en-GB" dirty="0"/>
              <a:t>Of the 44,111 at the mid-point towards</a:t>
            </a:r>
            <a:r>
              <a:rPr lang="en-GB" baseline="0" dirty="0"/>
              <a:t> becoming an influencer…. 4186 are in IOM… 2098 of those have intervention</a:t>
            </a:r>
          </a:p>
          <a:p>
            <a:endParaRPr lang="en-GB" baseline="0" dirty="0"/>
          </a:p>
          <a:p>
            <a:r>
              <a:rPr lang="en-GB" baseline="0" dirty="0"/>
              <a:t>39,925 of those at the mid-points towards becoming an influencer not in IOM.</a:t>
            </a:r>
            <a:endParaRPr lang="en-GB" dirty="0"/>
          </a:p>
          <a:p>
            <a:endParaRPr lang="en-GB" dirty="0"/>
          </a:p>
        </p:txBody>
      </p:sp>
    </p:spTree>
    <p:extLst>
      <p:ext uri="{BB962C8B-B14F-4D97-AF65-F5344CB8AC3E}">
        <p14:creationId xmlns:p14="http://schemas.microsoft.com/office/powerpoint/2010/main" val="53002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video.</a:t>
            </a:r>
          </a:p>
          <a:p>
            <a:endParaRPr lang="en-GB" dirty="0"/>
          </a:p>
          <a:p>
            <a:r>
              <a:rPr lang="en-GB" dirty="0"/>
              <a:t>Highlight the violent co-offending as an interesting</a:t>
            </a:r>
            <a:r>
              <a:rPr lang="en-GB" baseline="0" dirty="0"/>
              <a:t> feature.</a:t>
            </a:r>
          </a:p>
          <a:p>
            <a:endParaRPr lang="en-GB" baseline="0" dirty="0"/>
          </a:p>
          <a:p>
            <a:r>
              <a:rPr lang="en-GB" baseline="0" dirty="0"/>
              <a:t>This picture started with one person who began their journey to becoming an influencer.  They became an influencer and this picture demonstrates the scale of the connected networks that flow from one person.</a:t>
            </a:r>
            <a:endParaRPr lang="en-GB" dirty="0"/>
          </a:p>
          <a:p>
            <a:endParaRPr lang="en-GB" dirty="0"/>
          </a:p>
        </p:txBody>
      </p:sp>
    </p:spTree>
    <p:extLst>
      <p:ext uri="{BB962C8B-B14F-4D97-AF65-F5344CB8AC3E}">
        <p14:creationId xmlns:p14="http://schemas.microsoft.com/office/powerpoint/2010/main" val="1214215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assessment of the relative predictive power of the 1349 identified KPIs</a:t>
            </a:r>
          </a:p>
          <a:p>
            <a:endParaRPr lang="en-GB" dirty="0"/>
          </a:p>
          <a:p>
            <a:r>
              <a:rPr lang="en-GB" dirty="0"/>
              <a:t>KPIs</a:t>
            </a:r>
            <a:r>
              <a:rPr lang="en-GB" baseline="0" dirty="0"/>
              <a:t> describe behaviour, network, associations etc.</a:t>
            </a:r>
          </a:p>
          <a:p>
            <a:endParaRPr lang="en-GB" baseline="0" dirty="0"/>
          </a:p>
          <a:p>
            <a:r>
              <a:rPr lang="en-GB" baseline="0" dirty="0"/>
              <a:t>The 1349 are segmented into stronger and weaker KPIs</a:t>
            </a:r>
          </a:p>
          <a:p>
            <a:endParaRPr lang="en-GB" baseline="0" dirty="0"/>
          </a:p>
          <a:p>
            <a:r>
              <a:rPr lang="en-GB" baseline="0" dirty="0"/>
              <a:t>Information value of 0.5 data science principle is that should be suspicions as it contains system or information bias.</a:t>
            </a:r>
          </a:p>
          <a:p>
            <a:endParaRPr lang="en-GB" baseline="0" dirty="0"/>
          </a:p>
          <a:p>
            <a:r>
              <a:rPr lang="en-GB" baseline="0" dirty="0"/>
              <a:t>Un- variant and multo-varian analysis was undertaken to understand predictive power of KPI’s</a:t>
            </a:r>
          </a:p>
          <a:p>
            <a:endParaRPr lang="en-GB" baseline="0" dirty="0"/>
          </a:p>
          <a:p>
            <a:r>
              <a:rPr lang="en-GB" baseline="0" dirty="0"/>
              <a:t>  </a:t>
            </a:r>
            <a:endParaRPr lang="en-GB" dirty="0"/>
          </a:p>
          <a:p>
            <a:endParaRPr lang="en-GB" dirty="0"/>
          </a:p>
        </p:txBody>
      </p:sp>
    </p:spTree>
    <p:extLst>
      <p:ext uri="{BB962C8B-B14F-4D97-AF65-F5344CB8AC3E}">
        <p14:creationId xmlns:p14="http://schemas.microsoft.com/office/powerpoint/2010/main" val="157813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1349 KPIS:</a:t>
            </a:r>
          </a:p>
          <a:p>
            <a:endParaRPr lang="en-GB" dirty="0"/>
          </a:p>
          <a:p>
            <a:r>
              <a:rPr lang="en-GB" dirty="0"/>
              <a:t>Univariate analysis</a:t>
            </a:r>
            <a:r>
              <a:rPr lang="en-GB" baseline="0" dirty="0"/>
              <a:t> to identify those with greatest predictive power, WOE to support them and their information value.</a:t>
            </a:r>
            <a:endParaRPr lang="en-GB" dirty="0"/>
          </a:p>
          <a:p>
            <a:endParaRPr lang="en-GB" dirty="0"/>
          </a:p>
        </p:txBody>
      </p:sp>
    </p:spTree>
    <p:extLst>
      <p:ext uri="{BB962C8B-B14F-4D97-AF65-F5344CB8AC3E}">
        <p14:creationId xmlns:p14="http://schemas.microsoft.com/office/powerpoint/2010/main" val="3053017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32 KPIs have very strong predictive power.</a:t>
            </a:r>
          </a:p>
          <a:p>
            <a:endParaRPr lang="en-GB" dirty="0"/>
          </a:p>
          <a:p>
            <a:r>
              <a:rPr lang="en-GB" dirty="0"/>
              <a:t>Model suggests</a:t>
            </a:r>
            <a:r>
              <a:rPr lang="en-GB" baseline="0" dirty="0"/>
              <a:t> that KPIs in relation to networks are the most powerful in predicting future behaviours/influencers.  3 times more predictive than age of nominal.</a:t>
            </a:r>
          </a:p>
          <a:p>
            <a:endParaRPr lang="en-GB" baseline="0" dirty="0"/>
          </a:p>
          <a:p>
            <a:r>
              <a:rPr lang="en-GB" baseline="0" dirty="0"/>
              <a:t>Whereas, at the moment we tend to focus on the individual… IOM?</a:t>
            </a:r>
            <a:endParaRPr lang="en-GB" dirty="0"/>
          </a:p>
          <a:p>
            <a:endParaRPr lang="en-GB" dirty="0"/>
          </a:p>
        </p:txBody>
      </p:sp>
    </p:spTree>
    <p:extLst>
      <p:ext uri="{BB962C8B-B14F-4D97-AF65-F5344CB8AC3E}">
        <p14:creationId xmlns:p14="http://schemas.microsoft.com/office/powerpoint/2010/main" val="3560811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is where the insight begins to gain its scientific credibility.</a:t>
            </a:r>
            <a:endParaRPr lang="en-US" dirty="0"/>
          </a:p>
        </p:txBody>
      </p:sp>
    </p:spTree>
    <p:extLst>
      <p:ext uri="{BB962C8B-B14F-4D97-AF65-F5344CB8AC3E}">
        <p14:creationId xmlns:p14="http://schemas.microsoft.com/office/powerpoint/2010/main" val="15244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give us two lists to consider potential interventions:</a:t>
            </a:r>
          </a:p>
          <a:p>
            <a:endParaRPr lang="en-GB" dirty="0"/>
          </a:p>
          <a:p>
            <a:pPr marL="228600" indent="-228600">
              <a:buAutoNum type="arabicPeriod"/>
            </a:pPr>
            <a:r>
              <a:rPr lang="en-GB" dirty="0"/>
              <a:t>Who are the</a:t>
            </a:r>
            <a:r>
              <a:rPr lang="en-GB" baseline="0" dirty="0"/>
              <a:t> existing influencers and prioritisation of those?</a:t>
            </a:r>
          </a:p>
          <a:p>
            <a:pPr marL="228600" indent="-228600">
              <a:buAutoNum type="arabicPeriod"/>
            </a:pPr>
            <a:r>
              <a:rPr lang="en-GB" baseline="0" dirty="0"/>
              <a:t>Who are those who we think will soon make the transition to becoming influencers. </a:t>
            </a:r>
            <a:endParaRPr lang="en-GB" dirty="0"/>
          </a:p>
          <a:p>
            <a:endParaRPr lang="en-GB" dirty="0"/>
          </a:p>
        </p:txBody>
      </p:sp>
    </p:spTree>
    <p:extLst>
      <p:ext uri="{BB962C8B-B14F-4D97-AF65-F5344CB8AC3E}">
        <p14:creationId xmlns:p14="http://schemas.microsoft.com/office/powerpoint/2010/main" val="3885019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counted offences once a is an influencer.</a:t>
            </a:r>
          </a:p>
        </p:txBody>
      </p:sp>
    </p:spTree>
    <p:extLst>
      <p:ext uri="{BB962C8B-B14F-4D97-AF65-F5344CB8AC3E}">
        <p14:creationId xmlns:p14="http://schemas.microsoft.com/office/powerpoint/2010/main" val="1296255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part of a team at West Midlands Police</a:t>
            </a:r>
            <a:r>
              <a:rPr lang="en-GB" baseline="0" dirty="0"/>
              <a:t> working on a project named Data driven insight.</a:t>
            </a:r>
          </a:p>
          <a:p>
            <a:endParaRPr lang="en-GB" baseline="0" dirty="0"/>
          </a:p>
          <a:p>
            <a:r>
              <a:rPr lang="en-GB" baseline="0" dirty="0"/>
              <a:t>Two elements to the project. </a:t>
            </a:r>
          </a:p>
          <a:p>
            <a:endParaRPr lang="en-GB" baseline="0" dirty="0"/>
          </a:p>
          <a:p>
            <a:r>
              <a:rPr lang="en-GB" baseline="0" dirty="0"/>
              <a:t>First, is around the consolidation our data so that we can optimise the conventional insight that we would gain from it.  Ding this by developing visualisation to commercially available tools.</a:t>
            </a:r>
          </a:p>
          <a:p>
            <a:endParaRPr lang="en-GB" baseline="0" dirty="0"/>
          </a:p>
          <a:p>
            <a:r>
              <a:rPr lang="en-GB" baseline="0" dirty="0"/>
              <a:t>Secondly,  the establishment of an Analytics lab.  The lab has been used to scientifically investigate using data science techniques a policing problem.   </a:t>
            </a:r>
          </a:p>
          <a:p>
            <a:endParaRPr lang="en-GB" baseline="0" dirty="0"/>
          </a:p>
          <a:p>
            <a:r>
              <a:rPr lang="en-GB" dirty="0"/>
              <a:t>I hope to show</a:t>
            </a:r>
            <a:r>
              <a:rPr lang="en-GB" baseline="0" dirty="0"/>
              <a:t> over the next 30 minutes that.</a:t>
            </a:r>
            <a:endParaRPr lang="en-GB" dirty="0"/>
          </a:p>
        </p:txBody>
      </p:sp>
    </p:spTree>
    <p:extLst>
      <p:ext uri="{BB962C8B-B14F-4D97-AF65-F5344CB8AC3E}">
        <p14:creationId xmlns:p14="http://schemas.microsoft.com/office/powerpoint/2010/main" val="1586104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Why is this</a:t>
            </a:r>
            <a:r>
              <a:rPr lang="en-GB" baseline="0" dirty="0"/>
              <a:t> important. Wanted to identify question that touched on harm, vulnerability and demand.</a:t>
            </a:r>
          </a:p>
          <a:p>
            <a:endParaRPr lang="en-GB" baseline="0" dirty="0"/>
          </a:p>
          <a:p>
            <a:r>
              <a:rPr lang="en-GB" baseline="0" dirty="0"/>
              <a:t>We selected this partly based upon a need for insight and partly because we anticipated being able to get the correct data in.</a:t>
            </a:r>
          </a:p>
          <a:p>
            <a:endParaRPr lang="en-GB" baseline="0" dirty="0"/>
          </a:p>
          <a:p>
            <a:r>
              <a:rPr lang="en-GB" baseline="0" dirty="0"/>
              <a:t>Cost is based upon Home Office crime harm values index.  This is accurate for the crimes committed but incomplete for cost as some of the HOCR codes have changed and HO haven’t got an up to date list.  This makes this quite a conservative number. Later in the deck I have extrapolated these numbers out to give an indication of what the total costs could be.</a:t>
            </a:r>
            <a:endParaRPr lang="en-GB" dirty="0"/>
          </a:p>
        </p:txBody>
      </p:sp>
    </p:spTree>
    <p:extLst>
      <p:ext uri="{BB962C8B-B14F-4D97-AF65-F5344CB8AC3E}">
        <p14:creationId xmlns:p14="http://schemas.microsoft.com/office/powerpoint/2010/main" val="207717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achieve this we needed to buy</a:t>
            </a:r>
            <a:r>
              <a:rPr lang="en-GB" baseline="0" dirty="0"/>
              <a:t> in resource with data science skills.</a:t>
            </a:r>
            <a:endParaRPr lang="en-GB" dirty="0"/>
          </a:p>
          <a:p>
            <a:endParaRPr lang="en-GB" dirty="0"/>
          </a:p>
          <a:p>
            <a:r>
              <a:rPr lang="en-GB" dirty="0"/>
              <a:t>1.</a:t>
            </a:r>
            <a:r>
              <a:rPr lang="en-GB" baseline="0" dirty="0"/>
              <a:t> </a:t>
            </a:r>
            <a:r>
              <a:rPr lang="en-GB" dirty="0"/>
              <a:t>Shows that we can integrate structured</a:t>
            </a:r>
            <a:r>
              <a:rPr lang="en-GB" baseline="0" dirty="0"/>
              <a:t> data and make it available for manipulation</a:t>
            </a:r>
          </a:p>
          <a:p>
            <a:r>
              <a:rPr lang="en-GB" dirty="0"/>
              <a:t>2. Demonstrated the ability to text mine across un-structured data from IMS.  This is searching across the free text data within IMS logs. Use SCR</a:t>
            </a:r>
            <a:r>
              <a:rPr lang="en-GB" baseline="0" dirty="0"/>
              <a:t>/DHR example. </a:t>
            </a:r>
            <a:endParaRPr lang="en-GB" dirty="0"/>
          </a:p>
          <a:p>
            <a:endParaRPr lang="en-GB" dirty="0"/>
          </a:p>
          <a:p>
            <a:r>
              <a:rPr lang="en-GB" dirty="0"/>
              <a:t>267 million rows of structured data</a:t>
            </a:r>
          </a:p>
          <a:p>
            <a:r>
              <a:rPr lang="en-GB" dirty="0"/>
              <a:t>About</a:t>
            </a:r>
            <a:r>
              <a:rPr lang="en-GB" baseline="0" dirty="0"/>
              <a:t> 900k intel logs mined.</a:t>
            </a:r>
          </a:p>
          <a:p>
            <a:endParaRPr lang="en-GB" baseline="0" dirty="0"/>
          </a:p>
          <a:p>
            <a:r>
              <a:rPr lang="en-GB" baseline="0" dirty="0"/>
              <a:t>From that you get:</a:t>
            </a:r>
          </a:p>
          <a:p>
            <a:endParaRPr lang="en-GB" baseline="0" dirty="0"/>
          </a:p>
          <a:p>
            <a:r>
              <a:rPr lang="en-GB" baseline="0" dirty="0"/>
              <a:t>10 million nominals</a:t>
            </a:r>
          </a:p>
          <a:p>
            <a:r>
              <a:rPr lang="en-GB" dirty="0"/>
              <a:t>30</a:t>
            </a:r>
            <a:r>
              <a:rPr lang="en-GB" baseline="0" dirty="0"/>
              <a:t> million events</a:t>
            </a:r>
          </a:p>
          <a:p>
            <a:r>
              <a:rPr lang="en-GB" baseline="0" dirty="0"/>
              <a:t>14 million associations</a:t>
            </a:r>
            <a:endParaRPr lang="en-GB" dirty="0"/>
          </a:p>
        </p:txBody>
      </p:sp>
    </p:spTree>
    <p:extLst>
      <p:ext uri="{BB962C8B-B14F-4D97-AF65-F5344CB8AC3E}">
        <p14:creationId xmlns:p14="http://schemas.microsoft.com/office/powerpoint/2010/main" val="1713075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DDI</a:t>
            </a:r>
            <a:r>
              <a:rPr lang="en-GB" baseline="0" dirty="0"/>
              <a:t> achieves 99% data matching accuracy… bringing together records into one unique identify</a:t>
            </a:r>
          </a:p>
          <a:p>
            <a:endParaRPr lang="en-GB" baseline="0" dirty="0"/>
          </a:p>
          <a:p>
            <a:r>
              <a:rPr lang="en-GB" baseline="0" dirty="0"/>
              <a:t>32% more accurate than FLINTS</a:t>
            </a:r>
          </a:p>
          <a:p>
            <a:r>
              <a:rPr lang="en-GB" baseline="0" dirty="0"/>
              <a:t>39% more accurate than CORVUS</a:t>
            </a:r>
          </a:p>
          <a:p>
            <a:endParaRPr lang="en-GB" baseline="0" dirty="0"/>
          </a:p>
          <a:p>
            <a:r>
              <a:rPr lang="en-GB" baseline="0" dirty="0"/>
              <a:t>e.g. if a nominal had 100 records that related to them… DDI would bring 99 of them back in a single view of the nominal</a:t>
            </a:r>
          </a:p>
          <a:p>
            <a:r>
              <a:rPr lang="en-GB" dirty="0"/>
              <a:t>			   </a:t>
            </a:r>
            <a:r>
              <a:rPr lang="en-GB" baseline="0" dirty="0"/>
              <a:t>                FLINTS would bring back 68</a:t>
            </a:r>
          </a:p>
          <a:p>
            <a:r>
              <a:rPr lang="en-GB" baseline="0" dirty="0"/>
              <a:t>			                   CORVUS would bring back 61</a:t>
            </a:r>
          </a:p>
          <a:p>
            <a:endParaRPr lang="en-GB" dirty="0"/>
          </a:p>
        </p:txBody>
      </p:sp>
    </p:spTree>
    <p:extLst>
      <p:ext uri="{BB962C8B-B14F-4D97-AF65-F5344CB8AC3E}">
        <p14:creationId xmlns:p14="http://schemas.microsoft.com/office/powerpoint/2010/main" val="351842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Process was data</a:t>
            </a:r>
            <a:r>
              <a:rPr lang="en-GB" baseline="0" dirty="0"/>
              <a:t> driven….. The lab did the maths then sense checked it with the business….. Not the other way around which risks adding in bias to the model/approach.</a:t>
            </a:r>
          </a:p>
          <a:p>
            <a:endParaRPr lang="en-GB" baseline="0" dirty="0"/>
          </a:p>
          <a:p>
            <a:r>
              <a:rPr lang="en-GB" baseline="0" dirty="0"/>
              <a:t>Understanding Data Integration: Integrate 9 systems</a:t>
            </a:r>
          </a:p>
          <a:p>
            <a:endParaRPr lang="en-GB" baseline="0" dirty="0"/>
          </a:p>
          <a:p>
            <a:r>
              <a:rPr lang="en-GB" baseline="0" dirty="0"/>
              <a:t>Nominal Matching: Having a single view of everything we know about a nominal and removing duplicates.  This work then used to build the Qlik dashboards.</a:t>
            </a:r>
          </a:p>
          <a:p>
            <a:endParaRPr lang="en-GB" baseline="0" dirty="0"/>
          </a:p>
          <a:p>
            <a:r>
              <a:rPr lang="en-GB" baseline="0" dirty="0"/>
              <a:t>Interim nominal tables: Allowed us to plot a nominals history over time and creates an index of all events for all nominals</a:t>
            </a:r>
          </a:p>
          <a:p>
            <a:endParaRPr lang="en-GB" baseline="0" dirty="0"/>
          </a:p>
          <a:p>
            <a:r>
              <a:rPr lang="en-GB" baseline="0" dirty="0"/>
              <a:t>Nominal Base Table: Key data and metrics, develop KPIs using univariate analysis.</a:t>
            </a:r>
          </a:p>
          <a:p>
            <a:endParaRPr lang="en-GB" baseline="0" dirty="0"/>
          </a:p>
          <a:p>
            <a:r>
              <a:rPr lang="en-GB" baseline="0" dirty="0"/>
              <a:t>Risk Model: Risk scoring the nominals and identifying the KPIS with the greatest predictive power. </a:t>
            </a:r>
          </a:p>
          <a:p>
            <a:endParaRPr lang="en-GB" dirty="0"/>
          </a:p>
        </p:txBody>
      </p:sp>
    </p:spTree>
    <p:extLst>
      <p:ext uri="{BB962C8B-B14F-4D97-AF65-F5344CB8AC3E}">
        <p14:creationId xmlns:p14="http://schemas.microsoft.com/office/powerpoint/2010/main" val="2987772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Iterative</a:t>
            </a:r>
            <a:r>
              <a:rPr lang="en-GB" baseline="0" dirty="0"/>
              <a:t> Insight:  As part of the process the data scientists discover and highlight little snippets that may or may not be useful to the business.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Early co-offending is a good indicator of future solo serious assaults… not small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a:t>How does this influence our policymaking.</a:t>
            </a:r>
            <a:endParaRPr lang="en-GB" dirty="0"/>
          </a:p>
          <a:p>
            <a:endParaRPr lang="en-GB" dirty="0"/>
          </a:p>
        </p:txBody>
      </p:sp>
    </p:spTree>
    <p:extLst>
      <p:ext uri="{BB962C8B-B14F-4D97-AF65-F5344CB8AC3E}">
        <p14:creationId xmlns:p14="http://schemas.microsoft.com/office/powerpoint/2010/main" val="29054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rial" panose="020B0604020202020204" pitchFamily="34" charset="0"/>
                <a:ea typeface="Arial" panose="020B0604020202020204" pitchFamily="34" charset="0"/>
              </a:rPr>
              <a:t>The Lab began by carrying out segmentation on over 600,000 nominals from CRIMES data using the </a:t>
            </a:r>
            <a:r>
              <a:rPr lang="en-IE" sz="1200" kern="1200" dirty="0">
                <a:solidFill>
                  <a:schemeClr val="tx1"/>
                </a:solidFill>
                <a:effectLst/>
                <a:latin typeface="Arial" pitchFamily="34" charset="0"/>
                <a:ea typeface="Arial" pitchFamily="34" charset="0"/>
                <a:cs typeface="Arial" pitchFamily="34" charset="0"/>
              </a:rPr>
              <a:t>Self-Organising Maps Clustering Algorithm</a:t>
            </a:r>
            <a:r>
              <a:rPr lang="en-GB" sz="1200" kern="1200" dirty="0">
                <a:solidFill>
                  <a:schemeClr val="tx1"/>
                </a:solidFill>
                <a:effectLst/>
                <a:latin typeface="Arial" pitchFamily="34" charset="0"/>
                <a:ea typeface="Arial" pitchFamily="34" charset="0"/>
                <a:cs typeface="Arial" pitchFamily="34" charset="0"/>
              </a:rPr>
              <a:t>  </a:t>
            </a:r>
            <a:r>
              <a:rPr lang="en-IE" sz="1200" kern="1200" dirty="0">
                <a:solidFill>
                  <a:schemeClr val="tx1"/>
                </a:solidFill>
                <a:effectLst/>
                <a:latin typeface="Arial" pitchFamily="34" charset="0"/>
                <a:ea typeface="Arial" pitchFamily="34" charset="0"/>
                <a:cs typeface="Arial" pitchFamily="34" charset="0"/>
              </a:rPr>
              <a:t>. The segmentation highlighted a large number of nominals who had co-offended multiple times and with multiple people (i.e. had a large network</a:t>
            </a:r>
            <a:r>
              <a:rPr lang="en-GB" sz="1200" kern="1200" dirty="0">
                <a:solidFill>
                  <a:schemeClr val="tx1"/>
                </a:solidFill>
                <a:effectLst/>
                <a:latin typeface="Arial" pitchFamily="34" charset="0"/>
                <a:ea typeface="Arial" pitchFamily="34" charset="0"/>
                <a:cs typeface="Arial" pitchFamily="34" charset="0"/>
              </a:rPr>
              <a:t> </a:t>
            </a:r>
            <a:r>
              <a:rPr lang="en-IE" sz="1200" kern="1200" dirty="0">
                <a:solidFill>
                  <a:schemeClr val="tx1"/>
                </a:solidFill>
                <a:effectLst/>
                <a:latin typeface="Arial" pitchFamily="34" charset="0"/>
                <a:ea typeface="Arial" pitchFamily="34" charset="0"/>
                <a:cs typeface="Arial" pitchFamily="34" charset="0"/>
              </a:rPr>
              <a:t>). </a:t>
            </a:r>
            <a:r>
              <a:rPr lang="en-GB" sz="1200" kern="1200" dirty="0">
                <a:solidFill>
                  <a:schemeClr val="tx1"/>
                </a:solidFill>
                <a:effectLst/>
                <a:latin typeface="Arial" pitchFamily="34" charset="0"/>
                <a:ea typeface="Arial" pitchFamily="34" charset="0"/>
                <a:cs typeface="Arial" pitchFamily="34" charset="0"/>
              </a:rPr>
              <a:t> </a:t>
            </a:r>
            <a:endParaRPr lang="en-GB" dirty="0"/>
          </a:p>
          <a:p>
            <a:endParaRPr lang="en-GB" dirty="0"/>
          </a:p>
          <a:p>
            <a:r>
              <a:rPr lang="en-GB" dirty="0"/>
              <a:t>1 Red = Older than (3 years)</a:t>
            </a:r>
          </a:p>
          <a:p>
            <a:r>
              <a:rPr lang="en-GB" dirty="0"/>
              <a:t>2</a:t>
            </a:r>
            <a:r>
              <a:rPr lang="en-GB" baseline="0" dirty="0"/>
              <a:t> Red = More crime than the person than they have influence.</a:t>
            </a:r>
          </a:p>
          <a:p>
            <a:r>
              <a:rPr lang="en-GB" baseline="0" dirty="0"/>
              <a:t>3 Red = Bigger criminal network</a:t>
            </a:r>
          </a:p>
          <a:p>
            <a:endParaRPr lang="en-GB" baseline="0" dirty="0"/>
          </a:p>
          <a:p>
            <a:r>
              <a:rPr lang="en-GB" baseline="0" dirty="0"/>
              <a:t>Go through the key stats.</a:t>
            </a:r>
          </a:p>
          <a:p>
            <a:endParaRPr lang="en-GB" baseline="0" dirty="0"/>
          </a:p>
          <a:p>
            <a:r>
              <a:rPr lang="en-GB" baseline="0" dirty="0"/>
              <a:t>This process has identified out target group.</a:t>
            </a:r>
            <a:endParaRPr lang="en-GB" dirty="0"/>
          </a:p>
          <a:p>
            <a:endParaRPr lang="en-GB" dirty="0"/>
          </a:p>
        </p:txBody>
      </p:sp>
    </p:spTree>
    <p:extLst>
      <p:ext uri="{BB962C8B-B14F-4D97-AF65-F5344CB8AC3E}">
        <p14:creationId xmlns:p14="http://schemas.microsoft.com/office/powerpoint/2010/main" val="1103451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of overall</a:t>
            </a:r>
            <a:r>
              <a:rPr lang="en-GB" baseline="0" dirty="0"/>
              <a:t> </a:t>
            </a:r>
            <a:r>
              <a:rPr lang="en-GB" dirty="0"/>
              <a:t>offenders:</a:t>
            </a:r>
            <a:r>
              <a:rPr lang="en-GB" baseline="0" dirty="0"/>
              <a:t> 30,000: 600000K total offending  population</a:t>
            </a:r>
          </a:p>
          <a:p>
            <a:endParaRPr lang="en-GB" baseline="0" dirty="0"/>
          </a:p>
          <a:p>
            <a:r>
              <a:rPr lang="en-GB" baseline="0" dirty="0"/>
              <a:t>Influencers committed 40% of co-offending crimes committed by overall co-offending population</a:t>
            </a:r>
          </a:p>
          <a:p>
            <a:endParaRPr lang="en-GB" baseline="0" dirty="0"/>
          </a:p>
          <a:p>
            <a:r>
              <a:rPr lang="en-GB" baseline="0" dirty="0"/>
              <a:t>23% of all solo crimes from overall population. </a:t>
            </a:r>
          </a:p>
          <a:p>
            <a:endParaRPr lang="en-GB" baseline="0" dirty="0"/>
          </a:p>
          <a:p>
            <a:r>
              <a:rPr lang="en-GB" baseline="0" dirty="0"/>
              <a:t>The red identifies core who are already influences.</a:t>
            </a:r>
          </a:p>
          <a:p>
            <a:endParaRPr lang="en-GB" baseline="0" dirty="0"/>
          </a:p>
          <a:p>
            <a:r>
              <a:rPr lang="en-GB" baseline="0" dirty="0"/>
              <a:t>The right identifies the different journeys that people can take.</a:t>
            </a:r>
          </a:p>
          <a:p>
            <a:endParaRPr lang="en-GB" baseline="0" dirty="0"/>
          </a:p>
          <a:p>
            <a:r>
              <a:rPr lang="en-GB" baseline="0" dirty="0"/>
              <a:t>To put this into context the influence only represent 5 percent of offending population but responsible for 40 percent of all co offending crime and 23 percent of total recorded solo crime.</a:t>
            </a:r>
            <a:endParaRPr lang="en-GB" dirty="0"/>
          </a:p>
        </p:txBody>
      </p:sp>
    </p:spTree>
    <p:extLst>
      <p:ext uri="{BB962C8B-B14F-4D97-AF65-F5344CB8AC3E}">
        <p14:creationId xmlns:p14="http://schemas.microsoft.com/office/powerpoint/2010/main" val="1673204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49149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4082579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4133380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_Top">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userDrawn="1">
            <p:ph type="ctrTitle" hasCustomPrompt="1"/>
          </p:nvPr>
        </p:nvSpPr>
        <p:spPr>
          <a:xfrm>
            <a:off x="3301863" y="3743811"/>
            <a:ext cx="6235675" cy="996950"/>
          </a:xfrm>
          <a:prstGeom prst="rect">
            <a:avLst/>
          </a:prstGeom>
        </p:spPr>
        <p:txBody>
          <a:bodyPr lIns="0" tIns="0" anchor="b" anchorCtr="0">
            <a:noAutofit/>
          </a:bodyPr>
          <a:lstStyle>
            <a:lvl1pPr algn="l">
              <a:lnSpc>
                <a:spcPct val="100000"/>
              </a:lnSpc>
              <a:defRPr sz="3600" b="0" spc="0" baseline="0">
                <a:solidFill>
                  <a:schemeClr val="accent1"/>
                </a:solidFill>
                <a:latin typeface="+mj-lt"/>
                <a:cs typeface="Arial" pitchFamily="34" charset="0"/>
              </a:defRPr>
            </a:lvl1pPr>
          </a:lstStyle>
          <a:p>
            <a:r>
              <a:rPr lang="en-US" dirty="0"/>
              <a:t>West Midlands Police</a:t>
            </a:r>
            <a:endParaRPr lang="en-GB" dirty="0"/>
          </a:p>
        </p:txBody>
      </p:sp>
      <p:sp>
        <p:nvSpPr>
          <p:cNvPr id="33" name="Text Placeholder 32"/>
          <p:cNvSpPr>
            <a:spLocks noGrp="1"/>
          </p:cNvSpPr>
          <p:nvPr userDrawn="1">
            <p:ph type="body" sz="quarter" idx="10" hasCustomPrompt="1"/>
          </p:nvPr>
        </p:nvSpPr>
        <p:spPr>
          <a:xfrm>
            <a:off x="3301861" y="4664062"/>
            <a:ext cx="6235675" cy="467562"/>
          </a:xfrm>
        </p:spPr>
        <p:txBody>
          <a:bodyPr/>
          <a:lstStyle>
            <a:lvl1pPr marL="0" indent="0" algn="l" rtl="0" eaLnBrk="1" fontAlgn="base" hangingPunct="1">
              <a:lnSpc>
                <a:spcPct val="100000"/>
              </a:lnSpc>
              <a:spcBef>
                <a:spcPct val="0"/>
              </a:spcBef>
              <a:spcAft>
                <a:spcPct val="0"/>
              </a:spcAft>
              <a:buFont typeface="Arial" charset="0"/>
              <a:buNone/>
              <a:defRPr lang="en-US" sz="4800" b="0" kern="1200" spc="0" baseline="0" dirty="0" smtClean="0">
                <a:solidFill>
                  <a:schemeClr val="accent2"/>
                </a:solidFill>
                <a:latin typeface="+mj-lt"/>
                <a:ea typeface="Arial" pitchFamily="-105" charset="-52"/>
                <a:cs typeface="Arial" pitchFamily="34" charset="0"/>
              </a:defRPr>
            </a:lvl1pPr>
            <a:lvl2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2pPr>
            <a:lvl3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3pPr>
            <a:lvl4pPr algn="l" rtl="0" eaLnBrk="1" fontAlgn="base" hangingPunct="1">
              <a:lnSpc>
                <a:spcPct val="100000"/>
              </a:lnSpc>
              <a:spcBef>
                <a:spcPct val="0"/>
              </a:spcBef>
              <a:spcAft>
                <a:spcPct val="0"/>
              </a:spcAft>
              <a:buFont typeface="Arial" charset="0"/>
              <a:defRPr lang="en-US" sz="2000" b="0" kern="1200" spc="0" baseline="0" dirty="0" smtClean="0">
                <a:solidFill>
                  <a:schemeClr val="accent1"/>
                </a:solidFill>
                <a:latin typeface="Arial" pitchFamily="34" charset="0"/>
                <a:ea typeface="Arial" pitchFamily="-105" charset="-52"/>
                <a:cs typeface="Arial" pitchFamily="34" charset="0"/>
              </a:defRPr>
            </a:lvl4pPr>
            <a:lvl5pPr algn="l" rtl="0" eaLnBrk="1" fontAlgn="base" hangingPunct="1">
              <a:lnSpc>
                <a:spcPct val="100000"/>
              </a:lnSpc>
              <a:spcBef>
                <a:spcPct val="0"/>
              </a:spcBef>
              <a:spcAft>
                <a:spcPct val="0"/>
              </a:spcAft>
              <a:buFont typeface="Arial" charset="0"/>
              <a:defRPr lang="en-AU" sz="2000" b="0" kern="1200" spc="0" baseline="0" dirty="0">
                <a:solidFill>
                  <a:schemeClr val="accent1"/>
                </a:solidFill>
                <a:latin typeface="Arial" pitchFamily="34" charset="0"/>
                <a:ea typeface="Arial" pitchFamily="-105" charset="-52"/>
                <a:cs typeface="Arial" pitchFamily="34" charset="0"/>
              </a:defRPr>
            </a:lvl5pPr>
          </a:lstStyle>
          <a:p>
            <a:pPr lvl="0"/>
            <a:r>
              <a:rPr lang="en-US" dirty="0"/>
              <a:t>A year in review</a:t>
            </a:r>
          </a:p>
        </p:txBody>
      </p:sp>
      <p:grpSp>
        <p:nvGrpSpPr>
          <p:cNvPr id="9" name="Group 8"/>
          <p:cNvGrpSpPr/>
          <p:nvPr userDrawn="1"/>
        </p:nvGrpSpPr>
        <p:grpSpPr>
          <a:xfrm>
            <a:off x="2476501" y="5728514"/>
            <a:ext cx="6386551" cy="647398"/>
            <a:chOff x="2394054" y="5801051"/>
            <a:chExt cx="4253234" cy="574861"/>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80049" y="5801051"/>
              <a:ext cx="1067239" cy="574861"/>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91921" y="5825998"/>
              <a:ext cx="1378264" cy="452017"/>
            </a:xfrm>
            <a:prstGeom prst="rect">
              <a:avLst/>
            </a:prstGeom>
          </p:spPr>
        </p:pic>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94054" y="5868590"/>
              <a:ext cx="1188002" cy="383993"/>
            </a:xfrm>
            <a:prstGeom prst="rect">
              <a:avLst/>
            </a:prstGeom>
          </p:spPr>
        </p:pic>
      </p:grpSp>
    </p:spTree>
    <p:extLst>
      <p:ext uri="{BB962C8B-B14F-4D97-AF65-F5344CB8AC3E}">
        <p14:creationId xmlns:p14="http://schemas.microsoft.com/office/powerpoint/2010/main" val="3942322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Text Slide">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a:xfrm>
            <a:off x="607485" y="1288800"/>
            <a:ext cx="10977033"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
        <p:nvSpPr>
          <p:cNvPr id="8" name="Content Placeholder 7"/>
          <p:cNvSpPr>
            <a:spLocks noGrp="1"/>
          </p:cNvSpPr>
          <p:nvPr>
            <p:ph sz="quarter" idx="11"/>
          </p:nvPr>
        </p:nvSpPr>
        <p:spPr>
          <a:xfrm>
            <a:off x="607485" y="1684800"/>
            <a:ext cx="10977033" cy="4806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1"/>
          <p:cNvSpPr>
            <a:spLocks noGrp="1"/>
          </p:cNvSpPr>
          <p:nvPr>
            <p:ph type="title"/>
          </p:nvPr>
        </p:nvSpPr>
        <p:spPr/>
        <p:txBody>
          <a:bodyPr/>
          <a:lstStyle/>
          <a:p>
            <a:r>
              <a:rPr lang="en-US" dirty="0"/>
              <a:t>Click to edit Master title style</a:t>
            </a:r>
            <a:endParaRPr lang="en-AU" dirty="0"/>
          </a:p>
        </p:txBody>
      </p:sp>
      <p:sp>
        <p:nvSpPr>
          <p:cNvPr id="6" name="Slide Number Placeholder 5"/>
          <p:cNvSpPr>
            <a:spLocks noGrp="1"/>
          </p:cNvSpPr>
          <p:nvPr>
            <p:ph type="sldNum" sz="quarter" idx="13"/>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Tree>
    <p:extLst>
      <p:ext uri="{BB962C8B-B14F-4D97-AF65-F5344CB8AC3E}">
        <p14:creationId xmlns:p14="http://schemas.microsoft.com/office/powerpoint/2010/main" val="116777935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wo Column Text slide with Headings">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7" name="Title 6"/>
          <p:cNvSpPr>
            <a:spLocks noGrp="1"/>
          </p:cNvSpPr>
          <p:nvPr>
            <p:ph type="title"/>
          </p:nvPr>
        </p:nvSpPr>
        <p:spPr/>
        <p:txBody>
          <a:bodyPr/>
          <a:lstStyle/>
          <a:p>
            <a:r>
              <a:rPr lang="en-US" dirty="0"/>
              <a:t>Click to edit Master title style</a:t>
            </a:r>
            <a:endParaRPr lang="en-AU" dirty="0"/>
          </a:p>
        </p:txBody>
      </p:sp>
      <p:sp>
        <p:nvSpPr>
          <p:cNvPr id="10" name="Text Placeholder 16"/>
          <p:cNvSpPr>
            <a:spLocks noGrp="1"/>
          </p:cNvSpPr>
          <p:nvPr>
            <p:ph type="body" sz="quarter" idx="10"/>
          </p:nvPr>
        </p:nvSpPr>
        <p:spPr>
          <a:xfrm>
            <a:off x="607485" y="1288800"/>
            <a:ext cx="5346819"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
        <p:nvSpPr>
          <p:cNvPr id="11" name="Content Placeholder 7"/>
          <p:cNvSpPr>
            <a:spLocks noGrp="1"/>
          </p:cNvSpPr>
          <p:nvPr>
            <p:ph sz="quarter" idx="11"/>
          </p:nvPr>
        </p:nvSpPr>
        <p:spPr>
          <a:xfrm>
            <a:off x="607367" y="1684800"/>
            <a:ext cx="5346819" cy="480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16"/>
          <p:cNvSpPr>
            <a:spLocks noGrp="1"/>
          </p:cNvSpPr>
          <p:nvPr>
            <p:ph type="body" sz="quarter" idx="16"/>
          </p:nvPr>
        </p:nvSpPr>
        <p:spPr>
          <a:xfrm>
            <a:off x="6239933" y="1288800"/>
            <a:ext cx="5344584"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
        <p:nvSpPr>
          <p:cNvPr id="13" name="Content Placeholder 7"/>
          <p:cNvSpPr>
            <a:spLocks noGrp="1"/>
          </p:cNvSpPr>
          <p:nvPr>
            <p:ph sz="quarter" idx="17"/>
          </p:nvPr>
        </p:nvSpPr>
        <p:spPr>
          <a:xfrm>
            <a:off x="6239933" y="1684800"/>
            <a:ext cx="5344584" cy="480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9322762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lumn Text slide with Heading">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7" name="Title 6"/>
          <p:cNvSpPr>
            <a:spLocks noGrp="1"/>
          </p:cNvSpPr>
          <p:nvPr>
            <p:ph type="title"/>
          </p:nvPr>
        </p:nvSpPr>
        <p:spPr/>
        <p:txBody>
          <a:bodyPr/>
          <a:lstStyle/>
          <a:p>
            <a:r>
              <a:rPr lang="en-US"/>
              <a:t>Click to edit Master title style</a:t>
            </a:r>
            <a:endParaRPr lang="en-AU"/>
          </a:p>
        </p:txBody>
      </p:sp>
      <p:sp>
        <p:nvSpPr>
          <p:cNvPr id="9" name="Text Placeholder 16"/>
          <p:cNvSpPr>
            <a:spLocks noGrp="1"/>
          </p:cNvSpPr>
          <p:nvPr>
            <p:ph type="body" sz="quarter" idx="10"/>
          </p:nvPr>
        </p:nvSpPr>
        <p:spPr>
          <a:xfrm>
            <a:off x="607485" y="1288800"/>
            <a:ext cx="10977033"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
        <p:nvSpPr>
          <p:cNvPr id="11" name="Content Placeholder 7"/>
          <p:cNvSpPr>
            <a:spLocks noGrp="1"/>
          </p:cNvSpPr>
          <p:nvPr>
            <p:ph sz="quarter" idx="11"/>
          </p:nvPr>
        </p:nvSpPr>
        <p:spPr>
          <a:xfrm>
            <a:off x="607485" y="1684800"/>
            <a:ext cx="5346700" cy="480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Content Placeholder 7"/>
          <p:cNvSpPr>
            <a:spLocks noGrp="1"/>
          </p:cNvSpPr>
          <p:nvPr>
            <p:ph sz="quarter" idx="17"/>
          </p:nvPr>
        </p:nvSpPr>
        <p:spPr>
          <a:xfrm>
            <a:off x="6239933" y="1684800"/>
            <a:ext cx="5344584" cy="4808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3291744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13"/>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6" name="Title 5"/>
          <p:cNvSpPr>
            <a:spLocks noGrp="1"/>
          </p:cNvSpPr>
          <p:nvPr>
            <p:ph type="title"/>
          </p:nvPr>
        </p:nvSpPr>
        <p:spPr/>
        <p:txBody>
          <a:bodyPr/>
          <a:lstStyle/>
          <a:p>
            <a:r>
              <a:rPr lang="en-US"/>
              <a:t>Click to edit Master title style</a:t>
            </a:r>
            <a:endParaRPr lang="en-AU"/>
          </a:p>
        </p:txBody>
      </p:sp>
      <p:sp>
        <p:nvSpPr>
          <p:cNvPr id="10" name="Content Placeholder 9"/>
          <p:cNvSpPr>
            <a:spLocks noGrp="1"/>
          </p:cNvSpPr>
          <p:nvPr>
            <p:ph sz="quarter" idx="14"/>
          </p:nvPr>
        </p:nvSpPr>
        <p:spPr>
          <a:xfrm>
            <a:off x="607485" y="1288801"/>
            <a:ext cx="10977033" cy="5204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27424176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olumn Text slide">
    <p:spTree>
      <p:nvGrpSpPr>
        <p:cNvPr id="1" name=""/>
        <p:cNvGrpSpPr/>
        <p:nvPr/>
      </p:nvGrpSpPr>
      <p:grpSpPr>
        <a:xfrm>
          <a:off x="0" y="0"/>
          <a:ext cx="0" cy="0"/>
          <a:chOff x="0" y="0"/>
          <a:chExt cx="0" cy="0"/>
        </a:xfrm>
      </p:grpSpPr>
      <p:sp>
        <p:nvSpPr>
          <p:cNvPr id="6" name="Slide Number Placeholder 5"/>
          <p:cNvSpPr>
            <a:spLocks noGrp="1"/>
          </p:cNvSpPr>
          <p:nvPr>
            <p:ph type="sldNum" sz="quarter" idx="15"/>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7" name="Title 6"/>
          <p:cNvSpPr>
            <a:spLocks noGrp="1"/>
          </p:cNvSpPr>
          <p:nvPr>
            <p:ph type="title"/>
          </p:nvPr>
        </p:nvSpPr>
        <p:spPr/>
        <p:txBody>
          <a:bodyPr/>
          <a:lstStyle/>
          <a:p>
            <a:r>
              <a:rPr lang="en-US"/>
              <a:t>Click to edit Master title style</a:t>
            </a:r>
            <a:endParaRPr lang="en-AU"/>
          </a:p>
        </p:txBody>
      </p:sp>
      <p:sp>
        <p:nvSpPr>
          <p:cNvPr id="4" name="Content Placeholder 3"/>
          <p:cNvSpPr>
            <a:spLocks noGrp="1"/>
          </p:cNvSpPr>
          <p:nvPr>
            <p:ph sz="quarter" idx="16"/>
          </p:nvPr>
        </p:nvSpPr>
        <p:spPr>
          <a:xfrm>
            <a:off x="607485" y="1288801"/>
            <a:ext cx="5346700" cy="5204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Content Placeholder 3"/>
          <p:cNvSpPr>
            <a:spLocks noGrp="1"/>
          </p:cNvSpPr>
          <p:nvPr>
            <p:ph sz="quarter" idx="17"/>
          </p:nvPr>
        </p:nvSpPr>
        <p:spPr>
          <a:xfrm>
            <a:off x="6239934" y="1288801"/>
            <a:ext cx="5344583" cy="52040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167379869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5" name="Title 4"/>
          <p:cNvSpPr>
            <a:spLocks noGrp="1"/>
          </p:cNvSpPr>
          <p:nvPr>
            <p:ph type="title"/>
          </p:nvPr>
        </p:nvSpPr>
        <p:spPr/>
        <p:txBody>
          <a:bodyPr/>
          <a:lstStyle/>
          <a:p>
            <a:r>
              <a:rPr lang="en-US"/>
              <a:t>Click to edit Master title style</a:t>
            </a:r>
            <a:endParaRPr lang="en-AU"/>
          </a:p>
        </p:txBody>
      </p:sp>
      <p:sp>
        <p:nvSpPr>
          <p:cNvPr id="6" name="Text Placeholder 16"/>
          <p:cNvSpPr>
            <a:spLocks noGrp="1"/>
          </p:cNvSpPr>
          <p:nvPr>
            <p:ph type="body" sz="quarter" idx="10"/>
          </p:nvPr>
        </p:nvSpPr>
        <p:spPr>
          <a:xfrm>
            <a:off x="607485" y="1288800"/>
            <a:ext cx="10977033" cy="396000"/>
          </a:xfrm>
          <a:prstGeom prst="rect">
            <a:avLst/>
          </a:prstGeom>
        </p:spPr>
        <p:txBody>
          <a:bodyPr lIns="0"/>
          <a:lstStyle>
            <a:lvl1pPr marL="0" indent="0">
              <a:buNone/>
              <a:defRPr sz="2000">
                <a:solidFill>
                  <a:schemeClr val="accent1"/>
                </a:solidFill>
                <a:latin typeface="+mj-lt"/>
              </a:defRPr>
            </a:lvl1pPr>
            <a:lvl2pPr>
              <a:defRPr sz="2600"/>
            </a:lvl2pPr>
            <a:lvl3pPr>
              <a:defRPr sz="2400"/>
            </a:lvl3pPr>
            <a:lvl4pPr>
              <a:defRPr sz="2200"/>
            </a:lvl4pPr>
            <a:lvl5pPr>
              <a:defRPr sz="2000"/>
            </a:lvl5pPr>
          </a:lstStyle>
          <a:p>
            <a:pPr lvl="0"/>
            <a:r>
              <a:rPr lang="en-US" dirty="0"/>
              <a:t>Click to edit Master text styles</a:t>
            </a:r>
          </a:p>
        </p:txBody>
      </p:sp>
    </p:spTree>
    <p:extLst>
      <p:ext uri="{BB962C8B-B14F-4D97-AF65-F5344CB8AC3E}">
        <p14:creationId xmlns:p14="http://schemas.microsoft.com/office/powerpoint/2010/main" val="350889866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
        <p:nvSpPr>
          <p:cNvPr id="5" name="Title 4"/>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306938191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753020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598" y="225475"/>
            <a:ext cx="2539717" cy="1026000"/>
          </a:xfrm>
          <a:prstGeom prst="rect">
            <a:avLst/>
          </a:prstGeom>
        </p:spPr>
      </p:pic>
      <p:sp>
        <p:nvSpPr>
          <p:cNvPr id="4"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grpSp>
        <p:nvGrpSpPr>
          <p:cNvPr id="6" name="Group 5" hidden="1"/>
          <p:cNvGrpSpPr/>
          <p:nvPr userDrawn="1"/>
        </p:nvGrpSpPr>
        <p:grpSpPr>
          <a:xfrm>
            <a:off x="0" y="0"/>
            <a:ext cx="12192000" cy="6858000"/>
            <a:chOff x="0" y="0"/>
            <a:chExt cx="9144000" cy="6858000"/>
          </a:xfrm>
        </p:grpSpPr>
        <p:cxnSp>
          <p:nvCxnSpPr>
            <p:cNvPr id="7" name="Straight Connector 6"/>
            <p:cNvCxnSpPr/>
            <p:nvPr/>
          </p:nvCxnSpPr>
          <p:spPr>
            <a:xfrm>
              <a:off x="455613"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83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8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64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07088"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6625"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18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26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0" y="38893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0" y="1055688"/>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0" y="1162050"/>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0" y="1278439"/>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0" y="34274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0" y="389096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0" y="649287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6575425"/>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0" y="6704013"/>
              <a:ext cx="9144000" cy="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8737600" y="0"/>
              <a:ext cx="0" cy="6858000"/>
            </a:xfrm>
            <a:prstGeom prst="line">
              <a:avLst/>
            </a:prstGeom>
            <a:ln w="6350">
              <a:solidFill>
                <a:srgbClr val="CBCCCC"/>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3523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chemeClr val="accent3"/>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36100" y="393740"/>
            <a:ext cx="2238193" cy="69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07485" y="749080"/>
            <a:ext cx="10977033"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US" dirty="0"/>
              <a:t>Click to edit Master title style </a:t>
            </a:r>
            <a:endParaRPr lang="en-GB" dirty="0"/>
          </a:p>
        </p:txBody>
      </p:sp>
      <p:sp>
        <p:nvSpPr>
          <p:cNvPr id="6"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90CBDC3A-D49F-4631-A8C7-55D59B33E5FA}"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88915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Slide 1 - Subtitle">
    <p:bg>
      <p:bgPr>
        <a:solidFill>
          <a:schemeClr val="accent3"/>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36100" y="393740"/>
            <a:ext cx="2238193" cy="69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07485" y="749080"/>
            <a:ext cx="10977033"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US" dirty="0"/>
              <a:t>Click to edit Master title style </a:t>
            </a:r>
            <a:endParaRPr lang="en-GB" dirty="0"/>
          </a:p>
        </p:txBody>
      </p:sp>
      <p:sp>
        <p:nvSpPr>
          <p:cNvPr id="6" name="Text Placeholder 5"/>
          <p:cNvSpPr>
            <a:spLocks noGrp="1"/>
          </p:cNvSpPr>
          <p:nvPr>
            <p:ph type="body" sz="quarter" idx="11"/>
          </p:nvPr>
        </p:nvSpPr>
        <p:spPr>
          <a:xfrm>
            <a:off x="607485" y="1911350"/>
            <a:ext cx="10977033" cy="4478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90CBDC3A-D49F-4631-A8C7-55D59B33E5FA}"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37432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36100" y="393740"/>
            <a:ext cx="2238193" cy="69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07485" y="748800"/>
            <a:ext cx="10977033"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US" dirty="0"/>
              <a:t>Click to edit Master title style </a:t>
            </a:r>
            <a:endParaRPr lang="en-GB" dirty="0"/>
          </a:p>
        </p:txBody>
      </p:sp>
      <p:sp>
        <p:nvSpPr>
          <p:cNvPr id="6"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90CBDC3A-D49F-4631-A8C7-55D59B33E5FA}"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9660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ivider Slide 2 - Subtitle">
    <p:bg>
      <p:bgPr>
        <a:solidFill>
          <a:schemeClr val="accent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36100" y="393740"/>
            <a:ext cx="2238193" cy="69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607485" y="748800"/>
            <a:ext cx="10977033" cy="1161492"/>
          </a:xfrm>
          <a:prstGeom prst="rect">
            <a:avLst/>
          </a:prstGeom>
        </p:spPr>
        <p:txBody>
          <a:bodyPr lIns="0" tIns="0" anchor="b" anchorCtr="0">
            <a:noAutofit/>
          </a:bodyPr>
          <a:lstStyle>
            <a:lvl1pPr algn="l">
              <a:lnSpc>
                <a:spcPct val="100000"/>
              </a:lnSpc>
              <a:defRPr sz="3600" b="0" spc="0" baseline="0">
                <a:solidFill>
                  <a:schemeClr val="bg1"/>
                </a:solidFill>
                <a:latin typeface="+mj-lt"/>
                <a:cs typeface="Arial" pitchFamily="34" charset="0"/>
              </a:defRPr>
            </a:lvl1pPr>
          </a:lstStyle>
          <a:p>
            <a:r>
              <a:rPr lang="en-US" dirty="0"/>
              <a:t>Click to edit Master title style </a:t>
            </a:r>
            <a:endParaRPr lang="en-GB" dirty="0"/>
          </a:p>
        </p:txBody>
      </p:sp>
      <p:sp>
        <p:nvSpPr>
          <p:cNvPr id="6" name="Text Placeholder 5"/>
          <p:cNvSpPr>
            <a:spLocks noGrp="1"/>
          </p:cNvSpPr>
          <p:nvPr>
            <p:ph type="body" sz="quarter" idx="11"/>
          </p:nvPr>
        </p:nvSpPr>
        <p:spPr>
          <a:xfrm>
            <a:off x="607485" y="1909764"/>
            <a:ext cx="10977033" cy="44799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bg1"/>
                </a:solidFill>
                <a:latin typeface="+mn-lt"/>
              </a:defRPr>
            </a:lvl1pPr>
          </a:lstStyle>
          <a:p>
            <a:pPr>
              <a:defRPr/>
            </a:pPr>
            <a:fld id="{90CBDC3A-D49F-4631-A8C7-55D59B33E5FA}"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738204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Slid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45598" y="225475"/>
            <a:ext cx="2539717" cy="1026000"/>
          </a:xfrm>
          <a:prstGeom prst="rect">
            <a:avLst/>
          </a:prstGeom>
        </p:spPr>
      </p:pic>
      <p:sp>
        <p:nvSpPr>
          <p:cNvPr id="2" name="Title 1"/>
          <p:cNvSpPr>
            <a:spLocks noGrp="1"/>
          </p:cNvSpPr>
          <p:nvPr>
            <p:ph type="ctrTitle" hasCustomPrompt="1"/>
          </p:nvPr>
        </p:nvSpPr>
        <p:spPr>
          <a:xfrm>
            <a:off x="607485" y="748800"/>
            <a:ext cx="10977033" cy="1161492"/>
          </a:xfrm>
          <a:prstGeom prst="rect">
            <a:avLst/>
          </a:prstGeom>
        </p:spPr>
        <p:txBody>
          <a:bodyPr lIns="0" tIns="0" anchor="b" anchorCtr="0">
            <a:noAutofit/>
          </a:bodyPr>
          <a:lstStyle>
            <a:lvl1pPr algn="l">
              <a:lnSpc>
                <a:spcPct val="100000"/>
              </a:lnSpc>
              <a:defRPr sz="3600" b="0" spc="0" baseline="0">
                <a:solidFill>
                  <a:schemeClr val="accent1"/>
                </a:solidFill>
                <a:latin typeface="+mj-lt"/>
                <a:cs typeface="Arial" pitchFamily="34" charset="0"/>
              </a:defRPr>
            </a:lvl1pPr>
          </a:lstStyle>
          <a:p>
            <a:r>
              <a:rPr lang="en-US" dirty="0"/>
              <a:t>Click to edit Master title style </a:t>
            </a:r>
            <a:endParaRPr lang="en-GB" dirty="0"/>
          </a:p>
        </p:txBody>
      </p:sp>
      <p:sp>
        <p:nvSpPr>
          <p:cNvPr id="6"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Tree>
    <p:extLst>
      <p:ext uri="{BB962C8B-B14F-4D97-AF65-F5344CB8AC3E}">
        <p14:creationId xmlns:p14="http://schemas.microsoft.com/office/powerpoint/2010/main" val="2263436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Divider Slid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148704" y="4080397"/>
            <a:ext cx="6297445" cy="1161492"/>
          </a:xfrm>
          <a:prstGeom prst="rect">
            <a:avLst/>
          </a:prstGeom>
        </p:spPr>
        <p:txBody>
          <a:bodyPr lIns="0" tIns="0" anchor="b" anchorCtr="0">
            <a:noAutofit/>
          </a:bodyPr>
          <a:lstStyle>
            <a:lvl1pPr algn="l">
              <a:lnSpc>
                <a:spcPct val="100000"/>
              </a:lnSpc>
              <a:defRPr sz="3600" b="0" spc="0" baseline="0">
                <a:solidFill>
                  <a:schemeClr val="accent1"/>
                </a:solidFill>
                <a:latin typeface="+mj-lt"/>
                <a:cs typeface="Arial" pitchFamily="34" charset="0"/>
              </a:defRPr>
            </a:lvl1pPr>
          </a:lstStyle>
          <a:p>
            <a:r>
              <a:rPr lang="en-US" dirty="0"/>
              <a:t>Click to edit Master title style </a:t>
            </a:r>
            <a:endParaRPr lang="en-GB" dirty="0"/>
          </a:p>
        </p:txBody>
      </p:sp>
      <p:sp>
        <p:nvSpPr>
          <p:cNvPr id="6"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a:defRPr/>
            </a:pPr>
            <a:fld id="{90CBDC3A-D49F-4631-A8C7-55D59B33E5FA}" type="slidenum">
              <a:rPr lang="en-US" smtClean="0">
                <a:solidFill>
                  <a:srgbClr val="666666"/>
                </a:solidFill>
              </a:rPr>
              <a:pPr>
                <a:defRPr/>
              </a:pPr>
              <a:t>‹#›</a:t>
            </a:fld>
            <a:endParaRPr lang="en-US" dirty="0">
              <a:solidFill>
                <a:srgbClr val="666666"/>
              </a:solidFill>
            </a:endParaRPr>
          </a:p>
        </p:txBody>
      </p:sp>
    </p:spTree>
    <p:extLst>
      <p:ext uri="{BB962C8B-B14F-4D97-AF65-F5344CB8AC3E}">
        <p14:creationId xmlns:p14="http://schemas.microsoft.com/office/powerpoint/2010/main" val="3076719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7423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5005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691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31F619-9252-4F70-AB85-F30B42094E13}" type="datetimeFigureOut">
              <a:rPr lang="en-GB" smtClean="0"/>
              <a:t>28/03/2017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16166029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957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6218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6018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76968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03858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31508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32554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87968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0"/>
          <p:cNvSpPr>
            <a:spLocks noChangeArrowheads="1"/>
          </p:cNvSpPr>
          <p:nvPr/>
        </p:nvSpPr>
        <p:spPr bwMode="auto">
          <a:xfrm>
            <a:off x="11675984" y="6484733"/>
            <a:ext cx="391134" cy="305212"/>
          </a:xfrm>
          <a:prstGeom prst="rect">
            <a:avLst/>
          </a:prstGeom>
          <a:noFill/>
          <a:ln w="12700">
            <a:noFill/>
            <a:miter lim="800000"/>
            <a:headEnd/>
            <a:tailEnd/>
          </a:ln>
          <a:effectLst/>
        </p:spPr>
        <p:txBody>
          <a:bodyPr wrap="none" lIns="90488" tIns="44450" rIns="90488" bIns="44450" anchor="ctr">
            <a:spAutoFit/>
          </a:bodyPr>
          <a:lstStyle/>
          <a:p>
            <a:pPr algn="r" fontAlgn="base">
              <a:spcBef>
                <a:spcPct val="0"/>
              </a:spcBef>
              <a:spcAft>
                <a:spcPct val="0"/>
              </a:spcAft>
              <a:defRPr/>
            </a:pPr>
            <a:fld id="{D9BB03E9-DABB-476B-838E-36F53883DBC2}" type="slidenum">
              <a:rPr lang="en-GB" sz="1400">
                <a:solidFill>
                  <a:srgbClr val="FFFFFF"/>
                </a:solidFill>
                <a:latin typeface="Times New Roman" pitchFamily="18" charset="0"/>
              </a:rPr>
              <a:pPr algn="r" fontAlgn="base">
                <a:spcBef>
                  <a:spcPct val="0"/>
                </a:spcBef>
                <a:spcAft>
                  <a:spcPct val="0"/>
                </a:spcAft>
                <a:defRPr/>
              </a:pPr>
              <a:t>‹#›</a:t>
            </a:fld>
            <a:endParaRPr lang="en-GB" sz="1400">
              <a:solidFill>
                <a:srgbClr val="FFFFFF"/>
              </a:solidFill>
              <a:latin typeface="Times New Roman" pitchFamily="18" charset="0"/>
            </a:endParaRPr>
          </a:p>
        </p:txBody>
      </p:sp>
      <p:sp>
        <p:nvSpPr>
          <p:cNvPr id="5" name="Text Box 1031"/>
          <p:cNvSpPr txBox="1">
            <a:spLocks noChangeArrowheads="1"/>
          </p:cNvSpPr>
          <p:nvPr/>
        </p:nvSpPr>
        <p:spPr bwMode="auto">
          <a:xfrm>
            <a:off x="11583168" y="6526213"/>
            <a:ext cx="184731" cy="230832"/>
          </a:xfrm>
          <a:prstGeom prst="rect">
            <a:avLst/>
          </a:prstGeom>
          <a:noFill/>
          <a:ln w="12700">
            <a:noFill/>
            <a:miter lim="800000"/>
            <a:headEnd/>
            <a:tailEnd/>
          </a:ln>
          <a:effectLst/>
        </p:spPr>
        <p:txBody>
          <a:bodyPr wrap="none">
            <a:spAutoFit/>
          </a:bodyPr>
          <a:lstStyle/>
          <a:p>
            <a:pPr algn="ctr" fontAlgn="base">
              <a:spcBef>
                <a:spcPct val="0"/>
              </a:spcBef>
              <a:spcAft>
                <a:spcPct val="0"/>
              </a:spcAft>
              <a:defRPr/>
            </a:pPr>
            <a:endParaRPr lang="de-CH" sz="900">
              <a:solidFill>
                <a:srgbClr val="003399"/>
              </a:solidFill>
              <a:latin typeface="Times New Roman" pitchFamily="18" charset="0"/>
            </a:endParaRPr>
          </a:p>
        </p:txBody>
      </p:sp>
      <p:sp>
        <p:nvSpPr>
          <p:cNvPr id="6" name="Text Box 1033"/>
          <p:cNvSpPr txBox="1">
            <a:spLocks noChangeArrowheads="1"/>
          </p:cNvSpPr>
          <p:nvPr/>
        </p:nvSpPr>
        <p:spPr bwMode="auto">
          <a:xfrm>
            <a:off x="508000" y="152400"/>
            <a:ext cx="2844800" cy="457200"/>
          </a:xfrm>
          <a:prstGeom prst="rect">
            <a:avLst/>
          </a:prstGeom>
          <a:noFill/>
          <a:ln w="12700">
            <a:noFill/>
            <a:miter lim="800000"/>
            <a:headEnd/>
            <a:tailEnd/>
          </a:ln>
          <a:effectLst/>
        </p:spPr>
        <p:txBody>
          <a:bodyPr>
            <a:spAutoFit/>
          </a:bodyPr>
          <a:lstStyle/>
          <a:p>
            <a:pPr algn="ctr" fontAlgn="base">
              <a:spcBef>
                <a:spcPct val="50000"/>
              </a:spcBef>
              <a:spcAft>
                <a:spcPct val="0"/>
              </a:spcAft>
              <a:defRPr/>
            </a:pPr>
            <a:endParaRPr lang="en-GB" sz="2400">
              <a:solidFill>
                <a:srgbClr val="003399"/>
              </a:solidFill>
              <a:latin typeface="Times New Roman" pitchFamily="18" charset="0"/>
            </a:endParaRPr>
          </a:p>
        </p:txBody>
      </p:sp>
      <p:sp>
        <p:nvSpPr>
          <p:cNvPr id="1150979" name="Rectangle 1027"/>
          <p:cNvSpPr>
            <a:spLocks noGrp="1" noChangeArrowheads="1"/>
          </p:cNvSpPr>
          <p:nvPr>
            <p:ph type="ctrTitle"/>
          </p:nvPr>
        </p:nvSpPr>
        <p:spPr>
          <a:xfrm>
            <a:off x="812800" y="2362200"/>
            <a:ext cx="10363200" cy="1676400"/>
          </a:xfrm>
        </p:spPr>
        <p:txBody>
          <a:bodyPr/>
          <a:lstStyle>
            <a:lvl1pPr algn="ctr">
              <a:defRPr sz="3600">
                <a:solidFill>
                  <a:srgbClr val="000000"/>
                </a:solidFill>
                <a:cs typeface="Times New Roman" pitchFamily="18" charset="0"/>
              </a:defRPr>
            </a:lvl1pPr>
          </a:lstStyle>
          <a:p>
            <a:r>
              <a:rPr lang="en-US"/>
              <a:t>Click to edit Master title style</a:t>
            </a:r>
            <a:endParaRPr lang="en-GB"/>
          </a:p>
        </p:txBody>
      </p:sp>
      <p:sp>
        <p:nvSpPr>
          <p:cNvPr id="1150980" name="Rectangle 1028"/>
          <p:cNvSpPr>
            <a:spLocks noGrp="1" noChangeArrowheads="1"/>
          </p:cNvSpPr>
          <p:nvPr>
            <p:ph type="subTitle" idx="1"/>
          </p:nvPr>
        </p:nvSpPr>
        <p:spPr>
          <a:xfrm>
            <a:off x="1828800" y="4572000"/>
            <a:ext cx="8534400" cy="1066800"/>
          </a:xfrm>
        </p:spPr>
        <p:txBody>
          <a:bodyPr/>
          <a:lstStyle>
            <a:lvl1pPr marL="0" indent="0" algn="ctr">
              <a:spcBef>
                <a:spcPct val="0"/>
              </a:spcBef>
              <a:spcAft>
                <a:spcPct val="0"/>
              </a:spcAft>
              <a:buFont typeface="Wingdings" pitchFamily="2" charset="2"/>
              <a:buNone/>
              <a:defRPr sz="2000"/>
            </a:lvl1pPr>
          </a:lstStyle>
          <a:p>
            <a:r>
              <a:rPr lang="en-US" dirty="0"/>
              <a:t>Click to edit Master subtitle style</a:t>
            </a:r>
            <a:endParaRPr lang="en-GB" dirty="0"/>
          </a:p>
        </p:txBody>
      </p:sp>
    </p:spTree>
    <p:extLst>
      <p:ext uri="{BB962C8B-B14F-4D97-AF65-F5344CB8AC3E}">
        <p14:creationId xmlns:p14="http://schemas.microsoft.com/office/powerpoint/2010/main" val="458332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11"/>
          <p:cNvSpPr>
            <a:spLocks noGrp="1" noChangeArrowheads="1"/>
          </p:cNvSpPr>
          <p:nvPr>
            <p:ph type="sldNum" sz="quarter" idx="10"/>
          </p:nvPr>
        </p:nvSpPr>
        <p:spPr>
          <a:ln/>
        </p:spPr>
        <p:txBody>
          <a:bodyPr/>
          <a:lstStyle>
            <a:lvl1pPr>
              <a:defRPr/>
            </a:lvl1pPr>
          </a:lstStyle>
          <a:p>
            <a:pPr>
              <a:defRPr/>
            </a:pPr>
            <a:fld id="{167669C8-1E7D-4C3F-B54D-EFD8822C70C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28355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6812385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1F7C3824-1F1B-491F-B5B7-8F812CBCDCF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68483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2300" y="1447800"/>
            <a:ext cx="5369984"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5485" y="1447800"/>
            <a:ext cx="5372100" cy="4933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1"/>
          <p:cNvSpPr>
            <a:spLocks noGrp="1" noChangeArrowheads="1"/>
          </p:cNvSpPr>
          <p:nvPr>
            <p:ph type="sldNum" sz="quarter" idx="10"/>
          </p:nvPr>
        </p:nvSpPr>
        <p:spPr>
          <a:ln/>
        </p:spPr>
        <p:txBody>
          <a:bodyPr/>
          <a:lstStyle>
            <a:lvl1pPr>
              <a:defRPr/>
            </a:lvl1pPr>
          </a:lstStyle>
          <a:p>
            <a:pPr>
              <a:defRPr/>
            </a:pPr>
            <a:fld id="{6CF2BD67-E6AF-45B9-9D24-EB81D7A3B6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17555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1"/>
          <p:cNvSpPr>
            <a:spLocks noGrp="1" noChangeArrowheads="1"/>
          </p:cNvSpPr>
          <p:nvPr>
            <p:ph type="sldNum" sz="quarter" idx="10"/>
          </p:nvPr>
        </p:nvSpPr>
        <p:spPr>
          <a:ln/>
        </p:spPr>
        <p:txBody>
          <a:bodyPr/>
          <a:lstStyle>
            <a:lvl1pPr>
              <a:defRPr/>
            </a:lvl1pPr>
          </a:lstStyle>
          <a:p>
            <a:pPr>
              <a:defRPr/>
            </a:pPr>
            <a:fld id="{065A5A80-8008-407F-AFA9-5831E86EAF4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664080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1"/>
          <p:cNvSpPr>
            <a:spLocks noGrp="1" noChangeArrowheads="1"/>
          </p:cNvSpPr>
          <p:nvPr>
            <p:ph type="sldNum" sz="quarter" idx="10"/>
          </p:nvPr>
        </p:nvSpPr>
        <p:spPr>
          <a:ln/>
        </p:spPr>
        <p:txBody>
          <a:bodyPr/>
          <a:lstStyle>
            <a:lvl1pPr>
              <a:defRPr/>
            </a:lvl1pPr>
          </a:lstStyle>
          <a:p>
            <a:pPr>
              <a:defRPr/>
            </a:pPr>
            <a:fld id="{68731377-1B1D-48B8-B2CD-A061B760CEF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068858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E750ECB2-8F78-48C7-B29F-451E1C6EAD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431032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0F275847-9198-4279-B4C9-529B3545E9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068605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50E62D37-9EEE-4D77-AF25-B457E3FF29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898482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770E555D-F1A0-4C6A-A14C-0EE404CD849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03508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8" y="152400"/>
            <a:ext cx="2785533" cy="62293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8585" y="152400"/>
            <a:ext cx="8157633" cy="6229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1"/>
          <p:cNvSpPr>
            <a:spLocks noGrp="1" noChangeArrowheads="1"/>
          </p:cNvSpPr>
          <p:nvPr>
            <p:ph type="sldNum" sz="quarter" idx="10"/>
          </p:nvPr>
        </p:nvSpPr>
        <p:spPr>
          <a:ln/>
        </p:spPr>
        <p:txBody>
          <a:bodyPr/>
          <a:lstStyle>
            <a:lvl1pPr>
              <a:defRPr/>
            </a:lvl1pPr>
          </a:lstStyle>
          <a:p>
            <a:pPr>
              <a:defRPr/>
            </a:pPr>
            <a:fld id="{E5D60A3F-3795-41C9-9FA1-0E05ACCBC2B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601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731F619-9252-4F70-AB85-F30B42094E13}" type="datetimeFigureOut">
              <a:rPr lang="en-GB" smtClean="0"/>
              <a:t>28/03/2017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549564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731F619-9252-4F70-AB85-F30B42094E13}" type="datetimeFigureOut">
              <a:rPr lang="en-GB" smtClean="0"/>
              <a:t>28/03/2017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156665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1F619-9252-4F70-AB85-F30B42094E13}" type="datetimeFigureOut">
              <a:rPr lang="en-GB" smtClean="0"/>
              <a:t>28/03/2017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33332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299852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31F619-9252-4F70-AB85-F30B42094E13}" type="datetimeFigureOut">
              <a:rPr lang="en-GB" smtClean="0"/>
              <a:t>28/03/2017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101B8E-F526-4CE1-87AE-A4135DFA5103}" type="slidenum">
              <a:rPr lang="en-GB" smtClean="0"/>
              <a:t>‹#›</a:t>
            </a:fld>
            <a:endParaRPr lang="en-GB"/>
          </a:p>
        </p:txBody>
      </p:sp>
    </p:spTree>
    <p:extLst>
      <p:ext uri="{BB962C8B-B14F-4D97-AF65-F5344CB8AC3E}">
        <p14:creationId xmlns:p14="http://schemas.microsoft.com/office/powerpoint/2010/main" val="323754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1F619-9252-4F70-AB85-F30B42094E13}" type="datetimeFigureOut">
              <a:rPr lang="en-GB" smtClean="0"/>
              <a:t>28/03/2017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01B8E-F526-4CE1-87AE-A4135DFA5103}" type="slidenum">
              <a:rPr lang="en-GB" smtClean="0"/>
              <a:t>‹#›</a:t>
            </a:fld>
            <a:endParaRPr lang="en-GB"/>
          </a:p>
        </p:txBody>
      </p:sp>
    </p:spTree>
    <p:extLst>
      <p:ext uri="{BB962C8B-B14F-4D97-AF65-F5344CB8AC3E}">
        <p14:creationId xmlns:p14="http://schemas.microsoft.com/office/powerpoint/2010/main" val="3238823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245598" y="225475"/>
            <a:ext cx="2539717" cy="1026000"/>
          </a:xfrm>
          <a:prstGeom prst="rect">
            <a:avLst/>
          </a:prstGeom>
        </p:spPr>
      </p:pic>
      <p:sp>
        <p:nvSpPr>
          <p:cNvPr id="3" name="Text Placeholder 2"/>
          <p:cNvSpPr>
            <a:spLocks noGrp="1"/>
          </p:cNvSpPr>
          <p:nvPr>
            <p:ph type="body" idx="1"/>
          </p:nvPr>
        </p:nvSpPr>
        <p:spPr>
          <a:xfrm>
            <a:off x="607485" y="1290044"/>
            <a:ext cx="10977033" cy="5202832"/>
          </a:xfrm>
          <a:prstGeom prst="rect">
            <a:avLst/>
          </a:prstGeom>
        </p:spPr>
        <p:txBody>
          <a:bodyPr vert="horz" lIns="0" tIns="4572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2" name="Title Placeholder 1"/>
          <p:cNvSpPr>
            <a:spLocks noGrp="1"/>
          </p:cNvSpPr>
          <p:nvPr>
            <p:ph type="title"/>
          </p:nvPr>
        </p:nvSpPr>
        <p:spPr>
          <a:xfrm>
            <a:off x="607485" y="125731"/>
            <a:ext cx="10977033" cy="1002979"/>
          </a:xfrm>
          <a:prstGeom prst="rect">
            <a:avLst/>
          </a:prstGeom>
        </p:spPr>
        <p:txBody>
          <a:bodyPr vert="horz" lIns="0" tIns="45720" rIns="0" bIns="0" rtlCol="0" anchor="b" anchorCtr="0">
            <a:noAutofit/>
          </a:bodyPr>
          <a:lstStyle/>
          <a:p>
            <a:pPr lvl="0"/>
            <a:r>
              <a:rPr lang="en-US" dirty="0"/>
              <a:t>Click to edit Master title style</a:t>
            </a:r>
            <a:endParaRPr lang="en-AU" dirty="0"/>
          </a:p>
        </p:txBody>
      </p:sp>
      <p:sp>
        <p:nvSpPr>
          <p:cNvPr id="5" name="Slide Number Placeholder 4"/>
          <p:cNvSpPr>
            <a:spLocks noGrp="1"/>
          </p:cNvSpPr>
          <p:nvPr>
            <p:ph type="sldNum" sz="quarter" idx="4"/>
          </p:nvPr>
        </p:nvSpPr>
        <p:spPr>
          <a:xfrm>
            <a:off x="10853807" y="6575425"/>
            <a:ext cx="730711" cy="128588"/>
          </a:xfrm>
          <a:prstGeom prst="rect">
            <a:avLst/>
          </a:prstGeom>
        </p:spPr>
        <p:txBody>
          <a:bodyPr vert="horz" wrap="square" lIns="91440" tIns="45720" rIns="0" bIns="45720" numCol="1" anchor="ctr" anchorCtr="0" compatLnSpc="1">
            <a:prstTxWarp prst="textNoShape">
              <a:avLst/>
            </a:prstTxWarp>
            <a:noAutofit/>
          </a:bodyPr>
          <a:lstStyle>
            <a:lvl1pPr algn="r">
              <a:defRPr sz="900">
                <a:solidFill>
                  <a:schemeClr val="tx2"/>
                </a:solidFill>
                <a:latin typeface="+mn-lt"/>
              </a:defRPr>
            </a:lvl1pPr>
          </a:lstStyle>
          <a:p>
            <a:pPr fontAlgn="base">
              <a:spcBef>
                <a:spcPct val="0"/>
              </a:spcBef>
              <a:spcAft>
                <a:spcPct val="0"/>
              </a:spcAft>
              <a:defRPr/>
            </a:pPr>
            <a:fld id="{90CBDC3A-D49F-4631-A8C7-55D59B33E5FA}" type="slidenum">
              <a:rPr lang="en-US" smtClean="0">
                <a:solidFill>
                  <a:srgbClr val="666666"/>
                </a:solidFill>
                <a:cs typeface="Arial" charset="0"/>
              </a:rPr>
              <a:pPr fontAlgn="base">
                <a:spcBef>
                  <a:spcPct val="0"/>
                </a:spcBef>
                <a:spcAft>
                  <a:spcPct val="0"/>
                </a:spcAft>
                <a:defRPr/>
              </a:pPr>
              <a:t>‹#›</a:t>
            </a:fld>
            <a:endParaRPr lang="en-US" dirty="0">
              <a:solidFill>
                <a:srgbClr val="666666"/>
              </a:solidFill>
              <a:cs typeface="Arial" charset="0"/>
            </a:endParaRPr>
          </a:p>
        </p:txBody>
      </p:sp>
    </p:spTree>
    <p:extLst>
      <p:ext uri="{BB962C8B-B14F-4D97-AF65-F5344CB8AC3E}">
        <p14:creationId xmlns:p14="http://schemas.microsoft.com/office/powerpoint/2010/main" val="1620828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l" rtl="0" eaLnBrk="1" fontAlgn="base" hangingPunct="1">
        <a:lnSpc>
          <a:spcPct val="100000"/>
        </a:lnSpc>
        <a:spcBef>
          <a:spcPct val="0"/>
        </a:spcBef>
        <a:spcAft>
          <a:spcPct val="0"/>
        </a:spcAft>
        <a:buFont typeface="Arial" charset="0"/>
        <a:defRPr lang="en-AU" sz="2800" kern="1200" spc="0" baseline="0" dirty="0" smtClean="0">
          <a:solidFill>
            <a:schemeClr val="tx2"/>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p:titleStyle>
    <p:body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1F619-9252-4F70-AB85-F30B42094E13}" type="datetimeFigureOut">
              <a:rPr lang="en-GB" smtClean="0">
                <a:solidFill>
                  <a:prstClr val="black">
                    <a:tint val="75000"/>
                  </a:prstClr>
                </a:solidFill>
              </a:rPr>
              <a:pPr/>
              <a:t>28/03/2017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01B8E-F526-4CE1-87AE-A4135DFA51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28290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518584" y="152400"/>
            <a:ext cx="11146367" cy="10668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endParaRPr lang="en-GB"/>
          </a:p>
        </p:txBody>
      </p:sp>
      <p:sp>
        <p:nvSpPr>
          <p:cNvPr id="1027" name="Rectangle 4"/>
          <p:cNvSpPr>
            <a:spLocks noGrp="1" noChangeArrowheads="1"/>
          </p:cNvSpPr>
          <p:nvPr>
            <p:ph type="body" idx="1"/>
          </p:nvPr>
        </p:nvSpPr>
        <p:spPr bwMode="auto">
          <a:xfrm>
            <a:off x="622301" y="1447800"/>
            <a:ext cx="10945284" cy="493395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p:txBody>
      </p:sp>
      <p:sp>
        <p:nvSpPr>
          <p:cNvPr id="1030" name="Rectangle 6"/>
          <p:cNvSpPr>
            <a:spLocks noChangeArrowheads="1"/>
          </p:cNvSpPr>
          <p:nvPr/>
        </p:nvSpPr>
        <p:spPr bwMode="auto">
          <a:xfrm>
            <a:off x="11754300" y="6581571"/>
            <a:ext cx="391134" cy="305212"/>
          </a:xfrm>
          <a:prstGeom prst="rect">
            <a:avLst/>
          </a:prstGeom>
          <a:noFill/>
          <a:ln w="12700">
            <a:noFill/>
            <a:miter lim="800000"/>
            <a:headEnd/>
            <a:tailEnd/>
          </a:ln>
          <a:effectLst/>
        </p:spPr>
        <p:txBody>
          <a:bodyPr wrap="none" lIns="90488" tIns="44450" rIns="90488" bIns="44450" anchor="ctr">
            <a:spAutoFit/>
          </a:bodyPr>
          <a:lstStyle/>
          <a:p>
            <a:pPr algn="r" fontAlgn="base">
              <a:spcBef>
                <a:spcPct val="0"/>
              </a:spcBef>
              <a:spcAft>
                <a:spcPct val="0"/>
              </a:spcAft>
              <a:defRPr/>
            </a:pPr>
            <a:fld id="{81E5BD24-D05C-4EAB-AFED-501A0C5237D4}" type="slidenum">
              <a:rPr lang="en-GB" sz="1400">
                <a:solidFill>
                  <a:srgbClr val="FFFFFF"/>
                </a:solidFill>
                <a:latin typeface="Times New Roman" pitchFamily="18" charset="0"/>
              </a:rPr>
              <a:pPr algn="r" fontAlgn="base">
                <a:spcBef>
                  <a:spcPct val="0"/>
                </a:spcBef>
                <a:spcAft>
                  <a:spcPct val="0"/>
                </a:spcAft>
                <a:defRPr/>
              </a:pPr>
              <a:t>‹#›</a:t>
            </a:fld>
            <a:endParaRPr lang="en-GB" sz="1400">
              <a:solidFill>
                <a:srgbClr val="FFFFFF"/>
              </a:solidFill>
              <a:latin typeface="Times New Roman" pitchFamily="18" charset="0"/>
            </a:endParaRPr>
          </a:p>
        </p:txBody>
      </p:sp>
      <p:sp>
        <p:nvSpPr>
          <p:cNvPr id="1035" name="Rectangle 11"/>
          <p:cNvSpPr>
            <a:spLocks noGrp="1" noChangeArrowheads="1"/>
          </p:cNvSpPr>
          <p:nvPr>
            <p:ph type="sldNum" sz="quarter" idx="4"/>
          </p:nvPr>
        </p:nvSpPr>
        <p:spPr bwMode="auto">
          <a:xfrm>
            <a:off x="11664951" y="6596064"/>
            <a:ext cx="493183" cy="2889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spcAft>
                <a:spcPct val="0"/>
              </a:spcAft>
              <a:buClrTx/>
              <a:buSzTx/>
              <a:buFontTx/>
              <a:buNone/>
              <a:defRPr sz="1000" baseline="0">
                <a:solidFill>
                  <a:schemeClr val="tx1"/>
                </a:solidFill>
                <a:latin typeface="Tahoma" pitchFamily="34" charset="0"/>
              </a:defRPr>
            </a:lvl1pPr>
          </a:lstStyle>
          <a:p>
            <a:pPr fontAlgn="base">
              <a:defRPr/>
            </a:pPr>
            <a:fld id="{BF839D00-459C-4402-A5C7-4D8177968D32}" type="slidenum">
              <a:rPr lang="en-GB" smtClean="0">
                <a:solidFill>
                  <a:srgbClr val="000000"/>
                </a:solidFill>
              </a:rPr>
              <a:pPr fontAlgn="base">
                <a:defRPr/>
              </a:pPr>
              <a:t>‹#›</a:t>
            </a:fld>
            <a:endParaRPr lang="en-GB" dirty="0">
              <a:solidFill>
                <a:srgbClr val="000000"/>
              </a:solidFill>
            </a:endParaRPr>
          </a:p>
        </p:txBody>
      </p:sp>
      <p:sp>
        <p:nvSpPr>
          <p:cNvPr id="1037" name="Rectangle 13"/>
          <p:cNvSpPr>
            <a:spLocks noChangeArrowheads="1"/>
          </p:cNvSpPr>
          <p:nvPr/>
        </p:nvSpPr>
        <p:spPr bwMode="auto">
          <a:xfrm>
            <a:off x="8972552" y="6596230"/>
            <a:ext cx="2595033" cy="228268"/>
          </a:xfrm>
          <a:prstGeom prst="rect">
            <a:avLst/>
          </a:prstGeom>
          <a:noFill/>
          <a:ln w="12700">
            <a:noFill/>
            <a:miter lim="800000"/>
            <a:headEnd/>
            <a:tailEnd/>
          </a:ln>
          <a:effectLst/>
        </p:spPr>
        <p:txBody>
          <a:bodyPr lIns="90488" tIns="44450" rIns="90488" bIns="44450" anchor="ctr">
            <a:spAutoFit/>
          </a:bodyPr>
          <a:lstStyle/>
          <a:p>
            <a:pPr fontAlgn="base">
              <a:spcBef>
                <a:spcPct val="0"/>
              </a:spcBef>
              <a:spcAft>
                <a:spcPct val="0"/>
              </a:spcAft>
              <a:defRPr/>
            </a:pPr>
            <a:endParaRPr lang="en-GB" sz="900">
              <a:solidFill>
                <a:srgbClr val="000000"/>
              </a:solidFill>
              <a:cs typeface="Tahoma" pitchFamily="34" charset="0"/>
            </a:endParaRPr>
          </a:p>
        </p:txBody>
      </p:sp>
    </p:spTree>
    <p:extLst>
      <p:ext uri="{BB962C8B-B14F-4D97-AF65-F5344CB8AC3E}">
        <p14:creationId xmlns:p14="http://schemas.microsoft.com/office/powerpoint/2010/main" val="370576270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l" rtl="0" eaLnBrk="0" fontAlgn="base" hangingPunct="0">
        <a:spcBef>
          <a:spcPct val="0"/>
        </a:spcBef>
        <a:spcAft>
          <a:spcPct val="0"/>
        </a:spcAft>
        <a:defRPr sz="3500">
          <a:solidFill>
            <a:srgbClr val="002C84"/>
          </a:solidFill>
          <a:latin typeface="+mj-lt"/>
          <a:ea typeface="+mj-ea"/>
          <a:cs typeface="+mj-cs"/>
        </a:defRPr>
      </a:lvl1pPr>
      <a:lvl2pPr algn="l" rtl="0" eaLnBrk="0" fontAlgn="base" hangingPunct="0">
        <a:spcBef>
          <a:spcPct val="0"/>
        </a:spcBef>
        <a:spcAft>
          <a:spcPct val="0"/>
        </a:spcAft>
        <a:defRPr sz="3500">
          <a:solidFill>
            <a:srgbClr val="002C84"/>
          </a:solidFill>
          <a:latin typeface="Tahoma" pitchFamily="34" charset="0"/>
        </a:defRPr>
      </a:lvl2pPr>
      <a:lvl3pPr algn="l" rtl="0" eaLnBrk="0" fontAlgn="base" hangingPunct="0">
        <a:spcBef>
          <a:spcPct val="0"/>
        </a:spcBef>
        <a:spcAft>
          <a:spcPct val="0"/>
        </a:spcAft>
        <a:defRPr sz="3500">
          <a:solidFill>
            <a:srgbClr val="002C84"/>
          </a:solidFill>
          <a:latin typeface="Tahoma" pitchFamily="34" charset="0"/>
        </a:defRPr>
      </a:lvl3pPr>
      <a:lvl4pPr algn="l" rtl="0" eaLnBrk="0" fontAlgn="base" hangingPunct="0">
        <a:spcBef>
          <a:spcPct val="0"/>
        </a:spcBef>
        <a:spcAft>
          <a:spcPct val="0"/>
        </a:spcAft>
        <a:defRPr sz="3500">
          <a:solidFill>
            <a:srgbClr val="002C84"/>
          </a:solidFill>
          <a:latin typeface="Tahoma" pitchFamily="34" charset="0"/>
        </a:defRPr>
      </a:lvl4pPr>
      <a:lvl5pPr algn="l" rtl="0" eaLnBrk="0" fontAlgn="base" hangingPunct="0">
        <a:spcBef>
          <a:spcPct val="0"/>
        </a:spcBef>
        <a:spcAft>
          <a:spcPct val="0"/>
        </a:spcAft>
        <a:defRPr sz="3500">
          <a:solidFill>
            <a:srgbClr val="002C84"/>
          </a:solidFill>
          <a:latin typeface="Tahoma" pitchFamily="34" charset="0"/>
        </a:defRPr>
      </a:lvl5pPr>
      <a:lvl6pPr marL="457200" algn="l" rtl="0" eaLnBrk="1" fontAlgn="base" hangingPunct="1">
        <a:spcBef>
          <a:spcPct val="0"/>
        </a:spcBef>
        <a:spcAft>
          <a:spcPct val="0"/>
        </a:spcAft>
        <a:defRPr sz="3500">
          <a:solidFill>
            <a:srgbClr val="002C84"/>
          </a:solidFill>
          <a:latin typeface="Tahoma" pitchFamily="34" charset="0"/>
        </a:defRPr>
      </a:lvl6pPr>
      <a:lvl7pPr marL="914400" algn="l" rtl="0" eaLnBrk="1" fontAlgn="base" hangingPunct="1">
        <a:spcBef>
          <a:spcPct val="0"/>
        </a:spcBef>
        <a:spcAft>
          <a:spcPct val="0"/>
        </a:spcAft>
        <a:defRPr sz="3500">
          <a:solidFill>
            <a:srgbClr val="002C84"/>
          </a:solidFill>
          <a:latin typeface="Tahoma" pitchFamily="34" charset="0"/>
        </a:defRPr>
      </a:lvl7pPr>
      <a:lvl8pPr marL="1371600" algn="l" rtl="0" eaLnBrk="1" fontAlgn="base" hangingPunct="1">
        <a:spcBef>
          <a:spcPct val="0"/>
        </a:spcBef>
        <a:spcAft>
          <a:spcPct val="0"/>
        </a:spcAft>
        <a:defRPr sz="3500">
          <a:solidFill>
            <a:srgbClr val="002C84"/>
          </a:solidFill>
          <a:latin typeface="Tahoma" pitchFamily="34" charset="0"/>
        </a:defRPr>
      </a:lvl8pPr>
      <a:lvl9pPr marL="1828800" algn="l" rtl="0" eaLnBrk="1" fontAlgn="base" hangingPunct="1">
        <a:spcBef>
          <a:spcPct val="0"/>
        </a:spcBef>
        <a:spcAft>
          <a:spcPct val="0"/>
        </a:spcAft>
        <a:defRPr sz="3500">
          <a:solidFill>
            <a:srgbClr val="002C84"/>
          </a:solidFill>
          <a:latin typeface="Tahoma" pitchFamily="34" charset="0"/>
        </a:defRPr>
      </a:lvl9pPr>
    </p:titleStyle>
    <p:bodyStyle>
      <a:lvl1pPr marL="342900" indent="-342900" algn="l" rtl="0" eaLnBrk="0" fontAlgn="base" hangingPunct="0">
        <a:spcBef>
          <a:spcPct val="35000"/>
        </a:spcBef>
        <a:spcAft>
          <a:spcPct val="15000"/>
        </a:spcAft>
        <a:buClr>
          <a:srgbClr val="002C84"/>
        </a:buClr>
        <a:buSzPct val="60000"/>
        <a:buFont typeface="Wingdings" pitchFamily="2" charset="2"/>
        <a:buChar char="u"/>
        <a:defRPr sz="3000">
          <a:solidFill>
            <a:srgbClr val="002C84"/>
          </a:solidFill>
          <a:latin typeface="+mn-lt"/>
          <a:ea typeface="+mn-ea"/>
          <a:cs typeface="+mn-cs"/>
        </a:defRPr>
      </a:lvl1pPr>
      <a:lvl2pPr marL="742950" indent="-285750" algn="l" rtl="0" eaLnBrk="0" fontAlgn="base" hangingPunct="0">
        <a:spcBef>
          <a:spcPct val="10000"/>
        </a:spcBef>
        <a:spcAft>
          <a:spcPct val="10000"/>
        </a:spcAft>
        <a:buClr>
          <a:srgbClr val="002C84"/>
        </a:buClr>
        <a:buChar char="–"/>
        <a:defRPr sz="2600">
          <a:solidFill>
            <a:schemeClr val="tx1"/>
          </a:solidFill>
          <a:latin typeface="+mn-lt"/>
        </a:defRPr>
      </a:lvl2pPr>
      <a:lvl3pPr marL="1143000" indent="-228600" algn="l" rtl="0" eaLnBrk="0" fontAlgn="base" hangingPunct="0">
        <a:spcBef>
          <a:spcPct val="10000"/>
        </a:spcBef>
        <a:spcAft>
          <a:spcPct val="10000"/>
        </a:spcAft>
        <a:buClr>
          <a:srgbClr val="002C84"/>
        </a:buClr>
        <a:buChar char="•"/>
        <a:defRPr sz="2400">
          <a:solidFill>
            <a:schemeClr val="tx1"/>
          </a:solidFill>
          <a:latin typeface="+mn-lt"/>
        </a:defRPr>
      </a:lvl3pPr>
      <a:lvl4pPr marL="1600200" indent="-228600" algn="l" rtl="0" eaLnBrk="0" fontAlgn="base" hangingPunct="0">
        <a:spcBef>
          <a:spcPct val="10000"/>
        </a:spcBef>
        <a:spcAft>
          <a:spcPct val="10000"/>
        </a:spcAft>
        <a:buClr>
          <a:srgbClr val="002C84"/>
        </a:buClr>
        <a:buSzPct val="75000"/>
        <a:buFont typeface="Monotype Sorts" pitchFamily="2" charset="2"/>
        <a:buChar char="u"/>
        <a:defRPr sz="2000">
          <a:solidFill>
            <a:schemeClr val="tx1"/>
          </a:solidFill>
          <a:latin typeface="+mn-lt"/>
        </a:defRPr>
      </a:lvl4pPr>
      <a:lvl5pPr marL="2057400" indent="-228600" algn="l" rtl="0" eaLnBrk="0" fontAlgn="base" hangingPunct="0">
        <a:spcBef>
          <a:spcPct val="10000"/>
        </a:spcBef>
        <a:spcAft>
          <a:spcPct val="10000"/>
        </a:spcAft>
        <a:buClr>
          <a:srgbClr val="002C84"/>
        </a:buClr>
        <a:buSzPct val="75000"/>
        <a:buChar char="–"/>
        <a:defRPr sz="2000">
          <a:solidFill>
            <a:schemeClr val="tx1"/>
          </a:solidFill>
          <a:latin typeface="+mn-lt"/>
        </a:defRPr>
      </a:lvl5pPr>
      <a:lvl6pPr marL="25146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6pPr>
      <a:lvl7pPr marL="29718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7pPr>
      <a:lvl8pPr marL="34290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8pPr>
      <a:lvl9pPr marL="38862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86.png"/><Relationship Id="rId4" Type="http://schemas.openxmlformats.org/officeDocument/2006/relationships/image" Target="../media/image85.png"/></Relationships>
</file>

<file path=ppt/slides/_rels/slide102.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67.emf"/></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9.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38.xml"/><Relationship Id="rId5" Type="http://schemas.openxmlformats.org/officeDocument/2006/relationships/image" Target="../media/image22.png"/><Relationship Id="rId4" Type="http://schemas.openxmlformats.org/officeDocument/2006/relationships/image" Target="../media/image2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image" Target="../media/image48.jpeg"/><Relationship Id="rId1" Type="http://schemas.openxmlformats.org/officeDocument/2006/relationships/slideLayout" Target="../slideLayouts/slideLayout39.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cebma.org/" TargetMode="External"/><Relationship Id="rId1" Type="http://schemas.openxmlformats.org/officeDocument/2006/relationships/slideLayout" Target="../slideLayouts/slideLayout39.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9.xml"/></Relationships>
</file>

<file path=ppt/slides/_rels/slide6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9.xml"/></Relationships>
</file>

<file path=ppt/slides/_rels/slide6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38.xml"/><Relationship Id="rId4" Type="http://schemas.openxmlformats.org/officeDocument/2006/relationships/image" Target="../media/image21.jpeg"/></Relationships>
</file>

<file path=ppt/slides/_rels/slide8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jpg"/><Relationship Id="rId4" Type="http://schemas.openxmlformats.org/officeDocument/2006/relationships/image" Target="../media/image9.png"/><Relationship Id="rId9" Type="http://schemas.openxmlformats.org/officeDocument/2006/relationships/image" Target="../media/image14.png"/></Relationships>
</file>

<file path=ppt/slides/_rels/slide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9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5.png"/><Relationship Id="rId4" Type="http://schemas.openxmlformats.org/officeDocument/2006/relationships/diagramLayout" Target="../diagrams/layout1.xml"/><Relationship Id="rId9" Type="http://schemas.openxmlformats.org/officeDocument/2006/relationships/image" Target="../media/image74.png"/></Relationships>
</file>

<file path=ppt/slides/_rels/slide9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409161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Does management matter?</a:t>
            </a:r>
          </a:p>
        </p:txBody>
      </p:sp>
      <p:sp>
        <p:nvSpPr>
          <p:cNvPr id="3" name="Content Placeholder 2"/>
          <p:cNvSpPr>
            <a:spLocks noGrp="1"/>
          </p:cNvSpPr>
          <p:nvPr>
            <p:ph idx="1"/>
          </p:nvPr>
        </p:nvSpPr>
        <p:spPr/>
        <p:txBody>
          <a:bodyPr>
            <a:normAutofit/>
          </a:bodyPr>
          <a:lstStyle/>
          <a:p>
            <a:r>
              <a:rPr lang="en-GB" i="1" dirty="0"/>
              <a:t>“No job is more vital to our society than that of a manager. It is the manager who determines whether our social institutions serve us well or whether they squander our talents and resources.”  </a:t>
            </a:r>
            <a:r>
              <a:rPr lang="en-GB" dirty="0"/>
              <a:t>Henry </a:t>
            </a:r>
            <a:r>
              <a:rPr lang="en-GB" dirty="0" err="1"/>
              <a:t>Mintzberg</a:t>
            </a:r>
            <a:endParaRPr lang="en-GB" dirty="0"/>
          </a:p>
          <a:p>
            <a:r>
              <a:rPr lang="en-GB" dirty="0"/>
              <a:t>If this is true, we need to take managing organizations and management as </a:t>
            </a:r>
            <a:r>
              <a:rPr lang="en-GB" i="1" dirty="0"/>
              <a:t>a profession and practice </a:t>
            </a:r>
            <a:r>
              <a:rPr lang="en-GB" dirty="0"/>
              <a:t>much more seriously</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10</a:t>
            </a:fld>
            <a:endParaRPr lang="en-GB">
              <a:solidFill>
                <a:srgbClr val="000000"/>
              </a:solidFill>
            </a:endParaRPr>
          </a:p>
        </p:txBody>
      </p:sp>
    </p:spTree>
    <p:extLst>
      <p:ext uri="{BB962C8B-B14F-4D97-AF65-F5344CB8AC3E}">
        <p14:creationId xmlns:p14="http://schemas.microsoft.com/office/powerpoint/2010/main" val="8041353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KPIs investigate and describe </a:t>
            </a:r>
            <a:r>
              <a:rPr lang="en-GB" dirty="0"/>
              <a:t>direct and indirect behaviour, the nominal network and how nominal interacts in the network. The metrics and variable contributes to define the risk model and prediction. </a:t>
            </a:r>
          </a:p>
          <a:p>
            <a:endParaRPr lang="en-GB" dirty="0"/>
          </a:p>
        </p:txBody>
      </p:sp>
      <p:sp>
        <p:nvSpPr>
          <p:cNvPr id="4" name="Title 3"/>
          <p:cNvSpPr>
            <a:spLocks noGrp="1"/>
          </p:cNvSpPr>
          <p:nvPr>
            <p:ph type="title"/>
          </p:nvPr>
        </p:nvSpPr>
        <p:spPr>
          <a:xfrm>
            <a:off x="1979614" y="125731"/>
            <a:ext cx="6736757" cy="1002979"/>
          </a:xfrm>
        </p:spPr>
        <p:txBody>
          <a:bodyPr/>
          <a:lstStyle/>
          <a:p>
            <a:r>
              <a:rPr lang="en-US" sz="2400" dirty="0"/>
              <a:t>Based on the target group, 1349 KPIs have been identified</a:t>
            </a:r>
            <a:endParaRPr lang="en-GB" sz="2400" dirty="0"/>
          </a:p>
        </p:txBody>
      </p:sp>
      <p:pic>
        <p:nvPicPr>
          <p:cNvPr id="82" name="Picture 81"/>
          <p:cNvPicPr>
            <a:picLocks noChangeAspect="1"/>
          </p:cNvPicPr>
          <p:nvPr/>
        </p:nvPicPr>
        <p:blipFill>
          <a:blip r:embed="rId3"/>
          <a:stretch>
            <a:fillRect/>
          </a:stretch>
        </p:blipFill>
        <p:spPr>
          <a:xfrm>
            <a:off x="1804044" y="2213471"/>
            <a:ext cx="8583912" cy="4139543"/>
          </a:xfrm>
          <a:prstGeom prst="rect">
            <a:avLst/>
          </a:prstGeom>
        </p:spPr>
      </p:pic>
    </p:spTree>
    <p:extLst>
      <p:ext uri="{BB962C8B-B14F-4D97-AF65-F5344CB8AC3E}">
        <p14:creationId xmlns:p14="http://schemas.microsoft.com/office/powerpoint/2010/main" val="20295253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sz="1800" dirty="0"/>
              <a:t>We have a mixture of demographic, temporal, crime and network KPIs</a:t>
            </a:r>
          </a:p>
          <a:p>
            <a:endParaRPr lang="en-GB" sz="1800" dirty="0"/>
          </a:p>
        </p:txBody>
      </p:sp>
      <p:sp>
        <p:nvSpPr>
          <p:cNvPr id="4" name="Title 3"/>
          <p:cNvSpPr>
            <a:spLocks noGrp="1"/>
          </p:cNvSpPr>
          <p:nvPr>
            <p:ph type="title"/>
          </p:nvPr>
        </p:nvSpPr>
        <p:spPr>
          <a:xfrm>
            <a:off x="1979614" y="125731"/>
            <a:ext cx="6955121" cy="1002979"/>
          </a:xfrm>
        </p:spPr>
        <p:txBody>
          <a:bodyPr/>
          <a:lstStyle/>
          <a:p>
            <a:r>
              <a:rPr lang="en-US" sz="2300" dirty="0"/>
              <a:t>Different groups and types of KPIs have been identified </a:t>
            </a:r>
            <a:endParaRPr lang="en-GB" sz="2300" dirty="0"/>
          </a:p>
        </p:txBody>
      </p:sp>
      <p:sp>
        <p:nvSpPr>
          <p:cNvPr id="5" name="Rectangle 4"/>
          <p:cNvSpPr/>
          <p:nvPr/>
        </p:nvSpPr>
        <p:spPr>
          <a:xfrm>
            <a:off x="3538954" y="5820859"/>
            <a:ext cx="6701094" cy="738664"/>
          </a:xfrm>
          <a:prstGeom prst="rect">
            <a:avLst/>
          </a:prstGeom>
        </p:spPr>
        <p:txBody>
          <a:bodyPr wrap="square">
            <a:spAutoFit/>
          </a:bodyPr>
          <a:lstStyle/>
          <a:p>
            <a:pPr fontAlgn="base">
              <a:spcBef>
                <a:spcPct val="0"/>
              </a:spcBef>
              <a:spcAft>
                <a:spcPct val="0"/>
              </a:spcAft>
            </a:pPr>
            <a:r>
              <a:rPr lang="en-IE" sz="1400" dirty="0">
                <a:solidFill>
                  <a:srgbClr val="000000"/>
                </a:solidFill>
                <a:latin typeface="Arial" charset="0"/>
                <a:cs typeface="Arial" charset="0"/>
              </a:rPr>
              <a:t>The Univariate Analysis screened the KPIs to show their predictive power using Information Value and Weight of Evidence. The Multivariate analysis was run to test correlation between predictors to select the final set of predictors. </a:t>
            </a:r>
            <a:endParaRPr lang="en-US" sz="1400" dirty="0">
              <a:solidFill>
                <a:srgbClr val="000000"/>
              </a:solidFill>
              <a:latin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4688" y="4201761"/>
            <a:ext cx="616501" cy="527542"/>
          </a:xfrm>
          <a:prstGeom prst="rect">
            <a:avLst/>
          </a:prstGeom>
        </p:spPr>
      </p:pic>
      <p:sp>
        <p:nvSpPr>
          <p:cNvPr id="11" name="Freeform 36"/>
          <p:cNvSpPr>
            <a:spLocks/>
          </p:cNvSpPr>
          <p:nvPr/>
        </p:nvSpPr>
        <p:spPr bwMode="auto">
          <a:xfrm>
            <a:off x="7388756" y="3341301"/>
            <a:ext cx="62390" cy="17127"/>
          </a:xfrm>
          <a:custGeom>
            <a:avLst/>
            <a:gdLst>
              <a:gd name="T0" fmla="*/ 6 w 45"/>
              <a:gd name="T1" fmla="*/ 12 h 12"/>
              <a:gd name="T2" fmla="*/ 0 w 45"/>
              <a:gd name="T3" fmla="*/ 6 h 12"/>
              <a:gd name="T4" fmla="*/ 0 w 45"/>
              <a:gd name="T5" fmla="*/ 6 h 12"/>
              <a:gd name="T6" fmla="*/ 6 w 45"/>
              <a:gd name="T7" fmla="*/ 0 h 12"/>
              <a:gd name="T8" fmla="*/ 6 w 45"/>
              <a:gd name="T9" fmla="*/ 0 h 12"/>
              <a:gd name="T10" fmla="*/ 39 w 45"/>
              <a:gd name="T11" fmla="*/ 0 h 12"/>
              <a:gd name="T12" fmla="*/ 45 w 45"/>
              <a:gd name="T13" fmla="*/ 6 h 12"/>
              <a:gd name="T14" fmla="*/ 45 w 45"/>
              <a:gd name="T15" fmla="*/ 6 h 12"/>
              <a:gd name="T16" fmla="*/ 39 w 45"/>
              <a:gd name="T17" fmla="*/ 12 h 12"/>
              <a:gd name="T18" fmla="*/ 39 w 45"/>
              <a:gd name="T19" fmla="*/ 12 h 12"/>
              <a:gd name="T20" fmla="*/ 6 w 45"/>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 h="12">
                <a:moveTo>
                  <a:pt x="6" y="12"/>
                </a:moveTo>
                <a:cubicBezTo>
                  <a:pt x="3" y="12"/>
                  <a:pt x="0" y="9"/>
                  <a:pt x="0" y="6"/>
                </a:cubicBezTo>
                <a:cubicBezTo>
                  <a:pt x="0" y="6"/>
                  <a:pt x="0" y="6"/>
                  <a:pt x="0" y="6"/>
                </a:cubicBezTo>
                <a:cubicBezTo>
                  <a:pt x="0" y="2"/>
                  <a:pt x="3" y="0"/>
                  <a:pt x="6" y="0"/>
                </a:cubicBezTo>
                <a:cubicBezTo>
                  <a:pt x="6" y="0"/>
                  <a:pt x="6" y="0"/>
                  <a:pt x="6" y="0"/>
                </a:cubicBezTo>
                <a:cubicBezTo>
                  <a:pt x="39" y="0"/>
                  <a:pt x="39" y="0"/>
                  <a:pt x="39" y="0"/>
                </a:cubicBezTo>
                <a:cubicBezTo>
                  <a:pt x="42" y="0"/>
                  <a:pt x="45" y="2"/>
                  <a:pt x="45" y="6"/>
                </a:cubicBezTo>
                <a:cubicBezTo>
                  <a:pt x="45" y="6"/>
                  <a:pt x="45" y="6"/>
                  <a:pt x="45" y="6"/>
                </a:cubicBezTo>
                <a:cubicBezTo>
                  <a:pt x="45" y="9"/>
                  <a:pt x="42" y="12"/>
                  <a:pt x="39" y="12"/>
                </a:cubicBezTo>
                <a:cubicBezTo>
                  <a:pt x="39" y="12"/>
                  <a:pt x="39" y="12"/>
                  <a:pt x="39" y="12"/>
                </a:cubicBezTo>
                <a:cubicBezTo>
                  <a:pt x="6" y="12"/>
                  <a:pt x="6"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2" name="Freeform 37"/>
          <p:cNvSpPr>
            <a:spLocks/>
          </p:cNvSpPr>
          <p:nvPr/>
        </p:nvSpPr>
        <p:spPr bwMode="auto">
          <a:xfrm>
            <a:off x="7000962" y="3341301"/>
            <a:ext cx="61166" cy="17127"/>
          </a:xfrm>
          <a:custGeom>
            <a:avLst/>
            <a:gdLst>
              <a:gd name="T0" fmla="*/ 6 w 44"/>
              <a:gd name="T1" fmla="*/ 12 h 12"/>
              <a:gd name="T2" fmla="*/ 0 w 44"/>
              <a:gd name="T3" fmla="*/ 6 h 12"/>
              <a:gd name="T4" fmla="*/ 0 w 44"/>
              <a:gd name="T5" fmla="*/ 6 h 12"/>
              <a:gd name="T6" fmla="*/ 6 w 44"/>
              <a:gd name="T7" fmla="*/ 0 h 12"/>
              <a:gd name="T8" fmla="*/ 6 w 44"/>
              <a:gd name="T9" fmla="*/ 0 h 12"/>
              <a:gd name="T10" fmla="*/ 38 w 44"/>
              <a:gd name="T11" fmla="*/ 0 h 12"/>
              <a:gd name="T12" fmla="*/ 44 w 44"/>
              <a:gd name="T13" fmla="*/ 6 h 12"/>
              <a:gd name="T14" fmla="*/ 44 w 44"/>
              <a:gd name="T15" fmla="*/ 6 h 12"/>
              <a:gd name="T16" fmla="*/ 38 w 44"/>
              <a:gd name="T17" fmla="*/ 12 h 12"/>
              <a:gd name="T18" fmla="*/ 38 w 44"/>
              <a:gd name="T19" fmla="*/ 12 h 12"/>
              <a:gd name="T20" fmla="*/ 6 w 44"/>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12">
                <a:moveTo>
                  <a:pt x="6" y="12"/>
                </a:moveTo>
                <a:cubicBezTo>
                  <a:pt x="2" y="12"/>
                  <a:pt x="0" y="9"/>
                  <a:pt x="0" y="6"/>
                </a:cubicBezTo>
                <a:cubicBezTo>
                  <a:pt x="0" y="6"/>
                  <a:pt x="0" y="6"/>
                  <a:pt x="0" y="6"/>
                </a:cubicBezTo>
                <a:cubicBezTo>
                  <a:pt x="0" y="2"/>
                  <a:pt x="2" y="0"/>
                  <a:pt x="6" y="0"/>
                </a:cubicBezTo>
                <a:cubicBezTo>
                  <a:pt x="6" y="0"/>
                  <a:pt x="6" y="0"/>
                  <a:pt x="6" y="0"/>
                </a:cubicBezTo>
                <a:cubicBezTo>
                  <a:pt x="38" y="0"/>
                  <a:pt x="38" y="0"/>
                  <a:pt x="38" y="0"/>
                </a:cubicBezTo>
                <a:cubicBezTo>
                  <a:pt x="42" y="0"/>
                  <a:pt x="44" y="2"/>
                  <a:pt x="44" y="6"/>
                </a:cubicBezTo>
                <a:cubicBezTo>
                  <a:pt x="44" y="6"/>
                  <a:pt x="44" y="6"/>
                  <a:pt x="44" y="6"/>
                </a:cubicBezTo>
                <a:cubicBezTo>
                  <a:pt x="44" y="9"/>
                  <a:pt x="42" y="12"/>
                  <a:pt x="38" y="12"/>
                </a:cubicBezTo>
                <a:cubicBezTo>
                  <a:pt x="38" y="12"/>
                  <a:pt x="38" y="12"/>
                  <a:pt x="38" y="12"/>
                </a:cubicBezTo>
                <a:cubicBezTo>
                  <a:pt x="6" y="12"/>
                  <a:pt x="6" y="12"/>
                  <a:pt x="6"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3" name="Freeform 38"/>
          <p:cNvSpPr>
            <a:spLocks/>
          </p:cNvSpPr>
          <p:nvPr/>
        </p:nvSpPr>
        <p:spPr bwMode="auto">
          <a:xfrm>
            <a:off x="7217491" y="3122325"/>
            <a:ext cx="15904" cy="61166"/>
          </a:xfrm>
          <a:custGeom>
            <a:avLst/>
            <a:gdLst>
              <a:gd name="T0" fmla="*/ 0 w 12"/>
              <a:gd name="T1" fmla="*/ 38 h 44"/>
              <a:gd name="T2" fmla="*/ 0 w 12"/>
              <a:gd name="T3" fmla="*/ 6 h 44"/>
              <a:gd name="T4" fmla="*/ 6 w 12"/>
              <a:gd name="T5" fmla="*/ 0 h 44"/>
              <a:gd name="T6" fmla="*/ 6 w 12"/>
              <a:gd name="T7" fmla="*/ 0 h 44"/>
              <a:gd name="T8" fmla="*/ 12 w 12"/>
              <a:gd name="T9" fmla="*/ 6 h 44"/>
              <a:gd name="T10" fmla="*/ 12 w 12"/>
              <a:gd name="T11" fmla="*/ 6 h 44"/>
              <a:gd name="T12" fmla="*/ 12 w 12"/>
              <a:gd name="T13" fmla="*/ 38 h 44"/>
              <a:gd name="T14" fmla="*/ 6 w 12"/>
              <a:gd name="T15" fmla="*/ 44 h 44"/>
              <a:gd name="T16" fmla="*/ 6 w 12"/>
              <a:gd name="T17" fmla="*/ 44 h 44"/>
              <a:gd name="T18" fmla="*/ 0 w 12"/>
              <a:gd name="T19"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4">
                <a:moveTo>
                  <a:pt x="0" y="38"/>
                </a:moveTo>
                <a:cubicBezTo>
                  <a:pt x="0" y="6"/>
                  <a:pt x="0" y="6"/>
                  <a:pt x="0" y="6"/>
                </a:cubicBezTo>
                <a:cubicBezTo>
                  <a:pt x="0" y="2"/>
                  <a:pt x="3" y="0"/>
                  <a:pt x="6" y="0"/>
                </a:cubicBezTo>
                <a:cubicBezTo>
                  <a:pt x="6" y="0"/>
                  <a:pt x="6" y="0"/>
                  <a:pt x="6" y="0"/>
                </a:cubicBezTo>
                <a:cubicBezTo>
                  <a:pt x="10" y="0"/>
                  <a:pt x="12" y="2"/>
                  <a:pt x="12" y="6"/>
                </a:cubicBezTo>
                <a:cubicBezTo>
                  <a:pt x="12" y="6"/>
                  <a:pt x="12" y="6"/>
                  <a:pt x="12" y="6"/>
                </a:cubicBezTo>
                <a:cubicBezTo>
                  <a:pt x="12" y="38"/>
                  <a:pt x="12" y="38"/>
                  <a:pt x="12" y="38"/>
                </a:cubicBezTo>
                <a:cubicBezTo>
                  <a:pt x="12" y="42"/>
                  <a:pt x="10" y="44"/>
                  <a:pt x="6" y="44"/>
                </a:cubicBezTo>
                <a:cubicBezTo>
                  <a:pt x="6" y="44"/>
                  <a:pt x="6" y="44"/>
                  <a:pt x="6" y="44"/>
                </a:cubicBezTo>
                <a:cubicBezTo>
                  <a:pt x="3" y="44"/>
                  <a:pt x="0" y="42"/>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4" name="Freeform 39"/>
          <p:cNvSpPr>
            <a:spLocks/>
          </p:cNvSpPr>
          <p:nvPr/>
        </p:nvSpPr>
        <p:spPr bwMode="auto">
          <a:xfrm>
            <a:off x="7063353" y="3461187"/>
            <a:ext cx="50157" cy="50157"/>
          </a:xfrm>
          <a:custGeom>
            <a:avLst/>
            <a:gdLst>
              <a:gd name="T0" fmla="*/ 2 w 36"/>
              <a:gd name="T1" fmla="*/ 34 h 36"/>
              <a:gd name="T2" fmla="*/ 2 w 36"/>
              <a:gd name="T3" fmla="*/ 25 h 36"/>
              <a:gd name="T4" fmla="*/ 2 w 36"/>
              <a:gd name="T5" fmla="*/ 25 h 36"/>
              <a:gd name="T6" fmla="*/ 25 w 36"/>
              <a:gd name="T7" fmla="*/ 2 h 36"/>
              <a:gd name="T8" fmla="*/ 34 w 36"/>
              <a:gd name="T9" fmla="*/ 2 h 36"/>
              <a:gd name="T10" fmla="*/ 34 w 36"/>
              <a:gd name="T11" fmla="*/ 2 h 36"/>
              <a:gd name="T12" fmla="*/ 34 w 36"/>
              <a:gd name="T13" fmla="*/ 11 h 36"/>
              <a:gd name="T14" fmla="*/ 34 w 36"/>
              <a:gd name="T15" fmla="*/ 11 h 36"/>
              <a:gd name="T16" fmla="*/ 11 w 36"/>
              <a:gd name="T17" fmla="*/ 34 h 36"/>
              <a:gd name="T18" fmla="*/ 6 w 36"/>
              <a:gd name="T19" fmla="*/ 36 h 36"/>
              <a:gd name="T20" fmla="*/ 6 w 36"/>
              <a:gd name="T21" fmla="*/ 36 h 36"/>
              <a:gd name="T22" fmla="*/ 2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 y="34"/>
                </a:moveTo>
                <a:cubicBezTo>
                  <a:pt x="0" y="32"/>
                  <a:pt x="0" y="28"/>
                  <a:pt x="2" y="25"/>
                </a:cubicBezTo>
                <a:cubicBezTo>
                  <a:pt x="2" y="25"/>
                  <a:pt x="2" y="25"/>
                  <a:pt x="2" y="25"/>
                </a:cubicBezTo>
                <a:cubicBezTo>
                  <a:pt x="25" y="2"/>
                  <a:pt x="25" y="2"/>
                  <a:pt x="25" y="2"/>
                </a:cubicBezTo>
                <a:cubicBezTo>
                  <a:pt x="28" y="0"/>
                  <a:pt x="31" y="0"/>
                  <a:pt x="34" y="2"/>
                </a:cubicBezTo>
                <a:cubicBezTo>
                  <a:pt x="34" y="2"/>
                  <a:pt x="34" y="2"/>
                  <a:pt x="34" y="2"/>
                </a:cubicBezTo>
                <a:cubicBezTo>
                  <a:pt x="36" y="5"/>
                  <a:pt x="36" y="9"/>
                  <a:pt x="34" y="11"/>
                </a:cubicBezTo>
                <a:cubicBezTo>
                  <a:pt x="34" y="11"/>
                  <a:pt x="34" y="11"/>
                  <a:pt x="34" y="11"/>
                </a:cubicBezTo>
                <a:cubicBezTo>
                  <a:pt x="11" y="34"/>
                  <a:pt x="11" y="34"/>
                  <a:pt x="11" y="34"/>
                </a:cubicBezTo>
                <a:cubicBezTo>
                  <a:pt x="9" y="35"/>
                  <a:pt x="8" y="36"/>
                  <a:pt x="6" y="36"/>
                </a:cubicBezTo>
                <a:cubicBezTo>
                  <a:pt x="6" y="36"/>
                  <a:pt x="6" y="36"/>
                  <a:pt x="6" y="36"/>
                </a:cubicBezTo>
                <a:cubicBezTo>
                  <a:pt x="5" y="36"/>
                  <a:pt x="3"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5" name="Freeform 40"/>
          <p:cNvSpPr>
            <a:spLocks/>
          </p:cNvSpPr>
          <p:nvPr/>
        </p:nvSpPr>
        <p:spPr bwMode="auto">
          <a:xfrm>
            <a:off x="7338600" y="3185939"/>
            <a:ext cx="50157" cy="50157"/>
          </a:xfrm>
          <a:custGeom>
            <a:avLst/>
            <a:gdLst>
              <a:gd name="T0" fmla="*/ 2 w 36"/>
              <a:gd name="T1" fmla="*/ 34 h 36"/>
              <a:gd name="T2" fmla="*/ 2 w 36"/>
              <a:gd name="T3" fmla="*/ 25 h 36"/>
              <a:gd name="T4" fmla="*/ 2 w 36"/>
              <a:gd name="T5" fmla="*/ 25 h 36"/>
              <a:gd name="T6" fmla="*/ 25 w 36"/>
              <a:gd name="T7" fmla="*/ 2 h 36"/>
              <a:gd name="T8" fmla="*/ 34 w 36"/>
              <a:gd name="T9" fmla="*/ 2 h 36"/>
              <a:gd name="T10" fmla="*/ 34 w 36"/>
              <a:gd name="T11" fmla="*/ 2 h 36"/>
              <a:gd name="T12" fmla="*/ 34 w 36"/>
              <a:gd name="T13" fmla="*/ 11 h 36"/>
              <a:gd name="T14" fmla="*/ 34 w 36"/>
              <a:gd name="T15" fmla="*/ 11 h 36"/>
              <a:gd name="T16" fmla="*/ 11 w 36"/>
              <a:gd name="T17" fmla="*/ 34 h 36"/>
              <a:gd name="T18" fmla="*/ 6 w 36"/>
              <a:gd name="T19" fmla="*/ 36 h 36"/>
              <a:gd name="T20" fmla="*/ 6 w 36"/>
              <a:gd name="T21" fmla="*/ 36 h 36"/>
              <a:gd name="T22" fmla="*/ 2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 y="34"/>
                </a:moveTo>
                <a:cubicBezTo>
                  <a:pt x="0" y="32"/>
                  <a:pt x="0" y="28"/>
                  <a:pt x="2" y="25"/>
                </a:cubicBezTo>
                <a:cubicBezTo>
                  <a:pt x="2" y="25"/>
                  <a:pt x="2" y="25"/>
                  <a:pt x="2" y="25"/>
                </a:cubicBezTo>
                <a:cubicBezTo>
                  <a:pt x="25" y="2"/>
                  <a:pt x="25" y="2"/>
                  <a:pt x="25" y="2"/>
                </a:cubicBezTo>
                <a:cubicBezTo>
                  <a:pt x="28" y="0"/>
                  <a:pt x="31" y="0"/>
                  <a:pt x="34" y="2"/>
                </a:cubicBezTo>
                <a:cubicBezTo>
                  <a:pt x="34" y="2"/>
                  <a:pt x="34" y="2"/>
                  <a:pt x="34" y="2"/>
                </a:cubicBezTo>
                <a:cubicBezTo>
                  <a:pt x="36" y="5"/>
                  <a:pt x="36" y="8"/>
                  <a:pt x="34" y="11"/>
                </a:cubicBezTo>
                <a:cubicBezTo>
                  <a:pt x="34" y="11"/>
                  <a:pt x="34" y="11"/>
                  <a:pt x="34" y="11"/>
                </a:cubicBezTo>
                <a:cubicBezTo>
                  <a:pt x="11" y="34"/>
                  <a:pt x="11" y="34"/>
                  <a:pt x="11" y="34"/>
                </a:cubicBezTo>
                <a:cubicBezTo>
                  <a:pt x="10" y="35"/>
                  <a:pt x="8" y="36"/>
                  <a:pt x="6" y="36"/>
                </a:cubicBezTo>
                <a:cubicBezTo>
                  <a:pt x="6" y="36"/>
                  <a:pt x="6" y="36"/>
                  <a:pt x="6" y="36"/>
                </a:cubicBezTo>
                <a:cubicBezTo>
                  <a:pt x="5" y="36"/>
                  <a:pt x="3" y="35"/>
                  <a:pt x="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6" name="Freeform 41"/>
          <p:cNvSpPr>
            <a:spLocks/>
          </p:cNvSpPr>
          <p:nvPr/>
        </p:nvSpPr>
        <p:spPr bwMode="auto">
          <a:xfrm>
            <a:off x="7063353" y="3185939"/>
            <a:ext cx="50157" cy="50157"/>
          </a:xfrm>
          <a:custGeom>
            <a:avLst/>
            <a:gdLst>
              <a:gd name="T0" fmla="*/ 25 w 36"/>
              <a:gd name="T1" fmla="*/ 34 h 36"/>
              <a:gd name="T2" fmla="*/ 2 w 36"/>
              <a:gd name="T3" fmla="*/ 11 h 36"/>
              <a:gd name="T4" fmla="*/ 2 w 36"/>
              <a:gd name="T5" fmla="*/ 2 h 36"/>
              <a:gd name="T6" fmla="*/ 2 w 36"/>
              <a:gd name="T7" fmla="*/ 2 h 36"/>
              <a:gd name="T8" fmla="*/ 11 w 36"/>
              <a:gd name="T9" fmla="*/ 2 h 36"/>
              <a:gd name="T10" fmla="*/ 11 w 36"/>
              <a:gd name="T11" fmla="*/ 2 h 36"/>
              <a:gd name="T12" fmla="*/ 34 w 36"/>
              <a:gd name="T13" fmla="*/ 25 h 36"/>
              <a:gd name="T14" fmla="*/ 34 w 36"/>
              <a:gd name="T15" fmla="*/ 34 h 36"/>
              <a:gd name="T16" fmla="*/ 34 w 36"/>
              <a:gd name="T17" fmla="*/ 34 h 36"/>
              <a:gd name="T18" fmla="*/ 29 w 36"/>
              <a:gd name="T19" fmla="*/ 36 h 36"/>
              <a:gd name="T20" fmla="*/ 29 w 36"/>
              <a:gd name="T21" fmla="*/ 36 h 36"/>
              <a:gd name="T22" fmla="*/ 25 w 36"/>
              <a:gd name="T23"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36">
                <a:moveTo>
                  <a:pt x="25" y="34"/>
                </a:moveTo>
                <a:cubicBezTo>
                  <a:pt x="2" y="11"/>
                  <a:pt x="2" y="11"/>
                  <a:pt x="2" y="11"/>
                </a:cubicBezTo>
                <a:cubicBezTo>
                  <a:pt x="0" y="8"/>
                  <a:pt x="0" y="5"/>
                  <a:pt x="2" y="2"/>
                </a:cubicBezTo>
                <a:cubicBezTo>
                  <a:pt x="2" y="2"/>
                  <a:pt x="2" y="2"/>
                  <a:pt x="2" y="2"/>
                </a:cubicBezTo>
                <a:cubicBezTo>
                  <a:pt x="5" y="0"/>
                  <a:pt x="8" y="0"/>
                  <a:pt x="11" y="2"/>
                </a:cubicBezTo>
                <a:cubicBezTo>
                  <a:pt x="11" y="2"/>
                  <a:pt x="11" y="2"/>
                  <a:pt x="11" y="2"/>
                </a:cubicBezTo>
                <a:cubicBezTo>
                  <a:pt x="34" y="25"/>
                  <a:pt x="34" y="25"/>
                  <a:pt x="34" y="25"/>
                </a:cubicBezTo>
                <a:cubicBezTo>
                  <a:pt x="36" y="28"/>
                  <a:pt x="36" y="32"/>
                  <a:pt x="34" y="34"/>
                </a:cubicBezTo>
                <a:cubicBezTo>
                  <a:pt x="34" y="34"/>
                  <a:pt x="34" y="34"/>
                  <a:pt x="34" y="34"/>
                </a:cubicBezTo>
                <a:cubicBezTo>
                  <a:pt x="33" y="35"/>
                  <a:pt x="31" y="36"/>
                  <a:pt x="29" y="36"/>
                </a:cubicBezTo>
                <a:cubicBezTo>
                  <a:pt x="29" y="36"/>
                  <a:pt x="29" y="36"/>
                  <a:pt x="29" y="36"/>
                </a:cubicBezTo>
                <a:cubicBezTo>
                  <a:pt x="28" y="36"/>
                  <a:pt x="26" y="35"/>
                  <a:pt x="25"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7" name="Freeform 42"/>
          <p:cNvSpPr>
            <a:spLocks/>
          </p:cNvSpPr>
          <p:nvPr/>
        </p:nvSpPr>
        <p:spPr bwMode="auto">
          <a:xfrm>
            <a:off x="7339823" y="3463633"/>
            <a:ext cx="51380" cy="48933"/>
          </a:xfrm>
          <a:custGeom>
            <a:avLst/>
            <a:gdLst>
              <a:gd name="T0" fmla="*/ 26 w 37"/>
              <a:gd name="T1" fmla="*/ 34 h 35"/>
              <a:gd name="T2" fmla="*/ 3 w 37"/>
              <a:gd name="T3" fmla="*/ 10 h 35"/>
              <a:gd name="T4" fmla="*/ 3 w 37"/>
              <a:gd name="T5" fmla="*/ 2 h 35"/>
              <a:gd name="T6" fmla="*/ 3 w 37"/>
              <a:gd name="T7" fmla="*/ 2 h 35"/>
              <a:gd name="T8" fmla="*/ 11 w 37"/>
              <a:gd name="T9" fmla="*/ 2 h 35"/>
              <a:gd name="T10" fmla="*/ 11 w 37"/>
              <a:gd name="T11" fmla="*/ 2 h 35"/>
              <a:gd name="T12" fmla="*/ 34 w 37"/>
              <a:gd name="T13" fmla="*/ 25 h 35"/>
              <a:gd name="T14" fmla="*/ 34 w 37"/>
              <a:gd name="T15" fmla="*/ 34 h 35"/>
              <a:gd name="T16" fmla="*/ 34 w 37"/>
              <a:gd name="T17" fmla="*/ 34 h 35"/>
              <a:gd name="T18" fmla="*/ 30 w 37"/>
              <a:gd name="T19" fmla="*/ 35 h 35"/>
              <a:gd name="T20" fmla="*/ 30 w 37"/>
              <a:gd name="T21" fmla="*/ 35 h 35"/>
              <a:gd name="T22" fmla="*/ 26 w 37"/>
              <a:gd name="T23"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35">
                <a:moveTo>
                  <a:pt x="26" y="34"/>
                </a:moveTo>
                <a:cubicBezTo>
                  <a:pt x="3" y="10"/>
                  <a:pt x="3" y="10"/>
                  <a:pt x="3" y="10"/>
                </a:cubicBezTo>
                <a:cubicBezTo>
                  <a:pt x="0" y="8"/>
                  <a:pt x="0" y="4"/>
                  <a:pt x="3" y="2"/>
                </a:cubicBezTo>
                <a:cubicBezTo>
                  <a:pt x="3" y="2"/>
                  <a:pt x="3" y="2"/>
                  <a:pt x="3" y="2"/>
                </a:cubicBezTo>
                <a:cubicBezTo>
                  <a:pt x="5" y="0"/>
                  <a:pt x="9" y="0"/>
                  <a:pt x="11" y="2"/>
                </a:cubicBezTo>
                <a:cubicBezTo>
                  <a:pt x="11" y="2"/>
                  <a:pt x="11" y="2"/>
                  <a:pt x="11" y="2"/>
                </a:cubicBezTo>
                <a:cubicBezTo>
                  <a:pt x="34" y="25"/>
                  <a:pt x="34" y="25"/>
                  <a:pt x="34" y="25"/>
                </a:cubicBezTo>
                <a:cubicBezTo>
                  <a:pt x="37" y="27"/>
                  <a:pt x="37" y="31"/>
                  <a:pt x="34" y="34"/>
                </a:cubicBezTo>
                <a:cubicBezTo>
                  <a:pt x="34" y="34"/>
                  <a:pt x="34" y="34"/>
                  <a:pt x="34" y="34"/>
                </a:cubicBezTo>
                <a:cubicBezTo>
                  <a:pt x="33" y="35"/>
                  <a:pt x="32" y="35"/>
                  <a:pt x="30" y="35"/>
                </a:cubicBezTo>
                <a:cubicBezTo>
                  <a:pt x="30" y="35"/>
                  <a:pt x="30" y="35"/>
                  <a:pt x="30" y="35"/>
                </a:cubicBezTo>
                <a:cubicBezTo>
                  <a:pt x="29" y="35"/>
                  <a:pt x="27" y="35"/>
                  <a:pt x="26"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8" name="Oval 43"/>
          <p:cNvSpPr>
            <a:spLocks noChangeArrowheads="1"/>
          </p:cNvSpPr>
          <p:nvPr/>
        </p:nvSpPr>
        <p:spPr bwMode="auto">
          <a:xfrm>
            <a:off x="7212598" y="3337630"/>
            <a:ext cx="25690" cy="2446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9" name="Freeform 44"/>
          <p:cNvSpPr>
            <a:spLocks/>
          </p:cNvSpPr>
          <p:nvPr/>
        </p:nvSpPr>
        <p:spPr bwMode="auto">
          <a:xfrm>
            <a:off x="7224831" y="3247104"/>
            <a:ext cx="101536" cy="101536"/>
          </a:xfrm>
          <a:custGeom>
            <a:avLst/>
            <a:gdLst>
              <a:gd name="T0" fmla="*/ 56 w 83"/>
              <a:gd name="T1" fmla="*/ 13 h 83"/>
              <a:gd name="T2" fmla="*/ 83 w 83"/>
              <a:gd name="T3" fmla="*/ 0 h 83"/>
              <a:gd name="T4" fmla="*/ 70 w 83"/>
              <a:gd name="T5" fmla="*/ 27 h 83"/>
              <a:gd name="T6" fmla="*/ 0 w 83"/>
              <a:gd name="T7" fmla="*/ 83 h 83"/>
              <a:gd name="T8" fmla="*/ 56 w 83"/>
              <a:gd name="T9" fmla="*/ 13 h 83"/>
            </a:gdLst>
            <a:ahLst/>
            <a:cxnLst>
              <a:cxn ang="0">
                <a:pos x="T0" y="T1"/>
              </a:cxn>
              <a:cxn ang="0">
                <a:pos x="T2" y="T3"/>
              </a:cxn>
              <a:cxn ang="0">
                <a:pos x="T4" y="T5"/>
              </a:cxn>
              <a:cxn ang="0">
                <a:pos x="T6" y="T7"/>
              </a:cxn>
              <a:cxn ang="0">
                <a:pos x="T8" y="T9"/>
              </a:cxn>
            </a:cxnLst>
            <a:rect l="0" t="0" r="r" b="b"/>
            <a:pathLst>
              <a:path w="83" h="83">
                <a:moveTo>
                  <a:pt x="56" y="13"/>
                </a:moveTo>
                <a:lnTo>
                  <a:pt x="83" y="0"/>
                </a:lnTo>
                <a:lnTo>
                  <a:pt x="70" y="27"/>
                </a:lnTo>
                <a:lnTo>
                  <a:pt x="0" y="83"/>
                </a:lnTo>
                <a:lnTo>
                  <a:pt x="56"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20" name="Freeform 45"/>
          <p:cNvSpPr>
            <a:spLocks/>
          </p:cNvSpPr>
          <p:nvPr/>
        </p:nvSpPr>
        <p:spPr bwMode="auto">
          <a:xfrm>
            <a:off x="7213821" y="3348640"/>
            <a:ext cx="23244" cy="216528"/>
          </a:xfrm>
          <a:custGeom>
            <a:avLst/>
            <a:gdLst>
              <a:gd name="T0" fmla="*/ 19 w 19"/>
              <a:gd name="T1" fmla="*/ 150 h 177"/>
              <a:gd name="T2" fmla="*/ 9 w 19"/>
              <a:gd name="T3" fmla="*/ 177 h 177"/>
              <a:gd name="T4" fmla="*/ 0 w 19"/>
              <a:gd name="T5" fmla="*/ 150 h 177"/>
              <a:gd name="T6" fmla="*/ 9 w 19"/>
              <a:gd name="T7" fmla="*/ 0 h 177"/>
              <a:gd name="T8" fmla="*/ 19 w 19"/>
              <a:gd name="T9" fmla="*/ 150 h 177"/>
            </a:gdLst>
            <a:ahLst/>
            <a:cxnLst>
              <a:cxn ang="0">
                <a:pos x="T0" y="T1"/>
              </a:cxn>
              <a:cxn ang="0">
                <a:pos x="T2" y="T3"/>
              </a:cxn>
              <a:cxn ang="0">
                <a:pos x="T4" y="T5"/>
              </a:cxn>
              <a:cxn ang="0">
                <a:pos x="T6" y="T7"/>
              </a:cxn>
              <a:cxn ang="0">
                <a:pos x="T8" y="T9"/>
              </a:cxn>
            </a:cxnLst>
            <a:rect l="0" t="0" r="r" b="b"/>
            <a:pathLst>
              <a:path w="19" h="177">
                <a:moveTo>
                  <a:pt x="19" y="150"/>
                </a:moveTo>
                <a:lnTo>
                  <a:pt x="9" y="177"/>
                </a:lnTo>
                <a:lnTo>
                  <a:pt x="0" y="150"/>
                </a:lnTo>
                <a:lnTo>
                  <a:pt x="9" y="0"/>
                </a:lnTo>
                <a:lnTo>
                  <a:pt x="19" y="1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22" name="Freeform 19"/>
          <p:cNvSpPr>
            <a:spLocks noEditPoints="1"/>
          </p:cNvSpPr>
          <p:nvPr/>
        </p:nvSpPr>
        <p:spPr bwMode="auto">
          <a:xfrm>
            <a:off x="4432563" y="3009811"/>
            <a:ext cx="733425" cy="655638"/>
          </a:xfrm>
          <a:custGeom>
            <a:avLst/>
            <a:gdLst>
              <a:gd name="T0" fmla="*/ 225 w 281"/>
              <a:gd name="T1" fmla="*/ 138 h 251"/>
              <a:gd name="T2" fmla="*/ 182 w 281"/>
              <a:gd name="T3" fmla="*/ 158 h 251"/>
              <a:gd name="T4" fmla="*/ 182 w 281"/>
              <a:gd name="T5" fmla="*/ 157 h 251"/>
              <a:gd name="T6" fmla="*/ 149 w 281"/>
              <a:gd name="T7" fmla="*/ 132 h 251"/>
              <a:gd name="T8" fmla="*/ 149 w 281"/>
              <a:gd name="T9" fmla="*/ 112 h 251"/>
              <a:gd name="T10" fmla="*/ 197 w 281"/>
              <a:gd name="T11" fmla="*/ 56 h 251"/>
              <a:gd name="T12" fmla="*/ 141 w 281"/>
              <a:gd name="T13" fmla="*/ 0 h 251"/>
              <a:gd name="T14" fmla="*/ 84 w 281"/>
              <a:gd name="T15" fmla="*/ 56 h 251"/>
              <a:gd name="T16" fmla="*/ 133 w 281"/>
              <a:gd name="T17" fmla="*/ 112 h 251"/>
              <a:gd name="T18" fmla="*/ 133 w 281"/>
              <a:gd name="T19" fmla="*/ 132 h 251"/>
              <a:gd name="T20" fmla="*/ 100 w 281"/>
              <a:gd name="T21" fmla="*/ 157 h 251"/>
              <a:gd name="T22" fmla="*/ 99 w 281"/>
              <a:gd name="T23" fmla="*/ 158 h 251"/>
              <a:gd name="T24" fmla="*/ 56 w 281"/>
              <a:gd name="T25" fmla="*/ 138 h 251"/>
              <a:gd name="T26" fmla="*/ 0 w 281"/>
              <a:gd name="T27" fmla="*/ 195 h 251"/>
              <a:gd name="T28" fmla="*/ 56 w 281"/>
              <a:gd name="T29" fmla="*/ 251 h 251"/>
              <a:gd name="T30" fmla="*/ 113 w 281"/>
              <a:gd name="T31" fmla="*/ 195 h 251"/>
              <a:gd name="T32" fmla="*/ 108 w 281"/>
              <a:gd name="T33" fmla="*/ 173 h 251"/>
              <a:gd name="T34" fmla="*/ 111 w 281"/>
              <a:gd name="T35" fmla="*/ 172 h 251"/>
              <a:gd name="T36" fmla="*/ 141 w 281"/>
              <a:gd name="T37" fmla="*/ 149 h 251"/>
              <a:gd name="T38" fmla="*/ 170 w 281"/>
              <a:gd name="T39" fmla="*/ 172 h 251"/>
              <a:gd name="T40" fmla="*/ 173 w 281"/>
              <a:gd name="T41" fmla="*/ 173 h 251"/>
              <a:gd name="T42" fmla="*/ 169 w 281"/>
              <a:gd name="T43" fmla="*/ 195 h 251"/>
              <a:gd name="T44" fmla="*/ 225 w 281"/>
              <a:gd name="T45" fmla="*/ 251 h 251"/>
              <a:gd name="T46" fmla="*/ 281 w 281"/>
              <a:gd name="T47" fmla="*/ 195 h 251"/>
              <a:gd name="T48" fmla="*/ 225 w 281"/>
              <a:gd name="T49" fmla="*/ 138 h 251"/>
              <a:gd name="T50" fmla="*/ 56 w 281"/>
              <a:gd name="T51" fmla="*/ 225 h 251"/>
              <a:gd name="T52" fmla="*/ 26 w 281"/>
              <a:gd name="T53" fmla="*/ 217 h 251"/>
              <a:gd name="T54" fmla="*/ 47 w 281"/>
              <a:gd name="T55" fmla="*/ 191 h 251"/>
              <a:gd name="T56" fmla="*/ 47 w 281"/>
              <a:gd name="T57" fmla="*/ 191 h 251"/>
              <a:gd name="T58" fmla="*/ 50 w 281"/>
              <a:gd name="T59" fmla="*/ 184 h 251"/>
              <a:gd name="T60" fmla="*/ 50 w 281"/>
              <a:gd name="T61" fmla="*/ 184 h 251"/>
              <a:gd name="T62" fmla="*/ 56 w 281"/>
              <a:gd name="T63" fmla="*/ 159 h 251"/>
              <a:gd name="T64" fmla="*/ 63 w 281"/>
              <a:gd name="T65" fmla="*/ 184 h 251"/>
              <a:gd name="T66" fmla="*/ 63 w 281"/>
              <a:gd name="T67" fmla="*/ 184 h 251"/>
              <a:gd name="T68" fmla="*/ 66 w 281"/>
              <a:gd name="T69" fmla="*/ 191 h 251"/>
              <a:gd name="T70" fmla="*/ 87 w 281"/>
              <a:gd name="T71" fmla="*/ 217 h 251"/>
              <a:gd name="T72" fmla="*/ 56 w 281"/>
              <a:gd name="T73" fmla="*/ 225 h 251"/>
              <a:gd name="T74" fmla="*/ 110 w 281"/>
              <a:gd name="T75" fmla="*/ 79 h 251"/>
              <a:gd name="T76" fmla="*/ 131 w 281"/>
              <a:gd name="T77" fmla="*/ 52 h 251"/>
              <a:gd name="T78" fmla="*/ 131 w 281"/>
              <a:gd name="T79" fmla="*/ 52 h 251"/>
              <a:gd name="T80" fmla="*/ 134 w 281"/>
              <a:gd name="T81" fmla="*/ 45 h 251"/>
              <a:gd name="T82" fmla="*/ 134 w 281"/>
              <a:gd name="T83" fmla="*/ 45 h 251"/>
              <a:gd name="T84" fmla="*/ 141 w 281"/>
              <a:gd name="T85" fmla="*/ 20 h 251"/>
              <a:gd name="T86" fmla="*/ 147 w 281"/>
              <a:gd name="T87" fmla="*/ 45 h 251"/>
              <a:gd name="T88" fmla="*/ 147 w 281"/>
              <a:gd name="T89" fmla="*/ 45 h 251"/>
              <a:gd name="T90" fmla="*/ 150 w 281"/>
              <a:gd name="T91" fmla="*/ 52 h 251"/>
              <a:gd name="T92" fmla="*/ 171 w 281"/>
              <a:gd name="T93" fmla="*/ 79 h 251"/>
              <a:gd name="T94" fmla="*/ 141 w 281"/>
              <a:gd name="T95" fmla="*/ 86 h 251"/>
              <a:gd name="T96" fmla="*/ 110 w 281"/>
              <a:gd name="T97" fmla="*/ 79 h 251"/>
              <a:gd name="T98" fmla="*/ 225 w 281"/>
              <a:gd name="T99" fmla="*/ 225 h 251"/>
              <a:gd name="T100" fmla="*/ 194 w 281"/>
              <a:gd name="T101" fmla="*/ 217 h 251"/>
              <a:gd name="T102" fmla="*/ 216 w 281"/>
              <a:gd name="T103" fmla="*/ 191 h 251"/>
              <a:gd name="T104" fmla="*/ 216 w 281"/>
              <a:gd name="T105" fmla="*/ 191 h 251"/>
              <a:gd name="T106" fmla="*/ 219 w 281"/>
              <a:gd name="T107" fmla="*/ 184 h 251"/>
              <a:gd name="T108" fmla="*/ 218 w 281"/>
              <a:gd name="T109" fmla="*/ 184 h 251"/>
              <a:gd name="T110" fmla="*/ 225 w 281"/>
              <a:gd name="T111" fmla="*/ 159 h 251"/>
              <a:gd name="T112" fmla="*/ 232 w 281"/>
              <a:gd name="T113" fmla="*/ 184 h 251"/>
              <a:gd name="T114" fmla="*/ 231 w 281"/>
              <a:gd name="T115" fmla="*/ 184 h 251"/>
              <a:gd name="T116" fmla="*/ 234 w 281"/>
              <a:gd name="T117" fmla="*/ 191 h 251"/>
              <a:gd name="T118" fmla="*/ 256 w 281"/>
              <a:gd name="T119" fmla="*/ 217 h 251"/>
              <a:gd name="T120" fmla="*/ 225 w 281"/>
              <a:gd name="T121" fmla="*/ 2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 h="251">
                <a:moveTo>
                  <a:pt x="225" y="138"/>
                </a:moveTo>
                <a:cubicBezTo>
                  <a:pt x="208" y="138"/>
                  <a:pt x="193" y="146"/>
                  <a:pt x="182" y="158"/>
                </a:cubicBezTo>
                <a:cubicBezTo>
                  <a:pt x="182" y="158"/>
                  <a:pt x="182" y="157"/>
                  <a:pt x="182" y="157"/>
                </a:cubicBezTo>
                <a:cubicBezTo>
                  <a:pt x="149" y="132"/>
                  <a:pt x="149" y="132"/>
                  <a:pt x="149" y="132"/>
                </a:cubicBezTo>
                <a:cubicBezTo>
                  <a:pt x="149" y="112"/>
                  <a:pt x="149" y="112"/>
                  <a:pt x="149" y="112"/>
                </a:cubicBezTo>
                <a:cubicBezTo>
                  <a:pt x="176" y="108"/>
                  <a:pt x="197" y="84"/>
                  <a:pt x="197" y="56"/>
                </a:cubicBezTo>
                <a:cubicBezTo>
                  <a:pt x="197" y="25"/>
                  <a:pt x="172" y="0"/>
                  <a:pt x="141" y="0"/>
                </a:cubicBezTo>
                <a:cubicBezTo>
                  <a:pt x="110" y="0"/>
                  <a:pt x="84" y="25"/>
                  <a:pt x="84" y="56"/>
                </a:cubicBezTo>
                <a:cubicBezTo>
                  <a:pt x="84" y="84"/>
                  <a:pt x="105" y="108"/>
                  <a:pt x="133" y="112"/>
                </a:cubicBezTo>
                <a:cubicBezTo>
                  <a:pt x="133" y="132"/>
                  <a:pt x="133" y="132"/>
                  <a:pt x="133" y="132"/>
                </a:cubicBezTo>
                <a:cubicBezTo>
                  <a:pt x="100" y="157"/>
                  <a:pt x="100" y="157"/>
                  <a:pt x="100" y="157"/>
                </a:cubicBezTo>
                <a:cubicBezTo>
                  <a:pt x="99" y="157"/>
                  <a:pt x="99" y="158"/>
                  <a:pt x="99" y="158"/>
                </a:cubicBezTo>
                <a:cubicBezTo>
                  <a:pt x="89" y="146"/>
                  <a:pt x="73" y="138"/>
                  <a:pt x="56" y="138"/>
                </a:cubicBezTo>
                <a:cubicBezTo>
                  <a:pt x="25" y="138"/>
                  <a:pt x="0" y="164"/>
                  <a:pt x="0" y="195"/>
                </a:cubicBezTo>
                <a:cubicBezTo>
                  <a:pt x="0" y="226"/>
                  <a:pt x="25" y="251"/>
                  <a:pt x="56" y="251"/>
                </a:cubicBezTo>
                <a:cubicBezTo>
                  <a:pt x="88" y="251"/>
                  <a:pt x="113" y="226"/>
                  <a:pt x="113" y="195"/>
                </a:cubicBezTo>
                <a:cubicBezTo>
                  <a:pt x="113" y="187"/>
                  <a:pt x="111" y="180"/>
                  <a:pt x="108" y="173"/>
                </a:cubicBezTo>
                <a:cubicBezTo>
                  <a:pt x="109" y="173"/>
                  <a:pt x="110" y="172"/>
                  <a:pt x="111" y="172"/>
                </a:cubicBezTo>
                <a:cubicBezTo>
                  <a:pt x="141" y="149"/>
                  <a:pt x="141" y="149"/>
                  <a:pt x="141" y="149"/>
                </a:cubicBezTo>
                <a:cubicBezTo>
                  <a:pt x="170" y="172"/>
                  <a:pt x="170" y="172"/>
                  <a:pt x="170" y="172"/>
                </a:cubicBezTo>
                <a:cubicBezTo>
                  <a:pt x="171" y="172"/>
                  <a:pt x="172" y="173"/>
                  <a:pt x="173" y="173"/>
                </a:cubicBezTo>
                <a:cubicBezTo>
                  <a:pt x="170" y="180"/>
                  <a:pt x="169" y="187"/>
                  <a:pt x="169" y="195"/>
                </a:cubicBezTo>
                <a:cubicBezTo>
                  <a:pt x="169" y="226"/>
                  <a:pt x="194" y="251"/>
                  <a:pt x="225" y="251"/>
                </a:cubicBezTo>
                <a:cubicBezTo>
                  <a:pt x="256" y="251"/>
                  <a:pt x="281" y="226"/>
                  <a:pt x="281" y="195"/>
                </a:cubicBezTo>
                <a:cubicBezTo>
                  <a:pt x="281" y="164"/>
                  <a:pt x="256" y="138"/>
                  <a:pt x="225" y="138"/>
                </a:cubicBezTo>
                <a:close/>
                <a:moveTo>
                  <a:pt x="56" y="225"/>
                </a:moveTo>
                <a:cubicBezTo>
                  <a:pt x="56" y="225"/>
                  <a:pt x="26" y="226"/>
                  <a:pt x="26" y="217"/>
                </a:cubicBezTo>
                <a:cubicBezTo>
                  <a:pt x="26" y="198"/>
                  <a:pt x="38" y="193"/>
                  <a:pt x="47" y="191"/>
                </a:cubicBezTo>
                <a:cubicBezTo>
                  <a:pt x="47" y="191"/>
                  <a:pt x="47" y="191"/>
                  <a:pt x="47" y="191"/>
                </a:cubicBezTo>
                <a:cubicBezTo>
                  <a:pt x="53" y="189"/>
                  <a:pt x="51" y="185"/>
                  <a:pt x="50" y="184"/>
                </a:cubicBezTo>
                <a:cubicBezTo>
                  <a:pt x="50" y="184"/>
                  <a:pt x="50" y="184"/>
                  <a:pt x="50" y="184"/>
                </a:cubicBezTo>
                <a:cubicBezTo>
                  <a:pt x="45" y="179"/>
                  <a:pt x="41" y="159"/>
                  <a:pt x="56" y="159"/>
                </a:cubicBezTo>
                <a:cubicBezTo>
                  <a:pt x="72" y="159"/>
                  <a:pt x="68" y="179"/>
                  <a:pt x="63" y="184"/>
                </a:cubicBezTo>
                <a:cubicBezTo>
                  <a:pt x="63" y="184"/>
                  <a:pt x="63" y="184"/>
                  <a:pt x="63" y="184"/>
                </a:cubicBezTo>
                <a:cubicBezTo>
                  <a:pt x="62" y="185"/>
                  <a:pt x="60" y="189"/>
                  <a:pt x="66" y="191"/>
                </a:cubicBezTo>
                <a:cubicBezTo>
                  <a:pt x="74" y="193"/>
                  <a:pt x="87" y="198"/>
                  <a:pt x="87" y="217"/>
                </a:cubicBezTo>
                <a:cubicBezTo>
                  <a:pt x="87" y="226"/>
                  <a:pt x="56" y="225"/>
                  <a:pt x="56" y="225"/>
                </a:cubicBezTo>
                <a:close/>
                <a:moveTo>
                  <a:pt x="110" y="79"/>
                </a:moveTo>
                <a:cubicBezTo>
                  <a:pt x="110" y="59"/>
                  <a:pt x="123" y="54"/>
                  <a:pt x="131" y="52"/>
                </a:cubicBezTo>
                <a:cubicBezTo>
                  <a:pt x="131" y="52"/>
                  <a:pt x="131" y="52"/>
                  <a:pt x="131" y="52"/>
                </a:cubicBezTo>
                <a:cubicBezTo>
                  <a:pt x="137" y="50"/>
                  <a:pt x="135" y="47"/>
                  <a:pt x="134" y="45"/>
                </a:cubicBezTo>
                <a:cubicBezTo>
                  <a:pt x="134" y="45"/>
                  <a:pt x="134" y="45"/>
                  <a:pt x="134" y="45"/>
                </a:cubicBezTo>
                <a:cubicBezTo>
                  <a:pt x="129" y="40"/>
                  <a:pt x="125" y="20"/>
                  <a:pt x="141" y="20"/>
                </a:cubicBezTo>
                <a:cubicBezTo>
                  <a:pt x="157" y="20"/>
                  <a:pt x="152" y="40"/>
                  <a:pt x="147" y="45"/>
                </a:cubicBezTo>
                <a:cubicBezTo>
                  <a:pt x="147" y="45"/>
                  <a:pt x="147" y="45"/>
                  <a:pt x="147" y="45"/>
                </a:cubicBezTo>
                <a:cubicBezTo>
                  <a:pt x="146" y="47"/>
                  <a:pt x="144" y="50"/>
                  <a:pt x="150" y="52"/>
                </a:cubicBezTo>
                <a:cubicBezTo>
                  <a:pt x="159" y="54"/>
                  <a:pt x="171" y="59"/>
                  <a:pt x="171" y="79"/>
                </a:cubicBezTo>
                <a:cubicBezTo>
                  <a:pt x="171" y="87"/>
                  <a:pt x="141" y="86"/>
                  <a:pt x="141" y="86"/>
                </a:cubicBezTo>
                <a:cubicBezTo>
                  <a:pt x="141" y="86"/>
                  <a:pt x="110" y="87"/>
                  <a:pt x="110" y="79"/>
                </a:cubicBezTo>
                <a:close/>
                <a:moveTo>
                  <a:pt x="225" y="225"/>
                </a:moveTo>
                <a:cubicBezTo>
                  <a:pt x="225" y="225"/>
                  <a:pt x="194" y="226"/>
                  <a:pt x="194" y="217"/>
                </a:cubicBezTo>
                <a:cubicBezTo>
                  <a:pt x="194" y="198"/>
                  <a:pt x="207" y="193"/>
                  <a:pt x="216" y="191"/>
                </a:cubicBezTo>
                <a:cubicBezTo>
                  <a:pt x="216" y="191"/>
                  <a:pt x="216" y="191"/>
                  <a:pt x="216" y="191"/>
                </a:cubicBezTo>
                <a:cubicBezTo>
                  <a:pt x="221" y="189"/>
                  <a:pt x="220" y="185"/>
                  <a:pt x="219" y="184"/>
                </a:cubicBezTo>
                <a:cubicBezTo>
                  <a:pt x="219" y="184"/>
                  <a:pt x="218" y="184"/>
                  <a:pt x="218" y="184"/>
                </a:cubicBezTo>
                <a:cubicBezTo>
                  <a:pt x="213" y="179"/>
                  <a:pt x="209" y="159"/>
                  <a:pt x="225" y="159"/>
                </a:cubicBezTo>
                <a:cubicBezTo>
                  <a:pt x="241" y="159"/>
                  <a:pt x="237" y="179"/>
                  <a:pt x="232" y="184"/>
                </a:cubicBezTo>
                <a:cubicBezTo>
                  <a:pt x="232" y="184"/>
                  <a:pt x="231" y="184"/>
                  <a:pt x="231" y="184"/>
                </a:cubicBezTo>
                <a:cubicBezTo>
                  <a:pt x="230" y="185"/>
                  <a:pt x="228" y="189"/>
                  <a:pt x="234" y="191"/>
                </a:cubicBezTo>
                <a:cubicBezTo>
                  <a:pt x="243" y="193"/>
                  <a:pt x="256" y="198"/>
                  <a:pt x="256" y="217"/>
                </a:cubicBezTo>
                <a:cubicBezTo>
                  <a:pt x="256" y="226"/>
                  <a:pt x="225" y="225"/>
                  <a:pt x="225" y="225"/>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cxnSp>
        <p:nvCxnSpPr>
          <p:cNvPr id="24" name="Straight Connector 23"/>
          <p:cNvCxnSpPr/>
          <p:nvPr/>
        </p:nvCxnSpPr>
        <p:spPr>
          <a:xfrm flipH="1">
            <a:off x="4953795" y="2510931"/>
            <a:ext cx="503378" cy="49782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H="1" flipV="1">
            <a:off x="6486554" y="2451216"/>
            <a:ext cx="503378" cy="555696"/>
          </a:xfrm>
          <a:prstGeom prst="line">
            <a:avLst/>
          </a:prstGeom>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6461476" y="3800351"/>
            <a:ext cx="626955" cy="593345"/>
          </a:xfrm>
          <a:prstGeom prst="line">
            <a:avLst/>
          </a:prstGeom>
        </p:spPr>
        <p:style>
          <a:lnRef idx="1">
            <a:schemeClr val="dk1"/>
          </a:lnRef>
          <a:fillRef idx="0">
            <a:schemeClr val="dk1"/>
          </a:fillRef>
          <a:effectRef idx="0">
            <a:schemeClr val="dk1"/>
          </a:effectRef>
          <a:fontRef idx="minor">
            <a:schemeClr val="tx1"/>
          </a:fontRef>
        </p:style>
      </p:cxnSp>
      <p:sp>
        <p:nvSpPr>
          <p:cNvPr id="31" name="Freeform 11"/>
          <p:cNvSpPr>
            <a:spLocks/>
          </p:cNvSpPr>
          <p:nvPr/>
        </p:nvSpPr>
        <p:spPr bwMode="auto">
          <a:xfrm>
            <a:off x="5673899" y="2044176"/>
            <a:ext cx="679450" cy="735013"/>
          </a:xfrm>
          <a:custGeom>
            <a:avLst/>
            <a:gdLst>
              <a:gd name="T0" fmla="*/ 159 w 244"/>
              <a:gd name="T1" fmla="*/ 127 h 264"/>
              <a:gd name="T2" fmla="*/ 147 w 244"/>
              <a:gd name="T3" fmla="*/ 99 h 264"/>
              <a:gd name="T4" fmla="*/ 149 w 244"/>
              <a:gd name="T5" fmla="*/ 97 h 264"/>
              <a:gd name="T6" fmla="*/ 122 w 244"/>
              <a:gd name="T7" fmla="*/ 0 h 264"/>
              <a:gd name="T8" fmla="*/ 95 w 244"/>
              <a:gd name="T9" fmla="*/ 97 h 264"/>
              <a:gd name="T10" fmla="*/ 97 w 244"/>
              <a:gd name="T11" fmla="*/ 99 h 264"/>
              <a:gd name="T12" fmla="*/ 85 w 244"/>
              <a:gd name="T13" fmla="*/ 127 h 264"/>
              <a:gd name="T14" fmla="*/ 85 w 244"/>
              <a:gd name="T15" fmla="*/ 127 h 264"/>
              <a:gd name="T16" fmla="*/ 0 w 244"/>
              <a:gd name="T17" fmla="*/ 231 h 264"/>
              <a:gd name="T18" fmla="*/ 122 w 244"/>
              <a:gd name="T19" fmla="*/ 263 h 264"/>
              <a:gd name="T20" fmla="*/ 244 w 244"/>
              <a:gd name="T21" fmla="*/ 231 h 264"/>
              <a:gd name="T22" fmla="*/ 159 w 244"/>
              <a:gd name="T23" fmla="*/ 1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64">
                <a:moveTo>
                  <a:pt x="159" y="127"/>
                </a:moveTo>
                <a:cubicBezTo>
                  <a:pt x="136" y="119"/>
                  <a:pt x="144" y="104"/>
                  <a:pt x="147" y="99"/>
                </a:cubicBezTo>
                <a:cubicBezTo>
                  <a:pt x="148" y="98"/>
                  <a:pt x="149" y="98"/>
                  <a:pt x="149" y="97"/>
                </a:cubicBezTo>
                <a:cubicBezTo>
                  <a:pt x="169" y="77"/>
                  <a:pt x="185" y="0"/>
                  <a:pt x="122" y="0"/>
                </a:cubicBezTo>
                <a:cubicBezTo>
                  <a:pt x="59" y="0"/>
                  <a:pt x="76" y="77"/>
                  <a:pt x="95" y="97"/>
                </a:cubicBezTo>
                <a:cubicBezTo>
                  <a:pt x="96" y="98"/>
                  <a:pt x="97" y="98"/>
                  <a:pt x="97" y="99"/>
                </a:cubicBezTo>
                <a:cubicBezTo>
                  <a:pt x="101" y="104"/>
                  <a:pt x="108" y="119"/>
                  <a:pt x="85" y="127"/>
                </a:cubicBezTo>
                <a:cubicBezTo>
                  <a:pt x="85" y="127"/>
                  <a:pt x="85" y="127"/>
                  <a:pt x="85" y="127"/>
                </a:cubicBezTo>
                <a:cubicBezTo>
                  <a:pt x="51" y="134"/>
                  <a:pt x="0" y="154"/>
                  <a:pt x="0" y="231"/>
                </a:cubicBezTo>
                <a:cubicBezTo>
                  <a:pt x="0" y="264"/>
                  <a:pt x="122" y="263"/>
                  <a:pt x="122" y="263"/>
                </a:cubicBezTo>
                <a:cubicBezTo>
                  <a:pt x="122" y="263"/>
                  <a:pt x="244" y="264"/>
                  <a:pt x="244" y="231"/>
                </a:cubicBezTo>
                <a:cubicBezTo>
                  <a:pt x="244" y="154"/>
                  <a:pt x="193" y="133"/>
                  <a:pt x="159" y="127"/>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cxnSp>
        <p:nvCxnSpPr>
          <p:cNvPr id="32" name="Straight Connector 31"/>
          <p:cNvCxnSpPr/>
          <p:nvPr/>
        </p:nvCxnSpPr>
        <p:spPr>
          <a:xfrm>
            <a:off x="4799275" y="3834882"/>
            <a:ext cx="678471" cy="630650"/>
          </a:xfrm>
          <a:prstGeom prst="line">
            <a:avLst/>
          </a:prstGeom>
        </p:spPr>
        <p:style>
          <a:lnRef idx="1">
            <a:schemeClr val="dk1"/>
          </a:lnRef>
          <a:fillRef idx="0">
            <a:schemeClr val="dk1"/>
          </a:fillRef>
          <a:effectRef idx="0">
            <a:schemeClr val="dk1"/>
          </a:effectRef>
          <a:fontRef idx="minor">
            <a:schemeClr val="tx1"/>
          </a:fontRef>
        </p:style>
      </p:cxnSp>
      <p:sp>
        <p:nvSpPr>
          <p:cNvPr id="35" name="Rectangle 34"/>
          <p:cNvSpPr/>
          <p:nvPr/>
        </p:nvSpPr>
        <p:spPr>
          <a:xfrm>
            <a:off x="4953796" y="1733839"/>
            <a:ext cx="2568747" cy="276999"/>
          </a:xfrm>
          <a:prstGeom prst="rect">
            <a:avLst/>
          </a:prstGeom>
        </p:spPr>
        <p:txBody>
          <a:bodyPr wrap="square">
            <a:spAutoFit/>
          </a:bodyPr>
          <a:lstStyle/>
          <a:p>
            <a:pPr lvl="1" fontAlgn="base">
              <a:spcBef>
                <a:spcPct val="0"/>
              </a:spcBef>
              <a:spcAft>
                <a:spcPct val="0"/>
              </a:spcAft>
            </a:pPr>
            <a:r>
              <a:rPr lang="en-IE" sz="1200" i="1" dirty="0">
                <a:solidFill>
                  <a:srgbClr val="000000"/>
                </a:solidFill>
                <a:latin typeface="Arial" charset="0"/>
                <a:cs typeface="Arial" charset="0"/>
              </a:rPr>
              <a:t>e.g. Age of Nominal</a:t>
            </a:r>
          </a:p>
        </p:txBody>
      </p:sp>
      <p:sp>
        <p:nvSpPr>
          <p:cNvPr id="36" name="Rectangle 35"/>
          <p:cNvSpPr/>
          <p:nvPr/>
        </p:nvSpPr>
        <p:spPr>
          <a:xfrm>
            <a:off x="1882046" y="3183492"/>
            <a:ext cx="2590800" cy="830997"/>
          </a:xfrm>
          <a:prstGeom prst="rect">
            <a:avLst/>
          </a:prstGeom>
        </p:spPr>
        <p:txBody>
          <a:bodyPr wrap="square">
            <a:spAutoFit/>
          </a:bodyPr>
          <a:lstStyle/>
          <a:p>
            <a:pPr lvl="1" fontAlgn="base">
              <a:spcBef>
                <a:spcPct val="0"/>
              </a:spcBef>
              <a:spcAft>
                <a:spcPct val="0"/>
              </a:spcAft>
            </a:pPr>
            <a:r>
              <a:rPr lang="en-IE" sz="1200" i="1" dirty="0">
                <a:solidFill>
                  <a:srgbClr val="000000"/>
                </a:solidFill>
                <a:latin typeface="Arial" charset="0"/>
                <a:cs typeface="Arial" charset="0"/>
              </a:rPr>
              <a:t>e.g. The number of solo crimes committed by a nominal’s associate prior transition </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919" y="3173864"/>
            <a:ext cx="723177" cy="540000"/>
          </a:xfrm>
          <a:prstGeom prst="rect">
            <a:avLst/>
          </a:prstGeom>
        </p:spPr>
      </p:pic>
      <p:sp>
        <p:nvSpPr>
          <p:cNvPr id="63" name="Freeform 88"/>
          <p:cNvSpPr>
            <a:spLocks/>
          </p:cNvSpPr>
          <p:nvPr/>
        </p:nvSpPr>
        <p:spPr bwMode="auto">
          <a:xfrm>
            <a:off x="7133390" y="3229746"/>
            <a:ext cx="153987" cy="233363"/>
          </a:xfrm>
          <a:custGeom>
            <a:avLst/>
            <a:gdLst>
              <a:gd name="T0" fmla="*/ 64 w 86"/>
              <a:gd name="T1" fmla="*/ 107 h 131"/>
              <a:gd name="T2" fmla="*/ 62 w 86"/>
              <a:gd name="T3" fmla="*/ 115 h 131"/>
              <a:gd name="T4" fmla="*/ 20 w 86"/>
              <a:gd name="T5" fmla="*/ 88 h 131"/>
              <a:gd name="T6" fmla="*/ 20 w 86"/>
              <a:gd name="T7" fmla="*/ 88 h 131"/>
              <a:gd name="T8" fmla="*/ 14 w 86"/>
              <a:gd name="T9" fmla="*/ 79 h 131"/>
              <a:gd name="T10" fmla="*/ 12 w 86"/>
              <a:gd name="T11" fmla="*/ 28 h 131"/>
              <a:gd name="T12" fmla="*/ 19 w 86"/>
              <a:gd name="T13" fmla="*/ 31 h 131"/>
              <a:gd name="T14" fmla="*/ 10 w 86"/>
              <a:gd name="T15" fmla="*/ 0 h 131"/>
              <a:gd name="T16" fmla="*/ 0 w 86"/>
              <a:gd name="T17" fmla="*/ 31 h 131"/>
              <a:gd name="T18" fmla="*/ 8 w 86"/>
              <a:gd name="T19" fmla="*/ 28 h 131"/>
              <a:gd name="T20" fmla="*/ 5 w 86"/>
              <a:gd name="T21" fmla="*/ 79 h 131"/>
              <a:gd name="T22" fmla="*/ 0 w 86"/>
              <a:gd name="T23" fmla="*/ 88 h 131"/>
              <a:gd name="T24" fmla="*/ 10 w 86"/>
              <a:gd name="T25" fmla="*/ 98 h 131"/>
              <a:gd name="T26" fmla="*/ 15 w 86"/>
              <a:gd name="T27" fmla="*/ 96 h 131"/>
              <a:gd name="T28" fmla="*/ 60 w 86"/>
              <a:gd name="T29" fmla="*/ 119 h 131"/>
              <a:gd name="T30" fmla="*/ 54 w 86"/>
              <a:gd name="T31" fmla="*/ 124 h 131"/>
              <a:gd name="T32" fmla="*/ 86 w 86"/>
              <a:gd name="T33" fmla="*/ 131 h 131"/>
              <a:gd name="T34" fmla="*/ 64 w 86"/>
              <a:gd name="T35" fmla="*/ 10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131">
                <a:moveTo>
                  <a:pt x="64" y="107"/>
                </a:moveTo>
                <a:cubicBezTo>
                  <a:pt x="62" y="115"/>
                  <a:pt x="62" y="115"/>
                  <a:pt x="62" y="115"/>
                </a:cubicBezTo>
                <a:cubicBezTo>
                  <a:pt x="20" y="88"/>
                  <a:pt x="20" y="88"/>
                  <a:pt x="20" y="88"/>
                </a:cubicBezTo>
                <a:cubicBezTo>
                  <a:pt x="20" y="88"/>
                  <a:pt x="20" y="88"/>
                  <a:pt x="20" y="88"/>
                </a:cubicBezTo>
                <a:cubicBezTo>
                  <a:pt x="20" y="84"/>
                  <a:pt x="18" y="80"/>
                  <a:pt x="14" y="79"/>
                </a:cubicBezTo>
                <a:cubicBezTo>
                  <a:pt x="12" y="28"/>
                  <a:pt x="12" y="28"/>
                  <a:pt x="12" y="28"/>
                </a:cubicBezTo>
                <a:cubicBezTo>
                  <a:pt x="19" y="31"/>
                  <a:pt x="19" y="31"/>
                  <a:pt x="19" y="31"/>
                </a:cubicBezTo>
                <a:cubicBezTo>
                  <a:pt x="10" y="0"/>
                  <a:pt x="10" y="0"/>
                  <a:pt x="10" y="0"/>
                </a:cubicBezTo>
                <a:cubicBezTo>
                  <a:pt x="0" y="31"/>
                  <a:pt x="0" y="31"/>
                  <a:pt x="0" y="31"/>
                </a:cubicBezTo>
                <a:cubicBezTo>
                  <a:pt x="8" y="28"/>
                  <a:pt x="8" y="28"/>
                  <a:pt x="8" y="28"/>
                </a:cubicBezTo>
                <a:cubicBezTo>
                  <a:pt x="5" y="79"/>
                  <a:pt x="5" y="79"/>
                  <a:pt x="5" y="79"/>
                </a:cubicBezTo>
                <a:cubicBezTo>
                  <a:pt x="2" y="80"/>
                  <a:pt x="0" y="84"/>
                  <a:pt x="0" y="88"/>
                </a:cubicBezTo>
                <a:cubicBezTo>
                  <a:pt x="0" y="93"/>
                  <a:pt x="4" y="98"/>
                  <a:pt x="10" y="98"/>
                </a:cubicBezTo>
                <a:cubicBezTo>
                  <a:pt x="12" y="98"/>
                  <a:pt x="14" y="97"/>
                  <a:pt x="15" y="96"/>
                </a:cubicBezTo>
                <a:cubicBezTo>
                  <a:pt x="60" y="119"/>
                  <a:pt x="60" y="119"/>
                  <a:pt x="60" y="119"/>
                </a:cubicBezTo>
                <a:cubicBezTo>
                  <a:pt x="54" y="124"/>
                  <a:pt x="54" y="124"/>
                  <a:pt x="54" y="124"/>
                </a:cubicBezTo>
                <a:cubicBezTo>
                  <a:pt x="86" y="131"/>
                  <a:pt x="86" y="131"/>
                  <a:pt x="86" y="131"/>
                </a:cubicBezTo>
                <a:lnTo>
                  <a:pt x="64" y="107"/>
                </a:ln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64" name="Freeform 89"/>
          <p:cNvSpPr>
            <a:spLocks/>
          </p:cNvSpPr>
          <p:nvPr/>
        </p:nvSpPr>
        <p:spPr bwMode="auto">
          <a:xfrm>
            <a:off x="6936539" y="3099571"/>
            <a:ext cx="163512" cy="136525"/>
          </a:xfrm>
          <a:custGeom>
            <a:avLst/>
            <a:gdLst>
              <a:gd name="T0" fmla="*/ 91 w 91"/>
              <a:gd name="T1" fmla="*/ 29 h 76"/>
              <a:gd name="T2" fmla="*/ 29 w 91"/>
              <a:gd name="T3" fmla="*/ 13 h 76"/>
              <a:gd name="T4" fmla="*/ 30 w 91"/>
              <a:gd name="T5" fmla="*/ 7 h 76"/>
              <a:gd name="T6" fmla="*/ 23 w 91"/>
              <a:gd name="T7" fmla="*/ 5 h 76"/>
              <a:gd name="T8" fmla="*/ 22 w 91"/>
              <a:gd name="T9" fmla="*/ 12 h 76"/>
              <a:gd name="T10" fmla="*/ 28 w 91"/>
              <a:gd name="T11" fmla="*/ 14 h 76"/>
              <a:gd name="T12" fmla="*/ 13 w 91"/>
              <a:gd name="T13" fmla="*/ 76 h 76"/>
              <a:gd name="T14" fmla="*/ 91 w 91"/>
              <a:gd name="T15" fmla="*/ 29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6">
                <a:moveTo>
                  <a:pt x="91" y="29"/>
                </a:moveTo>
                <a:cubicBezTo>
                  <a:pt x="78" y="7"/>
                  <a:pt x="50" y="0"/>
                  <a:pt x="29" y="13"/>
                </a:cubicBezTo>
                <a:cubicBezTo>
                  <a:pt x="31" y="11"/>
                  <a:pt x="31" y="9"/>
                  <a:pt x="30" y="7"/>
                </a:cubicBezTo>
                <a:cubicBezTo>
                  <a:pt x="29" y="4"/>
                  <a:pt x="26" y="3"/>
                  <a:pt x="23" y="5"/>
                </a:cubicBezTo>
                <a:cubicBezTo>
                  <a:pt x="21" y="6"/>
                  <a:pt x="20" y="9"/>
                  <a:pt x="22" y="12"/>
                </a:cubicBezTo>
                <a:cubicBezTo>
                  <a:pt x="23" y="14"/>
                  <a:pt x="26" y="15"/>
                  <a:pt x="28" y="14"/>
                </a:cubicBezTo>
                <a:cubicBezTo>
                  <a:pt x="7" y="27"/>
                  <a:pt x="0" y="54"/>
                  <a:pt x="13" y="76"/>
                </a:cubicBezTo>
                <a:lnTo>
                  <a:pt x="91" y="29"/>
                </a:ln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65" name="Freeform 90"/>
          <p:cNvSpPr>
            <a:spLocks/>
          </p:cNvSpPr>
          <p:nvPr/>
        </p:nvSpPr>
        <p:spPr bwMode="auto">
          <a:xfrm>
            <a:off x="7203239" y="3099571"/>
            <a:ext cx="163512" cy="136525"/>
          </a:xfrm>
          <a:custGeom>
            <a:avLst/>
            <a:gdLst>
              <a:gd name="T0" fmla="*/ 63 w 91"/>
              <a:gd name="T1" fmla="*/ 14 h 76"/>
              <a:gd name="T2" fmla="*/ 69 w 91"/>
              <a:gd name="T3" fmla="*/ 12 h 76"/>
              <a:gd name="T4" fmla="*/ 68 w 91"/>
              <a:gd name="T5" fmla="*/ 5 h 76"/>
              <a:gd name="T6" fmla="*/ 61 w 91"/>
              <a:gd name="T7" fmla="*/ 7 h 76"/>
              <a:gd name="T8" fmla="*/ 62 w 91"/>
              <a:gd name="T9" fmla="*/ 13 h 76"/>
              <a:gd name="T10" fmla="*/ 0 w 91"/>
              <a:gd name="T11" fmla="*/ 29 h 76"/>
              <a:gd name="T12" fmla="*/ 78 w 91"/>
              <a:gd name="T13" fmla="*/ 76 h 76"/>
              <a:gd name="T14" fmla="*/ 63 w 91"/>
              <a:gd name="T15" fmla="*/ 14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6">
                <a:moveTo>
                  <a:pt x="63" y="14"/>
                </a:moveTo>
                <a:cubicBezTo>
                  <a:pt x="65" y="15"/>
                  <a:pt x="68" y="14"/>
                  <a:pt x="69" y="12"/>
                </a:cubicBezTo>
                <a:cubicBezTo>
                  <a:pt x="71" y="9"/>
                  <a:pt x="70" y="6"/>
                  <a:pt x="68" y="5"/>
                </a:cubicBezTo>
                <a:cubicBezTo>
                  <a:pt x="65" y="3"/>
                  <a:pt x="62" y="4"/>
                  <a:pt x="61" y="7"/>
                </a:cubicBezTo>
                <a:cubicBezTo>
                  <a:pt x="59" y="9"/>
                  <a:pt x="60" y="11"/>
                  <a:pt x="62" y="13"/>
                </a:cubicBezTo>
                <a:cubicBezTo>
                  <a:pt x="41" y="0"/>
                  <a:pt x="13" y="7"/>
                  <a:pt x="0" y="29"/>
                </a:cubicBezTo>
                <a:cubicBezTo>
                  <a:pt x="78" y="76"/>
                  <a:pt x="78" y="76"/>
                  <a:pt x="78" y="76"/>
                </a:cubicBezTo>
                <a:cubicBezTo>
                  <a:pt x="91" y="54"/>
                  <a:pt x="84" y="27"/>
                  <a:pt x="63" y="14"/>
                </a:cubicBez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66" name="Freeform 91"/>
          <p:cNvSpPr>
            <a:spLocks noEditPoints="1"/>
          </p:cNvSpPr>
          <p:nvPr/>
        </p:nvSpPr>
        <p:spPr bwMode="auto">
          <a:xfrm>
            <a:off x="6936539" y="3166246"/>
            <a:ext cx="430212" cy="455613"/>
          </a:xfrm>
          <a:custGeom>
            <a:avLst/>
            <a:gdLst>
              <a:gd name="T0" fmla="*/ 211 w 240"/>
              <a:gd name="T1" fmla="*/ 206 h 254"/>
              <a:gd name="T2" fmla="*/ 203 w 240"/>
              <a:gd name="T3" fmla="*/ 207 h 254"/>
              <a:gd name="T4" fmla="*/ 240 w 240"/>
              <a:gd name="T5" fmla="*/ 120 h 254"/>
              <a:gd name="T6" fmla="*/ 120 w 240"/>
              <a:gd name="T7" fmla="*/ 0 h 254"/>
              <a:gd name="T8" fmla="*/ 0 w 240"/>
              <a:gd name="T9" fmla="*/ 120 h 254"/>
              <a:gd name="T10" fmla="*/ 37 w 240"/>
              <a:gd name="T11" fmla="*/ 207 h 254"/>
              <a:gd name="T12" fmla="*/ 29 w 240"/>
              <a:gd name="T13" fmla="*/ 206 h 254"/>
              <a:gd name="T14" fmla="*/ 4 w 240"/>
              <a:gd name="T15" fmla="*/ 230 h 254"/>
              <a:gd name="T16" fmla="*/ 29 w 240"/>
              <a:gd name="T17" fmla="*/ 254 h 254"/>
              <a:gd name="T18" fmla="*/ 53 w 240"/>
              <a:gd name="T19" fmla="*/ 230 h 254"/>
              <a:gd name="T20" fmla="*/ 49 w 240"/>
              <a:gd name="T21" fmla="*/ 218 h 254"/>
              <a:gd name="T22" fmla="*/ 120 w 240"/>
              <a:gd name="T23" fmla="*/ 240 h 254"/>
              <a:gd name="T24" fmla="*/ 191 w 240"/>
              <a:gd name="T25" fmla="*/ 218 h 254"/>
              <a:gd name="T26" fmla="*/ 187 w 240"/>
              <a:gd name="T27" fmla="*/ 230 h 254"/>
              <a:gd name="T28" fmla="*/ 211 w 240"/>
              <a:gd name="T29" fmla="*/ 254 h 254"/>
              <a:gd name="T30" fmla="*/ 236 w 240"/>
              <a:gd name="T31" fmla="*/ 230 h 254"/>
              <a:gd name="T32" fmla="*/ 211 w 240"/>
              <a:gd name="T33" fmla="*/ 206 h 254"/>
              <a:gd name="T34" fmla="*/ 120 w 240"/>
              <a:gd name="T35" fmla="*/ 214 h 254"/>
              <a:gd name="T36" fmla="*/ 27 w 240"/>
              <a:gd name="T37" fmla="*/ 120 h 254"/>
              <a:gd name="T38" fmla="*/ 120 w 240"/>
              <a:gd name="T39" fmla="*/ 27 h 254"/>
              <a:gd name="T40" fmla="*/ 213 w 240"/>
              <a:gd name="T41" fmla="*/ 120 h 254"/>
              <a:gd name="T42" fmla="*/ 120 w 240"/>
              <a:gd name="T43" fmla="*/ 21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0" h="254">
                <a:moveTo>
                  <a:pt x="211" y="206"/>
                </a:moveTo>
                <a:cubicBezTo>
                  <a:pt x="208" y="206"/>
                  <a:pt x="205" y="206"/>
                  <a:pt x="203" y="207"/>
                </a:cubicBezTo>
                <a:cubicBezTo>
                  <a:pt x="226" y="185"/>
                  <a:pt x="240" y="155"/>
                  <a:pt x="240" y="120"/>
                </a:cubicBezTo>
                <a:cubicBezTo>
                  <a:pt x="240" y="54"/>
                  <a:pt x="186" y="0"/>
                  <a:pt x="120" y="0"/>
                </a:cubicBezTo>
                <a:cubicBezTo>
                  <a:pt x="54" y="0"/>
                  <a:pt x="0" y="54"/>
                  <a:pt x="0" y="120"/>
                </a:cubicBezTo>
                <a:cubicBezTo>
                  <a:pt x="0" y="155"/>
                  <a:pt x="14" y="185"/>
                  <a:pt x="37" y="207"/>
                </a:cubicBezTo>
                <a:cubicBezTo>
                  <a:pt x="34" y="206"/>
                  <a:pt x="32" y="206"/>
                  <a:pt x="29" y="206"/>
                </a:cubicBezTo>
                <a:cubicBezTo>
                  <a:pt x="15" y="206"/>
                  <a:pt x="4" y="217"/>
                  <a:pt x="4" y="230"/>
                </a:cubicBezTo>
                <a:cubicBezTo>
                  <a:pt x="4" y="244"/>
                  <a:pt x="15" y="254"/>
                  <a:pt x="29" y="254"/>
                </a:cubicBezTo>
                <a:cubicBezTo>
                  <a:pt x="42" y="254"/>
                  <a:pt x="53" y="244"/>
                  <a:pt x="53" y="230"/>
                </a:cubicBezTo>
                <a:cubicBezTo>
                  <a:pt x="53" y="225"/>
                  <a:pt x="52" y="221"/>
                  <a:pt x="49" y="218"/>
                </a:cubicBezTo>
                <a:cubicBezTo>
                  <a:pt x="69" y="232"/>
                  <a:pt x="94" y="240"/>
                  <a:pt x="120" y="240"/>
                </a:cubicBezTo>
                <a:cubicBezTo>
                  <a:pt x="146" y="240"/>
                  <a:pt x="171" y="232"/>
                  <a:pt x="191" y="218"/>
                </a:cubicBezTo>
                <a:cubicBezTo>
                  <a:pt x="188" y="221"/>
                  <a:pt x="187" y="225"/>
                  <a:pt x="187" y="230"/>
                </a:cubicBezTo>
                <a:cubicBezTo>
                  <a:pt x="187" y="244"/>
                  <a:pt x="198" y="254"/>
                  <a:pt x="211" y="254"/>
                </a:cubicBezTo>
                <a:cubicBezTo>
                  <a:pt x="225" y="254"/>
                  <a:pt x="236" y="244"/>
                  <a:pt x="236" y="230"/>
                </a:cubicBezTo>
                <a:cubicBezTo>
                  <a:pt x="236" y="217"/>
                  <a:pt x="225" y="206"/>
                  <a:pt x="211" y="206"/>
                </a:cubicBezTo>
                <a:close/>
                <a:moveTo>
                  <a:pt x="120" y="214"/>
                </a:moveTo>
                <a:cubicBezTo>
                  <a:pt x="68" y="214"/>
                  <a:pt x="27" y="172"/>
                  <a:pt x="27" y="120"/>
                </a:cubicBezTo>
                <a:cubicBezTo>
                  <a:pt x="27" y="69"/>
                  <a:pt x="68" y="27"/>
                  <a:pt x="120" y="27"/>
                </a:cubicBezTo>
                <a:cubicBezTo>
                  <a:pt x="171" y="27"/>
                  <a:pt x="213" y="69"/>
                  <a:pt x="213" y="120"/>
                </a:cubicBezTo>
                <a:cubicBezTo>
                  <a:pt x="213" y="172"/>
                  <a:pt x="171" y="214"/>
                  <a:pt x="120" y="214"/>
                </a:cubicBez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67" name="Rectangle 66"/>
          <p:cNvSpPr/>
          <p:nvPr/>
        </p:nvSpPr>
        <p:spPr>
          <a:xfrm>
            <a:off x="6936540" y="3070745"/>
            <a:ext cx="3303509" cy="646331"/>
          </a:xfrm>
          <a:prstGeom prst="rect">
            <a:avLst/>
          </a:prstGeom>
        </p:spPr>
        <p:txBody>
          <a:bodyPr wrap="square">
            <a:spAutoFit/>
          </a:bodyPr>
          <a:lstStyle/>
          <a:p>
            <a:pPr lvl="1" fontAlgn="base">
              <a:spcBef>
                <a:spcPct val="0"/>
              </a:spcBef>
              <a:spcAft>
                <a:spcPct val="0"/>
              </a:spcAft>
            </a:pPr>
            <a:r>
              <a:rPr lang="en-IE" sz="1200" i="1" dirty="0">
                <a:solidFill>
                  <a:srgbClr val="000000"/>
                </a:solidFill>
                <a:latin typeface="Arial" charset="0"/>
                <a:cs typeface="Arial" charset="0"/>
              </a:rPr>
              <a:t>e.g. One month delta for the number of ‘Violent’ crimes a nominal commits prior transition</a:t>
            </a:r>
          </a:p>
        </p:txBody>
      </p:sp>
      <p:sp>
        <p:nvSpPr>
          <p:cNvPr id="85" name="Rectangle 84"/>
          <p:cNvSpPr/>
          <p:nvPr/>
        </p:nvSpPr>
        <p:spPr>
          <a:xfrm>
            <a:off x="4717537" y="4808632"/>
            <a:ext cx="2590800" cy="461665"/>
          </a:xfrm>
          <a:prstGeom prst="rect">
            <a:avLst/>
          </a:prstGeom>
        </p:spPr>
        <p:txBody>
          <a:bodyPr wrap="square">
            <a:spAutoFit/>
          </a:bodyPr>
          <a:lstStyle/>
          <a:p>
            <a:pPr lvl="1" fontAlgn="base">
              <a:spcBef>
                <a:spcPct val="0"/>
              </a:spcBef>
              <a:spcAft>
                <a:spcPct val="0"/>
              </a:spcAft>
            </a:pPr>
            <a:r>
              <a:rPr lang="en-IE" sz="1200" i="1" dirty="0">
                <a:solidFill>
                  <a:srgbClr val="000000"/>
                </a:solidFill>
                <a:latin typeface="Arial" charset="0"/>
                <a:cs typeface="Arial" charset="0"/>
              </a:rPr>
              <a:t>e.g. Number of IMS logs for nominals prior transition </a:t>
            </a:r>
          </a:p>
        </p:txBody>
      </p:sp>
      <p:pic>
        <p:nvPicPr>
          <p:cNvPr id="118" name="Picture 5" descr="image0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5235" y="5291795"/>
            <a:ext cx="1569863" cy="144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Content Placeholder 5"/>
          <p:cNvSpPr txBox="1">
            <a:spLocks/>
          </p:cNvSpPr>
          <p:nvPr/>
        </p:nvSpPr>
        <p:spPr>
          <a:xfrm>
            <a:off x="2041935" y="1706298"/>
            <a:ext cx="8353111" cy="3563998"/>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200" dirty="0">
              <a:solidFill>
                <a:srgbClr val="666666"/>
              </a:solidFill>
            </a:endParaRPr>
          </a:p>
        </p:txBody>
      </p:sp>
    </p:spTree>
    <p:extLst>
      <p:ext uri="{BB962C8B-B14F-4D97-AF65-F5344CB8AC3E}">
        <p14:creationId xmlns:p14="http://schemas.microsoft.com/office/powerpoint/2010/main" val="410351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0" tIns="45720" rIns="0" bIns="0" rtlCol="0">
            <a:noAutofit/>
          </a:bodyPr>
          <a:lstStyle/>
          <a:p>
            <a:r>
              <a:rPr lang="en-US" sz="1800" dirty="0"/>
              <a:t>The most important KPIs are related to the social network of the nominal </a:t>
            </a:r>
          </a:p>
        </p:txBody>
      </p:sp>
      <p:sp>
        <p:nvSpPr>
          <p:cNvPr id="4" name="Title 3"/>
          <p:cNvSpPr>
            <a:spLocks noGrp="1"/>
          </p:cNvSpPr>
          <p:nvPr>
            <p:ph type="title"/>
          </p:nvPr>
        </p:nvSpPr>
        <p:spPr>
          <a:xfrm>
            <a:off x="1979614" y="125731"/>
            <a:ext cx="6518393" cy="1002979"/>
          </a:xfrm>
        </p:spPr>
        <p:txBody>
          <a:bodyPr vert="horz" lIns="0" tIns="45720" rIns="0" bIns="0" rtlCol="0" anchor="b" anchorCtr="0">
            <a:noAutofit/>
          </a:bodyPr>
          <a:lstStyle/>
          <a:p>
            <a:r>
              <a:rPr lang="en-US" sz="2400" dirty="0"/>
              <a:t>Among the 1349 KPIs, 32 KPIs have been identified for their strong predictive power  </a:t>
            </a:r>
            <a:endParaRPr lang="en-GB" sz="2400" dirty="0"/>
          </a:p>
        </p:txBody>
      </p:sp>
      <p:sp>
        <p:nvSpPr>
          <p:cNvPr id="7" name="Rectangle 6"/>
          <p:cNvSpPr/>
          <p:nvPr/>
        </p:nvSpPr>
        <p:spPr>
          <a:xfrm>
            <a:off x="1909374" y="1771572"/>
            <a:ext cx="1715485" cy="2266005"/>
          </a:xfrm>
          <a:prstGeom prst="rect">
            <a:avLst/>
          </a:prstGeom>
        </p:spPr>
        <p:txBody>
          <a:bodyPr wrap="square">
            <a:spAutoFit/>
          </a:bodyPr>
          <a:lstStyle/>
          <a:p>
            <a:pPr fontAlgn="base">
              <a:lnSpc>
                <a:spcPct val="107000"/>
              </a:lnSpc>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4 out of the top 10 KPIs are related to network. </a:t>
            </a:r>
          </a:p>
          <a:p>
            <a:pPr marL="285750" indent="-285750" fontAlgn="base">
              <a:lnSpc>
                <a:spcPct val="107000"/>
              </a:lnSpc>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Number of co-offending crimes </a:t>
            </a:r>
          </a:p>
          <a:p>
            <a:pPr marL="285750" indent="-285750" fontAlgn="base">
              <a:lnSpc>
                <a:spcPct val="107000"/>
              </a:lnSpc>
              <a:buFont typeface="Arial" panose="020B0604020202020204" pitchFamily="34" charset="0"/>
              <a:buChar char="•"/>
            </a:pPr>
            <a:r>
              <a:rPr 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Crimes committed by the members of your network </a:t>
            </a:r>
          </a:p>
          <a:p>
            <a:pPr marL="285750" indent="-285750" fontAlgn="base">
              <a:lnSpc>
                <a:spcPct val="107000"/>
              </a:lnSpc>
              <a:buFont typeface="Arial" panose="020B0604020202020204" pitchFamily="34" charset="0"/>
              <a:buChar char="•"/>
            </a:pP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Co-offending patterns - followed or before solo crime pattern (specific sequence) </a:t>
            </a:r>
          </a:p>
        </p:txBody>
      </p:sp>
      <p:pic>
        <p:nvPicPr>
          <p:cNvPr id="8" name="Picture 7"/>
          <p:cNvPicPr>
            <a:picLocks noChangeAspect="1"/>
          </p:cNvPicPr>
          <p:nvPr/>
        </p:nvPicPr>
        <p:blipFill>
          <a:blip r:embed="rId3"/>
          <a:stretch>
            <a:fillRect/>
          </a:stretch>
        </p:blipFill>
        <p:spPr>
          <a:xfrm>
            <a:off x="5401762" y="1698278"/>
            <a:ext cx="5266239" cy="5159722"/>
          </a:xfrm>
          <a:prstGeom prst="rect">
            <a:avLst/>
          </a:prstGeom>
        </p:spPr>
      </p:pic>
      <p:sp>
        <p:nvSpPr>
          <p:cNvPr id="11" name="TextBox 10"/>
          <p:cNvSpPr txBox="1"/>
          <p:nvPr/>
        </p:nvSpPr>
        <p:spPr>
          <a:xfrm>
            <a:off x="2228401" y="4247955"/>
            <a:ext cx="2515558" cy="1277273"/>
          </a:xfrm>
          <a:prstGeom prst="rect">
            <a:avLst/>
          </a:prstGeom>
          <a:noFill/>
        </p:spPr>
        <p:txBody>
          <a:bodyPr wrap="square" rtlCol="0">
            <a:spAutoFit/>
          </a:bodyPr>
          <a:lstStyle/>
          <a:p>
            <a:pPr fontAlgn="base">
              <a:spcBef>
                <a:spcPct val="0"/>
              </a:spcBef>
              <a:spcAft>
                <a:spcPct val="0"/>
              </a:spcAft>
            </a:pPr>
            <a:r>
              <a:rPr lang="en-US" sz="1100" dirty="0">
                <a:solidFill>
                  <a:srgbClr val="000000"/>
                </a:solidFill>
                <a:latin typeface="Arial" panose="020B0604020202020204" pitchFamily="34" charset="0"/>
                <a:cs typeface="Arial" panose="020B0604020202020204" pitchFamily="34" charset="0"/>
              </a:rPr>
              <a:t>Nominals are most likely to turn influencers when they are between age 14.67 and 20.5. The risk of becoming influencer is still high up to age of 29 years. Past this age nominals more and more less likely to become influencers.</a:t>
            </a:r>
          </a:p>
        </p:txBody>
      </p:sp>
      <p:sp>
        <p:nvSpPr>
          <p:cNvPr id="12" name="Rectangle 11"/>
          <p:cNvSpPr/>
          <p:nvPr/>
        </p:nvSpPr>
        <p:spPr>
          <a:xfrm>
            <a:off x="2151377" y="5679353"/>
            <a:ext cx="2592582" cy="600164"/>
          </a:xfrm>
          <a:prstGeom prst="rect">
            <a:avLst/>
          </a:prstGeom>
          <a:noFill/>
        </p:spPr>
        <p:txBody>
          <a:bodyPr wrap="square" rtlCol="0">
            <a:spAutoFit/>
          </a:bodyPr>
          <a:lstStyle/>
          <a:p>
            <a:pPr fontAlgn="base">
              <a:spcBef>
                <a:spcPct val="0"/>
              </a:spcBef>
              <a:spcAft>
                <a:spcPct val="0"/>
              </a:spcAft>
            </a:pPr>
            <a:r>
              <a:rPr lang="en-GB" sz="1100" dirty="0">
                <a:solidFill>
                  <a:srgbClr val="000000"/>
                </a:solidFill>
                <a:latin typeface="Arial" panose="020B0604020202020204" pitchFamily="34" charset="0"/>
                <a:cs typeface="Arial" panose="020B0604020202020204" pitchFamily="34" charset="0"/>
              </a:rPr>
              <a:t>Some key KPIs are related to presence across systems (IMS logs and number of times) overtime </a:t>
            </a:r>
          </a:p>
        </p:txBody>
      </p:sp>
      <p:sp>
        <p:nvSpPr>
          <p:cNvPr id="13" name="Freeform 19"/>
          <p:cNvSpPr>
            <a:spLocks noEditPoints="1"/>
          </p:cNvSpPr>
          <p:nvPr/>
        </p:nvSpPr>
        <p:spPr bwMode="auto">
          <a:xfrm>
            <a:off x="4589015" y="1542328"/>
            <a:ext cx="650360" cy="532010"/>
          </a:xfrm>
          <a:custGeom>
            <a:avLst/>
            <a:gdLst>
              <a:gd name="T0" fmla="*/ 225 w 281"/>
              <a:gd name="T1" fmla="*/ 138 h 251"/>
              <a:gd name="T2" fmla="*/ 182 w 281"/>
              <a:gd name="T3" fmla="*/ 158 h 251"/>
              <a:gd name="T4" fmla="*/ 182 w 281"/>
              <a:gd name="T5" fmla="*/ 157 h 251"/>
              <a:gd name="T6" fmla="*/ 149 w 281"/>
              <a:gd name="T7" fmla="*/ 132 h 251"/>
              <a:gd name="T8" fmla="*/ 149 w 281"/>
              <a:gd name="T9" fmla="*/ 112 h 251"/>
              <a:gd name="T10" fmla="*/ 197 w 281"/>
              <a:gd name="T11" fmla="*/ 56 h 251"/>
              <a:gd name="T12" fmla="*/ 141 w 281"/>
              <a:gd name="T13" fmla="*/ 0 h 251"/>
              <a:gd name="T14" fmla="*/ 84 w 281"/>
              <a:gd name="T15" fmla="*/ 56 h 251"/>
              <a:gd name="T16" fmla="*/ 133 w 281"/>
              <a:gd name="T17" fmla="*/ 112 h 251"/>
              <a:gd name="T18" fmla="*/ 133 w 281"/>
              <a:gd name="T19" fmla="*/ 132 h 251"/>
              <a:gd name="T20" fmla="*/ 100 w 281"/>
              <a:gd name="T21" fmla="*/ 157 h 251"/>
              <a:gd name="T22" fmla="*/ 99 w 281"/>
              <a:gd name="T23" fmla="*/ 158 h 251"/>
              <a:gd name="T24" fmla="*/ 56 w 281"/>
              <a:gd name="T25" fmla="*/ 138 h 251"/>
              <a:gd name="T26" fmla="*/ 0 w 281"/>
              <a:gd name="T27" fmla="*/ 195 h 251"/>
              <a:gd name="T28" fmla="*/ 56 w 281"/>
              <a:gd name="T29" fmla="*/ 251 h 251"/>
              <a:gd name="T30" fmla="*/ 113 w 281"/>
              <a:gd name="T31" fmla="*/ 195 h 251"/>
              <a:gd name="T32" fmla="*/ 108 w 281"/>
              <a:gd name="T33" fmla="*/ 173 h 251"/>
              <a:gd name="T34" fmla="*/ 111 w 281"/>
              <a:gd name="T35" fmla="*/ 172 h 251"/>
              <a:gd name="T36" fmla="*/ 141 w 281"/>
              <a:gd name="T37" fmla="*/ 149 h 251"/>
              <a:gd name="T38" fmla="*/ 170 w 281"/>
              <a:gd name="T39" fmla="*/ 172 h 251"/>
              <a:gd name="T40" fmla="*/ 173 w 281"/>
              <a:gd name="T41" fmla="*/ 173 h 251"/>
              <a:gd name="T42" fmla="*/ 169 w 281"/>
              <a:gd name="T43" fmla="*/ 195 h 251"/>
              <a:gd name="T44" fmla="*/ 225 w 281"/>
              <a:gd name="T45" fmla="*/ 251 h 251"/>
              <a:gd name="T46" fmla="*/ 281 w 281"/>
              <a:gd name="T47" fmla="*/ 195 h 251"/>
              <a:gd name="T48" fmla="*/ 225 w 281"/>
              <a:gd name="T49" fmla="*/ 138 h 251"/>
              <a:gd name="T50" fmla="*/ 56 w 281"/>
              <a:gd name="T51" fmla="*/ 225 h 251"/>
              <a:gd name="T52" fmla="*/ 26 w 281"/>
              <a:gd name="T53" fmla="*/ 217 h 251"/>
              <a:gd name="T54" fmla="*/ 47 w 281"/>
              <a:gd name="T55" fmla="*/ 191 h 251"/>
              <a:gd name="T56" fmla="*/ 47 w 281"/>
              <a:gd name="T57" fmla="*/ 191 h 251"/>
              <a:gd name="T58" fmla="*/ 50 w 281"/>
              <a:gd name="T59" fmla="*/ 184 h 251"/>
              <a:gd name="T60" fmla="*/ 50 w 281"/>
              <a:gd name="T61" fmla="*/ 184 h 251"/>
              <a:gd name="T62" fmla="*/ 56 w 281"/>
              <a:gd name="T63" fmla="*/ 159 h 251"/>
              <a:gd name="T64" fmla="*/ 63 w 281"/>
              <a:gd name="T65" fmla="*/ 184 h 251"/>
              <a:gd name="T66" fmla="*/ 63 w 281"/>
              <a:gd name="T67" fmla="*/ 184 h 251"/>
              <a:gd name="T68" fmla="*/ 66 w 281"/>
              <a:gd name="T69" fmla="*/ 191 h 251"/>
              <a:gd name="T70" fmla="*/ 87 w 281"/>
              <a:gd name="T71" fmla="*/ 217 h 251"/>
              <a:gd name="T72" fmla="*/ 56 w 281"/>
              <a:gd name="T73" fmla="*/ 225 h 251"/>
              <a:gd name="T74" fmla="*/ 110 w 281"/>
              <a:gd name="T75" fmla="*/ 79 h 251"/>
              <a:gd name="T76" fmla="*/ 131 w 281"/>
              <a:gd name="T77" fmla="*/ 52 h 251"/>
              <a:gd name="T78" fmla="*/ 131 w 281"/>
              <a:gd name="T79" fmla="*/ 52 h 251"/>
              <a:gd name="T80" fmla="*/ 134 w 281"/>
              <a:gd name="T81" fmla="*/ 45 h 251"/>
              <a:gd name="T82" fmla="*/ 134 w 281"/>
              <a:gd name="T83" fmla="*/ 45 h 251"/>
              <a:gd name="T84" fmla="*/ 141 w 281"/>
              <a:gd name="T85" fmla="*/ 20 h 251"/>
              <a:gd name="T86" fmla="*/ 147 w 281"/>
              <a:gd name="T87" fmla="*/ 45 h 251"/>
              <a:gd name="T88" fmla="*/ 147 w 281"/>
              <a:gd name="T89" fmla="*/ 45 h 251"/>
              <a:gd name="T90" fmla="*/ 150 w 281"/>
              <a:gd name="T91" fmla="*/ 52 h 251"/>
              <a:gd name="T92" fmla="*/ 171 w 281"/>
              <a:gd name="T93" fmla="*/ 79 h 251"/>
              <a:gd name="T94" fmla="*/ 141 w 281"/>
              <a:gd name="T95" fmla="*/ 86 h 251"/>
              <a:gd name="T96" fmla="*/ 110 w 281"/>
              <a:gd name="T97" fmla="*/ 79 h 251"/>
              <a:gd name="T98" fmla="*/ 225 w 281"/>
              <a:gd name="T99" fmla="*/ 225 h 251"/>
              <a:gd name="T100" fmla="*/ 194 w 281"/>
              <a:gd name="T101" fmla="*/ 217 h 251"/>
              <a:gd name="T102" fmla="*/ 216 w 281"/>
              <a:gd name="T103" fmla="*/ 191 h 251"/>
              <a:gd name="T104" fmla="*/ 216 w 281"/>
              <a:gd name="T105" fmla="*/ 191 h 251"/>
              <a:gd name="T106" fmla="*/ 219 w 281"/>
              <a:gd name="T107" fmla="*/ 184 h 251"/>
              <a:gd name="T108" fmla="*/ 218 w 281"/>
              <a:gd name="T109" fmla="*/ 184 h 251"/>
              <a:gd name="T110" fmla="*/ 225 w 281"/>
              <a:gd name="T111" fmla="*/ 159 h 251"/>
              <a:gd name="T112" fmla="*/ 232 w 281"/>
              <a:gd name="T113" fmla="*/ 184 h 251"/>
              <a:gd name="T114" fmla="*/ 231 w 281"/>
              <a:gd name="T115" fmla="*/ 184 h 251"/>
              <a:gd name="T116" fmla="*/ 234 w 281"/>
              <a:gd name="T117" fmla="*/ 191 h 251"/>
              <a:gd name="T118" fmla="*/ 256 w 281"/>
              <a:gd name="T119" fmla="*/ 217 h 251"/>
              <a:gd name="T120" fmla="*/ 225 w 281"/>
              <a:gd name="T121" fmla="*/ 2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 h="251">
                <a:moveTo>
                  <a:pt x="225" y="138"/>
                </a:moveTo>
                <a:cubicBezTo>
                  <a:pt x="208" y="138"/>
                  <a:pt x="193" y="146"/>
                  <a:pt x="182" y="158"/>
                </a:cubicBezTo>
                <a:cubicBezTo>
                  <a:pt x="182" y="158"/>
                  <a:pt x="182" y="157"/>
                  <a:pt x="182" y="157"/>
                </a:cubicBezTo>
                <a:cubicBezTo>
                  <a:pt x="149" y="132"/>
                  <a:pt x="149" y="132"/>
                  <a:pt x="149" y="132"/>
                </a:cubicBezTo>
                <a:cubicBezTo>
                  <a:pt x="149" y="112"/>
                  <a:pt x="149" y="112"/>
                  <a:pt x="149" y="112"/>
                </a:cubicBezTo>
                <a:cubicBezTo>
                  <a:pt x="176" y="108"/>
                  <a:pt x="197" y="84"/>
                  <a:pt x="197" y="56"/>
                </a:cubicBezTo>
                <a:cubicBezTo>
                  <a:pt x="197" y="25"/>
                  <a:pt x="172" y="0"/>
                  <a:pt x="141" y="0"/>
                </a:cubicBezTo>
                <a:cubicBezTo>
                  <a:pt x="110" y="0"/>
                  <a:pt x="84" y="25"/>
                  <a:pt x="84" y="56"/>
                </a:cubicBezTo>
                <a:cubicBezTo>
                  <a:pt x="84" y="84"/>
                  <a:pt x="105" y="108"/>
                  <a:pt x="133" y="112"/>
                </a:cubicBezTo>
                <a:cubicBezTo>
                  <a:pt x="133" y="132"/>
                  <a:pt x="133" y="132"/>
                  <a:pt x="133" y="132"/>
                </a:cubicBezTo>
                <a:cubicBezTo>
                  <a:pt x="100" y="157"/>
                  <a:pt x="100" y="157"/>
                  <a:pt x="100" y="157"/>
                </a:cubicBezTo>
                <a:cubicBezTo>
                  <a:pt x="99" y="157"/>
                  <a:pt x="99" y="158"/>
                  <a:pt x="99" y="158"/>
                </a:cubicBezTo>
                <a:cubicBezTo>
                  <a:pt x="89" y="146"/>
                  <a:pt x="73" y="138"/>
                  <a:pt x="56" y="138"/>
                </a:cubicBezTo>
                <a:cubicBezTo>
                  <a:pt x="25" y="138"/>
                  <a:pt x="0" y="164"/>
                  <a:pt x="0" y="195"/>
                </a:cubicBezTo>
                <a:cubicBezTo>
                  <a:pt x="0" y="226"/>
                  <a:pt x="25" y="251"/>
                  <a:pt x="56" y="251"/>
                </a:cubicBezTo>
                <a:cubicBezTo>
                  <a:pt x="88" y="251"/>
                  <a:pt x="113" y="226"/>
                  <a:pt x="113" y="195"/>
                </a:cubicBezTo>
                <a:cubicBezTo>
                  <a:pt x="113" y="187"/>
                  <a:pt x="111" y="180"/>
                  <a:pt x="108" y="173"/>
                </a:cubicBezTo>
                <a:cubicBezTo>
                  <a:pt x="109" y="173"/>
                  <a:pt x="110" y="172"/>
                  <a:pt x="111" y="172"/>
                </a:cubicBezTo>
                <a:cubicBezTo>
                  <a:pt x="141" y="149"/>
                  <a:pt x="141" y="149"/>
                  <a:pt x="141" y="149"/>
                </a:cubicBezTo>
                <a:cubicBezTo>
                  <a:pt x="170" y="172"/>
                  <a:pt x="170" y="172"/>
                  <a:pt x="170" y="172"/>
                </a:cubicBezTo>
                <a:cubicBezTo>
                  <a:pt x="171" y="172"/>
                  <a:pt x="172" y="173"/>
                  <a:pt x="173" y="173"/>
                </a:cubicBezTo>
                <a:cubicBezTo>
                  <a:pt x="170" y="180"/>
                  <a:pt x="169" y="187"/>
                  <a:pt x="169" y="195"/>
                </a:cubicBezTo>
                <a:cubicBezTo>
                  <a:pt x="169" y="226"/>
                  <a:pt x="194" y="251"/>
                  <a:pt x="225" y="251"/>
                </a:cubicBezTo>
                <a:cubicBezTo>
                  <a:pt x="256" y="251"/>
                  <a:pt x="281" y="226"/>
                  <a:pt x="281" y="195"/>
                </a:cubicBezTo>
                <a:cubicBezTo>
                  <a:pt x="281" y="164"/>
                  <a:pt x="256" y="138"/>
                  <a:pt x="225" y="138"/>
                </a:cubicBezTo>
                <a:close/>
                <a:moveTo>
                  <a:pt x="56" y="225"/>
                </a:moveTo>
                <a:cubicBezTo>
                  <a:pt x="56" y="225"/>
                  <a:pt x="26" y="226"/>
                  <a:pt x="26" y="217"/>
                </a:cubicBezTo>
                <a:cubicBezTo>
                  <a:pt x="26" y="198"/>
                  <a:pt x="38" y="193"/>
                  <a:pt x="47" y="191"/>
                </a:cubicBezTo>
                <a:cubicBezTo>
                  <a:pt x="47" y="191"/>
                  <a:pt x="47" y="191"/>
                  <a:pt x="47" y="191"/>
                </a:cubicBezTo>
                <a:cubicBezTo>
                  <a:pt x="53" y="189"/>
                  <a:pt x="51" y="185"/>
                  <a:pt x="50" y="184"/>
                </a:cubicBezTo>
                <a:cubicBezTo>
                  <a:pt x="50" y="184"/>
                  <a:pt x="50" y="184"/>
                  <a:pt x="50" y="184"/>
                </a:cubicBezTo>
                <a:cubicBezTo>
                  <a:pt x="45" y="179"/>
                  <a:pt x="41" y="159"/>
                  <a:pt x="56" y="159"/>
                </a:cubicBezTo>
                <a:cubicBezTo>
                  <a:pt x="72" y="159"/>
                  <a:pt x="68" y="179"/>
                  <a:pt x="63" y="184"/>
                </a:cubicBezTo>
                <a:cubicBezTo>
                  <a:pt x="63" y="184"/>
                  <a:pt x="63" y="184"/>
                  <a:pt x="63" y="184"/>
                </a:cubicBezTo>
                <a:cubicBezTo>
                  <a:pt x="62" y="185"/>
                  <a:pt x="60" y="189"/>
                  <a:pt x="66" y="191"/>
                </a:cubicBezTo>
                <a:cubicBezTo>
                  <a:pt x="74" y="193"/>
                  <a:pt x="87" y="198"/>
                  <a:pt x="87" y="217"/>
                </a:cubicBezTo>
                <a:cubicBezTo>
                  <a:pt x="87" y="226"/>
                  <a:pt x="56" y="225"/>
                  <a:pt x="56" y="225"/>
                </a:cubicBezTo>
                <a:close/>
                <a:moveTo>
                  <a:pt x="110" y="79"/>
                </a:moveTo>
                <a:cubicBezTo>
                  <a:pt x="110" y="59"/>
                  <a:pt x="123" y="54"/>
                  <a:pt x="131" y="52"/>
                </a:cubicBezTo>
                <a:cubicBezTo>
                  <a:pt x="131" y="52"/>
                  <a:pt x="131" y="52"/>
                  <a:pt x="131" y="52"/>
                </a:cubicBezTo>
                <a:cubicBezTo>
                  <a:pt x="137" y="50"/>
                  <a:pt x="135" y="47"/>
                  <a:pt x="134" y="45"/>
                </a:cubicBezTo>
                <a:cubicBezTo>
                  <a:pt x="134" y="45"/>
                  <a:pt x="134" y="45"/>
                  <a:pt x="134" y="45"/>
                </a:cubicBezTo>
                <a:cubicBezTo>
                  <a:pt x="129" y="40"/>
                  <a:pt x="125" y="20"/>
                  <a:pt x="141" y="20"/>
                </a:cubicBezTo>
                <a:cubicBezTo>
                  <a:pt x="157" y="20"/>
                  <a:pt x="152" y="40"/>
                  <a:pt x="147" y="45"/>
                </a:cubicBezTo>
                <a:cubicBezTo>
                  <a:pt x="147" y="45"/>
                  <a:pt x="147" y="45"/>
                  <a:pt x="147" y="45"/>
                </a:cubicBezTo>
                <a:cubicBezTo>
                  <a:pt x="146" y="47"/>
                  <a:pt x="144" y="50"/>
                  <a:pt x="150" y="52"/>
                </a:cubicBezTo>
                <a:cubicBezTo>
                  <a:pt x="159" y="54"/>
                  <a:pt x="171" y="59"/>
                  <a:pt x="171" y="79"/>
                </a:cubicBezTo>
                <a:cubicBezTo>
                  <a:pt x="171" y="87"/>
                  <a:pt x="141" y="86"/>
                  <a:pt x="141" y="86"/>
                </a:cubicBezTo>
                <a:cubicBezTo>
                  <a:pt x="141" y="86"/>
                  <a:pt x="110" y="87"/>
                  <a:pt x="110" y="79"/>
                </a:cubicBezTo>
                <a:close/>
                <a:moveTo>
                  <a:pt x="225" y="225"/>
                </a:moveTo>
                <a:cubicBezTo>
                  <a:pt x="225" y="225"/>
                  <a:pt x="194" y="226"/>
                  <a:pt x="194" y="217"/>
                </a:cubicBezTo>
                <a:cubicBezTo>
                  <a:pt x="194" y="198"/>
                  <a:pt x="207" y="193"/>
                  <a:pt x="216" y="191"/>
                </a:cubicBezTo>
                <a:cubicBezTo>
                  <a:pt x="216" y="191"/>
                  <a:pt x="216" y="191"/>
                  <a:pt x="216" y="191"/>
                </a:cubicBezTo>
                <a:cubicBezTo>
                  <a:pt x="221" y="189"/>
                  <a:pt x="220" y="185"/>
                  <a:pt x="219" y="184"/>
                </a:cubicBezTo>
                <a:cubicBezTo>
                  <a:pt x="219" y="184"/>
                  <a:pt x="218" y="184"/>
                  <a:pt x="218" y="184"/>
                </a:cubicBezTo>
                <a:cubicBezTo>
                  <a:pt x="213" y="179"/>
                  <a:pt x="209" y="159"/>
                  <a:pt x="225" y="159"/>
                </a:cubicBezTo>
                <a:cubicBezTo>
                  <a:pt x="241" y="159"/>
                  <a:pt x="237" y="179"/>
                  <a:pt x="232" y="184"/>
                </a:cubicBezTo>
                <a:cubicBezTo>
                  <a:pt x="232" y="184"/>
                  <a:pt x="231" y="184"/>
                  <a:pt x="231" y="184"/>
                </a:cubicBezTo>
                <a:cubicBezTo>
                  <a:pt x="230" y="185"/>
                  <a:pt x="228" y="189"/>
                  <a:pt x="234" y="191"/>
                </a:cubicBezTo>
                <a:cubicBezTo>
                  <a:pt x="243" y="193"/>
                  <a:pt x="256" y="198"/>
                  <a:pt x="256" y="217"/>
                </a:cubicBezTo>
                <a:cubicBezTo>
                  <a:pt x="256" y="226"/>
                  <a:pt x="225" y="225"/>
                  <a:pt x="225" y="225"/>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4" name="Content Placeholder 5"/>
          <p:cNvSpPr txBox="1">
            <a:spLocks/>
          </p:cNvSpPr>
          <p:nvPr/>
        </p:nvSpPr>
        <p:spPr>
          <a:xfrm>
            <a:off x="1909373" y="1771573"/>
            <a:ext cx="3012905" cy="2456891"/>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100" dirty="0">
              <a:solidFill>
                <a:srgbClr val="666666"/>
              </a:solidFill>
              <a:latin typeface="Arial" panose="020B0604020202020204" pitchFamily="34" charset="0"/>
            </a:endParaRPr>
          </a:p>
        </p:txBody>
      </p:sp>
      <p:sp>
        <p:nvSpPr>
          <p:cNvPr id="15" name="Rectangle 14"/>
          <p:cNvSpPr/>
          <p:nvPr/>
        </p:nvSpPr>
        <p:spPr>
          <a:xfrm>
            <a:off x="3574322" y="2001602"/>
            <a:ext cx="1313000" cy="1184940"/>
          </a:xfrm>
          <a:prstGeom prst="rect">
            <a:avLst/>
          </a:prstGeom>
        </p:spPr>
        <p:txBody>
          <a:bodyPr wrap="square">
            <a:spAutoFit/>
          </a:bodyPr>
          <a:lstStyle/>
          <a:p>
            <a:pPr>
              <a:defRPr/>
            </a:pPr>
            <a:r>
              <a:rPr lang="en-GB" sz="1600" b="1" kern="0" dirty="0">
                <a:solidFill>
                  <a:srgbClr val="FF0000"/>
                </a:solidFill>
                <a:latin typeface="Arial" charset="0"/>
                <a:cs typeface="Arial" charset="0"/>
              </a:rPr>
              <a:t>! </a:t>
            </a:r>
            <a:r>
              <a:rPr lang="en-GB" sz="1100" b="1" kern="0" dirty="0">
                <a:solidFill>
                  <a:srgbClr val="666666"/>
                </a:solidFill>
                <a:latin typeface="Arial" charset="0"/>
                <a:cs typeface="Arial" charset="0"/>
              </a:rPr>
              <a:t>Social network KPIs are around 3 times more predictive compared to “age of nominal”</a:t>
            </a:r>
          </a:p>
        </p:txBody>
      </p:sp>
      <p:sp>
        <p:nvSpPr>
          <p:cNvPr id="16" name="Freeform 11"/>
          <p:cNvSpPr>
            <a:spLocks/>
          </p:cNvSpPr>
          <p:nvPr/>
        </p:nvSpPr>
        <p:spPr bwMode="auto">
          <a:xfrm>
            <a:off x="1524000" y="4161182"/>
            <a:ext cx="679450" cy="735013"/>
          </a:xfrm>
          <a:custGeom>
            <a:avLst/>
            <a:gdLst>
              <a:gd name="T0" fmla="*/ 159 w 244"/>
              <a:gd name="T1" fmla="*/ 127 h 264"/>
              <a:gd name="T2" fmla="*/ 147 w 244"/>
              <a:gd name="T3" fmla="*/ 99 h 264"/>
              <a:gd name="T4" fmla="*/ 149 w 244"/>
              <a:gd name="T5" fmla="*/ 97 h 264"/>
              <a:gd name="T6" fmla="*/ 122 w 244"/>
              <a:gd name="T7" fmla="*/ 0 h 264"/>
              <a:gd name="T8" fmla="*/ 95 w 244"/>
              <a:gd name="T9" fmla="*/ 97 h 264"/>
              <a:gd name="T10" fmla="*/ 97 w 244"/>
              <a:gd name="T11" fmla="*/ 99 h 264"/>
              <a:gd name="T12" fmla="*/ 85 w 244"/>
              <a:gd name="T13" fmla="*/ 127 h 264"/>
              <a:gd name="T14" fmla="*/ 85 w 244"/>
              <a:gd name="T15" fmla="*/ 127 h 264"/>
              <a:gd name="T16" fmla="*/ 0 w 244"/>
              <a:gd name="T17" fmla="*/ 231 h 264"/>
              <a:gd name="T18" fmla="*/ 122 w 244"/>
              <a:gd name="T19" fmla="*/ 263 h 264"/>
              <a:gd name="T20" fmla="*/ 244 w 244"/>
              <a:gd name="T21" fmla="*/ 231 h 264"/>
              <a:gd name="T22" fmla="*/ 159 w 244"/>
              <a:gd name="T23" fmla="*/ 12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4" h="264">
                <a:moveTo>
                  <a:pt x="159" y="127"/>
                </a:moveTo>
                <a:cubicBezTo>
                  <a:pt x="136" y="119"/>
                  <a:pt x="144" y="104"/>
                  <a:pt x="147" y="99"/>
                </a:cubicBezTo>
                <a:cubicBezTo>
                  <a:pt x="148" y="98"/>
                  <a:pt x="149" y="98"/>
                  <a:pt x="149" y="97"/>
                </a:cubicBezTo>
                <a:cubicBezTo>
                  <a:pt x="169" y="77"/>
                  <a:pt x="185" y="0"/>
                  <a:pt x="122" y="0"/>
                </a:cubicBezTo>
                <a:cubicBezTo>
                  <a:pt x="59" y="0"/>
                  <a:pt x="76" y="77"/>
                  <a:pt x="95" y="97"/>
                </a:cubicBezTo>
                <a:cubicBezTo>
                  <a:pt x="96" y="98"/>
                  <a:pt x="97" y="98"/>
                  <a:pt x="97" y="99"/>
                </a:cubicBezTo>
                <a:cubicBezTo>
                  <a:pt x="101" y="104"/>
                  <a:pt x="108" y="119"/>
                  <a:pt x="85" y="127"/>
                </a:cubicBezTo>
                <a:cubicBezTo>
                  <a:pt x="85" y="127"/>
                  <a:pt x="85" y="127"/>
                  <a:pt x="85" y="127"/>
                </a:cubicBezTo>
                <a:cubicBezTo>
                  <a:pt x="51" y="134"/>
                  <a:pt x="0" y="154"/>
                  <a:pt x="0" y="231"/>
                </a:cubicBezTo>
                <a:cubicBezTo>
                  <a:pt x="0" y="264"/>
                  <a:pt x="122" y="263"/>
                  <a:pt x="122" y="263"/>
                </a:cubicBezTo>
                <a:cubicBezTo>
                  <a:pt x="122" y="263"/>
                  <a:pt x="244" y="264"/>
                  <a:pt x="244" y="231"/>
                </a:cubicBezTo>
                <a:cubicBezTo>
                  <a:pt x="244" y="154"/>
                  <a:pt x="193" y="133"/>
                  <a:pt x="159" y="127"/>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17" name="Rectangle 16"/>
          <p:cNvSpPr/>
          <p:nvPr/>
        </p:nvSpPr>
        <p:spPr>
          <a:xfrm>
            <a:off x="3686275" y="3102135"/>
            <a:ext cx="1174584" cy="1015663"/>
          </a:xfrm>
          <a:prstGeom prst="rect">
            <a:avLst/>
          </a:prstGeom>
        </p:spPr>
        <p:txBody>
          <a:bodyPr wrap="square">
            <a:spAutoFit/>
          </a:bodyPr>
          <a:lstStyle/>
          <a:p>
            <a:r>
              <a:rPr lang="en-GB" sz="1600" b="1" kern="0" dirty="0">
                <a:solidFill>
                  <a:srgbClr val="FF0000"/>
                </a:solidFill>
                <a:latin typeface="Arial" charset="0"/>
                <a:cs typeface="Arial" charset="0"/>
              </a:rPr>
              <a:t>!</a:t>
            </a:r>
            <a:r>
              <a:rPr lang="en-GB" sz="1100" b="1" kern="0" dirty="0">
                <a:solidFill>
                  <a:srgbClr val="FF0000"/>
                </a:solidFill>
                <a:latin typeface="Arial" charset="0"/>
                <a:cs typeface="Arial" charset="0"/>
              </a:rPr>
              <a:t>  </a:t>
            </a:r>
            <a:r>
              <a:rPr lang="en-GB" sz="1100" b="1" kern="0" dirty="0">
                <a:solidFill>
                  <a:srgbClr val="666666"/>
                </a:solidFill>
                <a:latin typeface="Arial" charset="0"/>
                <a:cs typeface="Arial" charset="0"/>
              </a:rPr>
              <a:t>More crimes are committed in your network more risky you are. </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2659" y="5525227"/>
            <a:ext cx="616501" cy="527542"/>
          </a:xfrm>
          <a:prstGeom prst="rect">
            <a:avLst/>
          </a:prstGeom>
        </p:spPr>
      </p:pic>
      <p:sp>
        <p:nvSpPr>
          <p:cNvPr id="19" name="Content Placeholder 5"/>
          <p:cNvSpPr txBox="1">
            <a:spLocks/>
          </p:cNvSpPr>
          <p:nvPr/>
        </p:nvSpPr>
        <p:spPr>
          <a:xfrm>
            <a:off x="1909373" y="4247954"/>
            <a:ext cx="3012904" cy="1327865"/>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200" dirty="0">
              <a:solidFill>
                <a:srgbClr val="666666"/>
              </a:solidFill>
              <a:latin typeface="Arial" panose="020B0604020202020204" pitchFamily="34" charset="0"/>
            </a:endParaRPr>
          </a:p>
        </p:txBody>
      </p:sp>
      <p:sp>
        <p:nvSpPr>
          <p:cNvPr id="20" name="Content Placeholder 5"/>
          <p:cNvSpPr txBox="1">
            <a:spLocks/>
          </p:cNvSpPr>
          <p:nvPr/>
        </p:nvSpPr>
        <p:spPr>
          <a:xfrm>
            <a:off x="1909373" y="5575819"/>
            <a:ext cx="3012904" cy="935159"/>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100" dirty="0">
              <a:solidFill>
                <a:srgbClr val="666666"/>
              </a:solidFill>
              <a:latin typeface="Arial" panose="020B0604020202020204" pitchFamily="34" charset="0"/>
            </a:endParaRPr>
          </a:p>
        </p:txBody>
      </p:sp>
      <p:sp>
        <p:nvSpPr>
          <p:cNvPr id="21" name="TextBox 20"/>
          <p:cNvSpPr txBox="1"/>
          <p:nvPr/>
        </p:nvSpPr>
        <p:spPr>
          <a:xfrm>
            <a:off x="2970664" y="1039487"/>
            <a:ext cx="184731" cy="369332"/>
          </a:xfrm>
          <a:prstGeom prst="rect">
            <a:avLst/>
          </a:prstGeom>
          <a:noFill/>
        </p:spPr>
        <p:txBody>
          <a:bodyPr wrap="none" rtlCol="0">
            <a:spAutoFit/>
          </a:bodyPr>
          <a:lstStyle/>
          <a:p>
            <a:pPr fontAlgn="base">
              <a:spcBef>
                <a:spcPct val="0"/>
              </a:spcBef>
              <a:spcAft>
                <a:spcPct val="0"/>
              </a:spcAft>
            </a:pPr>
            <a:endParaRPr lang="en-GB" dirty="0">
              <a:solidFill>
                <a:srgbClr val="FF0000"/>
              </a:solidFill>
              <a:latin typeface="Arial" charset="0"/>
              <a:cs typeface="Arial" charset="0"/>
            </a:endParaRPr>
          </a:p>
        </p:txBody>
      </p:sp>
    </p:spTree>
    <p:extLst>
      <p:ext uri="{BB962C8B-B14F-4D97-AF65-F5344CB8AC3E}">
        <p14:creationId xmlns:p14="http://schemas.microsoft.com/office/powerpoint/2010/main" val="2776286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79614" y="125731"/>
            <a:ext cx="6682166" cy="1002979"/>
          </a:xfrm>
        </p:spPr>
        <p:txBody>
          <a:bodyPr/>
          <a:lstStyle/>
          <a:p>
            <a:r>
              <a:rPr lang="en-US" sz="2400" dirty="0"/>
              <a:t>WMP could target the 100 risky individual achieving a 97% accuracy  </a:t>
            </a:r>
          </a:p>
        </p:txBody>
      </p:sp>
      <p:sp>
        <p:nvSpPr>
          <p:cNvPr id="11" name="Text Placeholder 1"/>
          <p:cNvSpPr txBox="1">
            <a:spLocks/>
          </p:cNvSpPr>
          <p:nvPr/>
        </p:nvSpPr>
        <p:spPr>
          <a:xfrm>
            <a:off x="1979615" y="1183889"/>
            <a:ext cx="8232775" cy="396000"/>
          </a:xfrm>
          <a:prstGeom prst="rect">
            <a:avLst/>
          </a:prstGeom>
        </p:spPr>
        <p:txBody>
          <a:bodyPr vert="horz" lIns="0" tIns="45720" rIns="0" bIns="0" rtlCol="0">
            <a:noAutofit/>
          </a:bodyPr>
          <a:lstStyle>
            <a:lvl1pPr marL="0" indent="0" algn="l" rtl="0" eaLnBrk="1" fontAlgn="base" hangingPunct="1">
              <a:spcBef>
                <a:spcPts val="600"/>
              </a:spcBef>
              <a:spcAft>
                <a:spcPct val="0"/>
              </a:spcAft>
              <a:buFont typeface="Arial" pitchFamily="34" charset="0"/>
              <a:buNone/>
              <a:defRPr sz="2000" kern="1200">
                <a:solidFill>
                  <a:schemeClr val="accent1"/>
                </a:solidFill>
                <a:latin typeface="+mj-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2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24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22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20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0068AD"/>
              </a:solidFill>
            </a:endParaRPr>
          </a:p>
        </p:txBody>
      </p:sp>
      <p:sp>
        <p:nvSpPr>
          <p:cNvPr id="13" name="Content Placeholder 8"/>
          <p:cNvSpPr txBox="1">
            <a:spLocks/>
          </p:cNvSpPr>
          <p:nvPr/>
        </p:nvSpPr>
        <p:spPr>
          <a:xfrm>
            <a:off x="1847386" y="1942769"/>
            <a:ext cx="8365002" cy="568399"/>
          </a:xfrm>
          <a:prstGeom prst="rect">
            <a:avLst/>
          </a:prstGeom>
        </p:spPr>
        <p:txBody>
          <a:bodyPr vert="horz" lIns="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666666"/>
                </a:solidFill>
              </a:rPr>
              <a:t>The model was built on 70% of the data and validated on 30% (data for 115 235 nominals and validated on test sample of 49 426 nominals). There are 3 291 nominals in test sample who turned influencers.</a:t>
            </a:r>
          </a:p>
          <a:p>
            <a:endParaRPr lang="en-US" dirty="0">
              <a:solidFill>
                <a:srgbClr val="666666"/>
              </a:solidFill>
            </a:endParaRPr>
          </a:p>
        </p:txBody>
      </p:sp>
      <p:sp>
        <p:nvSpPr>
          <p:cNvPr id="12" name="Rectangle 11"/>
          <p:cNvSpPr/>
          <p:nvPr/>
        </p:nvSpPr>
        <p:spPr>
          <a:xfrm>
            <a:off x="6734931" y="4484049"/>
            <a:ext cx="3817991" cy="830997"/>
          </a:xfrm>
          <a:prstGeom prst="rect">
            <a:avLst/>
          </a:prstGeom>
        </p:spPr>
        <p:txBody>
          <a:bodyPr vert="horz" lIns="0" tIns="45720" rIns="0" bIns="0" rtlCol="0">
            <a:noAutofit/>
          </a:bodyPr>
          <a:lstStyle/>
          <a:p>
            <a:pPr marL="176213" indent="-176213" fontAlgn="base">
              <a:spcBef>
                <a:spcPts val="600"/>
              </a:spcBef>
              <a:spcAft>
                <a:spcPct val="0"/>
              </a:spcAft>
              <a:buFont typeface="Arial" pitchFamily="34" charset="0"/>
              <a:buChar char="•"/>
            </a:pPr>
            <a:endParaRPr lang="en-US" sz="1600" dirty="0">
              <a:solidFill>
                <a:srgbClr val="666666"/>
              </a:solidFill>
              <a:ea typeface="Arial" pitchFamily="-105" charset="-52"/>
              <a:cs typeface="Arial" pitchFamily="34" charset="0"/>
            </a:endParaRPr>
          </a:p>
        </p:txBody>
      </p:sp>
      <p:sp>
        <p:nvSpPr>
          <p:cNvPr id="15" name="Rectangle 14"/>
          <p:cNvSpPr/>
          <p:nvPr/>
        </p:nvSpPr>
        <p:spPr>
          <a:xfrm>
            <a:off x="6734932" y="2525842"/>
            <a:ext cx="3728353" cy="1830778"/>
          </a:xfrm>
          <a:prstGeom prst="rect">
            <a:avLst/>
          </a:prstGeom>
        </p:spPr>
        <p:txBody>
          <a:bodyPr vert="horz" lIns="0" tIns="45720" rIns="0" bIns="0" rtlCol="0">
            <a:noAutofit/>
          </a:bodyPr>
          <a:lstStyle/>
          <a:p>
            <a:pPr marL="176213" indent="-176213" fontAlgn="base">
              <a:spcBef>
                <a:spcPts val="600"/>
              </a:spcBef>
              <a:spcAft>
                <a:spcPct val="0"/>
              </a:spcAft>
              <a:buFont typeface="Arial" pitchFamily="34" charset="0"/>
              <a:buChar char="•"/>
            </a:pPr>
            <a:r>
              <a:rPr lang="en-GB" sz="1600" dirty="0">
                <a:solidFill>
                  <a:srgbClr val="666666"/>
                </a:solidFill>
                <a:ea typeface="Arial" pitchFamily="-105" charset="-52"/>
                <a:cs typeface="Arial" pitchFamily="34" charset="0"/>
              </a:rPr>
              <a:t>if we were to target top 100 risky people the model show that will be able to have an accuracy of 97% (97 would have made a transition) based on the statistical testing </a:t>
            </a:r>
          </a:p>
          <a:p>
            <a:pPr marL="176213" indent="-176213" fontAlgn="base">
              <a:spcBef>
                <a:spcPts val="600"/>
              </a:spcBef>
              <a:spcAft>
                <a:spcPct val="0"/>
              </a:spcAft>
              <a:buFont typeface="Arial" pitchFamily="34" charset="0"/>
              <a:buChar char="•"/>
            </a:pPr>
            <a:r>
              <a:rPr lang="en-GB" sz="1600" dirty="0">
                <a:solidFill>
                  <a:srgbClr val="666666"/>
                </a:solidFill>
                <a:ea typeface="Arial" pitchFamily="-105" charset="-52"/>
                <a:cs typeface="Arial" pitchFamily="34" charset="0"/>
              </a:rPr>
              <a:t>By targeting top 200, 183 would have made the transition (still 90%)</a:t>
            </a:r>
          </a:p>
        </p:txBody>
      </p:sp>
      <p:sp>
        <p:nvSpPr>
          <p:cNvPr id="16" name="Rectangle 15"/>
          <p:cNvSpPr/>
          <p:nvPr/>
        </p:nvSpPr>
        <p:spPr>
          <a:xfrm>
            <a:off x="1741287" y="6129105"/>
            <a:ext cx="8811635" cy="830997"/>
          </a:xfrm>
          <a:prstGeom prst="rect">
            <a:avLst/>
          </a:prstGeom>
        </p:spPr>
        <p:txBody>
          <a:bodyPr vert="horz" lIns="0" tIns="45720" rIns="0" bIns="0" rtlCol="0">
            <a:noAutofit/>
          </a:bodyPr>
          <a:lstStyle/>
          <a:p>
            <a:pPr marL="176213" indent="-176213" fontAlgn="base">
              <a:spcBef>
                <a:spcPts val="600"/>
              </a:spcBef>
              <a:spcAft>
                <a:spcPct val="0"/>
              </a:spcAft>
              <a:buFont typeface="Arial" pitchFamily="34" charset="0"/>
              <a:buChar char="•"/>
            </a:pPr>
            <a:r>
              <a:rPr lang="en-GB" sz="1600" dirty="0">
                <a:solidFill>
                  <a:srgbClr val="FF0000"/>
                </a:solidFill>
                <a:ea typeface="Arial" pitchFamily="-105" charset="-52"/>
                <a:cs typeface="Arial" pitchFamily="34" charset="0"/>
              </a:rPr>
              <a:t>. </a:t>
            </a:r>
          </a:p>
        </p:txBody>
      </p:sp>
      <p:graphicFrame>
        <p:nvGraphicFramePr>
          <p:cNvPr id="5" name="Table 4"/>
          <p:cNvGraphicFramePr>
            <a:graphicFrameLocks noGrp="1"/>
          </p:cNvGraphicFramePr>
          <p:nvPr>
            <p:extLst/>
          </p:nvPr>
        </p:nvGraphicFramePr>
        <p:xfrm>
          <a:off x="1896622" y="2780381"/>
          <a:ext cx="4838309" cy="3328677"/>
        </p:xfrm>
        <a:graphic>
          <a:graphicData uri="http://schemas.openxmlformats.org/drawingml/2006/table">
            <a:tbl>
              <a:tblPr/>
              <a:tblGrid>
                <a:gridCol w="691187">
                  <a:extLst>
                    <a:ext uri="{9D8B030D-6E8A-4147-A177-3AD203B41FA5}">
                      <a16:colId xmlns:a16="http://schemas.microsoft.com/office/drawing/2014/main" val="20000"/>
                    </a:ext>
                  </a:extLst>
                </a:gridCol>
                <a:gridCol w="691187">
                  <a:extLst>
                    <a:ext uri="{9D8B030D-6E8A-4147-A177-3AD203B41FA5}">
                      <a16:colId xmlns:a16="http://schemas.microsoft.com/office/drawing/2014/main" val="20001"/>
                    </a:ext>
                  </a:extLst>
                </a:gridCol>
                <a:gridCol w="691187">
                  <a:extLst>
                    <a:ext uri="{9D8B030D-6E8A-4147-A177-3AD203B41FA5}">
                      <a16:colId xmlns:a16="http://schemas.microsoft.com/office/drawing/2014/main" val="20002"/>
                    </a:ext>
                  </a:extLst>
                </a:gridCol>
                <a:gridCol w="691187">
                  <a:extLst>
                    <a:ext uri="{9D8B030D-6E8A-4147-A177-3AD203B41FA5}">
                      <a16:colId xmlns:a16="http://schemas.microsoft.com/office/drawing/2014/main" val="20003"/>
                    </a:ext>
                  </a:extLst>
                </a:gridCol>
                <a:gridCol w="691187">
                  <a:extLst>
                    <a:ext uri="{9D8B030D-6E8A-4147-A177-3AD203B41FA5}">
                      <a16:colId xmlns:a16="http://schemas.microsoft.com/office/drawing/2014/main" val="20004"/>
                    </a:ext>
                  </a:extLst>
                </a:gridCol>
                <a:gridCol w="691187">
                  <a:extLst>
                    <a:ext uri="{9D8B030D-6E8A-4147-A177-3AD203B41FA5}">
                      <a16:colId xmlns:a16="http://schemas.microsoft.com/office/drawing/2014/main" val="20005"/>
                    </a:ext>
                  </a:extLst>
                </a:gridCol>
                <a:gridCol w="691187">
                  <a:extLst>
                    <a:ext uri="{9D8B030D-6E8A-4147-A177-3AD203B41FA5}">
                      <a16:colId xmlns:a16="http://schemas.microsoft.com/office/drawing/2014/main" val="20006"/>
                    </a:ext>
                  </a:extLst>
                </a:gridCol>
              </a:tblGrid>
              <a:tr h="306196">
                <a:tc>
                  <a:txBody>
                    <a:bodyPr/>
                    <a:lstStyle/>
                    <a:p>
                      <a:pPr algn="l" fontAlgn="ctr"/>
                      <a:r>
                        <a:rPr lang="en-GB" sz="900" b="0" i="0" u="none" strike="noStrike" dirty="0">
                          <a:solidFill>
                            <a:srgbClr val="000000"/>
                          </a:solidFill>
                          <a:effectLst/>
                          <a:latin typeface="Calibri" panose="020F0502020204030204" pitchFamily="34" charset="0"/>
                        </a:rPr>
                        <a:t>Risk score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threshold</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FPR</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False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Positives</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TPR</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True </a:t>
                      </a:r>
                      <a:br>
                        <a:rPr lang="en-GB" sz="900" b="0" i="0" u="none" strike="noStrike" dirty="0">
                          <a:solidFill>
                            <a:srgbClr val="000000"/>
                          </a:solidFill>
                          <a:effectLst/>
                          <a:latin typeface="Calibri" panose="020F0502020204030204" pitchFamily="34" charset="0"/>
                        </a:rPr>
                      </a:br>
                      <a:r>
                        <a:rPr lang="en-GB" sz="900" b="0" i="0" u="none" strike="noStrike" dirty="0">
                          <a:solidFill>
                            <a:srgbClr val="000000"/>
                          </a:solidFill>
                          <a:effectLst/>
                          <a:latin typeface="Calibri" panose="020F0502020204030204" pitchFamily="34" charset="0"/>
                        </a:rPr>
                        <a:t>Positives</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Nominals</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900" b="0" i="0" u="none" strike="noStrike" dirty="0">
                          <a:solidFill>
                            <a:srgbClr val="000000"/>
                          </a:solidFill>
                          <a:effectLst/>
                          <a:latin typeface="Calibri" panose="020F0502020204030204" pitchFamily="34" charset="0"/>
                        </a:rPr>
                        <a:t>% Error</a:t>
                      </a:r>
                    </a:p>
                  </a:txBody>
                  <a:tcPr marL="9353" marR="9353" marT="93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688">
                <a:tc>
                  <a:txBody>
                    <a:bodyPr/>
                    <a:lstStyle/>
                    <a:p>
                      <a:pPr algn="l" fontAlgn="b"/>
                      <a:r>
                        <a:rPr lang="en-GB" sz="900" b="0" i="0" u="none" strike="noStrike" dirty="0">
                          <a:solidFill>
                            <a:srgbClr val="000000"/>
                          </a:solidFill>
                          <a:effectLst/>
                          <a:latin typeface="Calibri" panose="020F0502020204030204" pitchFamily="34" charset="0"/>
                        </a:rPr>
                        <a:t>0.997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37688">
                <a:tc>
                  <a:txBody>
                    <a:bodyPr/>
                    <a:lstStyle/>
                    <a:p>
                      <a:pPr algn="l" fontAlgn="b"/>
                      <a:r>
                        <a:rPr lang="en-GB" sz="900" b="0" i="0" u="none" strike="noStrike" dirty="0">
                          <a:solidFill>
                            <a:srgbClr val="000000"/>
                          </a:solidFill>
                          <a:effectLst/>
                          <a:latin typeface="Calibri" panose="020F0502020204030204" pitchFamily="34" charset="0"/>
                        </a:rPr>
                        <a:t>0.993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0.15%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688">
                <a:tc>
                  <a:txBody>
                    <a:bodyPr/>
                    <a:lstStyle/>
                    <a:p>
                      <a:pPr algn="l" fontAlgn="b"/>
                      <a:r>
                        <a:rPr lang="en-GB" sz="900" b="0" i="0" u="none" strike="noStrike" dirty="0">
                          <a:solidFill>
                            <a:srgbClr val="000000"/>
                          </a:solidFill>
                          <a:effectLst/>
                          <a:latin typeface="Calibri" panose="020F0502020204030204" pitchFamily="34" charset="0"/>
                        </a:rPr>
                        <a:t>0.990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0.33%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37688">
                <a:tc>
                  <a:txBody>
                    <a:bodyPr/>
                    <a:lstStyle/>
                    <a:p>
                      <a:pPr algn="l" fontAlgn="b"/>
                      <a:r>
                        <a:rPr lang="en-GB" sz="900" b="0" i="0" u="none" strike="noStrike" dirty="0">
                          <a:solidFill>
                            <a:srgbClr val="000000"/>
                          </a:solidFill>
                          <a:effectLst/>
                          <a:latin typeface="Calibri" panose="020F0502020204030204" pitchFamily="34" charset="0"/>
                        </a:rPr>
                        <a:t>0.987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0.55%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37688">
                <a:tc>
                  <a:txBody>
                    <a:bodyPr/>
                    <a:lstStyle/>
                    <a:p>
                      <a:pPr algn="l" fontAlgn="b"/>
                      <a:r>
                        <a:rPr lang="en-GB" sz="900" b="0" i="0" u="none" strike="noStrike" dirty="0">
                          <a:solidFill>
                            <a:srgbClr val="000000"/>
                          </a:solidFill>
                          <a:effectLst/>
                          <a:latin typeface="Calibri" panose="020F0502020204030204" pitchFamily="34" charset="0"/>
                        </a:rPr>
                        <a:t>0.983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0.88%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37688">
                <a:tc>
                  <a:txBody>
                    <a:bodyPr/>
                    <a:lstStyle/>
                    <a:p>
                      <a:pPr algn="l" fontAlgn="b"/>
                      <a:r>
                        <a:rPr lang="en-GB" sz="900" b="0" i="0" u="none" strike="noStrike" dirty="0">
                          <a:solidFill>
                            <a:srgbClr val="000000"/>
                          </a:solidFill>
                          <a:effectLst/>
                          <a:latin typeface="Calibri" panose="020F0502020204030204" pitchFamily="34" charset="0"/>
                        </a:rPr>
                        <a:t>0.980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1.12%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2.63%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37688">
                <a:tc>
                  <a:txBody>
                    <a:bodyPr/>
                    <a:lstStyle/>
                    <a:p>
                      <a:pPr algn="l" fontAlgn="b"/>
                      <a:r>
                        <a:rPr lang="en-GB" sz="900" b="0" i="0" u="none" strike="noStrike" dirty="0">
                          <a:solidFill>
                            <a:srgbClr val="000000"/>
                          </a:solidFill>
                          <a:effectLst/>
                          <a:latin typeface="Calibri" panose="020F0502020204030204" pitchFamily="34" charset="0"/>
                        </a:rPr>
                        <a:t>0.977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1.34%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2.22%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688">
                <a:tc>
                  <a:txBody>
                    <a:bodyPr/>
                    <a:lstStyle/>
                    <a:p>
                      <a:pPr algn="l" fontAlgn="b"/>
                      <a:r>
                        <a:rPr lang="en-GB" sz="900" b="0" i="0" u="none" strike="noStrike" dirty="0">
                          <a:solidFill>
                            <a:srgbClr val="000000"/>
                          </a:solidFill>
                          <a:effectLst/>
                          <a:latin typeface="Calibri" panose="020F0502020204030204" pitchFamily="34" charset="0"/>
                        </a:rPr>
                        <a:t>0.973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1.58%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5.45%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688">
                <a:tc>
                  <a:txBody>
                    <a:bodyPr/>
                    <a:lstStyle/>
                    <a:p>
                      <a:pPr algn="l" fontAlgn="b"/>
                      <a:r>
                        <a:rPr lang="en-GB" sz="900" b="0" i="0" u="none" strike="noStrike" dirty="0">
                          <a:solidFill>
                            <a:srgbClr val="000000"/>
                          </a:solidFill>
                          <a:effectLst/>
                          <a:latin typeface="Calibri" panose="020F0502020204030204" pitchFamily="34" charset="0"/>
                        </a:rPr>
                        <a:t>0.970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0.01%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1.98%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4.41%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688">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900" b="0" i="0" u="none" strike="noStrike" dirty="0">
                          <a:solidFill>
                            <a:srgbClr val="000000"/>
                          </a:solidFill>
                          <a:effectLst/>
                          <a:latin typeface="Calibri" panose="020F0502020204030204" pitchFamily="34" charset="0"/>
                        </a:rPr>
                        <a:t>…</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688">
                <a:tc>
                  <a:txBody>
                    <a:bodyPr/>
                    <a:lstStyle/>
                    <a:p>
                      <a:pPr algn="l" fontAlgn="b"/>
                      <a:r>
                        <a:rPr lang="en-GB" sz="900" b="0" i="0" u="none" strike="noStrike" dirty="0">
                          <a:solidFill>
                            <a:srgbClr val="000000"/>
                          </a:solidFill>
                          <a:effectLst/>
                          <a:latin typeface="Calibri" panose="020F0502020204030204" pitchFamily="34" charset="0"/>
                        </a:rPr>
                        <a:t>0.900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0.21%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99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12.37%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407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506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19.57%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37688">
                <a:tc>
                  <a:txBody>
                    <a:bodyPr/>
                    <a:lstStyle/>
                    <a:p>
                      <a:pPr algn="l" fontAlgn="b"/>
                      <a:r>
                        <a:rPr lang="en-GB" sz="900" b="0" i="0" u="none" strike="noStrike" dirty="0">
                          <a:solidFill>
                            <a:srgbClr val="000000"/>
                          </a:solidFill>
                          <a:effectLst/>
                          <a:latin typeface="Calibri" panose="020F0502020204030204" pitchFamily="34" charset="0"/>
                        </a:rPr>
                        <a:t>0.800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1.26%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583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30.93%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1018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1601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36.41%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688">
                <a:tc>
                  <a:txBody>
                    <a:bodyPr/>
                    <a:lstStyle/>
                    <a:p>
                      <a:pPr algn="l" fontAlgn="b"/>
                      <a:r>
                        <a:rPr lang="en-GB" sz="900" b="0" i="0" u="none" strike="noStrike" dirty="0">
                          <a:solidFill>
                            <a:srgbClr val="000000"/>
                          </a:solidFill>
                          <a:effectLst/>
                          <a:latin typeface="Calibri" panose="020F0502020204030204" pitchFamily="34" charset="0"/>
                        </a:rPr>
                        <a:t>0.700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3.58%</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1650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48.77%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1605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3255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50.69%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37688">
                <a:tc>
                  <a:txBody>
                    <a:bodyPr/>
                    <a:lstStyle/>
                    <a:p>
                      <a:pPr algn="l" fontAlgn="b"/>
                      <a:r>
                        <a:rPr lang="en-GB" sz="900" b="0" i="0" u="none" strike="noStrike" dirty="0">
                          <a:solidFill>
                            <a:srgbClr val="000000"/>
                          </a:solidFill>
                          <a:effectLst/>
                          <a:latin typeface="Calibri" panose="020F0502020204030204" pitchFamily="34" charset="0"/>
                        </a:rPr>
                        <a:t>0.600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7.63%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3521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62.99%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2073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5594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62.94%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37688">
                <a:tc>
                  <a:txBody>
                    <a:bodyPr/>
                    <a:lstStyle/>
                    <a:p>
                      <a:pPr algn="l" fontAlgn="b"/>
                      <a:r>
                        <a:rPr lang="en-GB" sz="900" b="0" i="0" u="none" strike="noStrike" dirty="0">
                          <a:solidFill>
                            <a:srgbClr val="000000"/>
                          </a:solidFill>
                          <a:effectLst/>
                          <a:latin typeface="Calibri" panose="020F0502020204030204" pitchFamily="34" charset="0"/>
                        </a:rPr>
                        <a:t>0.500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13.77%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6353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74.11%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2439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8792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72.26%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137688">
                <a:tc>
                  <a:txBody>
                    <a:bodyPr/>
                    <a:lstStyle/>
                    <a:p>
                      <a:pPr algn="l" fontAlgn="b"/>
                      <a:r>
                        <a:rPr lang="en-GB" sz="900" b="0" i="0" u="none" strike="noStrike" dirty="0">
                          <a:solidFill>
                            <a:srgbClr val="000000"/>
                          </a:solidFill>
                          <a:effectLst/>
                          <a:latin typeface="Calibri" panose="020F0502020204030204" pitchFamily="34" charset="0"/>
                        </a:rPr>
                        <a:t>0.400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21.85%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10080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83.65%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2753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12833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78.55%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137688">
                <a:tc>
                  <a:txBody>
                    <a:bodyPr/>
                    <a:lstStyle/>
                    <a:p>
                      <a:pPr algn="l" fontAlgn="b"/>
                      <a:r>
                        <a:rPr lang="en-GB" sz="900" b="0" i="0" u="none" strike="noStrike" dirty="0">
                          <a:solidFill>
                            <a:srgbClr val="000000"/>
                          </a:solidFill>
                          <a:effectLst/>
                          <a:latin typeface="Calibri" panose="020F0502020204030204" pitchFamily="34" charset="0"/>
                        </a:rPr>
                        <a:t>0.300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32.45%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14969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90.12%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2966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17935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83.46%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37688">
                <a:tc>
                  <a:txBody>
                    <a:bodyPr/>
                    <a:lstStyle/>
                    <a:p>
                      <a:pPr algn="l" fontAlgn="b"/>
                      <a:r>
                        <a:rPr lang="en-GB" sz="900" b="0" i="0" u="none" strike="noStrike" dirty="0">
                          <a:solidFill>
                            <a:srgbClr val="000000"/>
                          </a:solidFill>
                          <a:effectLst/>
                          <a:latin typeface="Calibri" panose="020F0502020204030204" pitchFamily="34" charset="0"/>
                        </a:rPr>
                        <a:t>0.200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45.67%</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21071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95.23%</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3134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24205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87.05%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137688">
                <a:tc>
                  <a:txBody>
                    <a:bodyPr/>
                    <a:lstStyle/>
                    <a:p>
                      <a:pPr algn="l" fontAlgn="b"/>
                      <a:r>
                        <a:rPr lang="en-GB" sz="900" b="0" i="0" u="none" strike="noStrike" dirty="0">
                          <a:solidFill>
                            <a:srgbClr val="000000"/>
                          </a:solidFill>
                          <a:effectLst/>
                          <a:latin typeface="Calibri" panose="020F0502020204030204" pitchFamily="34" charset="0"/>
                        </a:rPr>
                        <a:t>0.100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62.76%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28956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98.42%</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3239</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32195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89.94%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r h="238734">
                <a:tc>
                  <a:txBody>
                    <a:bodyPr/>
                    <a:lstStyle/>
                    <a:p>
                      <a:pPr algn="l" fontAlgn="b"/>
                      <a:r>
                        <a:rPr lang="en-GB" sz="900" b="0" i="0" u="none" strike="noStrike" dirty="0">
                          <a:solidFill>
                            <a:srgbClr val="000000"/>
                          </a:solidFill>
                          <a:effectLst/>
                          <a:latin typeface="Calibri" panose="020F0502020204030204" pitchFamily="34" charset="0"/>
                        </a:rPr>
                        <a:t>All nominals</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100.00%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46135</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100.00%</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3291</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49426</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900" b="0" i="0" u="none" strike="noStrike" dirty="0">
                          <a:solidFill>
                            <a:srgbClr val="000000"/>
                          </a:solidFill>
                          <a:effectLst/>
                          <a:latin typeface="Calibri" panose="020F0502020204030204" pitchFamily="34" charset="0"/>
                        </a:rPr>
                        <a:t>93.34%</a:t>
                      </a:r>
                    </a:p>
                  </a:txBody>
                  <a:tcPr marL="9353" marR="9353" marT="93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1195309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p:cNvSpPr txBox="1">
            <a:spLocks/>
          </p:cNvSpPr>
          <p:nvPr/>
        </p:nvSpPr>
        <p:spPr>
          <a:xfrm>
            <a:off x="6192159" y="1197203"/>
            <a:ext cx="4118033" cy="4558611"/>
          </a:xfrm>
          <a:prstGeom prst="rect">
            <a:avLst/>
          </a:prstGeom>
        </p:spPr>
        <p:txBody>
          <a:bodyPr vert="horz" lIns="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200" b="1" dirty="0">
                <a:solidFill>
                  <a:srgbClr val="666666"/>
                </a:solidFill>
              </a:rPr>
              <a:t>Interventions with soon-to-be influencers (proactive)</a:t>
            </a:r>
            <a:endParaRPr lang="en-GB" sz="1200" dirty="0">
              <a:solidFill>
                <a:srgbClr val="666666"/>
              </a:solidFill>
            </a:endParaRPr>
          </a:p>
          <a:p>
            <a:r>
              <a:rPr lang="en-GB" sz="1000" dirty="0">
                <a:solidFill>
                  <a:srgbClr val="666666"/>
                </a:solidFill>
              </a:rPr>
              <a:t>Comparison with Neighbourhood Policing or FCID at-risk nominals</a:t>
            </a:r>
          </a:p>
          <a:p>
            <a:endParaRPr lang="en-GB" sz="1000" dirty="0">
              <a:solidFill>
                <a:srgbClr val="666666"/>
              </a:solidFill>
            </a:endParaRPr>
          </a:p>
          <a:p>
            <a:endParaRPr lang="en-GB" sz="1000" dirty="0">
              <a:solidFill>
                <a:srgbClr val="666666"/>
              </a:solidFill>
            </a:endParaRPr>
          </a:p>
          <a:p>
            <a:endParaRPr lang="en-GB" sz="1000" dirty="0">
              <a:solidFill>
                <a:srgbClr val="666666"/>
              </a:solidFill>
            </a:endParaRPr>
          </a:p>
          <a:p>
            <a:endParaRPr lang="en-GB" sz="1000" dirty="0">
              <a:solidFill>
                <a:srgbClr val="666666"/>
              </a:solidFill>
            </a:endParaRPr>
          </a:p>
          <a:p>
            <a:endParaRPr lang="en-GB" sz="1000" dirty="0">
              <a:solidFill>
                <a:srgbClr val="666666"/>
              </a:solidFill>
            </a:endParaRPr>
          </a:p>
          <a:p>
            <a:endParaRPr lang="en-GB" sz="1000" dirty="0">
              <a:solidFill>
                <a:srgbClr val="666666"/>
              </a:solidFill>
            </a:endParaRPr>
          </a:p>
          <a:p>
            <a:pPr marL="0" indent="0">
              <a:buNone/>
            </a:pPr>
            <a:endParaRPr lang="en-GB" sz="1000" dirty="0">
              <a:solidFill>
                <a:srgbClr val="666666"/>
              </a:solidFill>
            </a:endParaRPr>
          </a:p>
          <a:p>
            <a:endParaRPr lang="en-GB" sz="1000" dirty="0">
              <a:solidFill>
                <a:srgbClr val="666666"/>
              </a:solidFill>
            </a:endParaRPr>
          </a:p>
          <a:p>
            <a:pPr marL="0" indent="0">
              <a:buNone/>
            </a:pPr>
            <a:r>
              <a:rPr lang="en-GB" sz="1000" b="1" dirty="0">
                <a:solidFill>
                  <a:srgbClr val="666666"/>
                </a:solidFill>
              </a:rPr>
              <a:t>Potential Benefits</a:t>
            </a:r>
            <a:endParaRPr lang="en-GB" sz="1000" b="1" dirty="0">
              <a:solidFill>
                <a:srgbClr val="FF0000"/>
              </a:solidFill>
            </a:endParaRPr>
          </a:p>
          <a:p>
            <a:r>
              <a:rPr lang="en-GB" sz="1000" b="1" dirty="0">
                <a:solidFill>
                  <a:srgbClr val="FF0000"/>
                </a:solidFill>
              </a:rPr>
              <a:t>New nominals </a:t>
            </a:r>
            <a:r>
              <a:rPr lang="en-GB" sz="1000" dirty="0">
                <a:solidFill>
                  <a:srgbClr val="666666"/>
                </a:solidFill>
              </a:rPr>
              <a:t>identified through Foundation Phase Analytics Lab risk model – work with NPT/ FCID to understand why not, and identify potential costs/ benefits of applying interventions</a:t>
            </a:r>
          </a:p>
          <a:p>
            <a:r>
              <a:rPr lang="en-GB" sz="1000" b="1" dirty="0">
                <a:solidFill>
                  <a:srgbClr val="0068AD"/>
                </a:solidFill>
              </a:rPr>
              <a:t>Nominals</a:t>
            </a:r>
            <a:r>
              <a:rPr lang="en-GB" sz="1000" dirty="0">
                <a:solidFill>
                  <a:srgbClr val="666666"/>
                </a:solidFill>
              </a:rPr>
              <a:t> currently subject to NPT/FCID interventions not in Analytics Lab risk model – work with IOM to understand why not, and identify potential costs/ benefits of ceasing interventions</a:t>
            </a:r>
          </a:p>
          <a:p>
            <a:r>
              <a:rPr lang="en-GB" sz="1000" dirty="0">
                <a:solidFill>
                  <a:srgbClr val="666666"/>
                </a:solidFill>
              </a:rPr>
              <a:t>Nominals in different positions on both lists – work with NPT/FCID to understand why and identify difference in cost of differing levels of interventions</a:t>
            </a:r>
          </a:p>
          <a:p>
            <a:r>
              <a:rPr lang="en-GB" sz="1000" dirty="0">
                <a:solidFill>
                  <a:srgbClr val="666666"/>
                </a:solidFill>
              </a:rPr>
              <a:t>Where nominals appear in both lists, could assess impact of interventions through checking impact of historic Neighbourhood policing/ FCID interventions on nominals’ co-offending trajectory</a:t>
            </a:r>
          </a:p>
          <a:p>
            <a:pPr marL="0" indent="0">
              <a:buNone/>
            </a:pPr>
            <a:r>
              <a:rPr lang="en-GB" sz="1000" b="1" dirty="0">
                <a:solidFill>
                  <a:srgbClr val="666666"/>
                </a:solidFill>
              </a:rPr>
              <a:t>Potential business application/ putting model into production</a:t>
            </a:r>
          </a:p>
          <a:p>
            <a:r>
              <a:rPr lang="en-GB" sz="1000" dirty="0">
                <a:solidFill>
                  <a:srgbClr val="666666"/>
                </a:solidFill>
              </a:rPr>
              <a:t>Add markers in source systems to those individuals who reach crime association distance 3 or 4 </a:t>
            </a:r>
          </a:p>
          <a:p>
            <a:r>
              <a:rPr lang="en-GB" sz="1000" i="1" dirty="0">
                <a:solidFill>
                  <a:srgbClr val="666666"/>
                </a:solidFill>
              </a:rPr>
              <a:t>TBC</a:t>
            </a:r>
          </a:p>
          <a:p>
            <a:endParaRPr lang="en-GB" sz="1000" dirty="0">
              <a:solidFill>
                <a:srgbClr val="666666"/>
              </a:solidFill>
            </a:endParaRPr>
          </a:p>
        </p:txBody>
      </p:sp>
      <p:sp>
        <p:nvSpPr>
          <p:cNvPr id="25" name="Content Placeholder 2"/>
          <p:cNvSpPr>
            <a:spLocks noGrp="1"/>
          </p:cNvSpPr>
          <p:nvPr>
            <p:ph sz="quarter" idx="11"/>
          </p:nvPr>
        </p:nvSpPr>
        <p:spPr>
          <a:xfrm>
            <a:off x="1796732" y="1197203"/>
            <a:ext cx="4010046" cy="4558611"/>
          </a:xfrm>
        </p:spPr>
        <p:txBody>
          <a:bodyPr/>
          <a:lstStyle/>
          <a:p>
            <a:pPr marL="0" indent="0">
              <a:buNone/>
            </a:pPr>
            <a:r>
              <a:rPr lang="en-GB" sz="1200" b="1" dirty="0"/>
              <a:t>Interventions with existing influencers (reactive)</a:t>
            </a:r>
          </a:p>
          <a:p>
            <a:r>
              <a:rPr lang="en-GB" sz="1000" dirty="0"/>
              <a:t>Comparison with those nominals on IOM radar</a:t>
            </a:r>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endParaRPr lang="en-GB" sz="1000" dirty="0"/>
          </a:p>
          <a:p>
            <a:pPr marL="0" indent="0">
              <a:buNone/>
            </a:pPr>
            <a:r>
              <a:rPr lang="en-GB" sz="1000" b="1" dirty="0"/>
              <a:t>Potential Benefits</a:t>
            </a:r>
          </a:p>
          <a:p>
            <a:r>
              <a:rPr lang="en-GB" sz="1000" b="1" dirty="0">
                <a:solidFill>
                  <a:srgbClr val="FF0000"/>
                </a:solidFill>
              </a:rPr>
              <a:t>New nominals </a:t>
            </a:r>
            <a:r>
              <a:rPr lang="en-GB" sz="1000" dirty="0"/>
              <a:t>identified through Foundation Phase Analytics Lab risk model – work with IOM to understand why not, and identify potential costs/ benefits of applying interventions</a:t>
            </a:r>
          </a:p>
          <a:p>
            <a:r>
              <a:rPr lang="en-GB" sz="1000" b="1" dirty="0">
                <a:solidFill>
                  <a:schemeClr val="accent1"/>
                </a:solidFill>
              </a:rPr>
              <a:t>Nominals</a:t>
            </a:r>
            <a:r>
              <a:rPr lang="en-GB" sz="1000" dirty="0"/>
              <a:t> currently subject to IOM interventions not in Analytics Lab risk model – work with IOM to understand why not, and identify potential costs/ benefits of ceasing interventions</a:t>
            </a:r>
          </a:p>
          <a:p>
            <a:r>
              <a:rPr lang="en-GB" sz="1000" dirty="0"/>
              <a:t>Nominals in different positions on both lists – work with IOM to understand why and identify difference in cost of differing levels of interventions</a:t>
            </a:r>
          </a:p>
          <a:p>
            <a:r>
              <a:rPr lang="en-GB" sz="1000" dirty="0"/>
              <a:t>Where nominals appear in both lists, could assess impact of interventions through checking impact of historic IOM interventions on nominals’ co-offending trajectory. Compare with results of OM study on impact of interventions</a:t>
            </a:r>
          </a:p>
          <a:p>
            <a:pPr marL="0" indent="0">
              <a:buNone/>
            </a:pPr>
            <a:r>
              <a:rPr lang="en-GB" sz="1000" b="1" dirty="0"/>
              <a:t>Potential business application/ putting model into production</a:t>
            </a:r>
          </a:p>
          <a:p>
            <a:r>
              <a:rPr lang="en-GB" sz="1000" i="1" dirty="0"/>
              <a:t>TBC</a:t>
            </a:r>
          </a:p>
        </p:txBody>
      </p:sp>
      <p:sp>
        <p:nvSpPr>
          <p:cNvPr id="4" name="Title 3"/>
          <p:cNvSpPr>
            <a:spLocks noGrp="1"/>
          </p:cNvSpPr>
          <p:nvPr>
            <p:ph type="title"/>
          </p:nvPr>
        </p:nvSpPr>
        <p:spPr>
          <a:xfrm>
            <a:off x="1979614" y="125731"/>
            <a:ext cx="6513262" cy="1002979"/>
          </a:xfrm>
        </p:spPr>
        <p:txBody>
          <a:bodyPr anchor="ctr"/>
          <a:lstStyle/>
          <a:p>
            <a:r>
              <a:rPr lang="en-US" sz="2400" dirty="0">
                <a:latin typeface="Arial" panose="020B0604020202020204" pitchFamily="34" charset="0"/>
              </a:rPr>
              <a:t>Some immediate operational next steps have been identified </a:t>
            </a:r>
            <a:endParaRPr lang="en-GB" sz="2400" dirty="0">
              <a:latin typeface="Arial" panose="020B0604020202020204" pitchFamily="34" charset="0"/>
            </a:endParaRPr>
          </a:p>
        </p:txBody>
      </p:sp>
      <p:grpSp>
        <p:nvGrpSpPr>
          <p:cNvPr id="15" name="Group 14"/>
          <p:cNvGrpSpPr/>
          <p:nvPr/>
        </p:nvGrpSpPr>
        <p:grpSpPr>
          <a:xfrm>
            <a:off x="3042752" y="2153681"/>
            <a:ext cx="1062102" cy="1300899"/>
            <a:chOff x="455613" y="1989056"/>
            <a:chExt cx="1062102" cy="1300899"/>
          </a:xfrm>
          <a:solidFill>
            <a:schemeClr val="accent2"/>
          </a:solidFill>
        </p:grpSpPr>
        <p:sp>
          <p:nvSpPr>
            <p:cNvPr id="5" name="Rectangle 4"/>
            <p:cNvSpPr/>
            <p:nvPr/>
          </p:nvSpPr>
          <p:spPr>
            <a:xfrm>
              <a:off x="455613" y="1989056"/>
              <a:ext cx="1062102" cy="13008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7" name="Straight Connector 6"/>
            <p:cNvCxnSpPr/>
            <p:nvPr/>
          </p:nvCxnSpPr>
          <p:spPr>
            <a:xfrm>
              <a:off x="575035" y="2158738"/>
              <a:ext cx="810705"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5035" y="23409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5035" y="24933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035" y="26442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5035" y="27966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5035" y="29663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5035" y="31187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580892" y="2159964"/>
            <a:ext cx="1062102" cy="1300899"/>
            <a:chOff x="455613" y="1989056"/>
            <a:chExt cx="1062102" cy="1300899"/>
          </a:xfrm>
          <a:solidFill>
            <a:schemeClr val="accent3"/>
          </a:solidFill>
        </p:grpSpPr>
        <p:sp>
          <p:nvSpPr>
            <p:cNvPr id="17" name="Rectangle 16"/>
            <p:cNvSpPr/>
            <p:nvPr/>
          </p:nvSpPr>
          <p:spPr>
            <a:xfrm>
              <a:off x="455613" y="1989056"/>
              <a:ext cx="1062102" cy="13008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18" name="Straight Connector 17"/>
            <p:cNvCxnSpPr/>
            <p:nvPr/>
          </p:nvCxnSpPr>
          <p:spPr>
            <a:xfrm>
              <a:off x="575035" y="2158738"/>
              <a:ext cx="810705"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035" y="23409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5035" y="24933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5035" y="26442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5035" y="27966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5035" y="29663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5035" y="31187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8" name="Straight Arrow Connector 27"/>
          <p:cNvCxnSpPr/>
          <p:nvPr/>
        </p:nvCxnSpPr>
        <p:spPr>
          <a:xfrm flipV="1">
            <a:off x="4104854" y="2967525"/>
            <a:ext cx="476038" cy="3158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104854" y="2632877"/>
            <a:ext cx="476038" cy="6504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104854" y="2511896"/>
            <a:ext cx="476038"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3"/>
          </p:cNvCxnSpPr>
          <p:nvPr/>
        </p:nvCxnSpPr>
        <p:spPr>
          <a:xfrm flipV="1">
            <a:off x="4104854" y="2694148"/>
            <a:ext cx="476038" cy="10998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042752" y="2906256"/>
            <a:ext cx="1062103" cy="26866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1" name="Rectangle 40"/>
          <p:cNvSpPr/>
          <p:nvPr/>
        </p:nvSpPr>
        <p:spPr>
          <a:xfrm>
            <a:off x="4580892" y="3047008"/>
            <a:ext cx="1046373" cy="14676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3" name="Rectangle 42"/>
          <p:cNvSpPr/>
          <p:nvPr/>
        </p:nvSpPr>
        <p:spPr>
          <a:xfrm>
            <a:off x="4580893" y="2725569"/>
            <a:ext cx="1046373" cy="180687"/>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4" name="TextBox 43"/>
          <p:cNvSpPr txBox="1"/>
          <p:nvPr/>
        </p:nvSpPr>
        <p:spPr>
          <a:xfrm>
            <a:off x="2956107" y="1815880"/>
            <a:ext cx="1148748" cy="338554"/>
          </a:xfrm>
          <a:prstGeom prst="rect">
            <a:avLst/>
          </a:prstGeom>
          <a:noFill/>
        </p:spPr>
        <p:txBody>
          <a:bodyPr wrap="square" rtlCol="0">
            <a:spAutoFit/>
          </a:bodyPr>
          <a:lstStyle/>
          <a:p>
            <a:pPr fontAlgn="base">
              <a:spcBef>
                <a:spcPct val="0"/>
              </a:spcBef>
              <a:spcAft>
                <a:spcPct val="0"/>
              </a:spcAft>
            </a:pPr>
            <a:r>
              <a:rPr lang="en-GB" sz="800" dirty="0">
                <a:solidFill>
                  <a:srgbClr val="666666"/>
                </a:solidFill>
                <a:latin typeface="Arial" charset="0"/>
                <a:cs typeface="Arial" charset="0"/>
              </a:rPr>
              <a:t>FP Analytics Lab risk model</a:t>
            </a:r>
          </a:p>
        </p:txBody>
      </p:sp>
      <p:sp>
        <p:nvSpPr>
          <p:cNvPr id="45" name="TextBox 44"/>
          <p:cNvSpPr txBox="1"/>
          <p:nvPr/>
        </p:nvSpPr>
        <p:spPr>
          <a:xfrm>
            <a:off x="4501422" y="1818207"/>
            <a:ext cx="1435570" cy="338554"/>
          </a:xfrm>
          <a:prstGeom prst="rect">
            <a:avLst/>
          </a:prstGeom>
          <a:noFill/>
        </p:spPr>
        <p:txBody>
          <a:bodyPr wrap="square" rtlCol="0">
            <a:spAutoFit/>
          </a:bodyPr>
          <a:lstStyle/>
          <a:p>
            <a:pPr fontAlgn="base">
              <a:spcBef>
                <a:spcPct val="0"/>
              </a:spcBef>
              <a:spcAft>
                <a:spcPct val="0"/>
              </a:spcAft>
            </a:pPr>
            <a:r>
              <a:rPr lang="en-GB" sz="800" dirty="0">
                <a:solidFill>
                  <a:srgbClr val="666666"/>
                </a:solidFill>
                <a:latin typeface="Arial" charset="0"/>
                <a:cs typeface="Arial" charset="0"/>
              </a:rPr>
              <a:t>IOM list of nominals requiring interventions</a:t>
            </a:r>
          </a:p>
        </p:txBody>
      </p:sp>
      <p:grpSp>
        <p:nvGrpSpPr>
          <p:cNvPr id="46" name="Group 45"/>
          <p:cNvGrpSpPr/>
          <p:nvPr/>
        </p:nvGrpSpPr>
        <p:grpSpPr>
          <a:xfrm>
            <a:off x="7562748" y="2147202"/>
            <a:ext cx="1062102" cy="1300899"/>
            <a:chOff x="455613" y="1989056"/>
            <a:chExt cx="1062102" cy="1300899"/>
          </a:xfrm>
          <a:solidFill>
            <a:schemeClr val="accent2"/>
          </a:solidFill>
        </p:grpSpPr>
        <p:sp>
          <p:nvSpPr>
            <p:cNvPr id="47" name="Rectangle 46"/>
            <p:cNvSpPr/>
            <p:nvPr/>
          </p:nvSpPr>
          <p:spPr>
            <a:xfrm>
              <a:off x="455613" y="1989056"/>
              <a:ext cx="1062102" cy="13008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48" name="Straight Connector 47"/>
            <p:cNvCxnSpPr/>
            <p:nvPr/>
          </p:nvCxnSpPr>
          <p:spPr>
            <a:xfrm>
              <a:off x="575035" y="2158738"/>
              <a:ext cx="810705"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5035" y="23409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5035" y="24933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5035" y="26442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5035" y="27966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5035" y="29663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5035" y="31187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9100888" y="2153485"/>
            <a:ext cx="1062102" cy="1300899"/>
            <a:chOff x="455613" y="1989056"/>
            <a:chExt cx="1062102" cy="1300899"/>
          </a:xfrm>
          <a:solidFill>
            <a:schemeClr val="accent3"/>
          </a:solidFill>
        </p:grpSpPr>
        <p:sp>
          <p:nvSpPr>
            <p:cNvPr id="56" name="Rectangle 55"/>
            <p:cNvSpPr/>
            <p:nvPr/>
          </p:nvSpPr>
          <p:spPr>
            <a:xfrm>
              <a:off x="455613" y="1989056"/>
              <a:ext cx="1062102" cy="1300899"/>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57" name="Straight Connector 56"/>
            <p:cNvCxnSpPr/>
            <p:nvPr/>
          </p:nvCxnSpPr>
          <p:spPr>
            <a:xfrm>
              <a:off x="575035" y="2158738"/>
              <a:ext cx="810705" cy="0"/>
            </a:xfrm>
            <a:prstGeom prst="line">
              <a:avLst/>
            </a:prstGeom>
            <a:grpFill/>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75035" y="23409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75035" y="2493389"/>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575035" y="26442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75035" y="2796618"/>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575035" y="29663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5035" y="3118701"/>
              <a:ext cx="810705" cy="0"/>
            </a:xfrm>
            <a:prstGeom prst="line">
              <a:avLst/>
            </a:prstGeom>
            <a:grpFill/>
            <a:ln w="12700">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64" name="Straight Arrow Connector 63"/>
          <p:cNvCxnSpPr/>
          <p:nvPr/>
        </p:nvCxnSpPr>
        <p:spPr>
          <a:xfrm flipV="1">
            <a:off x="8624850" y="2961046"/>
            <a:ext cx="476038" cy="31580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8624850" y="2626398"/>
            <a:ext cx="476038" cy="65044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7" idx="3"/>
          </p:cNvCxnSpPr>
          <p:nvPr/>
        </p:nvCxnSpPr>
        <p:spPr>
          <a:xfrm flipV="1">
            <a:off x="8624851" y="2505417"/>
            <a:ext cx="476037" cy="2922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7562748" y="2899777"/>
            <a:ext cx="1062103" cy="268661"/>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69" name="Rectangle 68"/>
          <p:cNvSpPr/>
          <p:nvPr/>
        </p:nvSpPr>
        <p:spPr>
          <a:xfrm>
            <a:off x="9100888" y="3040529"/>
            <a:ext cx="1046373" cy="14676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70" name="Rectangle 69"/>
          <p:cNvSpPr/>
          <p:nvPr/>
        </p:nvSpPr>
        <p:spPr>
          <a:xfrm>
            <a:off x="9100889" y="2589015"/>
            <a:ext cx="1046373" cy="310762"/>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71" name="TextBox 70"/>
          <p:cNvSpPr txBox="1"/>
          <p:nvPr/>
        </p:nvSpPr>
        <p:spPr>
          <a:xfrm>
            <a:off x="7476103" y="1809401"/>
            <a:ext cx="1148748" cy="338554"/>
          </a:xfrm>
          <a:prstGeom prst="rect">
            <a:avLst/>
          </a:prstGeom>
          <a:noFill/>
        </p:spPr>
        <p:txBody>
          <a:bodyPr wrap="square" rtlCol="0">
            <a:spAutoFit/>
          </a:bodyPr>
          <a:lstStyle/>
          <a:p>
            <a:pPr fontAlgn="base">
              <a:spcBef>
                <a:spcPct val="0"/>
              </a:spcBef>
              <a:spcAft>
                <a:spcPct val="0"/>
              </a:spcAft>
            </a:pPr>
            <a:r>
              <a:rPr lang="en-GB" sz="800" dirty="0">
                <a:solidFill>
                  <a:srgbClr val="666666"/>
                </a:solidFill>
                <a:latin typeface="Arial" charset="0"/>
                <a:cs typeface="Arial" charset="0"/>
              </a:rPr>
              <a:t>FP Analytics Lab risk model</a:t>
            </a:r>
          </a:p>
        </p:txBody>
      </p:sp>
      <p:sp>
        <p:nvSpPr>
          <p:cNvPr id="72" name="TextBox 71"/>
          <p:cNvSpPr txBox="1"/>
          <p:nvPr/>
        </p:nvSpPr>
        <p:spPr>
          <a:xfrm>
            <a:off x="8880018" y="1811728"/>
            <a:ext cx="1695289" cy="338554"/>
          </a:xfrm>
          <a:prstGeom prst="rect">
            <a:avLst/>
          </a:prstGeom>
          <a:noFill/>
        </p:spPr>
        <p:txBody>
          <a:bodyPr wrap="square" rtlCol="0">
            <a:spAutoFit/>
          </a:bodyPr>
          <a:lstStyle/>
          <a:p>
            <a:pPr fontAlgn="base">
              <a:spcBef>
                <a:spcPct val="0"/>
              </a:spcBef>
              <a:spcAft>
                <a:spcPct val="0"/>
              </a:spcAft>
            </a:pPr>
            <a:r>
              <a:rPr lang="en-GB" sz="800" dirty="0">
                <a:solidFill>
                  <a:srgbClr val="666666"/>
                </a:solidFill>
                <a:latin typeface="Arial" charset="0"/>
                <a:cs typeface="Arial" charset="0"/>
              </a:rPr>
              <a:t>Neighbourhood Policing list nominals requiring interventions</a:t>
            </a:r>
          </a:p>
        </p:txBody>
      </p:sp>
      <p:sp>
        <p:nvSpPr>
          <p:cNvPr id="74" name="Rectangle 73"/>
          <p:cNvSpPr/>
          <p:nvPr/>
        </p:nvSpPr>
        <p:spPr>
          <a:xfrm>
            <a:off x="7564336" y="2442252"/>
            <a:ext cx="1046373" cy="146763"/>
          </a:xfrm>
          <a:prstGeom prst="rect">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76" name="Picture 75"/>
          <p:cNvPicPr>
            <a:picLocks noChangeAspect="1"/>
          </p:cNvPicPr>
          <p:nvPr/>
        </p:nvPicPr>
        <p:blipFill rotWithShape="1">
          <a:blip r:embed="rId3"/>
          <a:srcRect r="13535"/>
          <a:stretch/>
        </p:blipFill>
        <p:spPr>
          <a:xfrm>
            <a:off x="1714262" y="2158979"/>
            <a:ext cx="1104156" cy="1028312"/>
          </a:xfrm>
          <a:prstGeom prst="rect">
            <a:avLst/>
          </a:prstGeom>
        </p:spPr>
      </p:pic>
      <p:sp>
        <p:nvSpPr>
          <p:cNvPr id="78" name="Rectangle 77"/>
          <p:cNvSpPr/>
          <p:nvPr/>
        </p:nvSpPr>
        <p:spPr>
          <a:xfrm>
            <a:off x="2064377" y="2479491"/>
            <a:ext cx="361905" cy="37392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80" name="Picture 79"/>
          <p:cNvPicPr>
            <a:picLocks noChangeAspect="1"/>
          </p:cNvPicPr>
          <p:nvPr/>
        </p:nvPicPr>
        <p:blipFill rotWithShape="1">
          <a:blip r:embed="rId3"/>
          <a:srcRect r="13535"/>
          <a:stretch/>
        </p:blipFill>
        <p:spPr>
          <a:xfrm>
            <a:off x="6319118" y="2204867"/>
            <a:ext cx="1005611" cy="936536"/>
          </a:xfrm>
          <a:prstGeom prst="rect">
            <a:avLst/>
          </a:prstGeom>
        </p:spPr>
      </p:pic>
      <p:sp>
        <p:nvSpPr>
          <p:cNvPr id="81" name="Rectangle 80"/>
          <p:cNvSpPr/>
          <p:nvPr/>
        </p:nvSpPr>
        <p:spPr>
          <a:xfrm>
            <a:off x="6905328" y="2742001"/>
            <a:ext cx="398124" cy="338385"/>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83" name="Straight Connector 82"/>
          <p:cNvCxnSpPr/>
          <p:nvPr/>
        </p:nvCxnSpPr>
        <p:spPr>
          <a:xfrm>
            <a:off x="5936992" y="1289786"/>
            <a:ext cx="0" cy="5062889"/>
          </a:xfrm>
          <a:prstGeom prst="line">
            <a:avLst/>
          </a:prstGeom>
          <a:ln>
            <a:solidFill>
              <a:schemeClr val="tx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768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p:cNvGrpSpPr/>
          <p:nvPr/>
        </p:nvGrpSpPr>
        <p:grpSpPr>
          <a:xfrm>
            <a:off x="1869888" y="6238472"/>
            <a:ext cx="1146696" cy="455805"/>
            <a:chOff x="129071" y="6304460"/>
            <a:chExt cx="1146696" cy="455805"/>
          </a:xfrm>
        </p:grpSpPr>
        <p:sp>
          <p:nvSpPr>
            <p:cNvPr id="54" name="Oval 53"/>
            <p:cNvSpPr/>
            <p:nvPr/>
          </p:nvSpPr>
          <p:spPr>
            <a:xfrm>
              <a:off x="129071" y="6346082"/>
              <a:ext cx="166293" cy="152400"/>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5" name="Oval 54"/>
            <p:cNvSpPr/>
            <p:nvPr/>
          </p:nvSpPr>
          <p:spPr>
            <a:xfrm>
              <a:off x="129071" y="6574682"/>
              <a:ext cx="166293" cy="152400"/>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6" name="TextBox 55"/>
            <p:cNvSpPr txBox="1"/>
            <p:nvPr/>
          </p:nvSpPr>
          <p:spPr>
            <a:xfrm>
              <a:off x="300070" y="6304460"/>
              <a:ext cx="975697"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Influencer</a:t>
              </a:r>
            </a:p>
          </p:txBody>
        </p:sp>
        <p:sp>
          <p:nvSpPr>
            <p:cNvPr id="57" name="TextBox 56"/>
            <p:cNvSpPr txBox="1"/>
            <p:nvPr/>
          </p:nvSpPr>
          <p:spPr>
            <a:xfrm>
              <a:off x="295364" y="6514044"/>
              <a:ext cx="975697"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Associate</a:t>
              </a:r>
            </a:p>
          </p:txBody>
        </p:sp>
      </p:grpSp>
      <p:grpSp>
        <p:nvGrpSpPr>
          <p:cNvPr id="147" name="Group 146"/>
          <p:cNvGrpSpPr/>
          <p:nvPr/>
        </p:nvGrpSpPr>
        <p:grpSpPr>
          <a:xfrm>
            <a:off x="1908011" y="2931006"/>
            <a:ext cx="1604922" cy="1330181"/>
            <a:chOff x="447005" y="2470959"/>
            <a:chExt cx="1604922" cy="1330181"/>
          </a:xfrm>
        </p:grpSpPr>
        <p:grpSp>
          <p:nvGrpSpPr>
            <p:cNvPr id="37" name="Group 36"/>
            <p:cNvGrpSpPr/>
            <p:nvPr/>
          </p:nvGrpSpPr>
          <p:grpSpPr>
            <a:xfrm>
              <a:off x="447005" y="2470959"/>
              <a:ext cx="1604922" cy="1330181"/>
              <a:chOff x="230188" y="2470959"/>
              <a:chExt cx="1604922" cy="1330181"/>
            </a:xfrm>
          </p:grpSpPr>
          <p:sp>
            <p:nvSpPr>
              <p:cNvPr id="4" name="Oval 3"/>
              <p:cNvSpPr/>
              <p:nvPr/>
            </p:nvSpPr>
            <p:spPr>
              <a:xfrm>
                <a:off x="230188" y="2737753"/>
                <a:ext cx="556182" cy="537328"/>
              </a:xfrm>
              <a:prstGeom prst="ellipse">
                <a:avLst/>
              </a:prstGeom>
              <a:solidFill>
                <a:schemeClr val="accent3"/>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11" name="Straight Connector 10"/>
              <p:cNvCxnSpPr>
                <a:stCxn id="4" idx="7"/>
                <a:endCxn id="20" idx="2"/>
              </p:cNvCxnSpPr>
              <p:nvPr/>
            </p:nvCxnSpPr>
            <p:spPr>
              <a:xfrm flipV="1">
                <a:off x="704919" y="2660098"/>
                <a:ext cx="726409" cy="15634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086679" y="3422862"/>
                <a:ext cx="403782" cy="37827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16" name="Straight Connector 15"/>
              <p:cNvCxnSpPr>
                <a:stCxn id="4" idx="5"/>
                <a:endCxn id="15" idx="1"/>
              </p:cNvCxnSpPr>
              <p:nvPr/>
            </p:nvCxnSpPr>
            <p:spPr>
              <a:xfrm>
                <a:off x="704919" y="3196391"/>
                <a:ext cx="440893" cy="2818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431328" y="2470959"/>
                <a:ext cx="403782" cy="378278"/>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24" name="Straight Connector 23"/>
              <p:cNvCxnSpPr>
                <a:stCxn id="20" idx="4"/>
                <a:endCxn id="15" idx="7"/>
              </p:cNvCxnSpPr>
              <p:nvPr/>
            </p:nvCxnSpPr>
            <p:spPr>
              <a:xfrm flipH="1">
                <a:off x="1431328" y="2849237"/>
                <a:ext cx="201891" cy="62902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25365" y="2512021"/>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1</a:t>
                </a:r>
              </a:p>
            </p:txBody>
          </p:sp>
          <p:sp>
            <p:nvSpPr>
              <p:cNvPr id="35" name="TextBox 34"/>
              <p:cNvSpPr txBox="1"/>
              <p:nvPr/>
            </p:nvSpPr>
            <p:spPr>
              <a:xfrm>
                <a:off x="681854" y="3246475"/>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2</a:t>
                </a:r>
              </a:p>
            </p:txBody>
          </p:sp>
          <p:sp>
            <p:nvSpPr>
              <p:cNvPr id="36" name="TextBox 35"/>
              <p:cNvSpPr txBox="1"/>
              <p:nvPr/>
            </p:nvSpPr>
            <p:spPr>
              <a:xfrm>
                <a:off x="1490461" y="3097454"/>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3</a:t>
                </a:r>
              </a:p>
            </p:txBody>
          </p:sp>
        </p:grpSp>
        <p:sp>
          <p:nvSpPr>
            <p:cNvPr id="144" name="TextBox 143"/>
            <p:cNvSpPr txBox="1"/>
            <p:nvPr/>
          </p:nvSpPr>
          <p:spPr>
            <a:xfrm>
              <a:off x="1736885" y="2536143"/>
              <a:ext cx="311084" cy="246221"/>
            </a:xfrm>
            <a:prstGeom prst="rect">
              <a:avLst/>
            </a:prstGeom>
            <a:noFill/>
          </p:spPr>
          <p:txBody>
            <a:bodyPr wrap="square" rtlCol="0">
              <a:spAutoFit/>
            </a:bodyPr>
            <a:lstStyle/>
            <a:p>
              <a:pPr fontAlgn="base">
                <a:spcBef>
                  <a:spcPct val="0"/>
                </a:spcBef>
                <a:spcAft>
                  <a:spcPct val="0"/>
                </a:spcAft>
              </a:pPr>
              <a:r>
                <a:rPr lang="en-GB" sz="1000" b="1" dirty="0">
                  <a:solidFill>
                    <a:srgbClr val="FFFFFF"/>
                  </a:solidFill>
                  <a:latin typeface="Arial" charset="0"/>
                  <a:cs typeface="Arial" charset="0"/>
                </a:rPr>
                <a:t>B</a:t>
              </a:r>
            </a:p>
          </p:txBody>
        </p:sp>
        <p:sp>
          <p:nvSpPr>
            <p:cNvPr id="145" name="TextBox 144"/>
            <p:cNvSpPr txBox="1"/>
            <p:nvPr/>
          </p:nvSpPr>
          <p:spPr>
            <a:xfrm>
              <a:off x="1349845" y="3488890"/>
              <a:ext cx="311084" cy="246221"/>
            </a:xfrm>
            <a:prstGeom prst="rect">
              <a:avLst/>
            </a:prstGeom>
            <a:noFill/>
          </p:spPr>
          <p:txBody>
            <a:bodyPr wrap="square" rtlCol="0">
              <a:spAutoFit/>
            </a:bodyPr>
            <a:lstStyle/>
            <a:p>
              <a:pPr fontAlgn="base">
                <a:spcBef>
                  <a:spcPct val="0"/>
                </a:spcBef>
                <a:spcAft>
                  <a:spcPct val="0"/>
                </a:spcAft>
              </a:pPr>
              <a:r>
                <a:rPr lang="en-GB" sz="1000" b="1" dirty="0">
                  <a:solidFill>
                    <a:srgbClr val="FFFFFF"/>
                  </a:solidFill>
                  <a:latin typeface="Arial" charset="0"/>
                  <a:cs typeface="Arial" charset="0"/>
                </a:rPr>
                <a:t>C</a:t>
              </a:r>
            </a:p>
          </p:txBody>
        </p:sp>
        <p:sp>
          <p:nvSpPr>
            <p:cNvPr id="146" name="TextBox 145"/>
            <p:cNvSpPr txBox="1"/>
            <p:nvPr/>
          </p:nvSpPr>
          <p:spPr>
            <a:xfrm>
              <a:off x="606059" y="2877133"/>
              <a:ext cx="311084" cy="246221"/>
            </a:xfrm>
            <a:prstGeom prst="rect">
              <a:avLst/>
            </a:prstGeom>
            <a:noFill/>
          </p:spPr>
          <p:txBody>
            <a:bodyPr wrap="square" rtlCol="0">
              <a:spAutoFit/>
            </a:bodyPr>
            <a:lstStyle/>
            <a:p>
              <a:pPr fontAlgn="base">
                <a:spcBef>
                  <a:spcPct val="0"/>
                </a:spcBef>
                <a:spcAft>
                  <a:spcPct val="0"/>
                </a:spcAft>
              </a:pPr>
              <a:r>
                <a:rPr lang="en-GB" sz="1000" b="1" dirty="0">
                  <a:solidFill>
                    <a:srgbClr val="FFFFFF"/>
                  </a:solidFill>
                  <a:latin typeface="Arial" charset="0"/>
                  <a:cs typeface="Arial" charset="0"/>
                </a:rPr>
                <a:t>A</a:t>
              </a:r>
            </a:p>
          </p:txBody>
        </p:sp>
      </p:grpSp>
      <p:grpSp>
        <p:nvGrpSpPr>
          <p:cNvPr id="163" name="Group 162"/>
          <p:cNvGrpSpPr/>
          <p:nvPr/>
        </p:nvGrpSpPr>
        <p:grpSpPr>
          <a:xfrm>
            <a:off x="1781517" y="4420870"/>
            <a:ext cx="2384983" cy="649614"/>
            <a:chOff x="320510" y="4403884"/>
            <a:chExt cx="2384983" cy="649614"/>
          </a:xfrm>
        </p:grpSpPr>
        <p:grpSp>
          <p:nvGrpSpPr>
            <p:cNvPr id="53" name="Group 52"/>
            <p:cNvGrpSpPr/>
            <p:nvPr/>
          </p:nvGrpSpPr>
          <p:grpSpPr>
            <a:xfrm>
              <a:off x="409265" y="4691406"/>
              <a:ext cx="2296228" cy="362092"/>
              <a:chOff x="192448" y="4691406"/>
              <a:chExt cx="2296228" cy="362092"/>
            </a:xfrm>
          </p:grpSpPr>
          <p:grpSp>
            <p:nvGrpSpPr>
              <p:cNvPr id="51" name="Group 50"/>
              <p:cNvGrpSpPr/>
              <p:nvPr/>
            </p:nvGrpSpPr>
            <p:grpSpPr>
              <a:xfrm>
                <a:off x="192448" y="4691406"/>
                <a:ext cx="1995738" cy="362092"/>
                <a:chOff x="192448" y="4691406"/>
                <a:chExt cx="1995738" cy="362092"/>
              </a:xfrm>
            </p:grpSpPr>
            <p:grpSp>
              <p:nvGrpSpPr>
                <p:cNvPr id="47" name="Group 46"/>
                <p:cNvGrpSpPr/>
                <p:nvPr/>
              </p:nvGrpSpPr>
              <p:grpSpPr>
                <a:xfrm>
                  <a:off x="212218" y="4691406"/>
                  <a:ext cx="1975968" cy="115871"/>
                  <a:chOff x="212218" y="4691406"/>
                  <a:chExt cx="1975968" cy="115871"/>
                </a:xfrm>
              </p:grpSpPr>
              <p:cxnSp>
                <p:nvCxnSpPr>
                  <p:cNvPr id="39" name="Straight Connector 38"/>
                  <p:cNvCxnSpPr/>
                  <p:nvPr/>
                </p:nvCxnSpPr>
                <p:spPr>
                  <a:xfrm>
                    <a:off x="212218" y="4751109"/>
                    <a:ext cx="1975968" cy="0"/>
                  </a:xfrm>
                  <a:prstGeom prst="line">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14210" y="4691406"/>
                    <a:ext cx="0" cy="1158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62535" y="4691406"/>
                    <a:ext cx="0" cy="1158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410861" y="4691406"/>
                    <a:ext cx="0" cy="11587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8" name="TextBox 47"/>
                <p:cNvSpPr txBox="1"/>
                <p:nvPr/>
              </p:nvSpPr>
              <p:spPr>
                <a:xfrm>
                  <a:off x="192448" y="4807277"/>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1</a:t>
                  </a:r>
                </a:p>
              </p:txBody>
            </p:sp>
            <p:sp>
              <p:nvSpPr>
                <p:cNvPr id="49" name="TextBox 48"/>
                <p:cNvSpPr txBox="1"/>
                <p:nvPr/>
              </p:nvSpPr>
              <p:spPr>
                <a:xfrm>
                  <a:off x="740773" y="4807276"/>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2</a:t>
                  </a:r>
                </a:p>
              </p:txBody>
            </p:sp>
            <p:sp>
              <p:nvSpPr>
                <p:cNvPr id="50" name="TextBox 49"/>
                <p:cNvSpPr txBox="1"/>
                <p:nvPr/>
              </p:nvSpPr>
              <p:spPr>
                <a:xfrm>
                  <a:off x="1275768" y="4807045"/>
                  <a:ext cx="311084"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3</a:t>
                  </a:r>
                </a:p>
              </p:txBody>
            </p:sp>
          </p:grpSp>
          <p:sp>
            <p:nvSpPr>
              <p:cNvPr id="52" name="TextBox 51"/>
              <p:cNvSpPr txBox="1"/>
              <p:nvPr/>
            </p:nvSpPr>
            <p:spPr>
              <a:xfrm>
                <a:off x="2000084" y="4807277"/>
                <a:ext cx="488592" cy="246221"/>
              </a:xfrm>
              <a:prstGeom prst="rect">
                <a:avLst/>
              </a:prstGeom>
              <a:noFill/>
            </p:spPr>
            <p:txBody>
              <a:bodyPr wrap="square" rtlCol="0">
                <a:spAutoFit/>
              </a:bodyPr>
              <a:lstStyle/>
              <a:p>
                <a:pPr fontAlgn="base">
                  <a:spcBef>
                    <a:spcPct val="0"/>
                  </a:spcBef>
                  <a:spcAft>
                    <a:spcPct val="0"/>
                  </a:spcAft>
                </a:pPr>
                <a:r>
                  <a:rPr lang="en-GB" sz="1000" dirty="0">
                    <a:solidFill>
                      <a:srgbClr val="666666"/>
                    </a:solidFill>
                    <a:latin typeface="Arial" charset="0"/>
                    <a:cs typeface="Arial" charset="0"/>
                  </a:rPr>
                  <a:t>Time</a:t>
                </a:r>
              </a:p>
            </p:txBody>
          </p:sp>
        </p:grpSp>
        <p:sp>
          <p:nvSpPr>
            <p:cNvPr id="160" name="TextBox 159"/>
            <p:cNvSpPr txBox="1"/>
            <p:nvPr/>
          </p:nvSpPr>
          <p:spPr>
            <a:xfrm>
              <a:off x="320510" y="4403884"/>
              <a:ext cx="1386767" cy="246221"/>
            </a:xfrm>
            <a:prstGeom prst="rect">
              <a:avLst/>
            </a:prstGeom>
            <a:noFill/>
          </p:spPr>
          <p:txBody>
            <a:bodyPr wrap="square" rtlCol="0">
              <a:spAutoFit/>
            </a:bodyPr>
            <a:lstStyle/>
            <a:p>
              <a:pPr fontAlgn="base">
                <a:spcBef>
                  <a:spcPct val="0"/>
                </a:spcBef>
                <a:spcAft>
                  <a:spcPct val="0"/>
                </a:spcAft>
              </a:pPr>
              <a:r>
                <a:rPr lang="en-GB" sz="1000" b="1" dirty="0">
                  <a:solidFill>
                    <a:srgbClr val="666666"/>
                  </a:solidFill>
                  <a:latin typeface="Arial" charset="0"/>
                  <a:cs typeface="Arial" charset="0"/>
                </a:rPr>
                <a:t>Sequence of events</a:t>
              </a:r>
            </a:p>
          </p:txBody>
        </p:sp>
      </p:grpSp>
      <p:sp>
        <p:nvSpPr>
          <p:cNvPr id="41" name="Content Placeholder 1"/>
          <p:cNvSpPr>
            <a:spLocks noGrp="1"/>
          </p:cNvSpPr>
          <p:nvPr>
            <p:ph sz="quarter" idx="11"/>
          </p:nvPr>
        </p:nvSpPr>
        <p:spPr>
          <a:xfrm>
            <a:off x="4427595" y="4937777"/>
            <a:ext cx="5962486" cy="498204"/>
          </a:xfrm>
        </p:spPr>
        <p:txBody>
          <a:bodyPr/>
          <a:lstStyle/>
          <a:p>
            <a:pPr marL="0" indent="0">
              <a:buNone/>
            </a:pPr>
            <a:r>
              <a:rPr lang="en-GB" sz="1200" b="1" dirty="0"/>
              <a:t>Approach 3: </a:t>
            </a:r>
            <a:r>
              <a:rPr lang="en-GB" sz="1200" i="1" dirty="0"/>
              <a:t>Look for any link #1 and #2 between influencer A and nominals B and C, AND then subsequent co-offending crime (#3) committed between B and C. Calculate the cost associated with crime #3.</a:t>
            </a:r>
          </a:p>
          <a:p>
            <a:r>
              <a:rPr lang="en-GB" sz="1200" dirty="0"/>
              <a:t>The total number of #3 crimes committed between nominals B and C is 533 over a period of 5 years..</a:t>
            </a:r>
          </a:p>
          <a:p>
            <a:r>
              <a:rPr lang="en-US" sz="1200" dirty="0"/>
              <a:t>The cost associated with 72% these crimes is </a:t>
            </a:r>
            <a:r>
              <a:rPr lang="en-US" sz="1200" b="1" dirty="0"/>
              <a:t>£2.44m </a:t>
            </a:r>
            <a:r>
              <a:rPr lang="en-US" sz="1200" dirty="0"/>
              <a:t>over 5 years.</a:t>
            </a:r>
          </a:p>
          <a:p>
            <a:r>
              <a:rPr lang="en-US" sz="1200" dirty="0">
                <a:solidFill>
                  <a:srgbClr val="666666"/>
                </a:solidFill>
              </a:rPr>
              <a:t>The cost associated with 100% of these crimes = </a:t>
            </a:r>
            <a:r>
              <a:rPr lang="en-US" sz="1200" b="1" dirty="0">
                <a:solidFill>
                  <a:srgbClr val="666666"/>
                </a:solidFill>
              </a:rPr>
              <a:t>£</a:t>
            </a:r>
            <a:r>
              <a:rPr lang="en-GB" sz="1200" b="1" dirty="0"/>
              <a:t>3.33m </a:t>
            </a:r>
            <a:r>
              <a:rPr lang="en-GB" sz="1200" dirty="0"/>
              <a:t>over 5 years</a:t>
            </a:r>
          </a:p>
          <a:p>
            <a:endParaRPr lang="en-GB" sz="1200" dirty="0"/>
          </a:p>
          <a:p>
            <a:endParaRPr lang="en-GB" sz="1200" dirty="0"/>
          </a:p>
        </p:txBody>
      </p:sp>
      <p:sp>
        <p:nvSpPr>
          <p:cNvPr id="3" name="Title 2"/>
          <p:cNvSpPr>
            <a:spLocks noGrp="1"/>
          </p:cNvSpPr>
          <p:nvPr>
            <p:ph type="title"/>
          </p:nvPr>
        </p:nvSpPr>
        <p:spPr>
          <a:xfrm>
            <a:off x="1953035" y="58447"/>
            <a:ext cx="8232775" cy="1002979"/>
          </a:xfrm>
        </p:spPr>
        <p:txBody>
          <a:bodyPr/>
          <a:lstStyle/>
          <a:p>
            <a:r>
              <a:rPr lang="en-GB" dirty="0"/>
              <a:t>Foundation Phase Analytics Lab</a:t>
            </a:r>
            <a:br>
              <a:rPr lang="en-GB" dirty="0"/>
            </a:br>
            <a:r>
              <a:rPr lang="en-GB" i="1" dirty="0"/>
              <a:t>Quantitative Benefits</a:t>
            </a:r>
          </a:p>
        </p:txBody>
      </p:sp>
      <p:sp>
        <p:nvSpPr>
          <p:cNvPr id="5" name="Text Placeholder 4"/>
          <p:cNvSpPr>
            <a:spLocks noGrp="1"/>
          </p:cNvSpPr>
          <p:nvPr>
            <p:ph type="body" sz="quarter" idx="10"/>
          </p:nvPr>
        </p:nvSpPr>
        <p:spPr>
          <a:xfrm>
            <a:off x="1938980" y="1077241"/>
            <a:ext cx="8232775" cy="396000"/>
          </a:xfrm>
        </p:spPr>
        <p:txBody>
          <a:bodyPr/>
          <a:lstStyle/>
          <a:p>
            <a:r>
              <a:rPr lang="en-GB" dirty="0"/>
              <a:t>A range of approaches to calculating benefits identify different degrees of potential savings that could be made through addressing the riskiest individuals</a:t>
            </a:r>
          </a:p>
        </p:txBody>
      </p:sp>
      <p:sp>
        <p:nvSpPr>
          <p:cNvPr id="61" name="Title 7"/>
          <p:cNvSpPr txBox="1">
            <a:spLocks/>
          </p:cNvSpPr>
          <p:nvPr/>
        </p:nvSpPr>
        <p:spPr>
          <a:xfrm>
            <a:off x="1524001" y="1713054"/>
            <a:ext cx="7138986" cy="1002979"/>
          </a:xfrm>
          <a:prstGeom prst="rect">
            <a:avLst/>
          </a:prstGeom>
        </p:spPr>
        <p:txBody>
          <a:bodyPr vert="horz" lIns="0" tIns="45720" rIns="0" bIns="0" rtlCol="0" anchor="b" anchorCtr="0">
            <a:noAutofit/>
          </a:bodyPr>
          <a:lstStyle>
            <a:lvl1pPr algn="l" rtl="0" eaLnBrk="1" fontAlgn="base" hangingPunct="1">
              <a:lnSpc>
                <a:spcPct val="100000"/>
              </a:lnSpc>
              <a:spcBef>
                <a:spcPct val="0"/>
              </a:spcBef>
              <a:spcAft>
                <a:spcPct val="0"/>
              </a:spcAft>
              <a:buFont typeface="Arial" charset="0"/>
              <a:defRPr lang="en-AU" sz="2800" kern="1200" spc="0" baseline="0" dirty="0" smtClean="0">
                <a:solidFill>
                  <a:schemeClr val="tx2"/>
                </a:solidFill>
                <a:latin typeface="+mj-lt"/>
                <a:ea typeface="Arial" pitchFamily="-105" charset="-52"/>
                <a:cs typeface="Arial" pitchFamily="34" charset="0"/>
              </a:defRPr>
            </a:lvl1pPr>
            <a:lvl2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2pPr>
            <a:lvl3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3pPr>
            <a:lvl4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4pPr>
            <a:lvl5pPr algn="l" rtl="0" eaLnBrk="1" fontAlgn="base" hangingPunct="1">
              <a:lnSpc>
                <a:spcPts val="2600"/>
              </a:lnSpc>
              <a:spcBef>
                <a:spcPct val="0"/>
              </a:spcBef>
              <a:spcAft>
                <a:spcPct val="0"/>
              </a:spcAft>
              <a:buFont typeface="Arial" charset="0"/>
              <a:defRPr sz="2400">
                <a:solidFill>
                  <a:schemeClr val="tx1"/>
                </a:solidFill>
                <a:latin typeface="Arial" pitchFamily="-105" charset="-52"/>
                <a:ea typeface="Arial" pitchFamily="-105" charset="-52"/>
                <a:cs typeface="Arial" pitchFamily="-105" charset="-52"/>
              </a:defRPr>
            </a:lvl5pPr>
            <a:lvl6pPr marL="4572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6pPr>
            <a:lvl7pPr marL="9144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7pPr>
            <a:lvl8pPr marL="13716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8pPr>
            <a:lvl9pPr marL="1828800" algn="l" rtl="0" eaLnBrk="1" fontAlgn="base" hangingPunct="1">
              <a:spcBef>
                <a:spcPct val="0"/>
              </a:spcBef>
              <a:spcAft>
                <a:spcPct val="0"/>
              </a:spcAft>
              <a:buFont typeface="Arial" pitchFamily="-105" charset="-52"/>
              <a:defRPr sz="2600">
                <a:solidFill>
                  <a:schemeClr val="tx1"/>
                </a:solidFill>
                <a:latin typeface="Arial" pitchFamily="-105" charset="-52"/>
                <a:ea typeface="Arial" pitchFamily="-105" charset="-52"/>
                <a:cs typeface="Arial" pitchFamily="-105" charset="-52"/>
              </a:defRPr>
            </a:lvl9pPr>
          </a:lstStyle>
          <a:p>
            <a:endParaRPr lang="en-GB" sz="2400">
              <a:solidFill>
                <a:srgbClr val="000000"/>
              </a:solidFill>
              <a:latin typeface="Arial" panose="020B0604020202020204" pitchFamily="34" charset="0"/>
            </a:endParaRPr>
          </a:p>
        </p:txBody>
      </p:sp>
      <p:sp>
        <p:nvSpPr>
          <p:cNvPr id="7" name="Rectangle 6"/>
          <p:cNvSpPr/>
          <p:nvPr/>
        </p:nvSpPr>
        <p:spPr>
          <a:xfrm>
            <a:off x="4347207" y="3356466"/>
            <a:ext cx="5784793" cy="1431161"/>
          </a:xfrm>
          <a:prstGeom prst="rect">
            <a:avLst/>
          </a:prstGeom>
        </p:spPr>
        <p:txBody>
          <a:bodyPr wrap="square">
            <a:spAutoFit/>
          </a:bodyPr>
          <a:lstStyle/>
          <a:p>
            <a:pPr fontAlgn="base">
              <a:spcBef>
                <a:spcPts val="600"/>
              </a:spcBef>
              <a:spcAft>
                <a:spcPct val="0"/>
              </a:spcAft>
            </a:pPr>
            <a:r>
              <a:rPr lang="en-GB" sz="1200" b="1" dirty="0">
                <a:solidFill>
                  <a:srgbClr val="666666"/>
                </a:solidFill>
                <a:cs typeface="Arial" pitchFamily="34" charset="0"/>
              </a:rPr>
              <a:t>Approach 2</a:t>
            </a:r>
            <a:r>
              <a:rPr lang="en-GB" sz="1200" dirty="0">
                <a:solidFill>
                  <a:srgbClr val="666666"/>
                </a:solidFill>
                <a:cs typeface="Arial" pitchFamily="34" charset="0"/>
              </a:rPr>
              <a:t>: Calculate the cost associated with any co-offending crimes (#1 and #2) between influencer A and nominals B and C. </a:t>
            </a:r>
          </a:p>
          <a:p>
            <a:pPr marL="176213" indent="-176213" fontAlgn="base">
              <a:spcBef>
                <a:spcPts val="600"/>
              </a:spcBef>
              <a:spcAft>
                <a:spcPct val="0"/>
              </a:spcAft>
              <a:buFont typeface="Arial" pitchFamily="34" charset="0"/>
              <a:buChar char="•"/>
            </a:pPr>
            <a:r>
              <a:rPr lang="en-GB" sz="1200" dirty="0">
                <a:solidFill>
                  <a:srgbClr val="666666"/>
                </a:solidFill>
                <a:cs typeface="Arial" pitchFamily="34" charset="0"/>
              </a:rPr>
              <a:t>The total number of #1 and #2 co-offending crimes, committed by A with either nominal B or C, is 3346 over a period of 5 years. </a:t>
            </a:r>
          </a:p>
          <a:p>
            <a:pPr marL="176213" indent="-176213" fontAlgn="base">
              <a:spcBef>
                <a:spcPts val="600"/>
              </a:spcBef>
              <a:spcAft>
                <a:spcPct val="0"/>
              </a:spcAft>
              <a:buFont typeface="Arial" pitchFamily="34" charset="0"/>
              <a:buChar char="•"/>
            </a:pPr>
            <a:r>
              <a:rPr lang="en-US" sz="1200" dirty="0">
                <a:solidFill>
                  <a:srgbClr val="666666"/>
                </a:solidFill>
                <a:cs typeface="Arial" pitchFamily="34" charset="0"/>
              </a:rPr>
              <a:t>The cost associated with 77% these crimes is </a:t>
            </a:r>
            <a:r>
              <a:rPr lang="en-US" sz="1200" b="1" dirty="0">
                <a:solidFill>
                  <a:srgbClr val="666666"/>
                </a:solidFill>
                <a:cs typeface="Arial" pitchFamily="34" charset="0"/>
              </a:rPr>
              <a:t>£13.82m </a:t>
            </a:r>
            <a:r>
              <a:rPr lang="en-US" sz="1200" dirty="0">
                <a:solidFill>
                  <a:srgbClr val="666666"/>
                </a:solidFill>
                <a:cs typeface="Arial" pitchFamily="34" charset="0"/>
              </a:rPr>
              <a:t>over 5 years.</a:t>
            </a:r>
          </a:p>
          <a:p>
            <a:pPr marL="176213" indent="-176213" fontAlgn="base">
              <a:spcBef>
                <a:spcPts val="600"/>
              </a:spcBef>
              <a:spcAft>
                <a:spcPct val="0"/>
              </a:spcAft>
              <a:buFont typeface="Arial" pitchFamily="34" charset="0"/>
              <a:buChar char="•"/>
            </a:pPr>
            <a:r>
              <a:rPr lang="en-US" sz="1200" dirty="0">
                <a:solidFill>
                  <a:srgbClr val="666666"/>
                </a:solidFill>
                <a:cs typeface="Arial" pitchFamily="34" charset="0"/>
              </a:rPr>
              <a:t>The cost associated with 100% of these crimes = </a:t>
            </a:r>
            <a:r>
              <a:rPr lang="en-US" sz="1200" b="1" dirty="0">
                <a:solidFill>
                  <a:srgbClr val="666666"/>
                </a:solidFill>
                <a:cs typeface="Arial" pitchFamily="34" charset="0"/>
              </a:rPr>
              <a:t>£</a:t>
            </a:r>
            <a:r>
              <a:rPr lang="en-GB" sz="1200" b="1" dirty="0">
                <a:solidFill>
                  <a:srgbClr val="666666"/>
                </a:solidFill>
                <a:cs typeface="Arial" pitchFamily="34" charset="0"/>
              </a:rPr>
              <a:t>19.94 </a:t>
            </a:r>
            <a:r>
              <a:rPr lang="en-GB" sz="1200" dirty="0">
                <a:solidFill>
                  <a:srgbClr val="666666"/>
                </a:solidFill>
                <a:cs typeface="Arial" pitchFamily="34" charset="0"/>
              </a:rPr>
              <a:t>over 5 years</a:t>
            </a:r>
          </a:p>
        </p:txBody>
      </p:sp>
      <p:sp>
        <p:nvSpPr>
          <p:cNvPr id="8" name="Rectangle 7"/>
          <p:cNvSpPr/>
          <p:nvPr/>
        </p:nvSpPr>
        <p:spPr>
          <a:xfrm>
            <a:off x="4347206" y="1908119"/>
            <a:ext cx="5798922" cy="1692771"/>
          </a:xfrm>
          <a:prstGeom prst="rect">
            <a:avLst/>
          </a:prstGeom>
        </p:spPr>
        <p:txBody>
          <a:bodyPr wrap="square">
            <a:spAutoFit/>
          </a:bodyPr>
          <a:lstStyle/>
          <a:p>
            <a:pPr fontAlgn="base">
              <a:spcBef>
                <a:spcPts val="600"/>
              </a:spcBef>
              <a:spcAft>
                <a:spcPct val="0"/>
              </a:spcAft>
            </a:pPr>
            <a:r>
              <a:rPr lang="en-GB" sz="1200" b="1" dirty="0">
                <a:solidFill>
                  <a:srgbClr val="666666"/>
                </a:solidFill>
                <a:cs typeface="Arial" pitchFamily="34" charset="0"/>
              </a:rPr>
              <a:t>Approach 1: </a:t>
            </a:r>
            <a:r>
              <a:rPr lang="en-GB" sz="1200" i="1" dirty="0">
                <a:solidFill>
                  <a:srgbClr val="666666"/>
                </a:solidFill>
                <a:cs typeface="Arial" pitchFamily="34" charset="0"/>
              </a:rPr>
              <a:t>Calculate the cost associated with any </a:t>
            </a:r>
            <a:r>
              <a:rPr lang="en-GB" sz="1200" i="1" u="sng" dirty="0">
                <a:solidFill>
                  <a:srgbClr val="666666"/>
                </a:solidFill>
                <a:cs typeface="Arial" pitchFamily="34" charset="0"/>
              </a:rPr>
              <a:t>solo</a:t>
            </a:r>
            <a:r>
              <a:rPr lang="en-GB" sz="1200" i="1" dirty="0">
                <a:solidFill>
                  <a:srgbClr val="666666"/>
                </a:solidFill>
                <a:cs typeface="Arial" pitchFamily="34" charset="0"/>
              </a:rPr>
              <a:t> crimes committed by influencer A after their transition to be an influencer.</a:t>
            </a:r>
          </a:p>
          <a:p>
            <a:pPr marL="176213" indent="-176213" fontAlgn="base">
              <a:spcBef>
                <a:spcPts val="600"/>
              </a:spcBef>
              <a:spcAft>
                <a:spcPct val="0"/>
              </a:spcAft>
              <a:buFont typeface="Arial" pitchFamily="34" charset="0"/>
              <a:buChar char="•"/>
            </a:pPr>
            <a:r>
              <a:rPr lang="en-GB" sz="1200" dirty="0">
                <a:solidFill>
                  <a:srgbClr val="666666"/>
                </a:solidFill>
                <a:cs typeface="Arial" pitchFamily="34" charset="0"/>
              </a:rPr>
              <a:t>The total number of </a:t>
            </a:r>
            <a:r>
              <a:rPr lang="en-GB" sz="1200" u="sng" dirty="0">
                <a:solidFill>
                  <a:srgbClr val="666666"/>
                </a:solidFill>
                <a:cs typeface="Arial" pitchFamily="34" charset="0"/>
              </a:rPr>
              <a:t>solo</a:t>
            </a:r>
            <a:r>
              <a:rPr lang="en-GB" sz="1200" dirty="0">
                <a:solidFill>
                  <a:srgbClr val="666666"/>
                </a:solidFill>
                <a:cs typeface="Arial" pitchFamily="34" charset="0"/>
              </a:rPr>
              <a:t> crimes committed by nominal A post transition is 12,582. </a:t>
            </a:r>
          </a:p>
          <a:p>
            <a:pPr marL="176213" indent="-176213" fontAlgn="base">
              <a:spcBef>
                <a:spcPts val="600"/>
              </a:spcBef>
              <a:spcAft>
                <a:spcPct val="0"/>
              </a:spcAft>
              <a:buFont typeface="Arial" pitchFamily="34" charset="0"/>
              <a:buChar char="•"/>
            </a:pPr>
            <a:r>
              <a:rPr lang="en-GB" sz="1200" dirty="0">
                <a:solidFill>
                  <a:srgbClr val="666666"/>
                </a:solidFill>
                <a:cs typeface="Arial" pitchFamily="34" charset="0"/>
              </a:rPr>
              <a:t>The cost associated with 68% of these crimes is </a:t>
            </a:r>
            <a:r>
              <a:rPr lang="en-GB" sz="1200" b="1" dirty="0">
                <a:solidFill>
                  <a:srgbClr val="666666"/>
                </a:solidFill>
                <a:cs typeface="Arial" pitchFamily="34" charset="0"/>
              </a:rPr>
              <a:t>£58.43m</a:t>
            </a:r>
            <a:r>
              <a:rPr lang="en-GB" sz="1200" dirty="0">
                <a:solidFill>
                  <a:srgbClr val="666666"/>
                </a:solidFill>
                <a:cs typeface="Arial" pitchFamily="34" charset="0"/>
              </a:rPr>
              <a:t> over 5 years</a:t>
            </a:r>
          </a:p>
          <a:p>
            <a:pPr marL="176213" indent="-176213" fontAlgn="base">
              <a:spcBef>
                <a:spcPts val="600"/>
              </a:spcBef>
              <a:spcAft>
                <a:spcPct val="0"/>
              </a:spcAft>
              <a:buFont typeface="Arial" pitchFamily="34" charset="0"/>
              <a:buChar char="•"/>
            </a:pPr>
            <a:r>
              <a:rPr lang="en-US" sz="1200" dirty="0">
                <a:solidFill>
                  <a:srgbClr val="666666"/>
                </a:solidFill>
                <a:latin typeface="Arial" charset="0"/>
                <a:cs typeface="Arial" charset="0"/>
              </a:rPr>
              <a:t>The cost associated with 100% of these crimes = </a:t>
            </a:r>
            <a:r>
              <a:rPr lang="en-US" sz="1200" b="1" dirty="0">
                <a:solidFill>
                  <a:srgbClr val="666666"/>
                </a:solidFill>
                <a:latin typeface="Arial" charset="0"/>
                <a:cs typeface="Arial" charset="0"/>
              </a:rPr>
              <a:t>£</a:t>
            </a:r>
            <a:r>
              <a:rPr lang="en-GB" sz="1200" b="1" dirty="0">
                <a:solidFill>
                  <a:srgbClr val="666666"/>
                </a:solidFill>
                <a:latin typeface="Arial" charset="0"/>
                <a:cs typeface="Arial" charset="0"/>
              </a:rPr>
              <a:t>85.92 </a:t>
            </a:r>
            <a:r>
              <a:rPr lang="en-GB" sz="1200" dirty="0">
                <a:solidFill>
                  <a:srgbClr val="666666"/>
                </a:solidFill>
                <a:latin typeface="Arial" charset="0"/>
                <a:cs typeface="Arial" charset="0"/>
              </a:rPr>
              <a:t>over 5 years</a:t>
            </a:r>
          </a:p>
          <a:p>
            <a:pPr marL="176213" indent="-176213" fontAlgn="base">
              <a:spcBef>
                <a:spcPts val="600"/>
              </a:spcBef>
              <a:spcAft>
                <a:spcPct val="0"/>
              </a:spcAft>
              <a:buFont typeface="Arial" pitchFamily="34" charset="0"/>
              <a:buChar char="•"/>
            </a:pPr>
            <a:endParaRPr lang="en-GB" sz="1200" dirty="0">
              <a:solidFill>
                <a:srgbClr val="666666"/>
              </a:solidFill>
              <a:cs typeface="Arial" pitchFamily="34" charset="0"/>
            </a:endParaRPr>
          </a:p>
        </p:txBody>
      </p:sp>
      <p:sp>
        <p:nvSpPr>
          <p:cNvPr id="9" name="TextBox 8"/>
          <p:cNvSpPr txBox="1"/>
          <p:nvPr/>
        </p:nvSpPr>
        <p:spPr>
          <a:xfrm>
            <a:off x="1683026" y="5280630"/>
            <a:ext cx="2483473" cy="646331"/>
          </a:xfrm>
          <a:prstGeom prst="rect">
            <a:avLst/>
          </a:prstGeom>
          <a:noFill/>
        </p:spPr>
        <p:txBody>
          <a:bodyPr wrap="square" rtlCol="0">
            <a:spAutoFit/>
          </a:bodyPr>
          <a:lstStyle/>
          <a:p>
            <a:pPr fontAlgn="base">
              <a:spcBef>
                <a:spcPct val="0"/>
              </a:spcBef>
              <a:spcAft>
                <a:spcPct val="0"/>
              </a:spcAft>
            </a:pPr>
            <a:r>
              <a:rPr lang="en-GB" sz="1200" dirty="0">
                <a:solidFill>
                  <a:srgbClr val="666666"/>
                </a:solidFill>
                <a:latin typeface="Arial" charset="0"/>
                <a:cs typeface="Arial" charset="0"/>
              </a:rPr>
              <a:t>£74.69m (resolved)over 5 years</a:t>
            </a:r>
          </a:p>
          <a:p>
            <a:pPr fontAlgn="base">
              <a:spcBef>
                <a:spcPct val="0"/>
              </a:spcBef>
              <a:spcAft>
                <a:spcPct val="0"/>
              </a:spcAft>
            </a:pPr>
            <a:endParaRPr lang="en-GB" sz="1200" dirty="0">
              <a:solidFill>
                <a:srgbClr val="666666"/>
              </a:solidFill>
              <a:latin typeface="Arial" charset="0"/>
              <a:cs typeface="Arial" charset="0"/>
            </a:endParaRPr>
          </a:p>
          <a:p>
            <a:pPr fontAlgn="base">
              <a:spcBef>
                <a:spcPct val="0"/>
              </a:spcBef>
              <a:spcAft>
                <a:spcPct val="0"/>
              </a:spcAft>
            </a:pPr>
            <a:r>
              <a:rPr lang="en-GB" sz="1200" dirty="0">
                <a:solidFill>
                  <a:srgbClr val="666666"/>
                </a:solidFill>
                <a:latin typeface="Arial" charset="0"/>
                <a:cs typeface="Arial" charset="0"/>
              </a:rPr>
              <a:t>£109.19m over 5 years</a:t>
            </a:r>
          </a:p>
        </p:txBody>
      </p:sp>
    </p:spTree>
    <p:extLst>
      <p:ext uri="{BB962C8B-B14F-4D97-AF65-F5344CB8AC3E}">
        <p14:creationId xmlns:p14="http://schemas.microsoft.com/office/powerpoint/2010/main" val="297309796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Home office offender management project</a:t>
            </a:r>
          </a:p>
        </p:txBody>
      </p:sp>
      <p:sp>
        <p:nvSpPr>
          <p:cNvPr id="3" name="Content Placeholder 2"/>
          <p:cNvSpPr>
            <a:spLocks noGrp="1"/>
          </p:cNvSpPr>
          <p:nvPr>
            <p:ph sz="quarter" idx="11"/>
          </p:nvPr>
        </p:nvSpPr>
        <p:spPr/>
        <p:txBody>
          <a:bodyPr/>
          <a:lstStyle/>
          <a:p>
            <a:endParaRPr lang="en-GB" dirty="0"/>
          </a:p>
          <a:p>
            <a:r>
              <a:rPr lang="en-GB" dirty="0"/>
              <a:t>By organising the data in this way it has been used by a Home Office Data Scientist to evaluate the success of a project they are running.</a:t>
            </a:r>
          </a:p>
          <a:p>
            <a:r>
              <a:rPr lang="en-GB" dirty="0"/>
              <a:t>The project itself is looking at the application of nudge theory in the offender management space.</a:t>
            </a:r>
          </a:p>
        </p:txBody>
      </p:sp>
      <p:sp>
        <p:nvSpPr>
          <p:cNvPr id="4" name="Title 3"/>
          <p:cNvSpPr>
            <a:spLocks noGrp="1"/>
          </p:cNvSpPr>
          <p:nvPr>
            <p:ph type="title"/>
          </p:nvPr>
        </p:nvSpPr>
        <p:spPr/>
        <p:txBody>
          <a:bodyPr/>
          <a:lstStyle/>
          <a:p>
            <a:r>
              <a:rPr lang="en-GB" dirty="0"/>
              <a:t>Additional benefits of organising data</a:t>
            </a:r>
          </a:p>
        </p:txBody>
      </p:sp>
    </p:spTree>
    <p:extLst>
      <p:ext uri="{BB962C8B-B14F-4D97-AF65-F5344CB8AC3E}">
        <p14:creationId xmlns:p14="http://schemas.microsoft.com/office/powerpoint/2010/main" val="17485667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1"/>
            <p:extLst/>
          </p:nvPr>
        </p:nvGraphicFramePr>
        <p:xfrm>
          <a:off x="1979613" y="1684338"/>
          <a:ext cx="8232776" cy="4716462"/>
        </p:xfrm>
        <a:graphic>
          <a:graphicData uri="http://schemas.openxmlformats.org/drawingml/2006/table">
            <a:tbl>
              <a:tblPr firstRow="1" bandRow="1">
                <a:tableStyleId>{21E4AEA4-8DFA-4A89-87EB-49C32662AFE0}</a:tableStyleId>
              </a:tblPr>
              <a:tblGrid>
                <a:gridCol w="4116388">
                  <a:extLst>
                    <a:ext uri="{9D8B030D-6E8A-4147-A177-3AD203B41FA5}">
                      <a16:colId xmlns:a16="http://schemas.microsoft.com/office/drawing/2014/main" val="20000"/>
                    </a:ext>
                  </a:extLst>
                </a:gridCol>
                <a:gridCol w="4116388">
                  <a:extLst>
                    <a:ext uri="{9D8B030D-6E8A-4147-A177-3AD203B41FA5}">
                      <a16:colId xmlns:a16="http://schemas.microsoft.com/office/drawing/2014/main" val="20001"/>
                    </a:ext>
                  </a:extLst>
                </a:gridCol>
              </a:tblGrid>
              <a:tr h="1572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solidFill>
                            <a:schemeClr val="tx1"/>
                          </a:solidFill>
                        </a:rPr>
                        <a:t>We all have the opportunity to exploit an already available pool of information/intelligence.</a:t>
                      </a:r>
                    </a:p>
                    <a:p>
                      <a:endParaRPr lang="en-GB"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70C0"/>
                          </a:solidFill>
                        </a:rPr>
                        <a:t>PNC, Intelligence, custody, crimes prions</a:t>
                      </a:r>
                      <a:r>
                        <a:rPr lang="en-GB" sz="2000" dirty="0"/>
                        <a:t>.  </a:t>
                      </a:r>
                      <a:r>
                        <a:rPr lang="en-GB" sz="2000" dirty="0">
                          <a:solidFill>
                            <a:srgbClr val="FF0000"/>
                          </a:solidFill>
                        </a:rPr>
                        <a:t>No extra collection was needed.</a:t>
                      </a:r>
                    </a:p>
                    <a:p>
                      <a:endParaRPr lang="en-GB" dirty="0"/>
                    </a:p>
                  </a:txBody>
                  <a:tcPr/>
                </a:tc>
                <a:extLst>
                  <a:ext uri="{0D108BD9-81ED-4DB2-BD59-A6C34878D82A}">
                    <a16:rowId xmlns:a16="http://schemas.microsoft.com/office/drawing/2014/main" val="10000"/>
                  </a:ext>
                </a:extLst>
              </a:tr>
              <a:tr h="1572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To derive scientifically reliable insight from it.</a:t>
                      </a:r>
                    </a:p>
                    <a:p>
                      <a:endParaRPr lang="en-GB"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70C0"/>
                          </a:solidFill>
                        </a:rPr>
                        <a:t>Predictive model to predict co offending </a:t>
                      </a:r>
                    </a:p>
                    <a:p>
                      <a:endParaRPr lang="en-GB" dirty="0"/>
                    </a:p>
                  </a:txBody>
                  <a:tcPr/>
                </a:tc>
                <a:extLst>
                  <a:ext uri="{0D108BD9-81ED-4DB2-BD59-A6C34878D82A}">
                    <a16:rowId xmlns:a16="http://schemas.microsoft.com/office/drawing/2014/main" val="10001"/>
                  </a:ext>
                </a:extLst>
              </a:tr>
              <a:tr h="1572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tx1"/>
                          </a:solidFill>
                        </a:rPr>
                        <a:t>To use it to drive policy and decision making</a:t>
                      </a:r>
                    </a:p>
                    <a:p>
                      <a:endParaRPr lang="en-GB" dirty="0">
                        <a:solidFill>
                          <a:schemeClr val="tx1"/>
                        </a:solidFill>
                      </a:endParaRP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70C0"/>
                          </a:solidFill>
                        </a:rPr>
                        <a:t>What next?</a:t>
                      </a:r>
                    </a:p>
                    <a:p>
                      <a:endParaRPr lang="en-GB" dirty="0"/>
                    </a:p>
                  </a:txBody>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GB" dirty="0"/>
              <a:t>Conclusion</a:t>
            </a:r>
          </a:p>
        </p:txBody>
      </p:sp>
    </p:spTree>
    <p:extLst>
      <p:ext uri="{BB962C8B-B14F-4D97-AF65-F5344CB8AC3E}">
        <p14:creationId xmlns:p14="http://schemas.microsoft.com/office/powerpoint/2010/main" val="29804748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solidFill>
                  <a:prstClr val="black"/>
                </a:solidFill>
              </a:rPr>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115749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evidence-based practice? The elevator pitch</a:t>
            </a:r>
          </a:p>
        </p:txBody>
      </p:sp>
      <p:sp>
        <p:nvSpPr>
          <p:cNvPr id="3" name="Content Placeholder 2"/>
          <p:cNvSpPr>
            <a:spLocks noGrp="1"/>
          </p:cNvSpPr>
          <p:nvPr>
            <p:ph idx="1"/>
          </p:nvPr>
        </p:nvSpPr>
        <p:spPr/>
        <p:txBody>
          <a:bodyPr>
            <a:normAutofit/>
          </a:bodyPr>
          <a:lstStyle/>
          <a:p>
            <a:r>
              <a:rPr lang="en-GB" dirty="0"/>
              <a:t>Decisions about problems and solutions should be based on the best available evidence</a:t>
            </a:r>
          </a:p>
          <a:p>
            <a:r>
              <a:rPr lang="en-GB" dirty="0"/>
              <a:t>Evidence = relevant information and data = scientific findings, organizational/context data, personal experience, stakeholder perceptions</a:t>
            </a:r>
          </a:p>
          <a:p>
            <a:r>
              <a:rPr lang="en-GB" i="1" dirty="0"/>
              <a:t>All </a:t>
            </a:r>
            <a:r>
              <a:rPr lang="en-GB" dirty="0"/>
              <a:t>practitioners base their decisions on evidence but</a:t>
            </a:r>
          </a:p>
          <a:p>
            <a:pPr lvl="1"/>
            <a:r>
              <a:rPr lang="en-GB" dirty="0"/>
              <a:t>Limited attention to quality (and relevance) of evidence</a:t>
            </a:r>
          </a:p>
          <a:p>
            <a:pPr lvl="1"/>
            <a:r>
              <a:rPr lang="en-GB" dirty="0"/>
              <a:t>Limited sources and types of evidence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11</a:t>
            </a:fld>
            <a:endParaRPr lang="en-GB">
              <a:solidFill>
                <a:srgbClr val="000000"/>
              </a:solidFill>
            </a:endParaRPr>
          </a:p>
        </p:txBody>
      </p:sp>
    </p:spTree>
    <p:extLst>
      <p:ext uri="{BB962C8B-B14F-4D97-AF65-F5344CB8AC3E}">
        <p14:creationId xmlns:p14="http://schemas.microsoft.com/office/powerpoint/2010/main" val="159654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18584" y="188913"/>
            <a:ext cx="11146367" cy="1066800"/>
          </a:xfrm>
        </p:spPr>
        <p:txBody>
          <a:bodyPr/>
          <a:lstStyle/>
          <a:p>
            <a:r>
              <a:rPr lang="en-GB" altLang="en-US"/>
              <a:t>Where did the idea of evidence-based practice come from?</a:t>
            </a:r>
          </a:p>
        </p:txBody>
      </p:sp>
      <p:sp>
        <p:nvSpPr>
          <p:cNvPr id="8195" name="Content Placeholder 2"/>
          <p:cNvSpPr>
            <a:spLocks noGrp="1"/>
          </p:cNvSpPr>
          <p:nvPr>
            <p:ph idx="1"/>
          </p:nvPr>
        </p:nvSpPr>
        <p:spPr/>
        <p:txBody>
          <a:bodyPr/>
          <a:lstStyle/>
          <a:p>
            <a:r>
              <a:rPr lang="en-GB" altLang="en-US" dirty="0"/>
              <a:t>1991/2 </a:t>
            </a:r>
            <a:r>
              <a:rPr lang="en-GB" altLang="en-US" i="1" dirty="0"/>
              <a:t>British Medical Journal</a:t>
            </a:r>
            <a:r>
              <a:rPr lang="en-GB" altLang="en-US" dirty="0"/>
              <a:t> editorials</a:t>
            </a:r>
          </a:p>
          <a:p>
            <a:pPr lvl="1"/>
            <a:r>
              <a:rPr lang="en-GB" altLang="en-US" dirty="0"/>
              <a:t>Only 15–20% of medical interventions were supported by solid medical evidence</a:t>
            </a:r>
          </a:p>
          <a:p>
            <a:pPr lvl="1"/>
            <a:r>
              <a:rPr lang="en-GB" altLang="en-US" dirty="0"/>
              <a:t>Many practices do more harm than good</a:t>
            </a:r>
          </a:p>
          <a:p>
            <a:pPr lvl="1"/>
            <a:r>
              <a:rPr lang="en-GB" altLang="en-US" dirty="0"/>
              <a:t>Started an evidence-based practice ‘movement’ in medicine</a:t>
            </a:r>
          </a:p>
          <a:p>
            <a:r>
              <a:rPr lang="en-GB" altLang="en-US" dirty="0"/>
              <a:t>Evidence-based medicine and policing and management just examples of application of evidence-based practice</a:t>
            </a:r>
          </a:p>
        </p:txBody>
      </p:sp>
      <p:sp>
        <p:nvSpPr>
          <p:cNvPr id="4" name="Slide Number Placeholder 3"/>
          <p:cNvSpPr>
            <a:spLocks noGrp="1"/>
          </p:cNvSpPr>
          <p:nvPr>
            <p:ph type="sldNum" sz="quarter" idx="10"/>
          </p:nvPr>
        </p:nvSpPr>
        <p:spPr/>
        <p:txBody>
          <a:bodyPr/>
          <a:lstStyle/>
          <a:p>
            <a:pPr>
              <a:defRPr/>
            </a:pPr>
            <a:fld id="{C08226DF-B96D-490A-8263-8F59BD448568}" type="slidenum">
              <a:rPr lang="en-GB" smtClean="0">
                <a:solidFill>
                  <a:srgbClr val="000000"/>
                </a:solidFill>
              </a:rPr>
              <a:pPr>
                <a:defRPr/>
              </a:pPr>
              <a:t>12</a:t>
            </a:fld>
            <a:endParaRPr lang="en-GB">
              <a:solidFill>
                <a:srgbClr val="000000"/>
              </a:solidFill>
            </a:endParaRPr>
          </a:p>
        </p:txBody>
      </p:sp>
    </p:spTree>
    <p:extLst>
      <p:ext uri="{BB962C8B-B14F-4D97-AF65-F5344CB8AC3E}">
        <p14:creationId xmlns:p14="http://schemas.microsoft.com/office/powerpoint/2010/main" val="36366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C37AB94-6D8A-4054-994F-4625436EAB2E}" type="slidenum">
              <a:rPr lang="en-GB">
                <a:solidFill>
                  <a:srgbClr val="000000"/>
                </a:solidFill>
              </a:rPr>
              <a:pPr>
                <a:defRPr/>
              </a:pPr>
              <a:t>13</a:t>
            </a:fld>
            <a:endParaRPr lang="en-GB">
              <a:solidFill>
                <a:srgbClr val="000000"/>
              </a:solidFill>
            </a:endParaRPr>
          </a:p>
        </p:txBody>
      </p:sp>
      <p:sp>
        <p:nvSpPr>
          <p:cNvPr id="35843" name="Rectangle 2"/>
          <p:cNvSpPr>
            <a:spLocks noGrp="1" noChangeArrowheads="1"/>
          </p:cNvSpPr>
          <p:nvPr>
            <p:ph type="title"/>
          </p:nvPr>
        </p:nvSpPr>
        <p:spPr/>
        <p:txBody>
          <a:bodyPr/>
          <a:lstStyle/>
          <a:p>
            <a:r>
              <a:rPr lang="en-US" sz="3600" dirty="0"/>
              <a:t>Evidence-Based Practice </a:t>
            </a:r>
            <a:r>
              <a:rPr lang="en-US" sz="3600" i="1" dirty="0"/>
              <a:t>in other fields</a:t>
            </a:r>
          </a:p>
        </p:txBody>
      </p:sp>
      <p:sp>
        <p:nvSpPr>
          <p:cNvPr id="35844" name="Rectangle 3"/>
          <p:cNvSpPr>
            <a:spLocks noGrp="1" noChangeArrowheads="1"/>
          </p:cNvSpPr>
          <p:nvPr>
            <p:ph type="body" idx="1"/>
          </p:nvPr>
        </p:nvSpPr>
        <p:spPr/>
        <p:txBody>
          <a:bodyPr/>
          <a:lstStyle/>
          <a:p>
            <a:pPr>
              <a:lnSpc>
                <a:spcPct val="80000"/>
              </a:lnSpc>
              <a:buFont typeface="Wingdings" pitchFamily="2" charset="2"/>
              <a:buNone/>
            </a:pPr>
            <a:r>
              <a:rPr lang="en-US" sz="2800" dirty="0"/>
              <a:t>1998	Education</a:t>
            </a:r>
          </a:p>
          <a:p>
            <a:pPr>
              <a:lnSpc>
                <a:spcPct val="80000"/>
              </a:lnSpc>
              <a:buFont typeface="Wingdings" pitchFamily="2" charset="2"/>
              <a:buNone/>
            </a:pPr>
            <a:r>
              <a:rPr lang="en-US" sz="2800" dirty="0"/>
              <a:t>1998	Probation service</a:t>
            </a:r>
          </a:p>
          <a:p>
            <a:pPr>
              <a:lnSpc>
                <a:spcPct val="80000"/>
              </a:lnSpc>
              <a:buNone/>
            </a:pPr>
            <a:r>
              <a:rPr lang="en-US" sz="2800" b="1" dirty="0"/>
              <a:t>1998	 Policing</a:t>
            </a:r>
          </a:p>
          <a:p>
            <a:pPr>
              <a:lnSpc>
                <a:spcPct val="80000"/>
              </a:lnSpc>
              <a:buFont typeface="Wingdings" pitchFamily="2" charset="2"/>
              <a:buNone/>
            </a:pPr>
            <a:r>
              <a:rPr lang="en-US" sz="2800" dirty="0"/>
              <a:t>1999	Housing policy</a:t>
            </a:r>
          </a:p>
          <a:p>
            <a:pPr>
              <a:lnSpc>
                <a:spcPct val="80000"/>
              </a:lnSpc>
              <a:buFont typeface="Wingdings" pitchFamily="2" charset="2"/>
              <a:buNone/>
            </a:pPr>
            <a:r>
              <a:rPr lang="en-US" sz="2800" dirty="0"/>
              <a:t>1999	Social care</a:t>
            </a:r>
          </a:p>
          <a:p>
            <a:pPr>
              <a:lnSpc>
                <a:spcPct val="80000"/>
              </a:lnSpc>
              <a:buFont typeface="Wingdings" pitchFamily="2" charset="2"/>
              <a:buNone/>
            </a:pPr>
            <a:r>
              <a:rPr lang="en-US" sz="2800" dirty="0"/>
              <a:t>1999	Regeneration policy and practice</a:t>
            </a:r>
          </a:p>
          <a:p>
            <a:pPr>
              <a:lnSpc>
                <a:spcPct val="80000"/>
              </a:lnSpc>
              <a:buFont typeface="Wingdings" pitchFamily="2" charset="2"/>
              <a:buNone/>
            </a:pPr>
            <a:r>
              <a:rPr lang="en-US" sz="2800" dirty="0"/>
              <a:t>2000	Nursing</a:t>
            </a:r>
          </a:p>
          <a:p>
            <a:pPr>
              <a:lnSpc>
                <a:spcPct val="80000"/>
              </a:lnSpc>
              <a:buFont typeface="Wingdings" pitchFamily="2" charset="2"/>
              <a:buNone/>
            </a:pPr>
            <a:r>
              <a:rPr lang="en-US" sz="2800" dirty="0"/>
              <a:t>2000	Criminal justice</a:t>
            </a:r>
          </a:p>
          <a:p>
            <a:pPr>
              <a:lnSpc>
                <a:spcPct val="80000"/>
              </a:lnSpc>
              <a:buFont typeface="Wingdings" pitchFamily="2" charset="2"/>
              <a:buNone/>
            </a:pPr>
            <a:r>
              <a:rPr lang="en-US" sz="2800" dirty="0"/>
              <a:t>2005	Management?</a:t>
            </a:r>
          </a:p>
        </p:txBody>
      </p:sp>
    </p:spTree>
    <p:extLst>
      <p:ext uri="{BB962C8B-B14F-4D97-AF65-F5344CB8AC3E}">
        <p14:creationId xmlns:p14="http://schemas.microsoft.com/office/powerpoint/2010/main" val="814438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14</a:t>
            </a:fld>
            <a:endParaRPr lang="en-GB">
              <a:solidFill>
                <a:srgbClr val="00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 y="548680"/>
            <a:ext cx="12220225" cy="5709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738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15</a:t>
            </a:fld>
            <a:endParaRPr lang="en-GB">
              <a:solidFill>
                <a:srgbClr val="0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28" y="764704"/>
            <a:ext cx="12122776"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4497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16</a:t>
            </a:fld>
            <a:endParaRPr lang="en-GB">
              <a:solidFill>
                <a:srgbClr val="000000"/>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683" y="548682"/>
            <a:ext cx="12240683" cy="5862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911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17</a:t>
            </a:fld>
            <a:endParaRPr lang="en-GB">
              <a:solidFill>
                <a:srgbClr val="0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050" y="908720"/>
            <a:ext cx="1223768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217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18</a:t>
            </a:fld>
            <a:endParaRPr lang="en-GB">
              <a:solidFill>
                <a:srgbClr val="00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8" y="885057"/>
            <a:ext cx="12169564" cy="542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795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19</a:t>
            </a:fld>
            <a:endParaRPr lang="en-GB">
              <a:solidFill>
                <a:srgbClr val="000000"/>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908" y="620688"/>
            <a:ext cx="12107765"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2260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1930400" y="2374900"/>
            <a:ext cx="8604535" cy="830997"/>
          </a:xfrm>
          <a:prstGeom prst="rect">
            <a:avLst/>
          </a:prstGeom>
          <a:noFill/>
        </p:spPr>
        <p:txBody>
          <a:bodyPr wrap="none" rtlCol="0">
            <a:spAutoFit/>
          </a:bodyPr>
          <a:lstStyle/>
          <a:p>
            <a:r>
              <a:rPr lang="en-GB" sz="4800" dirty="0">
                <a:solidFill>
                  <a:srgbClr val="18278E"/>
                </a:solidFill>
                <a:latin typeface="Microsoft YaHei UI" panose="020B0503020204020204" pitchFamily="34" charset="-122"/>
                <a:ea typeface="Microsoft YaHei UI" panose="020B0503020204020204" pitchFamily="34" charset="-122"/>
              </a:rPr>
              <a:t>How evidence drives change</a:t>
            </a:r>
          </a:p>
        </p:txBody>
      </p:sp>
      <p:sp>
        <p:nvSpPr>
          <p:cNvPr id="7" name="TextBox 6"/>
          <p:cNvSpPr txBox="1"/>
          <p:nvPr/>
        </p:nvSpPr>
        <p:spPr>
          <a:xfrm>
            <a:off x="1568730" y="3548797"/>
            <a:ext cx="9327874"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Chief Constable Dave Thompson</a:t>
            </a:r>
          </a:p>
          <a:p>
            <a:pPr algn="ctr"/>
            <a:r>
              <a:rPr lang="en-GB" sz="2800" dirty="0">
                <a:solidFill>
                  <a:srgbClr val="18278E"/>
                </a:solidFill>
                <a:latin typeface="Microsoft YaHei UI" panose="020B0503020204020204" pitchFamily="34" charset="-122"/>
                <a:ea typeface="Microsoft YaHei UI" panose="020B0503020204020204" pitchFamily="34" charset="-122"/>
              </a:rPr>
              <a:t>West Midlands Police and Honorary President, SEBP </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758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20</a:t>
            </a:fld>
            <a:endParaRPr lang="en-GB">
              <a:solidFill>
                <a:srgbClr val="000000"/>
              </a:solidFill>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330" y="1283400"/>
            <a:ext cx="12168900" cy="408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1904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21</a:t>
            </a:fld>
            <a:endParaRPr lang="en-GB">
              <a:solidFill>
                <a:srgbClr val="000000"/>
              </a:solidFill>
            </a:endParaRPr>
          </a:p>
        </p:txBody>
      </p:sp>
      <p:sp>
        <p:nvSpPr>
          <p:cNvPr id="3" name="Content Placeholder 2"/>
          <p:cNvSpPr>
            <a:spLocks noGrp="1"/>
          </p:cNvSpPr>
          <p:nvPr>
            <p:ph idx="1"/>
          </p:nvPr>
        </p:nvSpPr>
        <p:spPr/>
        <p:txBody>
          <a:bodyPr/>
          <a:lstStyle/>
          <a:p>
            <a:endParaRPr lang="en-GB"/>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29877" y="980728"/>
            <a:ext cx="11918784" cy="5544616"/>
          </a:xfrm>
          <a:prstGeom prst="rect">
            <a:avLst/>
          </a:prstGeom>
          <a:noFill/>
          <a:ln w="12700">
            <a:noFill/>
            <a:miter lim="800000"/>
            <a:headEnd/>
            <a:tailEnd/>
          </a:ln>
          <a:extLst/>
        </p:spPr>
      </p:pic>
    </p:spTree>
    <p:extLst>
      <p:ext uri="{BB962C8B-B14F-4D97-AF65-F5344CB8AC3E}">
        <p14:creationId xmlns:p14="http://schemas.microsoft.com/office/powerpoint/2010/main" val="1469948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22</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907191" y="719886"/>
            <a:ext cx="10369152" cy="5668073"/>
          </a:xfrm>
          <a:prstGeom prst="rect">
            <a:avLst/>
          </a:prstGeom>
        </p:spPr>
      </p:pic>
    </p:spTree>
    <p:extLst>
      <p:ext uri="{BB962C8B-B14F-4D97-AF65-F5344CB8AC3E}">
        <p14:creationId xmlns:p14="http://schemas.microsoft.com/office/powerpoint/2010/main" val="3606154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evidence-based practice?</a:t>
            </a:r>
          </a:p>
        </p:txBody>
      </p:sp>
      <p:sp>
        <p:nvSpPr>
          <p:cNvPr id="3" name="Content Placeholder 2"/>
          <p:cNvSpPr>
            <a:spLocks noGrp="1"/>
          </p:cNvSpPr>
          <p:nvPr>
            <p:ph idx="1"/>
          </p:nvPr>
        </p:nvSpPr>
        <p:spPr/>
        <p:txBody>
          <a:bodyPr>
            <a:normAutofit lnSpcReduction="10000"/>
          </a:bodyPr>
          <a:lstStyle/>
          <a:p>
            <a:r>
              <a:rPr lang="en-GB" dirty="0"/>
              <a:t>The </a:t>
            </a:r>
            <a:r>
              <a:rPr lang="en-GB" b="1" dirty="0"/>
              <a:t>conscientious</a:t>
            </a:r>
            <a:r>
              <a:rPr lang="en-GB" dirty="0"/>
              <a:t> (effort), </a:t>
            </a:r>
            <a:r>
              <a:rPr lang="en-GB" b="1" dirty="0"/>
              <a:t>explicit </a:t>
            </a:r>
            <a:r>
              <a:rPr lang="en-GB" dirty="0"/>
              <a:t>(clarity) and </a:t>
            </a:r>
            <a:r>
              <a:rPr lang="en-GB" b="1" dirty="0"/>
              <a:t>judicious</a:t>
            </a:r>
            <a:r>
              <a:rPr lang="en-GB" dirty="0"/>
              <a:t> (critical of quality) use of evidence from multiple sources to increase the likelihood of a favourable outcome</a:t>
            </a:r>
          </a:p>
          <a:p>
            <a:r>
              <a:rPr lang="en-GB" dirty="0"/>
              <a:t>It’s about the process</a:t>
            </a:r>
          </a:p>
          <a:p>
            <a:r>
              <a:rPr lang="en-GB" dirty="0"/>
              <a:t>It’s not about certainties (</a:t>
            </a:r>
            <a:r>
              <a:rPr lang="en-GB" i="1" dirty="0"/>
              <a:t>this </a:t>
            </a:r>
            <a:r>
              <a:rPr lang="en-GB" b="1" i="1" dirty="0"/>
              <a:t>will </a:t>
            </a:r>
            <a:r>
              <a:rPr lang="en-GB" i="1" dirty="0"/>
              <a:t>work</a:t>
            </a:r>
            <a:r>
              <a:rPr lang="en-GB" dirty="0"/>
              <a:t>)</a:t>
            </a:r>
          </a:p>
          <a:p>
            <a:r>
              <a:rPr lang="en-GB" dirty="0"/>
              <a:t>It’s is about probabilities and likelihoods</a:t>
            </a:r>
          </a:p>
          <a:p>
            <a:r>
              <a:rPr lang="en-GB" dirty="0"/>
              <a:t>It </a:t>
            </a:r>
            <a:r>
              <a:rPr lang="en-GB" b="1" dirty="0"/>
              <a:t>is </a:t>
            </a:r>
            <a:r>
              <a:rPr lang="en-GB" dirty="0"/>
              <a:t>about reducing </a:t>
            </a:r>
            <a:r>
              <a:rPr lang="en-GB" b="1" dirty="0"/>
              <a:t>un</a:t>
            </a:r>
            <a:r>
              <a:rPr lang="en-GB" dirty="0"/>
              <a:t>certainty (</a:t>
            </a:r>
            <a:r>
              <a:rPr lang="en-GB" i="1" dirty="0"/>
              <a:t>given our context this </a:t>
            </a:r>
            <a:r>
              <a:rPr lang="en-GB" b="1" i="1" dirty="0"/>
              <a:t>is more likely </a:t>
            </a:r>
            <a:r>
              <a:rPr lang="en-GB" i="1" dirty="0"/>
              <a:t>to lead to the outcome we want than doing something else or doing nothing</a:t>
            </a:r>
            <a:r>
              <a:rPr lang="en-GB" dirty="0"/>
              <a:t>)</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23</a:t>
            </a:fld>
            <a:endParaRPr lang="en-GB">
              <a:solidFill>
                <a:srgbClr val="000000"/>
              </a:solidFill>
            </a:endParaRPr>
          </a:p>
        </p:txBody>
      </p:sp>
    </p:spTree>
    <p:extLst>
      <p:ext uri="{BB962C8B-B14F-4D97-AF65-F5344CB8AC3E}">
        <p14:creationId xmlns:p14="http://schemas.microsoft.com/office/powerpoint/2010/main" val="2023103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Six step process for identifying likely problem/opportunity and solution</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24</a:t>
            </a:fld>
            <a:endParaRPr lang="en-GB">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1435249" y="1336354"/>
            <a:ext cx="9313035" cy="5331663"/>
          </a:xfrm>
          <a:prstGeom prst="rect">
            <a:avLst/>
          </a:prstGeom>
        </p:spPr>
      </p:pic>
    </p:spTree>
    <p:extLst>
      <p:ext uri="{BB962C8B-B14F-4D97-AF65-F5344CB8AC3E}">
        <p14:creationId xmlns:p14="http://schemas.microsoft.com/office/powerpoint/2010/main" val="3138160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evidence-based absence management</a:t>
            </a:r>
          </a:p>
        </p:txBody>
      </p:sp>
      <p:sp>
        <p:nvSpPr>
          <p:cNvPr id="3" name="Content Placeholder 2"/>
          <p:cNvSpPr>
            <a:spLocks noGrp="1"/>
          </p:cNvSpPr>
          <p:nvPr>
            <p:ph idx="1"/>
          </p:nvPr>
        </p:nvSpPr>
        <p:spPr/>
        <p:txBody>
          <a:bodyPr/>
          <a:lstStyle/>
          <a:p>
            <a:r>
              <a:rPr lang="en-GB" dirty="0"/>
              <a:t>Suppose you have a hunch or some data suggesting that absence may be ‘too high’ (whatever that means)</a:t>
            </a:r>
          </a:p>
          <a:p>
            <a:r>
              <a:rPr lang="en-GB" dirty="0"/>
              <a:t>How would you approach from an evidence-based practice approach?</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25</a:t>
            </a:fld>
            <a:endParaRPr lang="en-GB">
              <a:solidFill>
                <a:srgbClr val="000000"/>
              </a:solidFill>
            </a:endParaRPr>
          </a:p>
        </p:txBody>
      </p:sp>
    </p:spTree>
    <p:extLst>
      <p:ext uri="{BB962C8B-B14F-4D97-AF65-F5344CB8AC3E}">
        <p14:creationId xmlns:p14="http://schemas.microsoft.com/office/powerpoint/2010/main" val="41444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196656A-8FAC-4ED4-8A0F-C5A5B4020297}" type="slidenum">
              <a:rPr lang="en-GB">
                <a:solidFill>
                  <a:srgbClr val="000000"/>
                </a:solidFill>
              </a:rPr>
              <a:pPr>
                <a:defRPr/>
              </a:pPr>
              <a:t>26</a:t>
            </a:fld>
            <a:endParaRPr lang="en-GB">
              <a:solidFill>
                <a:srgbClr val="000000"/>
              </a:solidFill>
            </a:endParaRPr>
          </a:p>
        </p:txBody>
      </p:sp>
      <p:sp>
        <p:nvSpPr>
          <p:cNvPr id="39939" name="Rectangle 2"/>
          <p:cNvSpPr>
            <a:spLocks noGrp="1" noChangeArrowheads="1"/>
          </p:cNvSpPr>
          <p:nvPr>
            <p:ph type="title"/>
          </p:nvPr>
        </p:nvSpPr>
        <p:spPr/>
        <p:txBody>
          <a:bodyPr/>
          <a:lstStyle/>
          <a:p>
            <a:r>
              <a:rPr lang="fr-FR" sz="3600" dirty="0" err="1"/>
              <a:t>Element</a:t>
            </a:r>
            <a:r>
              <a:rPr lang="fr-FR" sz="3600" dirty="0"/>
              <a:t> 1: </a:t>
            </a:r>
            <a:r>
              <a:rPr lang="fr-FR" sz="3600" dirty="0" err="1"/>
              <a:t>Practitioners</a:t>
            </a:r>
            <a:r>
              <a:rPr lang="fr-FR" sz="3600" dirty="0"/>
              <a:t>’ </a:t>
            </a:r>
            <a:r>
              <a:rPr lang="fr-FR" sz="3600" dirty="0" err="1"/>
              <a:t>professional</a:t>
            </a:r>
            <a:r>
              <a:rPr lang="fr-FR" sz="3600" dirty="0"/>
              <a:t>  expertise</a:t>
            </a:r>
            <a:endParaRPr lang="en-US" sz="3600" dirty="0"/>
          </a:p>
        </p:txBody>
      </p:sp>
      <p:sp>
        <p:nvSpPr>
          <p:cNvPr id="39940" name="Rectangle 3"/>
          <p:cNvSpPr>
            <a:spLocks noGrp="1" noChangeArrowheads="1"/>
          </p:cNvSpPr>
          <p:nvPr>
            <p:ph type="body" idx="1"/>
          </p:nvPr>
        </p:nvSpPr>
        <p:spPr>
          <a:xfrm>
            <a:off x="676485" y="1447800"/>
            <a:ext cx="10836915" cy="4933950"/>
          </a:xfrm>
        </p:spPr>
        <p:txBody>
          <a:bodyPr>
            <a:normAutofit/>
          </a:bodyPr>
          <a:lstStyle/>
          <a:p>
            <a:pPr>
              <a:lnSpc>
                <a:spcPct val="80000"/>
              </a:lnSpc>
            </a:pPr>
            <a:r>
              <a:rPr lang="en-GB" sz="2800" dirty="0"/>
              <a:t>Identifying the problem</a:t>
            </a:r>
          </a:p>
          <a:p>
            <a:pPr lvl="1">
              <a:lnSpc>
                <a:spcPct val="80000"/>
              </a:lnSpc>
            </a:pPr>
            <a:r>
              <a:rPr lang="en-GB" dirty="0"/>
              <a:t>Have I/we seen absence problems before?  What happened?</a:t>
            </a:r>
          </a:p>
          <a:p>
            <a:pPr lvl="1">
              <a:lnSpc>
                <a:spcPct val="80000"/>
              </a:lnSpc>
            </a:pPr>
            <a:r>
              <a:rPr lang="en-GB" dirty="0"/>
              <a:t>Based on our experience, is the level of absence here a problem?</a:t>
            </a:r>
          </a:p>
          <a:p>
            <a:pPr lvl="1">
              <a:lnSpc>
                <a:spcPct val="80000"/>
              </a:lnSpc>
            </a:pPr>
            <a:r>
              <a:rPr lang="en-GB" dirty="0"/>
              <a:t>What do I/we believe about causes of absence?</a:t>
            </a:r>
          </a:p>
          <a:p>
            <a:pPr>
              <a:lnSpc>
                <a:spcPct val="80000"/>
              </a:lnSpc>
            </a:pPr>
            <a:r>
              <a:rPr lang="en-GB" sz="2800" dirty="0"/>
              <a:t>Identifying solution (only </a:t>
            </a:r>
            <a:r>
              <a:rPr lang="en-GB" sz="2800" i="1" dirty="0"/>
              <a:t>if </a:t>
            </a:r>
            <a:r>
              <a:rPr lang="en-GB" sz="2800" dirty="0"/>
              <a:t>absence is a problem)</a:t>
            </a:r>
          </a:p>
          <a:p>
            <a:pPr lvl="1">
              <a:lnSpc>
                <a:spcPct val="80000"/>
              </a:lnSpc>
            </a:pPr>
            <a:r>
              <a:rPr lang="en-GB" dirty="0"/>
              <a:t>Have I/we seen absence interventions before?  What happened?</a:t>
            </a:r>
          </a:p>
          <a:p>
            <a:pPr lvl="1">
              <a:lnSpc>
                <a:spcPct val="80000"/>
              </a:lnSpc>
            </a:pPr>
            <a:r>
              <a:rPr lang="en-GB" dirty="0"/>
              <a:t>What do I/we believe about absence interventions?</a:t>
            </a:r>
          </a:p>
          <a:p>
            <a:pPr lvl="1">
              <a:lnSpc>
                <a:spcPct val="80000"/>
              </a:lnSpc>
            </a:pPr>
            <a:r>
              <a:rPr lang="en-GB" dirty="0"/>
              <a:t>Based on our experience, is the level of absence here a problem?  What are costs &amp; benefits of intervening?</a:t>
            </a:r>
          </a:p>
          <a:p>
            <a:pPr>
              <a:lnSpc>
                <a:spcPct val="80000"/>
              </a:lnSpc>
            </a:pPr>
            <a:r>
              <a:rPr lang="en-GB" sz="2800" dirty="0"/>
              <a:t>How relevant and applicable and trustworthy is my/our expertise?</a:t>
            </a:r>
          </a:p>
        </p:txBody>
      </p:sp>
    </p:spTree>
    <p:extLst>
      <p:ext uri="{BB962C8B-B14F-4D97-AF65-F5344CB8AC3E}">
        <p14:creationId xmlns:p14="http://schemas.microsoft.com/office/powerpoint/2010/main" val="23463014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4DCAC80-62DD-4567-8029-378DAF48436D}" type="slidenum">
              <a:rPr lang="en-GB">
                <a:solidFill>
                  <a:srgbClr val="000000"/>
                </a:solidFill>
              </a:rPr>
              <a:pPr>
                <a:defRPr/>
              </a:pPr>
              <a:t>27</a:t>
            </a:fld>
            <a:endParaRPr lang="en-GB">
              <a:solidFill>
                <a:srgbClr val="000000"/>
              </a:solidFill>
            </a:endParaRPr>
          </a:p>
        </p:txBody>
      </p:sp>
      <p:sp>
        <p:nvSpPr>
          <p:cNvPr id="40963" name="Rectangle 2"/>
          <p:cNvSpPr>
            <a:spLocks noGrp="1" noChangeArrowheads="1"/>
          </p:cNvSpPr>
          <p:nvPr>
            <p:ph type="title"/>
          </p:nvPr>
        </p:nvSpPr>
        <p:spPr/>
        <p:txBody>
          <a:bodyPr/>
          <a:lstStyle/>
          <a:p>
            <a:r>
              <a:rPr lang="en-US" sz="3600" dirty="0"/>
              <a:t>Element 2: Organizational data</a:t>
            </a:r>
          </a:p>
        </p:txBody>
      </p:sp>
      <p:sp>
        <p:nvSpPr>
          <p:cNvPr id="40964" name="Rectangle 3"/>
          <p:cNvSpPr>
            <a:spLocks noGrp="1" noChangeArrowheads="1"/>
          </p:cNvSpPr>
          <p:nvPr>
            <p:ph type="body" idx="1"/>
          </p:nvPr>
        </p:nvSpPr>
        <p:spPr/>
        <p:txBody>
          <a:bodyPr/>
          <a:lstStyle/>
          <a:p>
            <a:pPr>
              <a:lnSpc>
                <a:spcPct val="80000"/>
              </a:lnSpc>
            </a:pPr>
            <a:r>
              <a:rPr lang="en-GB" sz="2600" dirty="0"/>
              <a:t>Identifying the problem</a:t>
            </a:r>
          </a:p>
          <a:p>
            <a:pPr lvl="1">
              <a:lnSpc>
                <a:spcPct val="80000"/>
              </a:lnSpc>
            </a:pPr>
            <a:r>
              <a:rPr lang="en-GB" sz="2400" dirty="0"/>
              <a:t>What actually </a:t>
            </a:r>
            <a:r>
              <a:rPr lang="en-GB" sz="2400" i="1" dirty="0"/>
              <a:t>is </a:t>
            </a:r>
            <a:r>
              <a:rPr lang="en-GB" sz="2400" dirty="0"/>
              <a:t>the absence rate?</a:t>
            </a:r>
          </a:p>
          <a:p>
            <a:pPr lvl="1">
              <a:lnSpc>
                <a:spcPct val="80000"/>
              </a:lnSpc>
            </a:pPr>
            <a:r>
              <a:rPr lang="en-GB" sz="2400" dirty="0"/>
              <a:t>What </a:t>
            </a:r>
            <a:r>
              <a:rPr lang="en-GB" sz="2400" i="1" dirty="0"/>
              <a:t>type </a:t>
            </a:r>
            <a:r>
              <a:rPr lang="en-GB" sz="2400" dirty="0"/>
              <a:t>of absences and where?</a:t>
            </a:r>
          </a:p>
          <a:p>
            <a:pPr lvl="1">
              <a:lnSpc>
                <a:spcPct val="80000"/>
              </a:lnSpc>
            </a:pPr>
            <a:r>
              <a:rPr lang="en-GB" sz="2400" dirty="0"/>
              <a:t>Are there patterns or trends in absence?</a:t>
            </a:r>
          </a:p>
          <a:p>
            <a:pPr lvl="1">
              <a:lnSpc>
                <a:spcPct val="80000"/>
              </a:lnSpc>
            </a:pPr>
            <a:r>
              <a:rPr lang="en-GB" sz="2400" dirty="0"/>
              <a:t>Do data show how absence is a problem?</a:t>
            </a:r>
          </a:p>
          <a:p>
            <a:pPr>
              <a:lnSpc>
                <a:spcPct val="80000"/>
              </a:lnSpc>
            </a:pPr>
            <a:r>
              <a:rPr lang="en-GB" sz="2600" dirty="0"/>
              <a:t>Identifying solution (only </a:t>
            </a:r>
            <a:r>
              <a:rPr lang="en-GB" sz="2600" i="1" dirty="0"/>
              <a:t>if </a:t>
            </a:r>
            <a:r>
              <a:rPr lang="en-GB" sz="2600" dirty="0"/>
              <a:t>absence is a problem)</a:t>
            </a:r>
          </a:p>
          <a:p>
            <a:pPr lvl="1">
              <a:lnSpc>
                <a:spcPct val="80000"/>
              </a:lnSpc>
            </a:pPr>
            <a:r>
              <a:rPr lang="en-GB" sz="2400" dirty="0"/>
              <a:t>What absence management is currently in place and is it working?</a:t>
            </a:r>
          </a:p>
          <a:p>
            <a:pPr lvl="1">
              <a:lnSpc>
                <a:spcPct val="80000"/>
              </a:lnSpc>
            </a:pPr>
            <a:r>
              <a:rPr lang="en-GB" sz="2400" dirty="0"/>
              <a:t>What else is happening that might be affecting absence?</a:t>
            </a:r>
          </a:p>
          <a:p>
            <a:pPr lvl="1">
              <a:lnSpc>
                <a:spcPct val="80000"/>
              </a:lnSpc>
            </a:pPr>
            <a:r>
              <a:rPr lang="en-GB" sz="2400" dirty="0"/>
              <a:t>Are there relationships between absence and other data?  Employee type?  Shift?  Department?</a:t>
            </a:r>
          </a:p>
          <a:p>
            <a:pPr>
              <a:lnSpc>
                <a:spcPct val="80000"/>
              </a:lnSpc>
            </a:pPr>
            <a:r>
              <a:rPr lang="en-GB" sz="2600" dirty="0"/>
              <a:t>How relevant and applicable and trustworthy are our organizational data?</a:t>
            </a:r>
            <a:endParaRPr lang="en-US" sz="2600" dirty="0"/>
          </a:p>
        </p:txBody>
      </p:sp>
    </p:spTree>
    <p:extLst>
      <p:ext uri="{BB962C8B-B14F-4D97-AF65-F5344CB8AC3E}">
        <p14:creationId xmlns:p14="http://schemas.microsoft.com/office/powerpoint/2010/main" val="2347374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52B6543-FFC1-450A-AA23-299E12CF2452}" type="slidenum">
              <a:rPr lang="en-GB">
                <a:solidFill>
                  <a:srgbClr val="000000"/>
                </a:solidFill>
              </a:rPr>
              <a:pPr>
                <a:defRPr/>
              </a:pPr>
              <a:t>28</a:t>
            </a:fld>
            <a:endParaRPr lang="en-GB">
              <a:solidFill>
                <a:srgbClr val="000000"/>
              </a:solidFill>
            </a:endParaRPr>
          </a:p>
        </p:txBody>
      </p:sp>
      <p:sp>
        <p:nvSpPr>
          <p:cNvPr id="41987" name="Rectangle 2"/>
          <p:cNvSpPr>
            <a:spLocks noGrp="1" noChangeArrowheads="1"/>
          </p:cNvSpPr>
          <p:nvPr>
            <p:ph type="title"/>
          </p:nvPr>
        </p:nvSpPr>
        <p:spPr/>
        <p:txBody>
          <a:bodyPr/>
          <a:lstStyle/>
          <a:p>
            <a:r>
              <a:rPr lang="en-US" sz="3600" dirty="0"/>
              <a:t>Element 3: Scientific literature</a:t>
            </a:r>
          </a:p>
        </p:txBody>
      </p:sp>
      <p:sp>
        <p:nvSpPr>
          <p:cNvPr id="41988" name="Rectangle 3"/>
          <p:cNvSpPr>
            <a:spLocks noGrp="1" noChangeArrowheads="1"/>
          </p:cNvSpPr>
          <p:nvPr>
            <p:ph type="body" idx="1"/>
          </p:nvPr>
        </p:nvSpPr>
        <p:spPr/>
        <p:txBody>
          <a:bodyPr/>
          <a:lstStyle/>
          <a:p>
            <a:pPr>
              <a:lnSpc>
                <a:spcPct val="80000"/>
              </a:lnSpc>
            </a:pPr>
            <a:r>
              <a:rPr lang="en-GB" sz="2600" dirty="0"/>
              <a:t>Identifying the problem</a:t>
            </a:r>
          </a:p>
          <a:p>
            <a:pPr lvl="1">
              <a:lnSpc>
                <a:spcPct val="80000"/>
              </a:lnSpc>
            </a:pPr>
            <a:r>
              <a:rPr lang="en-US" sz="2400" dirty="0"/>
              <a:t>What are the average rates of absence in my sector and location – is the absence rate here ‘high’?</a:t>
            </a:r>
          </a:p>
          <a:p>
            <a:pPr lvl="1">
              <a:lnSpc>
                <a:spcPct val="80000"/>
              </a:lnSpc>
            </a:pPr>
            <a:r>
              <a:rPr lang="en-US" sz="2400" dirty="0"/>
              <a:t>What does systematically reviewed research evidence suggest are the problems with absence</a:t>
            </a:r>
            <a:endParaRPr lang="en-GB" sz="2400" dirty="0"/>
          </a:p>
          <a:p>
            <a:pPr>
              <a:lnSpc>
                <a:spcPct val="80000"/>
              </a:lnSpc>
            </a:pPr>
            <a:r>
              <a:rPr lang="en-GB" sz="2600" dirty="0"/>
              <a:t>Identifying solution (only </a:t>
            </a:r>
            <a:r>
              <a:rPr lang="en-GB" sz="2600" i="1" dirty="0"/>
              <a:t>if</a:t>
            </a:r>
            <a:r>
              <a:rPr lang="en-GB" sz="2600" dirty="0"/>
              <a:t> absence is a problem)</a:t>
            </a:r>
          </a:p>
          <a:p>
            <a:pPr lvl="1">
              <a:lnSpc>
                <a:spcPct val="80000"/>
              </a:lnSpc>
            </a:pPr>
            <a:r>
              <a:rPr lang="en-US" sz="2400" dirty="0"/>
              <a:t>What does research evidence from systematic reviews suggest are major causes of absence?</a:t>
            </a:r>
          </a:p>
          <a:p>
            <a:pPr lvl="1">
              <a:lnSpc>
                <a:spcPct val="80000"/>
              </a:lnSpc>
            </a:pPr>
            <a:r>
              <a:rPr lang="en-US" sz="2400" dirty="0"/>
              <a:t>What does research evidence from systematic reviews suggest as effective absence interventions?</a:t>
            </a:r>
          </a:p>
          <a:p>
            <a:pPr>
              <a:lnSpc>
                <a:spcPct val="80000"/>
              </a:lnSpc>
            </a:pPr>
            <a:r>
              <a:rPr lang="en-GB" sz="2600" dirty="0"/>
              <a:t>How relevant and applicable and trustworthy are the scientific findings?</a:t>
            </a:r>
            <a:endParaRPr lang="en-US" sz="2600" dirty="0"/>
          </a:p>
        </p:txBody>
      </p:sp>
    </p:spTree>
    <p:extLst>
      <p:ext uri="{BB962C8B-B14F-4D97-AF65-F5344CB8AC3E}">
        <p14:creationId xmlns:p14="http://schemas.microsoft.com/office/powerpoint/2010/main" val="2414364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B716361-E924-46EB-9658-EF2F4B55359F}" type="slidenum">
              <a:rPr lang="en-GB">
                <a:solidFill>
                  <a:srgbClr val="000000"/>
                </a:solidFill>
              </a:rPr>
              <a:pPr>
                <a:defRPr/>
              </a:pPr>
              <a:t>29</a:t>
            </a:fld>
            <a:endParaRPr lang="en-GB">
              <a:solidFill>
                <a:srgbClr val="000000"/>
              </a:solidFill>
            </a:endParaRPr>
          </a:p>
        </p:txBody>
      </p:sp>
      <p:sp>
        <p:nvSpPr>
          <p:cNvPr id="43011" name="Rectangle 2"/>
          <p:cNvSpPr>
            <a:spLocks noGrp="1" noChangeArrowheads="1"/>
          </p:cNvSpPr>
          <p:nvPr>
            <p:ph type="title"/>
          </p:nvPr>
        </p:nvSpPr>
        <p:spPr/>
        <p:txBody>
          <a:bodyPr/>
          <a:lstStyle/>
          <a:p>
            <a:r>
              <a:rPr lang="en-GB" sz="3600" dirty="0"/>
              <a:t>Element 4: Stakeholders values and concerns</a:t>
            </a:r>
            <a:endParaRPr lang="en-US" sz="3600" dirty="0"/>
          </a:p>
        </p:txBody>
      </p:sp>
      <p:sp>
        <p:nvSpPr>
          <p:cNvPr id="43012" name="Rectangle 3"/>
          <p:cNvSpPr>
            <a:spLocks noGrp="1" noChangeArrowheads="1"/>
          </p:cNvSpPr>
          <p:nvPr>
            <p:ph type="body" idx="1"/>
          </p:nvPr>
        </p:nvSpPr>
        <p:spPr/>
        <p:txBody>
          <a:bodyPr/>
          <a:lstStyle/>
          <a:p>
            <a:pPr>
              <a:lnSpc>
                <a:spcPct val="80000"/>
              </a:lnSpc>
            </a:pPr>
            <a:r>
              <a:rPr lang="en-GB" sz="2600" dirty="0"/>
              <a:t>Identifying the problem</a:t>
            </a:r>
          </a:p>
          <a:p>
            <a:pPr lvl="1">
              <a:lnSpc>
                <a:spcPct val="80000"/>
              </a:lnSpc>
            </a:pPr>
            <a:r>
              <a:rPr lang="en-GB" sz="2400" dirty="0"/>
              <a:t>How do employees feel about and view the absence ‘problem’?</a:t>
            </a:r>
          </a:p>
          <a:p>
            <a:pPr lvl="1">
              <a:lnSpc>
                <a:spcPct val="80000"/>
              </a:lnSpc>
            </a:pPr>
            <a:r>
              <a:rPr lang="en-GB" sz="2400" dirty="0"/>
              <a:t>Do they see negative consequences?</a:t>
            </a:r>
          </a:p>
          <a:p>
            <a:pPr lvl="1">
              <a:lnSpc>
                <a:spcPct val="80000"/>
              </a:lnSpc>
            </a:pPr>
            <a:r>
              <a:rPr lang="en-GB" sz="2400" dirty="0"/>
              <a:t>What do managers think about the problem?</a:t>
            </a:r>
          </a:p>
          <a:p>
            <a:pPr lvl="1">
              <a:lnSpc>
                <a:spcPct val="80000"/>
              </a:lnSpc>
            </a:pPr>
            <a:r>
              <a:rPr lang="en-GB" sz="2400" dirty="0"/>
              <a:t>Do customers or clients or service users have a view?</a:t>
            </a:r>
          </a:p>
          <a:p>
            <a:pPr>
              <a:lnSpc>
                <a:spcPct val="80000"/>
              </a:lnSpc>
            </a:pPr>
            <a:r>
              <a:rPr lang="en-GB" sz="2600" dirty="0"/>
              <a:t>Identifying solution (only </a:t>
            </a:r>
            <a:r>
              <a:rPr lang="en-GB" sz="2600" i="1" dirty="0"/>
              <a:t>if</a:t>
            </a:r>
            <a:r>
              <a:rPr lang="en-GB" sz="2600" dirty="0"/>
              <a:t> absence is a problem)</a:t>
            </a:r>
          </a:p>
          <a:p>
            <a:pPr lvl="1">
              <a:lnSpc>
                <a:spcPct val="80000"/>
              </a:lnSpc>
            </a:pPr>
            <a:r>
              <a:rPr lang="en-GB" sz="2400" dirty="0"/>
              <a:t>How do employees feel about and view the solutions?</a:t>
            </a:r>
          </a:p>
          <a:p>
            <a:pPr lvl="1">
              <a:lnSpc>
                <a:spcPct val="80000"/>
              </a:lnSpc>
            </a:pPr>
            <a:r>
              <a:rPr lang="en-GB" sz="2400" dirty="0"/>
              <a:t>What do managers think about the solutions?</a:t>
            </a:r>
          </a:p>
          <a:p>
            <a:pPr lvl="1">
              <a:lnSpc>
                <a:spcPct val="80000"/>
              </a:lnSpc>
            </a:pPr>
            <a:r>
              <a:rPr lang="en-GB" sz="2400" dirty="0"/>
              <a:t>What alternative explanations and proposed solutions do others have?</a:t>
            </a:r>
          </a:p>
          <a:p>
            <a:pPr>
              <a:lnSpc>
                <a:spcPct val="80000"/>
              </a:lnSpc>
            </a:pPr>
            <a:r>
              <a:rPr lang="en-GB" sz="2600" dirty="0"/>
              <a:t>How relevant and applicable and trustworthy are stakeholder concerns evidence?</a:t>
            </a:r>
            <a:endParaRPr lang="en-US" sz="2600" dirty="0"/>
          </a:p>
        </p:txBody>
      </p:sp>
    </p:spTree>
    <p:extLst>
      <p:ext uri="{BB962C8B-B14F-4D97-AF65-F5344CB8AC3E}">
        <p14:creationId xmlns:p14="http://schemas.microsoft.com/office/powerpoint/2010/main" val="2145984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784287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gets in the way of evidence-based practice in management (and generally)?</a:t>
            </a:r>
          </a:p>
        </p:txBody>
      </p:sp>
      <p:sp>
        <p:nvSpPr>
          <p:cNvPr id="3" name="Content Placeholder 2"/>
          <p:cNvSpPr>
            <a:spLocks noGrp="1"/>
          </p:cNvSpPr>
          <p:nvPr>
            <p:ph idx="1"/>
          </p:nvPr>
        </p:nvSpPr>
        <p:spPr/>
        <p:txBody>
          <a:bodyPr numCol="2">
            <a:normAutofit fontScale="92500" lnSpcReduction="10000"/>
          </a:bodyPr>
          <a:lstStyle/>
          <a:p>
            <a:r>
              <a:rPr lang="en-GB" sz="2000" b="1" dirty="0"/>
              <a:t>Misconceptions of EBP</a:t>
            </a:r>
          </a:p>
          <a:p>
            <a:r>
              <a:rPr lang="en-GB" sz="2000" b="1" dirty="0"/>
              <a:t>Strong and wrong beliefs</a:t>
            </a:r>
          </a:p>
          <a:p>
            <a:r>
              <a:rPr lang="en-GB" sz="2000" dirty="0"/>
              <a:t>Individual and group cognitive biases</a:t>
            </a:r>
          </a:p>
          <a:p>
            <a:r>
              <a:rPr lang="en-GB" sz="2000" b="1" dirty="0"/>
              <a:t>Fads, fashions &amp; (some) consultancies</a:t>
            </a:r>
          </a:p>
          <a:p>
            <a:r>
              <a:rPr lang="en-GB" sz="2000" dirty="0"/>
              <a:t>Organizational politics/power</a:t>
            </a:r>
          </a:p>
          <a:p>
            <a:r>
              <a:rPr lang="en-GB" sz="2000" dirty="0"/>
              <a:t>Poor logic models/theories of change</a:t>
            </a:r>
          </a:p>
          <a:p>
            <a:r>
              <a:rPr lang="en-GB" sz="2000" dirty="0"/>
              <a:t>Over-claiming about the quality and quantity of evidence (critical appraisal essential)</a:t>
            </a:r>
          </a:p>
          <a:p>
            <a:r>
              <a:rPr lang="en-GB" sz="2000" b="1" dirty="0"/>
              <a:t>Politics and career incentives</a:t>
            </a:r>
          </a:p>
          <a:p>
            <a:r>
              <a:rPr lang="en-GB" sz="2000" dirty="0"/>
              <a:t>Pre-enlightenment views</a:t>
            </a:r>
          </a:p>
          <a:p>
            <a:r>
              <a:rPr lang="en-GB" sz="2000" dirty="0"/>
              <a:t>Not necessarily a lack of or poor evidence – it’s about the </a:t>
            </a:r>
            <a:r>
              <a:rPr lang="en-GB" sz="2000" i="1" dirty="0"/>
              <a:t>best available</a:t>
            </a:r>
            <a:r>
              <a:rPr lang="en-GB" sz="2000" dirty="0"/>
              <a:t> evidence and a </a:t>
            </a:r>
            <a:r>
              <a:rPr lang="en-GB" sz="2000" i="1" dirty="0"/>
              <a:t>process</a:t>
            </a:r>
            <a:endParaRPr lang="en-GB" sz="2000" dirty="0"/>
          </a:p>
          <a:p>
            <a:r>
              <a:rPr lang="en-GB" sz="2000" dirty="0"/>
              <a:t>A lack of focus on a </a:t>
            </a:r>
            <a:r>
              <a:rPr lang="en-GB" sz="2000" i="1" dirty="0"/>
              <a:t>specific</a:t>
            </a:r>
            <a:r>
              <a:rPr lang="en-GB" sz="2000" dirty="0"/>
              <a:t> and well-identified problem (or opportunity)</a:t>
            </a:r>
          </a:p>
          <a:p>
            <a:r>
              <a:rPr lang="en-GB" sz="2000" dirty="0"/>
              <a:t>Contexts in which practitioners’ practice is not evaluated (it doesn’t matter what they do)</a:t>
            </a:r>
          </a:p>
          <a:p>
            <a:r>
              <a:rPr lang="en-GB" sz="2000" dirty="0"/>
              <a:t>Good intentions (road to hell paved with)</a:t>
            </a:r>
          </a:p>
          <a:p>
            <a:r>
              <a:rPr lang="en-GB" sz="2000" dirty="0"/>
              <a:t>Erroneous belief that we </a:t>
            </a:r>
            <a:r>
              <a:rPr lang="en-GB" sz="2000" i="1" dirty="0"/>
              <a:t>already are</a:t>
            </a:r>
            <a:r>
              <a:rPr lang="en-GB" sz="2000" dirty="0"/>
              <a:t> evidence-based (or evidence-based enough)</a:t>
            </a:r>
          </a:p>
          <a:p>
            <a:r>
              <a:rPr lang="en-GB" sz="2000" dirty="0"/>
              <a:t>Access to only some sources/types of evidence</a:t>
            </a:r>
          </a:p>
          <a:p>
            <a:r>
              <a:rPr lang="en-GB" sz="2000" dirty="0"/>
              <a:t>The perceived need for speed</a:t>
            </a:r>
          </a:p>
          <a:p>
            <a:r>
              <a:rPr lang="en-GB" sz="2000" dirty="0"/>
              <a:t>Crude benchmarking</a:t>
            </a:r>
          </a:p>
          <a:p>
            <a:r>
              <a:rPr lang="en-GB" sz="2000" dirty="0"/>
              <a:t>Lack of attention to problem and </a:t>
            </a:r>
            <a:r>
              <a:rPr lang="en-GB" sz="2000" dirty="0" err="1"/>
              <a:t>solutioneering</a:t>
            </a:r>
            <a:endParaRPr lang="en-GB" sz="2000"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30</a:t>
            </a:fld>
            <a:endParaRPr lang="en-GB">
              <a:solidFill>
                <a:srgbClr val="000000"/>
              </a:solidFill>
            </a:endParaRPr>
          </a:p>
        </p:txBody>
      </p:sp>
    </p:spTree>
    <p:extLst>
      <p:ext uri="{BB962C8B-B14F-4D97-AF65-F5344CB8AC3E}">
        <p14:creationId xmlns:p14="http://schemas.microsoft.com/office/powerpoint/2010/main" val="43977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Misconceptions of evidence-based practice (in management)</a:t>
            </a:r>
          </a:p>
        </p:txBody>
      </p:sp>
      <p:sp>
        <p:nvSpPr>
          <p:cNvPr id="3" name="Content Placeholder 2"/>
          <p:cNvSpPr>
            <a:spLocks noGrp="1"/>
          </p:cNvSpPr>
          <p:nvPr>
            <p:ph idx="1"/>
          </p:nvPr>
        </p:nvSpPr>
        <p:spPr/>
        <p:txBody>
          <a:bodyPr>
            <a:normAutofit fontScale="92500" lnSpcReduction="20000"/>
          </a:bodyPr>
          <a:lstStyle/>
          <a:p>
            <a:r>
              <a:rPr lang="en-GB" dirty="0"/>
              <a:t>Practitioners can’t use their experience - it’s mostly about scientific/academic evidence</a:t>
            </a:r>
          </a:p>
          <a:p>
            <a:r>
              <a:rPr lang="en-GB" dirty="0"/>
              <a:t>It’s about the truth and proving things</a:t>
            </a:r>
          </a:p>
          <a:p>
            <a:r>
              <a:rPr lang="en-GB" dirty="0"/>
              <a:t>It’s about making perfectly-informed decisions using all the necessary information</a:t>
            </a:r>
          </a:p>
          <a:p>
            <a:r>
              <a:rPr lang="en-GB" dirty="0"/>
              <a:t>Gathering the evidence will give you The Answer</a:t>
            </a:r>
          </a:p>
          <a:p>
            <a:r>
              <a:rPr lang="en-GB" dirty="0"/>
              <a:t>It’s about new ‘cutting edge’ ideas and studies</a:t>
            </a:r>
          </a:p>
          <a:p>
            <a:r>
              <a:rPr lang="en-GB" dirty="0"/>
              <a:t>Experts/academics know all about the evidence so you just need to ask them</a:t>
            </a:r>
          </a:p>
          <a:p>
            <a:r>
              <a:rPr lang="en-GB" dirty="0"/>
              <a:t>It’s an academic versus practitioner thing</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31</a:t>
            </a:fld>
            <a:endParaRPr lang="en-GB">
              <a:solidFill>
                <a:srgbClr val="000000"/>
              </a:solidFill>
            </a:endParaRPr>
          </a:p>
        </p:txBody>
      </p:sp>
    </p:spTree>
    <p:extLst>
      <p:ext uri="{BB962C8B-B14F-4D97-AF65-F5344CB8AC3E}">
        <p14:creationId xmlns:p14="http://schemas.microsoft.com/office/powerpoint/2010/main" val="933706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Strong and wrong beliefs</a:t>
            </a:r>
            <a:endParaRPr lang="en-GB" dirty="0"/>
          </a:p>
        </p:txBody>
      </p:sp>
      <p:sp>
        <p:nvSpPr>
          <p:cNvPr id="3" name="Content Placeholder 2"/>
          <p:cNvSpPr>
            <a:spLocks noGrp="1"/>
          </p:cNvSpPr>
          <p:nvPr>
            <p:ph idx="1"/>
          </p:nvPr>
        </p:nvSpPr>
        <p:spPr/>
        <p:txBody>
          <a:bodyPr/>
          <a:lstStyle/>
          <a:p>
            <a:endParaRPr lang="en-GB" dirty="0"/>
          </a:p>
          <a:p>
            <a:r>
              <a:rPr lang="en-GB" i="1" dirty="0"/>
              <a:t>It </a:t>
            </a:r>
            <a:r>
              <a:rPr lang="en-GB" i="1" dirty="0" err="1"/>
              <a:t>ain't</a:t>
            </a:r>
            <a:r>
              <a:rPr lang="en-GB" i="1" dirty="0"/>
              <a:t> what you don't know that gets you into trouble. It's what you know for sure that just </a:t>
            </a:r>
            <a:r>
              <a:rPr lang="en-GB" i="1" dirty="0" err="1"/>
              <a:t>ain't</a:t>
            </a:r>
            <a:r>
              <a:rPr lang="en-GB" i="1" dirty="0"/>
              <a:t> so.  </a:t>
            </a:r>
            <a:r>
              <a:rPr lang="en-GB" dirty="0"/>
              <a:t>(Mark Twain)</a:t>
            </a:r>
          </a:p>
          <a:p>
            <a:r>
              <a:rPr lang="en-GB" i="1" dirty="0"/>
              <a:t>The greatest enemy of knowledge is not ignorance, it is the illusion of knowledge</a:t>
            </a:r>
            <a:r>
              <a:rPr lang="en-GB" dirty="0"/>
              <a:t> (Stephen Hawking)</a:t>
            </a:r>
          </a:p>
          <a:p>
            <a:r>
              <a:rPr lang="en-GB" dirty="0"/>
              <a:t>Ignorance is fine – false beliefs not so</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32</a:t>
            </a:fld>
            <a:endParaRPr lang="en-GB">
              <a:solidFill>
                <a:srgbClr val="000000"/>
              </a:solidFill>
            </a:endParaRPr>
          </a:p>
        </p:txBody>
      </p:sp>
    </p:spTree>
    <p:extLst>
      <p:ext uri="{BB962C8B-B14F-4D97-AF65-F5344CB8AC3E}">
        <p14:creationId xmlns:p14="http://schemas.microsoft.com/office/powerpoint/2010/main" val="397817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examples…</a:t>
            </a:r>
          </a:p>
        </p:txBody>
      </p:sp>
      <p:sp>
        <p:nvSpPr>
          <p:cNvPr id="3" name="Content Placeholder 2"/>
          <p:cNvSpPr>
            <a:spLocks noGrp="1"/>
          </p:cNvSpPr>
          <p:nvPr>
            <p:ph idx="1"/>
          </p:nvPr>
        </p:nvSpPr>
        <p:spPr/>
        <p:txBody>
          <a:bodyPr>
            <a:normAutofit/>
          </a:bodyPr>
          <a:lstStyle/>
          <a:p>
            <a:r>
              <a:rPr lang="en-GB" dirty="0"/>
              <a:t>What’s happened to average job tenure in the past 10 years?  Up?  Down?  Stayed same?</a:t>
            </a:r>
          </a:p>
          <a:p>
            <a:r>
              <a:rPr lang="en-GB" dirty="0"/>
              <a:t>Job satisfaction in past 15 years?  Up?  Down?  Stayed same?</a:t>
            </a:r>
          </a:p>
          <a:p>
            <a:r>
              <a:rPr lang="en-GB" dirty="0"/>
              <a:t>Generational differences in work attitudes? Large?  Small?  None?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33</a:t>
            </a:fld>
            <a:endParaRPr lang="en-GB">
              <a:solidFill>
                <a:srgbClr val="000000"/>
              </a:solidFill>
            </a:endParaRPr>
          </a:p>
        </p:txBody>
      </p:sp>
    </p:spTree>
    <p:extLst>
      <p:ext uri="{BB962C8B-B14F-4D97-AF65-F5344CB8AC3E}">
        <p14:creationId xmlns:p14="http://schemas.microsoft.com/office/powerpoint/2010/main" val="3148062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tenure UK</a:t>
            </a:r>
          </a:p>
        </p:txBody>
      </p:sp>
      <p:pic>
        <p:nvPicPr>
          <p:cNvPr id="5" name="Content Placeholder 4"/>
          <p:cNvPicPr>
            <a:picLocks noGrp="1" noChangeAspect="1"/>
          </p:cNvPicPr>
          <p:nvPr>
            <p:ph idx="1"/>
          </p:nvPr>
        </p:nvPicPr>
        <p:blipFill>
          <a:blip r:embed="rId2"/>
          <a:stretch>
            <a:fillRect/>
          </a:stretch>
        </p:blipFill>
        <p:spPr>
          <a:xfrm>
            <a:off x="212401" y="1988840"/>
            <a:ext cx="11758731" cy="3096343"/>
          </a:xfrm>
          <a:prstGeom prst="rect">
            <a:avLst/>
          </a:prstGeom>
        </p:spPr>
      </p:pic>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34</a:t>
            </a:fld>
            <a:endParaRPr lang="en-GB">
              <a:solidFill>
                <a:srgbClr val="000000"/>
              </a:solidFill>
            </a:endParaRPr>
          </a:p>
        </p:txBody>
      </p:sp>
    </p:spTree>
    <p:extLst>
      <p:ext uri="{BB962C8B-B14F-4D97-AF65-F5344CB8AC3E}">
        <p14:creationId xmlns:p14="http://schemas.microsoft.com/office/powerpoint/2010/main" val="1723203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tenure USA</a:t>
            </a:r>
          </a:p>
        </p:txBody>
      </p:sp>
      <p:pic>
        <p:nvPicPr>
          <p:cNvPr id="6" name="Content Placeholder 5"/>
          <p:cNvPicPr>
            <a:picLocks noGrp="1" noChangeAspect="1"/>
          </p:cNvPicPr>
          <p:nvPr>
            <p:ph idx="1"/>
          </p:nvPr>
        </p:nvPicPr>
        <p:blipFill>
          <a:blip r:embed="rId2"/>
          <a:stretch>
            <a:fillRect/>
          </a:stretch>
        </p:blipFill>
        <p:spPr>
          <a:xfrm>
            <a:off x="606825" y="1412776"/>
            <a:ext cx="10969883" cy="5040560"/>
          </a:xfrm>
          <a:prstGeom prst="rect">
            <a:avLst/>
          </a:prstGeom>
        </p:spPr>
      </p:pic>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35</a:t>
            </a:fld>
            <a:endParaRPr lang="en-GB">
              <a:solidFill>
                <a:srgbClr val="000000"/>
              </a:solidFill>
            </a:endParaRPr>
          </a:p>
        </p:txBody>
      </p:sp>
    </p:spTree>
    <p:extLst>
      <p:ext uri="{BB962C8B-B14F-4D97-AF65-F5344CB8AC3E}">
        <p14:creationId xmlns:p14="http://schemas.microsoft.com/office/powerpoint/2010/main" val="3023710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Job satisfaction UK</a:t>
            </a:r>
          </a:p>
        </p:txBody>
      </p:sp>
      <p:pic>
        <p:nvPicPr>
          <p:cNvPr id="5" name="Content Placeholder 4"/>
          <p:cNvPicPr>
            <a:picLocks noGrp="1" noChangeAspect="1"/>
          </p:cNvPicPr>
          <p:nvPr>
            <p:ph idx="1"/>
          </p:nvPr>
        </p:nvPicPr>
        <p:blipFill>
          <a:blip r:embed="rId2"/>
          <a:stretch>
            <a:fillRect/>
          </a:stretch>
        </p:blipFill>
        <p:spPr>
          <a:xfrm>
            <a:off x="1103098" y="1628801"/>
            <a:ext cx="9977340" cy="4238625"/>
          </a:xfrm>
          <a:prstGeom prst="rect">
            <a:avLst/>
          </a:prstGeom>
        </p:spPr>
      </p:pic>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36</a:t>
            </a:fld>
            <a:endParaRPr lang="en-GB">
              <a:solidFill>
                <a:srgbClr val="000000"/>
              </a:solidFill>
            </a:endParaRPr>
          </a:p>
        </p:txBody>
      </p:sp>
    </p:spTree>
    <p:extLst>
      <p:ext uri="{BB962C8B-B14F-4D97-AF65-F5344CB8AC3E}">
        <p14:creationId xmlns:p14="http://schemas.microsoft.com/office/powerpoint/2010/main" val="2951393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584" y="152400"/>
            <a:ext cx="11146367" cy="756320"/>
          </a:xfrm>
        </p:spPr>
        <p:txBody>
          <a:bodyPr/>
          <a:lstStyle/>
          <a:p>
            <a:r>
              <a:rPr lang="en-GB" dirty="0"/>
              <a:t>USA</a:t>
            </a:r>
          </a:p>
        </p:txBody>
      </p:sp>
      <p:pic>
        <p:nvPicPr>
          <p:cNvPr id="5" name="Content Placeholder 4"/>
          <p:cNvPicPr>
            <a:picLocks noGrp="1" noChangeAspect="1"/>
          </p:cNvPicPr>
          <p:nvPr>
            <p:ph idx="1"/>
          </p:nvPr>
        </p:nvPicPr>
        <p:blipFill>
          <a:blip r:embed="rId2"/>
          <a:stretch>
            <a:fillRect/>
          </a:stretch>
        </p:blipFill>
        <p:spPr>
          <a:xfrm>
            <a:off x="3403468" y="253489"/>
            <a:ext cx="5376597" cy="6257762"/>
          </a:xfrm>
          <a:prstGeom prst="rect">
            <a:avLst/>
          </a:prstGeom>
        </p:spPr>
      </p:pic>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37</a:t>
            </a:fld>
            <a:endParaRPr lang="en-GB">
              <a:solidFill>
                <a:srgbClr val="000000"/>
              </a:solidFill>
            </a:endParaRPr>
          </a:p>
        </p:txBody>
      </p:sp>
    </p:spTree>
    <p:extLst>
      <p:ext uri="{BB962C8B-B14F-4D97-AF65-F5344CB8AC3E}">
        <p14:creationId xmlns:p14="http://schemas.microsoft.com/office/powerpoint/2010/main" val="825509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Generational differences in work attitudes?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38</a:t>
            </a:fld>
            <a:endParaRPr lang="en-GB">
              <a:solidFill>
                <a:srgbClr val="000000"/>
              </a:solidFill>
            </a:endParaRPr>
          </a:p>
        </p:txBody>
      </p:sp>
      <p:pic>
        <p:nvPicPr>
          <p:cNvPr id="2050" name="Picture 2" descr="https://pbs.twimg.com/media/COxCr_gW8AAi2s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1207" y="2204864"/>
            <a:ext cx="10081120" cy="14896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pbs.twimg.com/media/COxA7YuWcAA6x8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684" y="4437115"/>
            <a:ext cx="10684167" cy="1255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37092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What’s wrong with strong and wrong beliefs?</a:t>
            </a:r>
          </a:p>
        </p:txBody>
      </p:sp>
      <p:sp>
        <p:nvSpPr>
          <p:cNvPr id="3" name="Content Placeholder 2"/>
          <p:cNvSpPr>
            <a:spLocks noGrp="1"/>
          </p:cNvSpPr>
          <p:nvPr>
            <p:ph idx="1"/>
          </p:nvPr>
        </p:nvSpPr>
        <p:spPr/>
        <p:txBody>
          <a:bodyPr/>
          <a:lstStyle/>
          <a:p>
            <a:r>
              <a:rPr lang="en-GB" dirty="0"/>
              <a:t>How might such beliefs affect the decisions a manager makes in relation to (for example)</a:t>
            </a:r>
          </a:p>
          <a:p>
            <a:pPr lvl="1"/>
            <a:r>
              <a:rPr lang="en-GB" dirty="0"/>
              <a:t>Recruitment practices?</a:t>
            </a:r>
          </a:p>
          <a:p>
            <a:pPr lvl="1"/>
            <a:r>
              <a:rPr lang="en-GB" dirty="0"/>
              <a:t>Retention practices?</a:t>
            </a:r>
          </a:p>
          <a:p>
            <a:pPr lvl="1"/>
            <a:r>
              <a:rPr lang="en-GB" dirty="0"/>
              <a:t>Improving job satisfaction?</a:t>
            </a:r>
          </a:p>
          <a:p>
            <a:pPr lvl="1"/>
            <a:r>
              <a:rPr lang="en-GB" dirty="0"/>
              <a:t>The speed with which decisions need to be made?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39</a:t>
            </a:fld>
            <a:endParaRPr lang="en-GB">
              <a:solidFill>
                <a:srgbClr val="000000"/>
              </a:solidFill>
            </a:endParaRPr>
          </a:p>
        </p:txBody>
      </p:sp>
    </p:spTree>
    <p:extLst>
      <p:ext uri="{BB962C8B-B14F-4D97-AF65-F5344CB8AC3E}">
        <p14:creationId xmlns:p14="http://schemas.microsoft.com/office/powerpoint/2010/main" val="1203978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1547794" y="2362200"/>
            <a:ext cx="9191940" cy="1569660"/>
          </a:xfrm>
          <a:prstGeom prst="rect">
            <a:avLst/>
          </a:prstGeom>
          <a:noFill/>
        </p:spPr>
        <p:txBody>
          <a:bodyPr wrap="none" rtlCol="0">
            <a:spAutoFit/>
          </a:bodyPr>
          <a:lstStyle/>
          <a:p>
            <a:pPr algn="ctr"/>
            <a:r>
              <a:rPr lang="en-GB" sz="4800" dirty="0">
                <a:solidFill>
                  <a:srgbClr val="18278E"/>
                </a:solidFill>
                <a:latin typeface="Microsoft YaHei UI" panose="020B0503020204020204" pitchFamily="34" charset="-122"/>
                <a:ea typeface="Microsoft YaHei UI" panose="020B0503020204020204" pitchFamily="34" charset="-122"/>
              </a:rPr>
              <a:t>So what about Evidence Based</a:t>
            </a:r>
          </a:p>
          <a:p>
            <a:pPr algn="ctr"/>
            <a:r>
              <a:rPr lang="en-GB" sz="4800" dirty="0">
                <a:solidFill>
                  <a:srgbClr val="18278E"/>
                </a:solidFill>
                <a:latin typeface="Microsoft YaHei UI" panose="020B0503020204020204" pitchFamily="34" charset="-122"/>
                <a:ea typeface="Microsoft YaHei UI" panose="020B0503020204020204" pitchFamily="34" charset="-122"/>
              </a:rPr>
              <a:t>Management?</a:t>
            </a:r>
          </a:p>
        </p:txBody>
      </p:sp>
      <p:sp>
        <p:nvSpPr>
          <p:cNvPr id="7" name="TextBox 6"/>
          <p:cNvSpPr txBox="1"/>
          <p:nvPr/>
        </p:nvSpPr>
        <p:spPr>
          <a:xfrm>
            <a:off x="2412229" y="4287460"/>
            <a:ext cx="7463069"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Professor Rob Briner</a:t>
            </a:r>
          </a:p>
          <a:p>
            <a:pPr algn="ctr"/>
            <a:r>
              <a:rPr lang="en-GB" sz="2800" dirty="0">
                <a:solidFill>
                  <a:srgbClr val="18278E"/>
                </a:solidFill>
                <a:latin typeface="Microsoft YaHei UI" panose="020B0503020204020204" pitchFamily="34" charset="-122"/>
                <a:ea typeface="Microsoft YaHei UI" panose="020B0503020204020204" pitchFamily="34" charset="-122"/>
              </a:rPr>
              <a:t>University of Bath, School of Management</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2221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GB"/>
              <a:t>Error and biases in problem-solving and decision-making</a:t>
            </a:r>
          </a:p>
        </p:txBody>
      </p:sp>
      <p:sp>
        <p:nvSpPr>
          <p:cNvPr id="3" name="Content Placeholder 2"/>
          <p:cNvSpPr>
            <a:spLocks noGrp="1"/>
          </p:cNvSpPr>
          <p:nvPr>
            <p:ph idx="1"/>
          </p:nvPr>
        </p:nvSpPr>
        <p:spPr/>
        <p:txBody>
          <a:bodyPr/>
          <a:lstStyle/>
          <a:p>
            <a:pPr>
              <a:defRPr/>
            </a:pPr>
            <a:endParaRPr lang="en-GB" dirty="0"/>
          </a:p>
          <a:p>
            <a:pPr>
              <a:defRPr/>
            </a:pPr>
            <a:endParaRPr lang="en-GB" dirty="0"/>
          </a:p>
          <a:p>
            <a:pPr>
              <a:defRPr/>
            </a:pPr>
            <a:endParaRPr lang="en-GB" dirty="0"/>
          </a:p>
          <a:p>
            <a:pPr marL="0" indent="0">
              <a:buFont typeface="Wingdings" pitchFamily="2" charset="2"/>
              <a:buNone/>
              <a:defRPr/>
            </a:pPr>
            <a:endParaRPr lang="en-GB" dirty="0"/>
          </a:p>
          <a:p>
            <a:pPr marL="0" indent="0">
              <a:buFont typeface="Wingdings" pitchFamily="2" charset="2"/>
              <a:buNone/>
              <a:defRPr/>
            </a:pPr>
            <a:r>
              <a:rPr lang="en-GB" dirty="0"/>
              <a:t>A bat and ball cost one pound and ten pence. The bat costs a pound more than the ball. How much does the ball cost?</a:t>
            </a:r>
          </a:p>
        </p:txBody>
      </p:sp>
      <p:sp>
        <p:nvSpPr>
          <p:cNvPr id="4" name="Slide Number Placeholder 3"/>
          <p:cNvSpPr>
            <a:spLocks noGrp="1"/>
          </p:cNvSpPr>
          <p:nvPr>
            <p:ph type="sldNum" sz="quarter" idx="10"/>
          </p:nvPr>
        </p:nvSpPr>
        <p:spPr/>
        <p:txBody>
          <a:bodyPr/>
          <a:lstStyle/>
          <a:p>
            <a:pPr>
              <a:defRPr/>
            </a:pPr>
            <a:fld id="{12E996F2-F154-4614-9530-37557D66ECB5}" type="slidenum">
              <a:rPr lang="en-GB" smtClean="0">
                <a:solidFill>
                  <a:srgbClr val="000000"/>
                </a:solidFill>
              </a:rPr>
              <a:pPr>
                <a:defRPr/>
              </a:pPr>
              <a:t>40</a:t>
            </a:fld>
            <a:endParaRPr lang="en-GB">
              <a:solidFill>
                <a:srgbClr val="000000"/>
              </a:solidFill>
            </a:endParaRPr>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9600" y="1252340"/>
            <a:ext cx="5827184"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53827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t>Error and biases in problem-solving and decision-making – some </a:t>
            </a:r>
            <a:r>
              <a:rPr lang="en-GB" i="1"/>
              <a:t>examples</a:t>
            </a:r>
            <a:endParaRPr lang="en-GB"/>
          </a:p>
        </p:txBody>
      </p:sp>
      <p:sp>
        <p:nvSpPr>
          <p:cNvPr id="16387" name="Content Placeholder 2"/>
          <p:cNvSpPr>
            <a:spLocks noGrp="1"/>
          </p:cNvSpPr>
          <p:nvPr>
            <p:ph idx="1"/>
          </p:nvPr>
        </p:nvSpPr>
        <p:spPr/>
        <p:txBody>
          <a:bodyPr>
            <a:normAutofit lnSpcReduction="10000"/>
          </a:bodyPr>
          <a:lstStyle/>
          <a:p>
            <a:r>
              <a:rPr lang="en-GB" sz="2200" i="1" dirty="0"/>
              <a:t>Confirmation bias:</a:t>
            </a:r>
            <a:r>
              <a:rPr lang="en-GB" sz="2200" dirty="0"/>
              <a:t>  Tendency to interpret and search for information consistent with one’s prior beliefs</a:t>
            </a:r>
          </a:p>
          <a:p>
            <a:r>
              <a:rPr lang="en-GB" sz="2200" i="1" dirty="0"/>
              <a:t>Availability heuristic:</a:t>
            </a:r>
            <a:r>
              <a:rPr lang="en-GB" sz="2200" dirty="0"/>
              <a:t> Tendency to overestimate likelihood of events with greater availability in memory – “if you can think of it, it must be important”</a:t>
            </a:r>
          </a:p>
          <a:p>
            <a:pPr>
              <a:defRPr/>
            </a:pPr>
            <a:r>
              <a:rPr lang="en-GB" sz="2200" i="1" dirty="0"/>
              <a:t>Hindsight bias:</a:t>
            </a:r>
            <a:r>
              <a:rPr lang="en-GB" sz="2200" dirty="0"/>
              <a:t>  Tendency to see past events as being more predictable than they were before the event occurred</a:t>
            </a:r>
          </a:p>
          <a:p>
            <a:pPr>
              <a:defRPr/>
            </a:pPr>
            <a:r>
              <a:rPr lang="en-GB" sz="2200" i="1" dirty="0"/>
              <a:t>Anchoring effect:</a:t>
            </a:r>
            <a:r>
              <a:rPr lang="en-GB" sz="2200" dirty="0"/>
              <a:t>  Tendency to rely too heavily or over-emphasize one piece of information (e.g., wine price lists, large reductions in price)</a:t>
            </a:r>
          </a:p>
          <a:p>
            <a:pPr>
              <a:defRPr/>
            </a:pPr>
            <a:r>
              <a:rPr lang="en-GB" sz="2200" i="1" dirty="0"/>
              <a:t>Framing effect:</a:t>
            </a:r>
            <a:r>
              <a:rPr lang="en-GB" sz="2200" dirty="0"/>
              <a:t> Drawing different conclusions from exactly the same information presented in different ways (e.g., a ready meal that’s “85% fat free” or “only 15% fat”)</a:t>
            </a:r>
          </a:p>
          <a:p>
            <a:pPr>
              <a:defRPr/>
            </a:pPr>
            <a:r>
              <a:rPr lang="en-GB" sz="2200" i="1" dirty="0"/>
              <a:t>Meta-cognitive bias</a:t>
            </a:r>
            <a:r>
              <a:rPr lang="en-GB" sz="2200" dirty="0"/>
              <a:t>: The belief we are immune from such biases</a:t>
            </a:r>
          </a:p>
        </p:txBody>
      </p:sp>
      <p:sp>
        <p:nvSpPr>
          <p:cNvPr id="4" name="Slide Number Placeholder 3"/>
          <p:cNvSpPr>
            <a:spLocks noGrp="1"/>
          </p:cNvSpPr>
          <p:nvPr>
            <p:ph type="sldNum" sz="quarter" idx="10"/>
          </p:nvPr>
        </p:nvSpPr>
        <p:spPr/>
        <p:txBody>
          <a:bodyPr/>
          <a:lstStyle/>
          <a:p>
            <a:pPr>
              <a:defRPr/>
            </a:pPr>
            <a:fld id="{4D6367C5-E85E-4D2F-9F23-6CE1B46224F8}" type="slidenum">
              <a:rPr lang="en-GB" smtClean="0">
                <a:solidFill>
                  <a:srgbClr val="000000"/>
                </a:solidFill>
              </a:rPr>
              <a:pPr>
                <a:defRPr/>
              </a:pPr>
              <a:t>41</a:t>
            </a:fld>
            <a:endParaRPr lang="en-GB">
              <a:solidFill>
                <a:srgbClr val="000000"/>
              </a:solidFill>
            </a:endParaRPr>
          </a:p>
        </p:txBody>
      </p:sp>
    </p:spTree>
    <p:extLst>
      <p:ext uri="{BB962C8B-B14F-4D97-AF65-F5344CB8AC3E}">
        <p14:creationId xmlns:p14="http://schemas.microsoft.com/office/powerpoint/2010/main" val="2149380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dirty="0"/>
              <a:t>Fads and fashions</a:t>
            </a:r>
          </a:p>
        </p:txBody>
      </p:sp>
      <p:sp>
        <p:nvSpPr>
          <p:cNvPr id="32771" name="Content Placeholder 2"/>
          <p:cNvSpPr>
            <a:spLocks noGrp="1"/>
          </p:cNvSpPr>
          <p:nvPr>
            <p:ph idx="1"/>
          </p:nvPr>
        </p:nvSpPr>
        <p:spPr/>
        <p:txBody>
          <a:bodyPr/>
          <a:lstStyle/>
          <a:p>
            <a:r>
              <a:rPr lang="en-GB" dirty="0"/>
              <a:t>Business process re-engineering</a:t>
            </a:r>
          </a:p>
          <a:p>
            <a:r>
              <a:rPr lang="en-GB" dirty="0"/>
              <a:t>Total quality management</a:t>
            </a:r>
          </a:p>
          <a:p>
            <a:r>
              <a:rPr lang="en-GB" dirty="0"/>
              <a:t>Quality circles</a:t>
            </a:r>
          </a:p>
          <a:p>
            <a:r>
              <a:rPr lang="en-GB" dirty="0"/>
              <a:t>Talent management</a:t>
            </a:r>
          </a:p>
          <a:p>
            <a:r>
              <a:rPr lang="en-GB" dirty="0"/>
              <a:t>Lean</a:t>
            </a:r>
          </a:p>
          <a:p>
            <a:r>
              <a:rPr lang="en-GB" dirty="0"/>
              <a:t>Outsourcing</a:t>
            </a:r>
          </a:p>
          <a:p>
            <a:r>
              <a:rPr lang="en-GB" dirty="0"/>
              <a:t>Employee Stock Ownership</a:t>
            </a:r>
          </a:p>
          <a:p>
            <a:endParaRPr lang="en-GB" dirty="0"/>
          </a:p>
        </p:txBody>
      </p:sp>
      <p:sp>
        <p:nvSpPr>
          <p:cNvPr id="4" name="Slide Number Placeholder 3"/>
          <p:cNvSpPr>
            <a:spLocks noGrp="1"/>
          </p:cNvSpPr>
          <p:nvPr>
            <p:ph type="sldNum" sz="quarter" idx="10"/>
          </p:nvPr>
        </p:nvSpPr>
        <p:spPr/>
        <p:txBody>
          <a:bodyPr/>
          <a:lstStyle/>
          <a:p>
            <a:pPr>
              <a:defRPr/>
            </a:pPr>
            <a:fld id="{07F1FBAE-9118-4480-9DBD-B5E859E05C47}" type="slidenum">
              <a:rPr lang="en-GB" smtClean="0">
                <a:solidFill>
                  <a:srgbClr val="000000"/>
                </a:solidFill>
              </a:rPr>
              <a:pPr>
                <a:defRPr/>
              </a:pPr>
              <a:t>42</a:t>
            </a:fld>
            <a:endParaRPr lang="en-GB" dirty="0">
              <a:solidFill>
                <a:srgbClr val="000000"/>
              </a:solidFill>
            </a:endParaRPr>
          </a:p>
        </p:txBody>
      </p:sp>
    </p:spTree>
    <p:extLst>
      <p:ext uri="{BB962C8B-B14F-4D97-AF65-F5344CB8AC3E}">
        <p14:creationId xmlns:p14="http://schemas.microsoft.com/office/powerpoint/2010/main" val="27323019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GB"/>
          </a:p>
        </p:txBody>
      </p:sp>
      <p:sp>
        <p:nvSpPr>
          <p:cNvPr id="33795"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A597051-087C-4BB1-B21A-772D2BB35655}" type="slidenum">
              <a:rPr lang="en-GB" smtClean="0">
                <a:solidFill>
                  <a:srgbClr val="000000"/>
                </a:solidFill>
              </a:rPr>
              <a:pPr>
                <a:defRPr/>
              </a:pPr>
              <a:t>43</a:t>
            </a:fld>
            <a:endParaRPr lang="en-GB" dirty="0">
              <a:solidFill>
                <a:srgbClr val="000000"/>
              </a:solidFill>
            </a:endParaRPr>
          </a:p>
        </p:txBody>
      </p:sp>
      <p:pic>
        <p:nvPicPr>
          <p:cNvPr id="337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968" y="0"/>
            <a:ext cx="5960533"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811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GB"/>
          </a:p>
        </p:txBody>
      </p:sp>
      <p:sp>
        <p:nvSpPr>
          <p:cNvPr id="34819"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B35A942C-2A61-40C3-BA6D-E0BA43CAC6B4}" type="slidenum">
              <a:rPr lang="en-GB" smtClean="0">
                <a:solidFill>
                  <a:srgbClr val="000000"/>
                </a:solidFill>
              </a:rPr>
              <a:pPr>
                <a:defRPr/>
              </a:pPr>
              <a:t>44</a:t>
            </a:fld>
            <a:endParaRPr lang="en-GB" dirty="0">
              <a:solidFill>
                <a:srgbClr val="000000"/>
              </a:solidFill>
            </a:endParaRPr>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719" y="-1588"/>
            <a:ext cx="6142567"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2981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GB"/>
          </a:p>
        </p:txBody>
      </p:sp>
      <p:sp>
        <p:nvSpPr>
          <p:cNvPr id="3584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C6BBF05-A095-474B-9BD8-11DA3475120D}" type="slidenum">
              <a:rPr lang="en-GB" smtClean="0">
                <a:solidFill>
                  <a:srgbClr val="000000"/>
                </a:solidFill>
              </a:rPr>
              <a:pPr>
                <a:defRPr/>
              </a:pPr>
              <a:t>45</a:t>
            </a:fld>
            <a:endParaRPr lang="en-GB" dirty="0">
              <a:solidFill>
                <a:srgbClr val="000000"/>
              </a:solidFill>
            </a:endParaRPr>
          </a:p>
        </p:txBody>
      </p:sp>
      <p:pic>
        <p:nvPicPr>
          <p:cNvPr id="3584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35" y="0"/>
            <a:ext cx="62145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9470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GB"/>
          </a:p>
        </p:txBody>
      </p:sp>
      <p:sp>
        <p:nvSpPr>
          <p:cNvPr id="36867"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9C0878ED-DEDE-4CAD-B174-F95D1D4C3B49}" type="slidenum">
              <a:rPr lang="en-GB" smtClean="0">
                <a:solidFill>
                  <a:srgbClr val="000000"/>
                </a:solidFill>
              </a:rPr>
              <a:pPr>
                <a:defRPr/>
              </a:pPr>
              <a:t>46</a:t>
            </a:fld>
            <a:endParaRPr lang="en-GB" dirty="0">
              <a:solidFill>
                <a:srgbClr val="000000"/>
              </a:solidFill>
            </a:endParaRPr>
          </a:p>
        </p:txBody>
      </p:sp>
      <p:pic>
        <p:nvPicPr>
          <p:cNvPr id="3686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8735" y="39688"/>
            <a:ext cx="6178551" cy="681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1717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en-GB"/>
          </a:p>
        </p:txBody>
      </p:sp>
      <p:sp>
        <p:nvSpPr>
          <p:cNvPr id="37891"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452A5DE-E86C-4E83-AD1D-DD2E74DCAF12}" type="slidenum">
              <a:rPr lang="en-GB" smtClean="0">
                <a:solidFill>
                  <a:srgbClr val="000000"/>
                </a:solidFill>
              </a:rPr>
              <a:pPr>
                <a:defRPr/>
              </a:pPr>
              <a:t>47</a:t>
            </a:fld>
            <a:endParaRPr lang="en-GB" dirty="0">
              <a:solidFill>
                <a:srgbClr val="000000"/>
              </a:solidFill>
            </a:endParaRPr>
          </a:p>
        </p:txBody>
      </p:sp>
      <p:pic>
        <p:nvPicPr>
          <p:cNvPr id="378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4568" y="28575"/>
            <a:ext cx="5977467" cy="682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5508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GB"/>
          </a:p>
        </p:txBody>
      </p:sp>
      <p:sp>
        <p:nvSpPr>
          <p:cNvPr id="38915"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7336797-65D4-43CE-A50C-EE3961DA05F8}" type="slidenum">
              <a:rPr lang="en-GB" smtClean="0">
                <a:solidFill>
                  <a:srgbClr val="000000"/>
                </a:solidFill>
              </a:rPr>
              <a:pPr>
                <a:defRPr/>
              </a:pPr>
              <a:t>48</a:t>
            </a:fld>
            <a:endParaRPr lang="en-GB" dirty="0">
              <a:solidFill>
                <a:srgbClr val="000000"/>
              </a:solidFill>
            </a:endParaRPr>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2100" y="-17463"/>
            <a:ext cx="6527800" cy="689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738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t>ABRAHAMSON (1996)</a:t>
            </a:r>
          </a:p>
        </p:txBody>
      </p:sp>
      <p:sp>
        <p:nvSpPr>
          <p:cNvPr id="22531"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1525169-301F-4E55-9C85-1665D634784F}" type="slidenum">
              <a:rPr lang="en-GB" smtClean="0">
                <a:solidFill>
                  <a:srgbClr val="000000"/>
                </a:solidFill>
              </a:rPr>
              <a:pPr>
                <a:defRPr/>
              </a:pPr>
              <a:t>49</a:t>
            </a:fld>
            <a:endParaRPr lang="en-GB" dirty="0">
              <a:solidFill>
                <a:srgbClr val="000000"/>
              </a:solidFill>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52" y="1314450"/>
            <a:ext cx="8669867" cy="549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037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4565" y="2520952"/>
            <a:ext cx="11137237" cy="1152128"/>
          </a:xfrm>
        </p:spPr>
        <p:txBody>
          <a:bodyPr/>
          <a:lstStyle/>
          <a:p>
            <a:r>
              <a:rPr lang="en-GB" sz="3500" b="1" dirty="0"/>
              <a:t>SO WHAT ABOUT</a:t>
            </a:r>
            <a:br>
              <a:rPr lang="en-GB" sz="3500" b="1" dirty="0"/>
            </a:br>
            <a:r>
              <a:rPr lang="en-GB" sz="3500" b="1" dirty="0"/>
              <a:t>EVIDENCE-BASED MANAGEMENT?</a:t>
            </a:r>
          </a:p>
        </p:txBody>
      </p:sp>
      <p:sp>
        <p:nvSpPr>
          <p:cNvPr id="6" name="Subtitle 5"/>
          <p:cNvSpPr>
            <a:spLocks noGrp="1"/>
          </p:cNvSpPr>
          <p:nvPr>
            <p:ph type="subTitle" idx="1"/>
          </p:nvPr>
        </p:nvSpPr>
        <p:spPr>
          <a:xfrm>
            <a:off x="1825823" y="3910851"/>
            <a:ext cx="8534400" cy="481608"/>
          </a:xfrm>
        </p:spPr>
        <p:txBody>
          <a:bodyPr/>
          <a:lstStyle/>
          <a:p>
            <a:r>
              <a:rPr lang="en-GB" sz="2800" dirty="0"/>
              <a:t>Rob B Briner</a:t>
            </a:r>
          </a:p>
        </p:txBody>
      </p:sp>
      <p:sp>
        <p:nvSpPr>
          <p:cNvPr id="5" name="Rectangle 2"/>
          <p:cNvSpPr txBox="1">
            <a:spLocks noChangeArrowheads="1"/>
          </p:cNvSpPr>
          <p:nvPr/>
        </p:nvSpPr>
        <p:spPr bwMode="auto">
          <a:xfrm>
            <a:off x="1031584" y="6237312"/>
            <a:ext cx="10363200" cy="44628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3600">
                <a:solidFill>
                  <a:srgbClr val="000000"/>
                </a:solidFill>
                <a:latin typeface="+mj-lt"/>
                <a:ea typeface="+mj-ea"/>
                <a:cs typeface="Times New Roman" pitchFamily="18" charset="0"/>
              </a:defRPr>
            </a:lvl1pPr>
            <a:lvl2pPr algn="l" rtl="0" eaLnBrk="0" fontAlgn="base" hangingPunct="0">
              <a:spcBef>
                <a:spcPct val="0"/>
              </a:spcBef>
              <a:spcAft>
                <a:spcPct val="0"/>
              </a:spcAft>
              <a:defRPr sz="3500">
                <a:solidFill>
                  <a:srgbClr val="002C84"/>
                </a:solidFill>
                <a:latin typeface="Tahoma" pitchFamily="34" charset="0"/>
              </a:defRPr>
            </a:lvl2pPr>
            <a:lvl3pPr algn="l" rtl="0" eaLnBrk="0" fontAlgn="base" hangingPunct="0">
              <a:spcBef>
                <a:spcPct val="0"/>
              </a:spcBef>
              <a:spcAft>
                <a:spcPct val="0"/>
              </a:spcAft>
              <a:defRPr sz="3500">
                <a:solidFill>
                  <a:srgbClr val="002C84"/>
                </a:solidFill>
                <a:latin typeface="Tahoma" pitchFamily="34" charset="0"/>
              </a:defRPr>
            </a:lvl3pPr>
            <a:lvl4pPr algn="l" rtl="0" eaLnBrk="0" fontAlgn="base" hangingPunct="0">
              <a:spcBef>
                <a:spcPct val="0"/>
              </a:spcBef>
              <a:spcAft>
                <a:spcPct val="0"/>
              </a:spcAft>
              <a:defRPr sz="3500">
                <a:solidFill>
                  <a:srgbClr val="002C84"/>
                </a:solidFill>
                <a:latin typeface="Tahoma" pitchFamily="34" charset="0"/>
              </a:defRPr>
            </a:lvl4pPr>
            <a:lvl5pPr algn="l" rtl="0" eaLnBrk="0" fontAlgn="base" hangingPunct="0">
              <a:spcBef>
                <a:spcPct val="0"/>
              </a:spcBef>
              <a:spcAft>
                <a:spcPct val="0"/>
              </a:spcAft>
              <a:defRPr sz="3500">
                <a:solidFill>
                  <a:srgbClr val="002C84"/>
                </a:solidFill>
                <a:latin typeface="Tahoma" pitchFamily="34" charset="0"/>
              </a:defRPr>
            </a:lvl5pPr>
            <a:lvl6pPr marL="457200" algn="l" rtl="0" eaLnBrk="1" fontAlgn="base" hangingPunct="1">
              <a:spcBef>
                <a:spcPct val="0"/>
              </a:spcBef>
              <a:spcAft>
                <a:spcPct val="0"/>
              </a:spcAft>
              <a:defRPr sz="3500">
                <a:solidFill>
                  <a:srgbClr val="002C84"/>
                </a:solidFill>
                <a:latin typeface="Tahoma" pitchFamily="34" charset="0"/>
              </a:defRPr>
            </a:lvl6pPr>
            <a:lvl7pPr marL="914400" algn="l" rtl="0" eaLnBrk="1" fontAlgn="base" hangingPunct="1">
              <a:spcBef>
                <a:spcPct val="0"/>
              </a:spcBef>
              <a:spcAft>
                <a:spcPct val="0"/>
              </a:spcAft>
              <a:defRPr sz="3500">
                <a:solidFill>
                  <a:srgbClr val="002C84"/>
                </a:solidFill>
                <a:latin typeface="Tahoma" pitchFamily="34" charset="0"/>
              </a:defRPr>
            </a:lvl7pPr>
            <a:lvl8pPr marL="1371600" algn="l" rtl="0" eaLnBrk="1" fontAlgn="base" hangingPunct="1">
              <a:spcBef>
                <a:spcPct val="0"/>
              </a:spcBef>
              <a:spcAft>
                <a:spcPct val="0"/>
              </a:spcAft>
              <a:defRPr sz="3500">
                <a:solidFill>
                  <a:srgbClr val="002C84"/>
                </a:solidFill>
                <a:latin typeface="Tahoma" pitchFamily="34" charset="0"/>
              </a:defRPr>
            </a:lvl8pPr>
            <a:lvl9pPr marL="1828800" algn="l" rtl="0" eaLnBrk="1" fontAlgn="base" hangingPunct="1">
              <a:spcBef>
                <a:spcPct val="0"/>
              </a:spcBef>
              <a:spcAft>
                <a:spcPct val="0"/>
              </a:spcAft>
              <a:defRPr sz="3500">
                <a:solidFill>
                  <a:srgbClr val="002C84"/>
                </a:solidFill>
                <a:latin typeface="Tahoma" pitchFamily="34" charset="0"/>
              </a:defRPr>
            </a:lvl9pPr>
          </a:lstStyle>
          <a:p>
            <a:endParaRPr lang="en-GB" sz="16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480044" y="177416"/>
            <a:ext cx="4512501" cy="1811425"/>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Picture 7"/>
          <p:cNvPicPr>
            <a:picLocks noChangeAspect="1"/>
          </p:cNvPicPr>
          <p:nvPr/>
        </p:nvPicPr>
        <p:blipFill>
          <a:blip r:embed="rId3"/>
          <a:stretch>
            <a:fillRect/>
          </a:stretch>
        </p:blipFill>
        <p:spPr>
          <a:xfrm>
            <a:off x="4905591" y="4386394"/>
            <a:ext cx="2194751" cy="280440"/>
          </a:xfrm>
          <a:prstGeom prst="rect">
            <a:avLst/>
          </a:prstGeom>
        </p:spPr>
      </p:pic>
      <p:sp>
        <p:nvSpPr>
          <p:cNvPr id="9" name="Rectangle 2"/>
          <p:cNvSpPr txBox="1">
            <a:spLocks noChangeArrowheads="1"/>
          </p:cNvSpPr>
          <p:nvPr/>
        </p:nvSpPr>
        <p:spPr bwMode="auto">
          <a:xfrm>
            <a:off x="911424" y="6165304"/>
            <a:ext cx="10363200" cy="44628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3600">
                <a:solidFill>
                  <a:srgbClr val="000000"/>
                </a:solidFill>
                <a:latin typeface="+mj-lt"/>
                <a:ea typeface="+mj-ea"/>
                <a:cs typeface="Times New Roman" pitchFamily="18" charset="0"/>
              </a:defRPr>
            </a:lvl1pPr>
            <a:lvl2pPr algn="l" rtl="0" eaLnBrk="0" fontAlgn="base" hangingPunct="0">
              <a:spcBef>
                <a:spcPct val="0"/>
              </a:spcBef>
              <a:spcAft>
                <a:spcPct val="0"/>
              </a:spcAft>
              <a:defRPr sz="3500">
                <a:solidFill>
                  <a:srgbClr val="002C84"/>
                </a:solidFill>
                <a:latin typeface="Tahoma" pitchFamily="34" charset="0"/>
              </a:defRPr>
            </a:lvl2pPr>
            <a:lvl3pPr algn="l" rtl="0" eaLnBrk="0" fontAlgn="base" hangingPunct="0">
              <a:spcBef>
                <a:spcPct val="0"/>
              </a:spcBef>
              <a:spcAft>
                <a:spcPct val="0"/>
              </a:spcAft>
              <a:defRPr sz="3500">
                <a:solidFill>
                  <a:srgbClr val="002C84"/>
                </a:solidFill>
                <a:latin typeface="Tahoma" pitchFamily="34" charset="0"/>
              </a:defRPr>
            </a:lvl3pPr>
            <a:lvl4pPr algn="l" rtl="0" eaLnBrk="0" fontAlgn="base" hangingPunct="0">
              <a:spcBef>
                <a:spcPct val="0"/>
              </a:spcBef>
              <a:spcAft>
                <a:spcPct val="0"/>
              </a:spcAft>
              <a:defRPr sz="3500">
                <a:solidFill>
                  <a:srgbClr val="002C84"/>
                </a:solidFill>
                <a:latin typeface="Tahoma" pitchFamily="34" charset="0"/>
              </a:defRPr>
            </a:lvl4pPr>
            <a:lvl5pPr algn="l" rtl="0" eaLnBrk="0" fontAlgn="base" hangingPunct="0">
              <a:spcBef>
                <a:spcPct val="0"/>
              </a:spcBef>
              <a:spcAft>
                <a:spcPct val="0"/>
              </a:spcAft>
              <a:defRPr sz="3500">
                <a:solidFill>
                  <a:srgbClr val="002C84"/>
                </a:solidFill>
                <a:latin typeface="Tahoma" pitchFamily="34" charset="0"/>
              </a:defRPr>
            </a:lvl5pPr>
            <a:lvl6pPr marL="457200" algn="l" rtl="0" eaLnBrk="1" fontAlgn="base" hangingPunct="1">
              <a:spcBef>
                <a:spcPct val="0"/>
              </a:spcBef>
              <a:spcAft>
                <a:spcPct val="0"/>
              </a:spcAft>
              <a:defRPr sz="3500">
                <a:solidFill>
                  <a:srgbClr val="002C84"/>
                </a:solidFill>
                <a:latin typeface="Tahoma" pitchFamily="34" charset="0"/>
              </a:defRPr>
            </a:lvl6pPr>
            <a:lvl7pPr marL="914400" algn="l" rtl="0" eaLnBrk="1" fontAlgn="base" hangingPunct="1">
              <a:spcBef>
                <a:spcPct val="0"/>
              </a:spcBef>
              <a:spcAft>
                <a:spcPct val="0"/>
              </a:spcAft>
              <a:defRPr sz="3500">
                <a:solidFill>
                  <a:srgbClr val="002C84"/>
                </a:solidFill>
                <a:latin typeface="Tahoma" pitchFamily="34" charset="0"/>
              </a:defRPr>
            </a:lvl7pPr>
            <a:lvl8pPr marL="1371600" algn="l" rtl="0" eaLnBrk="1" fontAlgn="base" hangingPunct="1">
              <a:spcBef>
                <a:spcPct val="0"/>
              </a:spcBef>
              <a:spcAft>
                <a:spcPct val="0"/>
              </a:spcAft>
              <a:defRPr sz="3500">
                <a:solidFill>
                  <a:srgbClr val="002C84"/>
                </a:solidFill>
                <a:latin typeface="Tahoma" pitchFamily="34" charset="0"/>
              </a:defRPr>
            </a:lvl8pPr>
            <a:lvl9pPr marL="1828800" algn="l" rtl="0" eaLnBrk="1" fontAlgn="base" hangingPunct="1">
              <a:spcBef>
                <a:spcPct val="0"/>
              </a:spcBef>
              <a:spcAft>
                <a:spcPct val="0"/>
              </a:spcAft>
              <a:defRPr sz="3500">
                <a:solidFill>
                  <a:srgbClr val="002C84"/>
                </a:solidFill>
                <a:latin typeface="Tahoma" pitchFamily="34" charset="0"/>
              </a:defRPr>
            </a:lvl9pPr>
          </a:lstStyle>
          <a:p>
            <a:r>
              <a:rPr lang="en-GB" sz="1600" dirty="0"/>
              <a:t>Society of Evidence-Based Policing Winter Conference – Northampton – 02.03.17</a:t>
            </a:r>
          </a:p>
        </p:txBody>
      </p:sp>
      <p:pic>
        <p:nvPicPr>
          <p:cNvPr id="10" name="Picture 7" descr="Image result for queen mary university school of busines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974" y="391494"/>
            <a:ext cx="4824116" cy="12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8688288" y="220578"/>
            <a:ext cx="2496277" cy="400110"/>
          </a:xfrm>
          <a:prstGeom prst="rect">
            <a:avLst/>
          </a:prstGeom>
          <a:noFill/>
        </p:spPr>
        <p:txBody>
          <a:bodyPr wrap="square" rtlCol="0">
            <a:spAutoFit/>
          </a:bodyPr>
          <a:lstStyle/>
          <a:p>
            <a:pPr fontAlgn="base">
              <a:spcBef>
                <a:spcPct val="0"/>
              </a:spcBef>
              <a:spcAft>
                <a:spcPct val="0"/>
              </a:spcAft>
            </a:pPr>
            <a:r>
              <a:rPr lang="en-GB" sz="2000" dirty="0">
                <a:solidFill>
                  <a:srgbClr val="002060"/>
                </a:solidFill>
                <a:latin typeface="Franklin Gothic Medium Cond" panose="020B0606030402020204" pitchFamily="34" charset="0"/>
              </a:rPr>
              <a:t>www.cebma.org</a:t>
            </a:r>
          </a:p>
        </p:txBody>
      </p:sp>
      <p:pic>
        <p:nvPicPr>
          <p:cNvPr id="2" name="Picture 1"/>
          <p:cNvPicPr>
            <a:picLocks noChangeAspect="1"/>
          </p:cNvPicPr>
          <p:nvPr/>
        </p:nvPicPr>
        <p:blipFill>
          <a:blip r:embed="rId5"/>
          <a:stretch>
            <a:fillRect/>
          </a:stretch>
        </p:blipFill>
        <p:spPr>
          <a:xfrm>
            <a:off x="4655842" y="5351356"/>
            <a:ext cx="2710367" cy="885956"/>
          </a:xfrm>
          <a:prstGeom prst="rect">
            <a:avLst/>
          </a:prstGeom>
        </p:spPr>
      </p:pic>
    </p:spTree>
    <p:extLst>
      <p:ext uri="{BB962C8B-B14F-4D97-AF65-F5344CB8AC3E}">
        <p14:creationId xmlns:p14="http://schemas.microsoft.com/office/powerpoint/2010/main" val="297156079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t>Article titles: Miller et al (2004)</a:t>
            </a:r>
          </a:p>
        </p:txBody>
      </p:sp>
      <p:sp>
        <p:nvSpPr>
          <p:cNvPr id="3" name="Content Placeholder 2"/>
          <p:cNvSpPr>
            <a:spLocks noGrp="1"/>
          </p:cNvSpPr>
          <p:nvPr>
            <p:ph idx="1"/>
          </p:nvPr>
        </p:nvSpPr>
        <p:spPr/>
        <p:txBody>
          <a:bodyPr>
            <a:normAutofit lnSpcReduction="10000"/>
          </a:bodyPr>
          <a:lstStyle/>
          <a:p>
            <a:pPr>
              <a:defRPr/>
            </a:pPr>
            <a:r>
              <a:rPr lang="en-GB" b="1" dirty="0"/>
              <a:t>Stage 1 - Ascendancy</a:t>
            </a:r>
            <a:r>
              <a:rPr lang="en-GB" dirty="0"/>
              <a:t>: </a:t>
            </a:r>
            <a:r>
              <a:rPr lang="en-GB" i="1" dirty="0"/>
              <a:t>Total Quality: Wave of the Future</a:t>
            </a:r>
            <a:r>
              <a:rPr lang="en-GB" dirty="0"/>
              <a:t>, </a:t>
            </a:r>
            <a:r>
              <a:rPr lang="en-GB" i="1" dirty="0"/>
              <a:t>Reengineering: It’s Totally Radical</a:t>
            </a:r>
            <a:r>
              <a:rPr lang="en-GB" dirty="0"/>
              <a:t>, </a:t>
            </a:r>
            <a:r>
              <a:rPr lang="en-GB" i="1" dirty="0"/>
              <a:t>Welcome to the Revolution</a:t>
            </a:r>
            <a:r>
              <a:rPr lang="en-GB" dirty="0"/>
              <a:t>, </a:t>
            </a:r>
            <a:r>
              <a:rPr lang="en-GB" i="1" dirty="0"/>
              <a:t>The Promise of Reengineering</a:t>
            </a:r>
            <a:r>
              <a:rPr lang="en-GB" dirty="0"/>
              <a:t>, </a:t>
            </a:r>
            <a:r>
              <a:rPr lang="en-GB" i="1" dirty="0"/>
              <a:t>How to Work Wonders, Completely</a:t>
            </a:r>
            <a:r>
              <a:rPr lang="en-GB" dirty="0"/>
              <a:t>.</a:t>
            </a:r>
          </a:p>
          <a:p>
            <a:pPr>
              <a:defRPr/>
            </a:pPr>
            <a:r>
              <a:rPr lang="en-GB" b="1" dirty="0"/>
              <a:t>Stage 2 – Maturity</a:t>
            </a:r>
            <a:r>
              <a:rPr lang="en-GB" dirty="0"/>
              <a:t>: </a:t>
            </a:r>
            <a:r>
              <a:rPr lang="en-GB" i="1" dirty="0"/>
              <a:t>Reengineering: The Hot New Managing Tool</a:t>
            </a:r>
            <a:r>
              <a:rPr lang="en-GB" dirty="0"/>
              <a:t>, </a:t>
            </a:r>
            <a:r>
              <a:rPr lang="en-GB" i="1" dirty="0"/>
              <a:t>The Reengineering Rage</a:t>
            </a:r>
            <a:r>
              <a:rPr lang="en-GB" dirty="0"/>
              <a:t>, </a:t>
            </a:r>
            <a:r>
              <a:rPr lang="en-GB" i="1" dirty="0"/>
              <a:t>Warning: This Good Idea May Become a Fad</a:t>
            </a:r>
            <a:r>
              <a:rPr lang="en-GB" dirty="0"/>
              <a:t>, </a:t>
            </a:r>
            <a:r>
              <a:rPr lang="en-GB" i="1" dirty="0"/>
              <a:t>Reengineering: Beyond the Buzzword</a:t>
            </a:r>
            <a:r>
              <a:rPr lang="en-GB" dirty="0"/>
              <a:t>.</a:t>
            </a:r>
          </a:p>
          <a:p>
            <a:pPr>
              <a:defRPr/>
            </a:pPr>
            <a:r>
              <a:rPr lang="en-GB" b="1" dirty="0"/>
              <a:t>Stage 3 – Decline</a:t>
            </a:r>
            <a:r>
              <a:rPr lang="en-GB" dirty="0"/>
              <a:t>: </a:t>
            </a:r>
            <a:r>
              <a:rPr lang="en-GB" i="1" dirty="0"/>
              <a:t>Ten Reasons Why TQM Doesn't Work</a:t>
            </a:r>
            <a:r>
              <a:rPr lang="en-GB" dirty="0"/>
              <a:t>, </a:t>
            </a:r>
            <a:r>
              <a:rPr lang="en-GB" i="1" dirty="0"/>
              <a:t>TQM: The Mystique, the Mistakes</a:t>
            </a:r>
            <a:r>
              <a:rPr lang="en-GB" dirty="0"/>
              <a:t>, </a:t>
            </a:r>
            <a:r>
              <a:rPr lang="en-GB" i="1" dirty="0"/>
              <a:t>The Hocus-Pocus of Reengineering</a:t>
            </a:r>
            <a:r>
              <a:rPr lang="en-GB" dirty="0"/>
              <a:t>, </a:t>
            </a:r>
            <a:r>
              <a:rPr lang="en-GB" i="1" dirty="0"/>
              <a:t>Why TQM Fails and What to Do About It.</a:t>
            </a:r>
          </a:p>
        </p:txBody>
      </p:sp>
      <p:sp>
        <p:nvSpPr>
          <p:cNvPr id="4" name="Slide Number Placeholder 3"/>
          <p:cNvSpPr>
            <a:spLocks noGrp="1"/>
          </p:cNvSpPr>
          <p:nvPr>
            <p:ph type="sldNum" sz="quarter" idx="10"/>
          </p:nvPr>
        </p:nvSpPr>
        <p:spPr/>
        <p:txBody>
          <a:bodyPr/>
          <a:lstStyle/>
          <a:p>
            <a:pPr>
              <a:defRPr/>
            </a:pPr>
            <a:fld id="{17769219-4CA1-4C8C-8ACC-DF3C27B29891}" type="slidenum">
              <a:rPr lang="en-GB" smtClean="0">
                <a:solidFill>
                  <a:srgbClr val="000000"/>
                </a:solidFill>
              </a:rPr>
              <a:pPr>
                <a:defRPr/>
              </a:pPr>
              <a:t>50</a:t>
            </a:fld>
            <a:endParaRPr lang="en-GB" dirty="0">
              <a:solidFill>
                <a:srgbClr val="000000"/>
              </a:solidFill>
            </a:endParaRPr>
          </a:p>
        </p:txBody>
      </p:sp>
    </p:spTree>
    <p:extLst>
      <p:ext uri="{BB962C8B-B14F-4D97-AF65-F5344CB8AC3E}">
        <p14:creationId xmlns:p14="http://schemas.microsoft.com/office/powerpoint/2010/main" val="25025714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t>How are fads a problem? (Donaldson &amp; Hilmer, 1998)</a:t>
            </a:r>
          </a:p>
        </p:txBody>
      </p:sp>
      <p:sp>
        <p:nvSpPr>
          <p:cNvPr id="51203" name="Content Placeholder 2"/>
          <p:cNvSpPr>
            <a:spLocks noGrp="1"/>
          </p:cNvSpPr>
          <p:nvPr>
            <p:ph idx="1"/>
          </p:nvPr>
        </p:nvSpPr>
        <p:spPr/>
        <p:txBody>
          <a:bodyPr/>
          <a:lstStyle/>
          <a:p>
            <a:r>
              <a:rPr lang="en-GB" dirty="0"/>
              <a:t>“The main problem…is their lack of any solid intellectual foundation. Implicit in each fad is a cause effect statement that is rarely made explicit and never properly supported.”</a:t>
            </a:r>
          </a:p>
          <a:p>
            <a:r>
              <a:rPr lang="en-GB" dirty="0"/>
              <a:t>“…management needs to evolve a sound body of knowledge and clear language that will assist members of the profession to reason cogently. Faddism is the enemy of this professionalism.”</a:t>
            </a:r>
          </a:p>
        </p:txBody>
      </p:sp>
      <p:sp>
        <p:nvSpPr>
          <p:cNvPr id="4" name="Slide Number Placeholder 3"/>
          <p:cNvSpPr>
            <a:spLocks noGrp="1"/>
          </p:cNvSpPr>
          <p:nvPr>
            <p:ph type="sldNum" sz="quarter" idx="10"/>
          </p:nvPr>
        </p:nvSpPr>
        <p:spPr/>
        <p:txBody>
          <a:bodyPr/>
          <a:lstStyle/>
          <a:p>
            <a:pPr>
              <a:defRPr/>
            </a:pPr>
            <a:fld id="{A5B9B91C-988F-406B-90B0-7191CF33C04F}" type="slidenum">
              <a:rPr lang="en-GB" smtClean="0">
                <a:solidFill>
                  <a:srgbClr val="000000"/>
                </a:solidFill>
              </a:rPr>
              <a:pPr>
                <a:defRPr/>
              </a:pPr>
              <a:t>51</a:t>
            </a:fld>
            <a:endParaRPr lang="en-GB" dirty="0">
              <a:solidFill>
                <a:srgbClr val="000000"/>
              </a:solidFill>
            </a:endParaRPr>
          </a:p>
        </p:txBody>
      </p:sp>
    </p:spTree>
    <p:extLst>
      <p:ext uri="{BB962C8B-B14F-4D97-AF65-F5344CB8AC3E}">
        <p14:creationId xmlns:p14="http://schemas.microsoft.com/office/powerpoint/2010/main" val="2320338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52</a:t>
            </a:fld>
            <a:endParaRPr lang="en-GB">
              <a:solidFill>
                <a:srgbClr val="000000"/>
              </a:solidFill>
            </a:endParaRPr>
          </a:p>
        </p:txBody>
      </p:sp>
      <p:pic>
        <p:nvPicPr>
          <p:cNvPr id="2050" name="Picture 2" descr="https://pbs.twimg.com/media/Ct1Kn7gXgAA10IZ.jpg:lar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1482" y="404664"/>
            <a:ext cx="10564316" cy="6016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2334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Policing fads and fashions</a:t>
            </a:r>
          </a:p>
        </p:txBody>
      </p:sp>
      <p:sp>
        <p:nvSpPr>
          <p:cNvPr id="3" name="Content Placeholder 2"/>
          <p:cNvSpPr>
            <a:spLocks noGrp="1"/>
          </p:cNvSpPr>
          <p:nvPr>
            <p:ph idx="1"/>
          </p:nvPr>
        </p:nvSpPr>
        <p:spPr/>
        <p:txBody>
          <a:bodyPr/>
          <a:lstStyle/>
          <a:p>
            <a:r>
              <a:rPr lang="en-GB" dirty="0"/>
              <a:t>Can you name some?</a:t>
            </a:r>
          </a:p>
          <a:p>
            <a:r>
              <a:rPr lang="en-GB" dirty="0"/>
              <a:t>What are the benefits and costs of policing fads and fashions?</a:t>
            </a:r>
          </a:p>
          <a:p>
            <a:r>
              <a:rPr lang="en-GB" dirty="0"/>
              <a:t>Who are the fashion-setters?  In policing (and public sector contexts) can be politicians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53</a:t>
            </a:fld>
            <a:endParaRPr lang="en-GB">
              <a:solidFill>
                <a:srgbClr val="000000"/>
              </a:solidFill>
            </a:endParaRPr>
          </a:p>
        </p:txBody>
      </p:sp>
    </p:spTree>
    <p:extLst>
      <p:ext uri="{BB962C8B-B14F-4D97-AF65-F5344CB8AC3E}">
        <p14:creationId xmlns:p14="http://schemas.microsoft.com/office/powerpoint/2010/main" val="3139525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Following fads and fashions seems like a human urge</a:t>
            </a:r>
          </a:p>
        </p:txBody>
      </p:sp>
      <p:sp>
        <p:nvSpPr>
          <p:cNvPr id="3" name="Content Placeholder 2"/>
          <p:cNvSpPr>
            <a:spLocks noGrp="1"/>
          </p:cNvSpPr>
          <p:nvPr>
            <p:ph idx="1"/>
          </p:nvPr>
        </p:nvSpPr>
        <p:spPr/>
        <p:txBody>
          <a:bodyPr/>
          <a:lstStyle/>
          <a:p>
            <a:r>
              <a:rPr lang="en-GB" dirty="0"/>
              <a:t>In retrospect can we identify fads?</a:t>
            </a:r>
          </a:p>
          <a:p>
            <a:r>
              <a:rPr lang="en-GB" dirty="0"/>
              <a:t>Why did we follow them?</a:t>
            </a:r>
          </a:p>
          <a:p>
            <a:pPr lvl="1"/>
            <a:r>
              <a:rPr lang="en-GB" dirty="0"/>
              <a:t>Dangers of </a:t>
            </a:r>
            <a:r>
              <a:rPr lang="en-GB" dirty="0" err="1"/>
              <a:t>solutioneering</a:t>
            </a:r>
            <a:endParaRPr lang="en-GB" dirty="0"/>
          </a:p>
          <a:p>
            <a:pPr lvl="1"/>
            <a:r>
              <a:rPr lang="en-GB" dirty="0"/>
              <a:t>Dangers of best practice</a:t>
            </a:r>
          </a:p>
          <a:p>
            <a:pPr lvl="1"/>
            <a:r>
              <a:rPr lang="en-GB" dirty="0"/>
              <a:t>Dangers of benchmarking practices</a:t>
            </a:r>
          </a:p>
          <a:p>
            <a:r>
              <a:rPr lang="en-GB" dirty="0"/>
              <a:t>What happened to them?</a:t>
            </a:r>
          </a:p>
          <a:p>
            <a:r>
              <a:rPr lang="en-GB" dirty="0"/>
              <a:t>The kitchen equipment analogy…</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54</a:t>
            </a:fld>
            <a:endParaRPr lang="en-GB">
              <a:solidFill>
                <a:srgbClr val="000000"/>
              </a:solidFill>
            </a:endParaRPr>
          </a:p>
        </p:txBody>
      </p:sp>
    </p:spTree>
    <p:extLst>
      <p:ext uri="{BB962C8B-B14F-4D97-AF65-F5344CB8AC3E}">
        <p14:creationId xmlns:p14="http://schemas.microsoft.com/office/powerpoint/2010/main" val="1732492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endParaRPr lang="en-GB"/>
          </a:p>
        </p:txBody>
      </p:sp>
      <p:sp>
        <p:nvSpPr>
          <p:cNvPr id="47107"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16D119E-864C-43BC-8561-F40886CB9B37}" type="slidenum">
              <a:rPr lang="en-GB" smtClean="0">
                <a:solidFill>
                  <a:srgbClr val="000000"/>
                </a:solidFill>
              </a:rPr>
              <a:pPr>
                <a:defRPr/>
              </a:pPr>
              <a:t>55</a:t>
            </a:fld>
            <a:endParaRPr lang="en-GB" dirty="0">
              <a:solidFill>
                <a:srgbClr val="000000"/>
              </a:solidFill>
            </a:endParaRPr>
          </a:p>
        </p:txBody>
      </p:sp>
      <p:pic>
        <p:nvPicPr>
          <p:cNvPr id="47109" name="Picture 2" descr="Breville BJB840XL The Juice and Blend Juicer and Blender Comb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417" y="333375"/>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AutoShape 4" descr="data:image/jpg;base64,/9j/4AAQSkZJRgABAQAAAQABAAD/2wBDAAkGBwgHBgkIBwgKCgkLDRYPDQwMDRsUFRAWIB0iIiAdHx8kKDQsJCYxJx8fLT0tMTU3Ojo6Iys/RD84QzQ5Ojf/2wBDAQoKCg0MDRoPDxo3JR8lNzc3Nzc3Nzc3Nzc3Nzc3Nzc3Nzc3Nzc3Nzc3Nzc3Nzc3Nzc3Nzc3Nzc3Nzc3Nzc3Nzf/wAARCACMAIwDASIAAhEBAxEB/8QAHAABAAIDAQEBAAAAAAAAAAAAAAUGAwQHAgEI/8QAPhAAAgEDAgMGBAIHBgcAAAAAAQIDAAQRBSEGEjETQVFhcYEUIpGhMtEHI0JSgpKxFVNywfDxMzRiosLS4f/EABkBAQEBAQEBAAAAAAAAAAAAAAABAgMEBf/EACIRAQACAgEEAgMAAAAAAAAAAAABEQIDUQQSITEUQQUiMv/aAAwDAQACEQMRAD8A7jSlKBSlKBSlKBSlKBSlKBSlKBSlKBSlKBSlKBSlKBSlY554reF5ZnCRoMszdAKDJSqHqv6SrCyvjapCXYZzzNjl8M7bHyzkd9a0nHWpy8vwdvYEsMhPiOZseW2D9aDotKoEPH0lqwGpWr8uAS5QxgHv3GVx71OWPGmjXagmZoge9xlf5lyKWLHSsFreW12nPa3EUy+Mbhv6VnzQKUpQKUpQKUpQKUpQK1L7UbWwUNdzrGD0B3J9AN6h+LeI10iNLW3Mfx0yM6mU4SGMfikbxAz0G5Nce1LWlvbghnuWiDEmYv8ArJSerMP6AHAG3iTB2mbirRYU5nvkJxnlCkn6Yqn8ccTw6jpsR0qO8kME3MQsR5WypA9x1B7sZ6iufadbiSZ2jvoehcRz8zDIGcAZByenvUjb39xZqba4szIVJ53tnD+ny7EADwz30VAve2UsjLJbvCAccqbMu+cZO+f4q2JrCxvoUEWpfDspyizRkDOADhs9+B3mp0XOnakSv6mVx1Vhhx7HcVrXGi2kisIS0LEb8vQ0EcltxRpgDW1w11F3cr9oMY8DvivA4gCy41XSVWbG8kWYpPz+9fG0nU7AltOuWA8I3x9jXocQajCvY6rZRXUfeJEwfy+1QSFrqWnysGttUmtZO5blc4/iGD/3GrBZ69xVZ8r216l5bgdAwlz/ADYP0NVOA8O37/LHLYTHu6rk+X+1T+k6KlsxmiRCobCzBWVcY3JGTnodh1xj1Cz6d+kPUg/JqGhSNjq8JKY9m2+9Wq04ns7pYyIbpOY780WQnmWBIx71RVAt0PYEo3moLD1bG2fI7e2TGvqSXVzcwNI7PbqCZGYn5zuAM+tLKdmRw6BlIZSMgg5BFeqgOB7iS44fiEoI7J2jUnvUHb6dPap+tIUpSgUpSgoX6RNI+Lu7e6lj57cWzxNnoG51ZR/rwrnlzwyWy1lOUx+xNuv16j713yWGOaJopUV42GGVhkEeBFV88H6VBDKIRcKD8ygylgmO4Zzt5ViYn6aiY+3DL2xvNO/5y3dFB/4i/Mn1HT3r1BdTFMdorxDcdp8yj0P5Vbpdd0+DUfhbycwOUUguPkOQD+Ievfis17wxpOpxieGNYncZE9qwAbz2+U1O7lZjhUHurS4AW4UNjoXXmA9D+IfWs8TyqubW7kKDorHt0/8AcV71PgrVbbLWbx3sY35R8kn0Ox9jULHBPDPyTRywyg7qylWzWrhE6l/P1kt+Yfv27doPcfiH0rcWGS4HK8eAd+WQb/y9R9Kx6NZ3EsoaWR1K455GA5o1P3LHuB8z06SNzAJpiYRyR7KiZ5gMDwOxPfuKk+CItovw7p1wMTSCNz/dnBHsMn7VlS3g0y5t4YJDL2ilVZ05DG37IHiDgg57z3ZrL2dwsR/Wtjy2B+lZdOs3vtUsraSIzc06grkg8ucnfuwATms9zXbXlj0oSSkRyvPFeysXRYl7SMqc7MPxADbfJ/Ox8M8JC/lllv8AUIZEWTmMNsdye4sT028qvmnaRY6aG+DgWNm3Z8ZZvU1Aa3a/2NrcOt2qkRv+ruUX9oHc/n6jzrdcs2s9pbRWlukFvGI4kGFUd1Zq8RSLLGskbBkYAqw6EHoa91pkpSlApSlArFcH9RJ/gP8ASovXeIINH7NZEaSWQEqqnAA8Se6qvqHFWpXMUqw9nbgqcBBk9PE/lUtacz4jnA1GRMoykKCjAEHCqPrUfZalc6XMXsZ2gUnLIrfJ7g7fWti2s11mESWuoiO/bd4LshBIT+4+eXPkcVXtRs7y2neG7R1kQkFW7v8AL6VIgdlsdR+Jt4ZWz88SscHO5AJ9s1svHDeJh1WTHTIyV/KomxhENjbwkA9nEq+mABWwvMpBU5x7H61icfLVteyxKlorGQgW3aEM5IyzYzg9+AR7mtK+sTc6rBP8RLGluo5UTABbmySR39AKkraSaMiCQxtABhGKBZF8ATj5gN/AjzrGYGn1AIEKx9i7mZXAKlcdR39QPepNrFUyMiSIyoQrd2e6rDwLp5F7NdTEO0UQRT4ZP5D71TLy8gsQBK8tw/go5UHv1q5fov1Fb+21AIqARyJug2OQfyphHkynwvNYLy2S7tpIJR8rjG3UeB9jWeldnNAcOXDW8s2kznEkBzHv1XvA8hkH0I8Kn6gOIrZoJYdVth+tgI5x+8v+iR7+VTNrcR3VvHPE2UkXmU1I4GalKVQpSlBoappFnqsYS7i5mXPJIp5XT0I/2qk6twrqOm5ksx8Zbj9xcSKPNR1/h/lrotfMCpMWtvzHqumT2kskyDmgLEc6jIXfo3gfX6CtCOZnIQt+IgAnDcu/2r9Ja3w1p2rkySxmK5xgXEOA5Hg3cw8iDXMuJ/0cS27PcRLyqoz29spK/wASblfUZHpU9Kh7WLW9EdVlk+LsV6lFLlB/hyCPbapS04gsJ37OWTsJAcYk2UnyY4++K15Nak021T+07ZufGBNGeaOTzBH9Kreu6naXvLJHaNEznaRNg3qfGg6F8rAbgg9O8GvcXKqyjP4bZyRnfd0H/jXM9N1C+06QG0c4PWNlznfw/wAxVjsry6Opu+oxiBeycSb/ACgd2/qKk+lhtapqFtDqVjZtAXlunx8hwEXOM+fp5Gp3he/bRbi4azjQxTcvOjD8WM758d6gVu0upuewtO1eMFPiHwiID1HMfH7+dWLQ9H1G9zyorAnJlKFEXyGTzN78tZiOCV40niC11BxEFeKY9EbfPfsf9qmBvUFpXDcFnLHcTM01wm6noqnyFTvQV0hh4ljWVGjcZVgQwPeDVd0adtJ1SbSLons5CZLVz0I6kf5+ufKp+G6t52kWGZHaM4cKc8prU13TE1TT5YRhJ+Vuxl3zGxGM7d3iKSsNiC/tJ8iG5hc+CuDWcGuTiC90S5EGs2zKDskibo/oent1qwafqEiAfA3RUf3bHI+hr5ef5GdWXbswez4fdjeGS9UqvW/EDxkLfQ4H95H+X/2pu2uI7qBJoHDxuMqw7692jqdW+P0m3m2as9f9QzUpSu7mV8IzX2lBA6twvY33O8aiCZ93KoCkh/60Ox9dj51z/XP0dhGd4AtqWznl+eB/ruvofrXXq+EAjBAIqTC2/PEnCus2lysIiRWx8rLMp26+Ocd9Xew4dm1Kxis47ZpFUqZrmYlQzjOce57snYdKuWuwLE6zDCA7Z6AVqWOvxWqiHDTDmwDGpbB8NhvXzfnV1M6M8ajl6I0Xr78WbSuFtP0yISXPZyPGM8zAKiDyHdU1Lcw2yQ5wI5GCqVxgZ6VDXsmoanEoi02UBHDqZnEW48tyfoKiYGluUW3S8k09Fyikxhgkv7hLH5cHu7wevfX0fTzrxQ7iovTLv4TSbb+154orhYwsheVTkjbOe/Na91xTp8OREZJj4qOUfVsfatI1722k0XFxaHMac3IHOwHUox8Ntj3HyqW0bVINXsUurfIB2ZT1Ru8Gqzc8SXmoo9va2ahHBUjBckfYf1qY4U0+ewtCJ0WIMAFiA6AZ3PiTn7DapYl7m2huoWhuYo5YmGGSRQwPsar17wdZMS1hLJaMf2Pxp9DuPY1Z6+VjZqw2RWUW3hsz1zeM0oN5w/rqxPDGkUoY8odJcYHmDjH3q5aVZLYadb2gPN2SBS3ie8/WtzFfa56el16ZmcI9um3qM9sRGX0UpSvQ4FKUoFKUoNe9tlurdo2AOdxkd9Vy2hvI7lDb2sx5H68vKPvj7Va6V4uo6HXv2Y7Jmpjh217ssMZx5eQNqj9S0iC9STBMUrjDOnVvXx96kqV7XFU34TuZnQTak6RIMAQqFJx4kAH71IWnC+l25DNE0z97SsTn/XnU5SpQxxQxQrywxrGvgoxXsCvtKoUpSgUpSgUpSgUpSgUpSgUpSgUpSgUpSgUpSgUpSgUpSg//2Q=="/>
          <p:cNvSpPr>
            <a:spLocks noChangeAspect="1" noChangeArrowheads="1"/>
          </p:cNvSpPr>
          <p:nvPr/>
        </p:nvSpPr>
        <p:spPr bwMode="auto">
          <a:xfrm>
            <a:off x="118533" y="-6540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7111" name="AutoShape 6" descr="data:image/jpg;base64,/9j/4AAQSkZJRgABAQAAAQABAAD/2wBDAAkGBwgHBgkIBwgKCgkLDRYPDQwMDRsUFRAWIB0iIiAdHx8kKDQsJCYxJx8fLT0tMTU3Ojo6Iys/RD84QzQ5Ojf/2wBDAQoKCg0MDRoPDxo3JR8lNzc3Nzc3Nzc3Nzc3Nzc3Nzc3Nzc3Nzc3Nzc3Nzc3Nzc3Nzc3Nzc3Nzc3Nzc3Nzc3Nzf/wAARCACMAIwDASIAAhEBAxEB/8QAHAABAAIDAQEBAAAAAAAAAAAAAAUGAwQHAgEI/8QAPhAAAgEDAgMGBAIHBgcAAAAAAQIDAAQRBSEGEjETQVFhcYEUIpGhMtEHI0JSgpKxFVNywfDxMzRiosLS4f/EABkBAQEBAQEBAAAAAAAAAAAAAAABAgMEBf/EACIRAQACAgEEAgMAAAAAAAAAAAABEQIDUQQSITEUQQUiMv/aAAwDAQACEQMRAD8A7jSlKBSlKBSlKBSlKBSlKBSlKBSlKBSlKBSlKBSlKBSlY554reF5ZnCRoMszdAKDJSqHqv6SrCyvjapCXYZzzNjl8M7bHyzkd9a0nHWpy8vwdvYEsMhPiOZseW2D9aDotKoEPH0lqwGpWr8uAS5QxgHv3GVx71OWPGmjXagmZoge9xlf5lyKWLHSsFreW12nPa3EUy+Mbhv6VnzQKUpQKUpQKUpQKUpQK1L7UbWwUNdzrGD0B3J9AN6h+LeI10iNLW3Mfx0yM6mU4SGMfikbxAz0G5Nce1LWlvbghnuWiDEmYv8ArJSerMP6AHAG3iTB2mbirRYU5nvkJxnlCkn6Yqn8ccTw6jpsR0qO8kME3MQsR5WypA9x1B7sZ6iufadbiSZ2jvoehcRz8zDIGcAZByenvUjb39xZqba4szIVJ53tnD+ny7EADwz30VAve2UsjLJbvCAccqbMu+cZO+f4q2JrCxvoUEWpfDspyizRkDOADhs9+B3mp0XOnakSv6mVx1Vhhx7HcVrXGi2kisIS0LEb8vQ0EcltxRpgDW1w11F3cr9oMY8DvivA4gCy41XSVWbG8kWYpPz+9fG0nU7AltOuWA8I3x9jXocQajCvY6rZRXUfeJEwfy+1QSFrqWnysGttUmtZO5blc4/iGD/3GrBZ69xVZ8r216l5bgdAwlz/ADYP0NVOA8O37/LHLYTHu6rk+X+1T+k6KlsxmiRCobCzBWVcY3JGTnodh1xj1Cz6d+kPUg/JqGhSNjq8JKY9m2+9Wq04ns7pYyIbpOY780WQnmWBIx71RVAt0PYEo3moLD1bG2fI7e2TGvqSXVzcwNI7PbqCZGYn5zuAM+tLKdmRw6BlIZSMgg5BFeqgOB7iS44fiEoI7J2jUnvUHb6dPap+tIUpSgUpSgoX6RNI+Lu7e6lj57cWzxNnoG51ZR/rwrnlzwyWy1lOUx+xNuv16j713yWGOaJopUV42GGVhkEeBFV88H6VBDKIRcKD8ygylgmO4Zzt5ViYn6aiY+3DL2xvNO/5y3dFB/4i/Mn1HT3r1BdTFMdorxDcdp8yj0P5Vbpdd0+DUfhbycwOUUguPkOQD+Ievfis17wxpOpxieGNYncZE9qwAbz2+U1O7lZjhUHurS4AW4UNjoXXmA9D+IfWs8TyqubW7kKDorHt0/8AcV71PgrVbbLWbx3sY35R8kn0Ox9jULHBPDPyTRywyg7qylWzWrhE6l/P1kt+Yfv27doPcfiH0rcWGS4HK8eAd+WQb/y9R9Kx6NZ3EsoaWR1K455GA5o1P3LHuB8z06SNzAJpiYRyR7KiZ5gMDwOxPfuKk+CItovw7p1wMTSCNz/dnBHsMn7VlS3g0y5t4YJDL2ilVZ05DG37IHiDgg57z3ZrL2dwsR/Wtjy2B+lZdOs3vtUsraSIzc06grkg8ucnfuwATms9zXbXlj0oSSkRyvPFeysXRYl7SMqc7MPxADbfJ/Ox8M8JC/lllv8AUIZEWTmMNsdye4sT028qvmnaRY6aG+DgWNm3Z8ZZvU1Aa3a/2NrcOt2qkRv+ruUX9oHc/n6jzrdcs2s9pbRWlukFvGI4kGFUd1Zq8RSLLGskbBkYAqw6EHoa91pkpSlApSlArFcH9RJ/gP8ASovXeIINH7NZEaSWQEqqnAA8Se6qvqHFWpXMUqw9nbgqcBBk9PE/lUtacz4jnA1GRMoykKCjAEHCqPrUfZalc6XMXsZ2gUnLIrfJ7g7fWti2s11mESWuoiO/bd4LshBIT+4+eXPkcVXtRs7y2neG7R1kQkFW7v8AL6VIgdlsdR+Jt4ZWz88SscHO5AJ9s1svHDeJh1WTHTIyV/KomxhENjbwkA9nEq+mABWwvMpBU5x7H61icfLVteyxKlorGQgW3aEM5IyzYzg9+AR7mtK+sTc6rBP8RLGluo5UTABbmySR39AKkraSaMiCQxtABhGKBZF8ATj5gN/AjzrGYGn1AIEKx9i7mZXAKlcdR39QPepNrFUyMiSIyoQrd2e6rDwLp5F7NdTEO0UQRT4ZP5D71TLy8gsQBK8tw/go5UHv1q5fov1Fb+21AIqARyJug2OQfyphHkynwvNYLy2S7tpIJR8rjG3UeB9jWeldnNAcOXDW8s2kznEkBzHv1XvA8hkH0I8Kn6gOIrZoJYdVth+tgI5x+8v+iR7+VTNrcR3VvHPE2UkXmU1I4GalKVQpSlBoappFnqsYS7i5mXPJIp5XT0I/2qk6twrqOm5ksx8Zbj9xcSKPNR1/h/lrotfMCpMWtvzHqumT2kskyDmgLEc6jIXfo3gfX6CtCOZnIQt+IgAnDcu/2r9Ja3w1p2rkySxmK5xgXEOA5Hg3cw8iDXMuJ/0cS27PcRLyqoz29spK/wASblfUZHpU9Kh7WLW9EdVlk+LsV6lFLlB/hyCPbapS04gsJ37OWTsJAcYk2UnyY4++K15Nak021T+07ZufGBNGeaOTzBH9Kreu6naXvLJHaNEznaRNg3qfGg6F8rAbgg9O8GvcXKqyjP4bZyRnfd0H/jXM9N1C+06QG0c4PWNlznfw/wAxVjsry6Opu+oxiBeycSb/ACgd2/qKk+lhtapqFtDqVjZtAXlunx8hwEXOM+fp5Gp3he/bRbi4azjQxTcvOjD8WM758d6gVu0upuewtO1eMFPiHwiID1HMfH7+dWLQ9H1G9zyorAnJlKFEXyGTzN78tZiOCV40niC11BxEFeKY9EbfPfsf9qmBvUFpXDcFnLHcTM01wm6noqnyFTvQV0hh4ljWVGjcZVgQwPeDVd0adtJ1SbSLons5CZLVz0I6kf5+ufKp+G6t52kWGZHaM4cKc8prU13TE1TT5YRhJ+Vuxl3zGxGM7d3iKSsNiC/tJ8iG5hc+CuDWcGuTiC90S5EGs2zKDskibo/oent1qwafqEiAfA3RUf3bHI+hr5ef5GdWXbswez4fdjeGS9UqvW/EDxkLfQ4H95H+X/2pu2uI7qBJoHDxuMqw7692jqdW+P0m3m2as9f9QzUpSu7mV8IzX2lBA6twvY33O8aiCZ93KoCkh/60Ox9dj51z/XP0dhGd4AtqWznl+eB/ruvofrXXq+EAjBAIqTC2/PEnCus2lysIiRWx8rLMp26+Ocd9Xew4dm1Kxis47ZpFUqZrmYlQzjOce57snYdKuWuwLE6zDCA7Z6AVqWOvxWqiHDTDmwDGpbB8NhvXzfnV1M6M8ajl6I0Xr78WbSuFtP0yISXPZyPGM8zAKiDyHdU1Lcw2yQ5wI5GCqVxgZ6VDXsmoanEoi02UBHDqZnEW48tyfoKiYGluUW3S8k09Fyikxhgkv7hLH5cHu7wevfX0fTzrxQ7iovTLv4TSbb+154orhYwsheVTkjbOe/Na91xTp8OREZJj4qOUfVsfatI1722k0XFxaHMac3IHOwHUox8Ntj3HyqW0bVINXsUurfIB2ZT1Ru8Gqzc8SXmoo9va2ahHBUjBckfYf1qY4U0+ewtCJ0WIMAFiA6AZ3PiTn7DapYl7m2huoWhuYo5YmGGSRQwPsar17wdZMS1hLJaMf2Pxp9DuPY1Z6+VjZqw2RWUW3hsz1zeM0oN5w/rqxPDGkUoY8odJcYHmDjH3q5aVZLYadb2gPN2SBS3ie8/WtzFfa56el16ZmcI9um3qM9sRGX0UpSvQ4FKUoFKUoNe9tlurdo2AOdxkd9Vy2hvI7lDb2sx5H68vKPvj7Va6V4uo6HXv2Y7Jmpjh217ssMZx5eQNqj9S0iC9STBMUrjDOnVvXx96kqV7XFU34TuZnQTak6RIMAQqFJx4kAH71IWnC+l25DNE0z97SsTn/XnU5SpQxxQxQrywxrGvgoxXsCvtKoUpSgUpSgUpSgUpSgUpSgUpSgUpSgUpSgUpSgUpSgUpSg//2Q=="/>
          <p:cNvSpPr>
            <a:spLocks noChangeAspect="1" noChangeArrowheads="1"/>
          </p:cNvSpPr>
          <p:nvPr/>
        </p:nvSpPr>
        <p:spPr bwMode="auto">
          <a:xfrm>
            <a:off x="118533" y="-6540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7112" name="AutoShape 8" descr="data:image/jpg;base64,/9j/4AAQSkZJRgABAQAAAQABAAD/2wBDAAkGBwgHBgkIBwgKCgkLDRYPDQwMDRsUFRAWIB0iIiAdHx8kKDQsJCYxJx8fLT0tMTU3Ojo6Iys/RD84QzQ5Ojf/2wBDAQoKCg0MDRoPDxo3JR8lNzc3Nzc3Nzc3Nzc3Nzc3Nzc3Nzc3Nzc3Nzc3Nzc3Nzc3Nzc3Nzc3Nzc3Nzc3Nzc3Nzf/wAARCACMAIwDASIAAhEBAxEB/8QAHAABAAIDAQEBAAAAAAAAAAAAAAUGAwQHAgEI/8QAPhAAAgEDAgMGBAIHBgcAAAAAAQIDAAQRBSEGEjETQVFhcYEUIpGhMtEHI0JSgpKxFVNywfDxMzRiosLS4f/EABkBAQEBAQEBAAAAAAAAAAAAAAABAgMEBf/EACIRAQACAgEEAgMAAAAAAAAAAAABEQIDUQQSITEUQQUiMv/aAAwDAQACEQMRAD8A7jSlKBSlKBSlKBSlKBSlKBSlKBSlKBSlKBSlKBSlKBSlY554reF5ZnCRoMszdAKDJSqHqv6SrCyvjapCXYZzzNjl8M7bHyzkd9a0nHWpy8vwdvYEsMhPiOZseW2D9aDotKoEPH0lqwGpWr8uAS5QxgHv3GVx71OWPGmjXagmZoge9xlf5lyKWLHSsFreW12nPa3EUy+Mbhv6VnzQKUpQKUpQKUpQKUpQK1L7UbWwUNdzrGD0B3J9AN6h+LeI10iNLW3Mfx0yM6mU4SGMfikbxAz0G5Nce1LWlvbghnuWiDEmYv8ArJSerMP6AHAG3iTB2mbirRYU5nvkJxnlCkn6Yqn8ccTw6jpsR0qO8kME3MQsR5WypA9x1B7sZ6iufadbiSZ2jvoehcRz8zDIGcAZByenvUjb39xZqba4szIVJ53tnD+ny7EADwz30VAve2UsjLJbvCAccqbMu+cZO+f4q2JrCxvoUEWpfDspyizRkDOADhs9+B3mp0XOnakSv6mVx1Vhhx7HcVrXGi2kisIS0LEb8vQ0EcltxRpgDW1w11F3cr9oMY8DvivA4gCy41XSVWbG8kWYpPz+9fG0nU7AltOuWA8I3x9jXocQajCvY6rZRXUfeJEwfy+1QSFrqWnysGttUmtZO5blc4/iGD/3GrBZ69xVZ8r216l5bgdAwlz/ADYP0NVOA8O37/LHLYTHu6rk+X+1T+k6KlsxmiRCobCzBWVcY3JGTnodh1xj1Cz6d+kPUg/JqGhSNjq8JKY9m2+9Wq04ns7pYyIbpOY780WQnmWBIx71RVAt0PYEo3moLD1bG2fI7e2TGvqSXVzcwNI7PbqCZGYn5zuAM+tLKdmRw6BlIZSMgg5BFeqgOB7iS44fiEoI7J2jUnvUHb6dPap+tIUpSgUpSgoX6RNI+Lu7e6lj57cWzxNnoG51ZR/rwrnlzwyWy1lOUx+xNuv16j713yWGOaJopUV42GGVhkEeBFV88H6VBDKIRcKD8ygylgmO4Zzt5ViYn6aiY+3DL2xvNO/5y3dFB/4i/Mn1HT3r1BdTFMdorxDcdp8yj0P5Vbpdd0+DUfhbycwOUUguPkOQD+Ievfis17wxpOpxieGNYncZE9qwAbz2+U1O7lZjhUHurS4AW4UNjoXXmA9D+IfWs8TyqubW7kKDorHt0/8AcV71PgrVbbLWbx3sY35R8kn0Ox9jULHBPDPyTRywyg7qylWzWrhE6l/P1kt+Yfv27doPcfiH0rcWGS4HK8eAd+WQb/y9R9Kx6NZ3EsoaWR1K455GA5o1P3LHuB8z06SNzAJpiYRyR7KiZ5gMDwOxPfuKk+CItovw7p1wMTSCNz/dnBHsMn7VlS3g0y5t4YJDL2ilVZ05DG37IHiDgg57z3ZrL2dwsR/Wtjy2B+lZdOs3vtUsraSIzc06grkg8ucnfuwATms9zXbXlj0oSSkRyvPFeysXRYl7SMqc7MPxADbfJ/Ox8M8JC/lllv8AUIZEWTmMNsdye4sT028qvmnaRY6aG+DgWNm3Z8ZZvU1Aa3a/2NrcOt2qkRv+ruUX9oHc/n6jzrdcs2s9pbRWlukFvGI4kGFUd1Zq8RSLLGskbBkYAqw6EHoa91pkpSlApSlArFcH9RJ/gP8ASovXeIINH7NZEaSWQEqqnAA8Se6qvqHFWpXMUqw9nbgqcBBk9PE/lUtacz4jnA1GRMoykKCjAEHCqPrUfZalc6XMXsZ2gUnLIrfJ7g7fWti2s11mESWuoiO/bd4LshBIT+4+eXPkcVXtRs7y2neG7R1kQkFW7v8AL6VIgdlsdR+Jt4ZWz88SscHO5AJ9s1svHDeJh1WTHTIyV/KomxhENjbwkA9nEq+mABWwvMpBU5x7H61icfLVteyxKlorGQgW3aEM5IyzYzg9+AR7mtK+sTc6rBP8RLGluo5UTABbmySR39AKkraSaMiCQxtABhGKBZF8ATj5gN/AjzrGYGn1AIEKx9i7mZXAKlcdR39QPepNrFUyMiSIyoQrd2e6rDwLp5F7NdTEO0UQRT4ZP5D71TLy8gsQBK8tw/go5UHv1q5fov1Fb+21AIqARyJug2OQfyphHkynwvNYLy2S7tpIJR8rjG3UeB9jWeldnNAcOXDW8s2kznEkBzHv1XvA8hkH0I8Kn6gOIrZoJYdVth+tgI5x+8v+iR7+VTNrcR3VvHPE2UkXmU1I4GalKVQpSlBoappFnqsYS7i5mXPJIp5XT0I/2qk6twrqOm5ksx8Zbj9xcSKPNR1/h/lrotfMCpMWtvzHqumT2kskyDmgLEc6jIXfo3gfX6CtCOZnIQt+IgAnDcu/2r9Ja3w1p2rkySxmK5xgXEOA5Hg3cw8iDXMuJ/0cS27PcRLyqoz29spK/wASblfUZHpU9Kh7WLW9EdVlk+LsV6lFLlB/hyCPbapS04gsJ37OWTsJAcYk2UnyY4++K15Nak021T+07ZufGBNGeaOTzBH9Kreu6naXvLJHaNEznaRNg3qfGg6F8rAbgg9O8GvcXKqyjP4bZyRnfd0H/jXM9N1C+06QG0c4PWNlznfw/wAxVjsry6Opu+oxiBeycSb/ACgd2/qKk+lhtapqFtDqVjZtAXlunx8hwEXOM+fp5Gp3he/bRbi4azjQxTcvOjD8WM758d6gVu0upuewtO1eMFPiHwiID1HMfH7+dWLQ9H1G9zyorAnJlKFEXyGTzN78tZiOCV40niC11BxEFeKY9EbfPfsf9qmBvUFpXDcFnLHcTM01wm6noqnyFTvQV0hh4ljWVGjcZVgQwPeDVd0adtJ1SbSLons5CZLVz0I6kf5+ufKp+G6t52kWGZHaM4cKc8prU13TE1TT5YRhJ+Vuxl3zGxGM7d3iKSsNiC/tJ8iG5hc+CuDWcGuTiC90S5EGs2zKDskibo/oent1qwafqEiAfA3RUf3bHI+hr5ef5GdWXbswez4fdjeGS9UqvW/EDxkLfQ4H95H+X/2pu2uI7qBJoHDxuMqw7692jqdW+P0m3m2as9f9QzUpSu7mV8IzX2lBA6twvY33O8aiCZ93KoCkh/60Ox9dj51z/XP0dhGd4AtqWznl+eB/ruvofrXXq+EAjBAIqTC2/PEnCus2lysIiRWx8rLMp26+Ocd9Xew4dm1Kxis47ZpFUqZrmYlQzjOce57snYdKuWuwLE6zDCA7Z6AVqWOvxWqiHDTDmwDGpbB8NhvXzfnV1M6M8ajl6I0Xr78WbSuFtP0yISXPZyPGM8zAKiDyHdU1Lcw2yQ5wI5GCqVxgZ6VDXsmoanEoi02UBHDqZnEW48tyfoKiYGluUW3S8k09Fyikxhgkv7hLH5cHu7wevfX0fTzrxQ7iovTLv4TSbb+154orhYwsheVTkjbOe/Na91xTp8OREZJj4qOUfVsfatI1722k0XFxaHMac3IHOwHUox8Ntj3HyqW0bVINXsUurfIB2ZT1Ru8Gqzc8SXmoo9va2ahHBUjBckfYf1qY4U0+ewtCJ0WIMAFiA6AZ3PiTn7DapYl7m2huoWhuYo5YmGGSRQwPsar17wdZMS1hLJaMf2Pxp9DuPY1Z6+VjZqw2RWUW3hsz1zeM0oN5w/rqxPDGkUoY8odJcYHmDjH3q5aVZLYadb2gPN2SBS3ie8/WtzFfa56el16ZmcI9um3qM9sRGX0UpSvQ4FKUoFKUoNe9tlurdo2AOdxkd9Vy2hvI7lDb2sx5H68vKPvj7Va6V4uo6HXv2Y7Jmpjh217ssMZx5eQNqj9S0iC9STBMUrjDOnVvXx96kqV7XFU34TuZnQTak6RIMAQqFJx4kAH71IWnC+l25DNE0z97SsTn/XnU5SpQxxQxQrywxrGvgoxXsCvtKoUpSgUpSgUpSgUpSgUpSgUpSgUpSgUpSgUpSgUpSgUpSg//2Q=="/>
          <p:cNvSpPr>
            <a:spLocks noChangeAspect="1" noChangeArrowheads="1"/>
          </p:cNvSpPr>
          <p:nvPr/>
        </p:nvSpPr>
        <p:spPr bwMode="auto">
          <a:xfrm>
            <a:off x="118533" y="-654050"/>
            <a:ext cx="1727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7113" name="AutoShape 10" descr="data:image/jpg;base64,/9j/4AAQSkZJRgABAQAAAQABAAD/2wBDAAkGBwgHBgkIBwgKCgkLDRYPDQwMDRsUFRAWIB0iIiAdHx8kKDQsJCYxJx8fLT0tMTU3Ojo6Iys/RD84QzQ5Ojf/2wBDAQoKCg0MDRoPDxo3JR8lNzc3Nzc3Nzc3Nzc3Nzc3Nzc3Nzc3Nzc3Nzc3Nzc3Nzc3Nzc3Nzc3Nzc3Nzc3Nzc3Nzf/wAARCACMAIwDASIAAhEBAxEB/8QAGwABAAIDAQEAAAAAAAAAAAAAAAQFAQMGBwL/xAA+EAACAQMBBQYEAwUGBwAAAAABAgMABBEFEiExQWEGEyJRcYEUMpGhI8HRFWJygrEHJDNCUlNDRGOSssLh/8QAGAEBAQEBAQAAAAAAAAAAAAAAAAEDBAL/xAAeEQEBAQADAAIDAAAAAAAAAAAAARECAyESEzFRYf/aAAwDAQACEQMRAD8A9xpSlApSlApSlApSlApSlApSlApSlApSlApSlApSlApSlApSlApSlApSlApSlApSlApSsZoM0rGRWaBSlKBSviSVI0LyOqqOLE4FRG1KN8i2R5sf5gML/wBx/LNBOrVNcRQLtTSIg/eNcxqHai3iYxfFh5Rxhsl7xvduA+oqkm1XUbkk2lvFa54yznvpT+Q+9TRd9p+29poSW0hieSOaQrtlSBuGd3nU/Ru1FhqkSukiqG4MDkH9PeuDm7PHWJ0a+mur2VeGWzj0GNw9MVS9pYn7H3sAgiKyXC7aRht4Gcbzz9KD3IHIyOFZrhOxXaYXMEXfFlik3FH4wt5eldw0iIMuwUfvHFUfdKiS6nYw/wCJdwL0MgqLJ2h0tP8Amg3RFJoLWsHcKpD2ltXYLb291Mx4bMRxUHVJtX1S0ubeKwubWDuywmSQCRzx2VB+lS/gi2vdYt7dthMyuOOxwX1NQJr67uB4nEKY4Ju+5qDpNlqjWFu01osVwYx3m1jO1jf6Vb2+iZw1zJtHyX9a4re7sv8AHbPp65+6jafOy3kYjZ32iAxJPCuizWm3tYbcYiQL151uro6uF4TLXP285zuyKvXNYTSoA2ztzPnu0O5SercqpR2vSWGR5mNoYsCSIRGSXJ8hwx14dam9oY3N0jMMxMmF/MVyl5YBmZ4C6dy3gPBkyM5U+XmOHGtmSVPr1xcOXsrE55T6g+0fZAd31qHPFdagwXUbya58oh4U9kXdUjSZ7IrL+0EupJY8Yhtk2jJ1A9qlnXzFspp0FvZRSRkiQfjzg+TKNw9yag+rPQJlhLGOO1gAyWlwoA88VsWTR7dgsZm1KYqWHd+CE4/fJC/c8KqXa6uylxdEyGNSJJLpw8ZB57G5EqE+oWK7EUbTai6Z2I4htIhzyJwg/lBoLxtdu50RbXYtrdlIeOzUbaN1kbwn+UE1ynaHSZL3YkvprS1XYw91NKzSy+ud59t3SrIyarctlWisEx/w/HJj+I8PYCswaZbxyGVw00x4ySsWY+5oKLSZLfTZQdJjvL1c4mllh2YQMEbhzxnPtwNd5pdroepOr3TTSTFVBEkzFCccBv8A61R3GoWlqwiaXMmN0MYLvj+Eb6oo7y8tbsd3D8NEzHZFwfE46AHcfWmweuQaBpMG6Owg912v61NjtbeL/CgjT+FAK4rs92tBAhnYsBuKN8y+nSu2tp47mFZYW2kbgao2AYpgVmlBjArNKUClKUGq4gjuIjHKoKniK5bULKSylCPlo2+R+R6HrXXVquII7iFopV2lblQeU6y7WN/bOsIe2fPe7L7LBd2QPPj9hWI57uRALW1gtk/3JCJCeoAwv1zVxq9ppsWoymS4a5ZE2QAh/D38AeZ3VRW86mRxa5Vl3vC42Qc8x+o3GiN509J2El/NLduOHetlV9F4D2FSpJbezhLSvHDEObEKKjQR32ozmK0lEa8NmNMydc7W5fofWpsGkafYyCS8nVrkf6G76X6k4WvNq4h/HyzjFjaO4/3Zj3SffxH2HvUmLRb+6Tvb+5ZIDxCt3EXuc7TfX2qZ8dsN/cbVIf8Aqy/iOfyH0rRMZJ27y5kkmfzc5+lT1fG2CHSdPQJaxG4PMQr3ceep4moGp2Kaq8ZuVjjijOVigXZHueJqdDC5wwHhbgTuz6cz7VZQ6VIQGfwr5v4ftx+uKs4prnTpUcQDWEIWVckhd5cV0nYzU1lYQxyrIHcq0a5JjIBO03IA4x1PoalQ2cKYBBffnBGF+lauxtmlstxFCuQl3ISwxzYnf9a9JHW0pSilKUoFKUoFKUoOF1C3UtKJBvVmz0wd9ed9sZ2ttYiTSJDcLFkRSRna22DDKnHQ4Ir17XrBlY3cY8OPxAOXWuPi0W28YijNsjybZQbyxznJ8s4piKvTpbm7tEuZbdre5GUZPPp6HfjPA1ZWwDovdrnPABd9SpLBYNOuY7cs8jRsVLsc7WCRjy31M0SF5ndrxo5MhGVEiCoNpAx8PrnjmmDRbWU0/wAilhwJUZA9+H3z0q1ttIEe+Vt+eC7z9T+QHrUx7mKA5YgYG5RvP/yolxqMkgIj8C+fOgmM9lpsLTTSRwKPmlkbeR1J3n0qh1LtlZxFVsozc7a7SSZxGd+PU8vYg86pu3CSS6DI6H8SOVHBY8N+OPvXDOSojechQRmPYJVTv3jH39xQe2dmLj9rWve3UcTLIny7O7jvq/traC0iEVtDHFGOCRqFA9hXH/2f3kMPZ20eaVVOWjwePHOceXCu1UhlBBBB4EUIzSlKKUrTdTfDwSS7DPsLnZQZJ6CounatbX2FVwk3OJtzCgsKUpQK+XYIpZiAoGSTyFfVfMiK6MjDKsCCOlBQ6prdvNC9vArOHGNvgOPLzqlfeOvKsdpdInsbWU2208RHgI4rzxVLpOsrOfhrpgJhwbgGqotgssKurSmX5dln3fMM8h0P0rW9+YS+1IMsFGzGMYABxz6186zJJBpkksYyyJGeHk7qeY/1CuTjkvLwnZjZx1Ph/T+tSkWmpatMGhktXTZR/wAVS25lPXhkeVSLTtBaToux3rOf8gjO19MVSzC2hcG/ue8cDwxRbvbPH2Fav2x8M+Etkt4Bv7vOJX6YAJ9zimi51uaS60+VJ8W0GAzg+KRlBB4DcvDjvrnG1uwsAU0qwTfuFxdDaYjoOJ+1dPHHcazosqWFsY/iE2dqQbOz6nn7VJ7P/wBmtuhWbUWe5c7yPlT9T9qCX2ShEnZGG5CBpp7p2JUAY5bgNw4Cuk0GeQXT2xmR1VSxjByUOR9OPCt4stO0y0CzBEhUYVANlR0AFTbSSzW227UxJAN+UAUD18qnym4uXNSXcIpZuAGTUOw1W1vnZIH8ajJU8ccM1zl92jvC00MaxqrMe7kxkhOGcc/Uj2NTdG0lI5YbuKdZgST3quefEVUdHVRrGixXYMsLCGcDIcbhu51Y3F1FbJtStjPBRvLHoK5+a6vdckMNiAluDhpW3oPp856Dd5nlRUjszqkl489nOS81uqM0g8m2sA9fDn3q/qBpOlwaXAY4dpndtqWVzlpG8yfy4Cp9ApSlB8yRpKjJIoZWGCDzrz3tZ2WaBzdWSlo85I5ivRK+ZEV0KuoZSMEHnQeVQ3t9Lo8sbQJJFHBIiu7fMQ8Tb8jG7h78sb6G9luZwBNc4XgIrUYB/m/SvRO0GiTQpKbBWMc4KbKxtIU2ipO4bxnZG/pv86k6D2bgtsSPad0cfNIwaQ+vED60Hnmk9lNTvSCI/g4m5kHaYf8AkftXcaL2GsLPZeaMSSc2kH/r+ua6+KCOIYjUDrWygjQ2UEQGygyOBO/FScUpQVOuaSNQjDxOUuIx4CflPQiuWUNb5iuInSfmrjAI6DnXf1oubWG6ULPGrgHI2hwNc/b0Tldnlb9Xd8JlmxXWUNpqeniOS1CBTvGOfmDzqsuNB1O0lV9GvliXa8aOMhh5csHr9q6lECKFUAAcAK+q24yyesbZb4pl0hrpR8eTgjxork7fRmPLoMDzzVtFEkSBI1CoowFA3AV90r0hSlKBSlKBSlKDBAPGs4xSlApSlApSlApSlApSlApSlApSlB//2Q=="/>
          <p:cNvSpPr>
            <a:spLocks noChangeAspect="1" noChangeArrowheads="1"/>
          </p:cNvSpPr>
          <p:nvPr/>
        </p:nvSpPr>
        <p:spPr bwMode="auto">
          <a:xfrm>
            <a:off x="118534" y="-668338"/>
            <a:ext cx="17653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7114" name="AutoShape 12" descr="data:image/jpg;base64,/9j/4AAQSkZJRgABAQAAAQABAAD/2wBDAAkGBwgHBgkIBwgKCgkLDRYPDQwMDRsUFRAWIB0iIiAdHx8kKDQsJCYxJx8fLT0tMTU3Ojo6Iys/RD84QzQ5Ojf/2wBDAQoKCg0MDRoPDxo3JR8lNzc3Nzc3Nzc3Nzc3Nzc3Nzc3Nzc3Nzc3Nzc3Nzc3Nzc3Nzc3Nzc3Nzc3Nzc3Nzc3Nzf/wAARCACMAIwDASIAAhEBAxEB/8QAGwABAAIDAQEAAAAAAAAAAAAAAAQFAQMGBwL/xAA+EAACAQMBBQYEAwUGBwAAAAABAgMABBEFEiExQWEGEyJRcYEUMpGhI8HRFWJygrEHJDNCUlNDRGOSssLh/8QAGAEBAQEBAQAAAAAAAAAAAAAAAAEDBAL/xAAeEQEBAQADAAIDAAAAAAAAAAAAARECAyESEzFRYf/aAAwDAQACEQMRAD8A9xpSlApSlApSlApSlApSlApSlApSlApSlApSlApSlApSlApSlApSlApSlApSlApSlApSsZoM0rGRWaBSlKBSviSVI0LyOqqOLE4FRG1KN8i2R5sf5gML/wBx/LNBOrVNcRQLtTSIg/eNcxqHai3iYxfFh5Rxhsl7xvduA+oqkm1XUbkk2lvFa54yznvpT+Q+9TRd9p+29poSW0hieSOaQrtlSBuGd3nU/Ru1FhqkSukiqG4MDkH9PeuDm7PHWJ0a+mur2VeGWzj0GNw9MVS9pYn7H3sAgiKyXC7aRht4Gcbzz9KD3IHIyOFZrhOxXaYXMEXfFlik3FH4wt5eldw0iIMuwUfvHFUfdKiS6nYw/wCJdwL0MgqLJ2h0tP8Amg3RFJoLWsHcKpD2ltXYLb291Mx4bMRxUHVJtX1S0ubeKwubWDuywmSQCRzx2VB+lS/gi2vdYt7dthMyuOOxwX1NQJr67uB4nEKY4Ju+5qDpNlqjWFu01osVwYx3m1jO1jf6Vb2+iZw1zJtHyX9a4re7sv8AHbPp65+6jafOy3kYjZ32iAxJPCuizWm3tYbcYiQL151uro6uF4TLXP285zuyKvXNYTSoA2ztzPnu0O5SercqpR2vSWGR5mNoYsCSIRGSXJ8hwx14dam9oY3N0jMMxMmF/MVyl5YBmZ4C6dy3gPBkyM5U+XmOHGtmSVPr1xcOXsrE55T6g+0fZAd31qHPFdagwXUbya58oh4U9kXdUjSZ7IrL+0EupJY8Yhtk2jJ1A9qlnXzFspp0FvZRSRkiQfjzg+TKNw9yag+rPQJlhLGOO1gAyWlwoA88VsWTR7dgsZm1KYqWHd+CE4/fJC/c8KqXa6uylxdEyGNSJJLpw8ZB57G5EqE+oWK7EUbTai6Z2I4htIhzyJwg/lBoLxtdu50RbXYtrdlIeOzUbaN1kbwn+UE1ynaHSZL3YkvprS1XYw91NKzSy+ud59t3SrIyarctlWisEx/w/HJj+I8PYCswaZbxyGVw00x4ySsWY+5oKLSZLfTZQdJjvL1c4mllh2YQMEbhzxnPtwNd5pdroepOr3TTSTFVBEkzFCccBv8A61R3GoWlqwiaXMmN0MYLvj+Eb6oo7y8tbsd3D8NEzHZFwfE46AHcfWmweuQaBpMG6Owg912v61NjtbeL/CgjT+FAK4rs92tBAhnYsBuKN8y+nSu2tp47mFZYW2kbgao2AYpgVmlBjArNKUClKUGq4gjuIjHKoKniK5bULKSylCPlo2+R+R6HrXXVquII7iFopV2lblQeU6y7WN/bOsIe2fPe7L7LBd2QPPj9hWI57uRALW1gtk/3JCJCeoAwv1zVxq9ppsWoymS4a5ZE2QAh/D38AeZ3VRW86mRxa5Vl3vC42Qc8x+o3GiN509J2El/NLduOHetlV9F4D2FSpJbezhLSvHDEObEKKjQR32ozmK0lEa8NmNMydc7W5fofWpsGkafYyCS8nVrkf6G76X6k4WvNq4h/HyzjFjaO4/3Zj3SffxH2HvUmLRb+6Tvb+5ZIDxCt3EXuc7TfX2qZ8dsN/cbVIf8Aqy/iOfyH0rRMZJ27y5kkmfzc5+lT1fG2CHSdPQJaxG4PMQr3ceep4moGp2Kaq8ZuVjjijOVigXZHueJqdDC5wwHhbgTuz6cz7VZQ6VIQGfwr5v4ftx+uKs4prnTpUcQDWEIWVckhd5cV0nYzU1lYQxyrIHcq0a5JjIBO03IA4x1PoalQ2cKYBBffnBGF+lauxtmlstxFCuQl3ISwxzYnf9a9JHW0pSilKUoFKUoFKUoOF1C3UtKJBvVmz0wd9ed9sZ2ttYiTSJDcLFkRSRna22DDKnHQ4Ir17XrBlY3cY8OPxAOXWuPi0W28YijNsjybZQbyxznJ8s4piKvTpbm7tEuZbdre5GUZPPp6HfjPA1ZWwDovdrnPABd9SpLBYNOuY7cs8jRsVLsc7WCRjy31M0SF5ndrxo5MhGVEiCoNpAx8PrnjmmDRbWU0/wAilhwJUZA9+H3z0q1ttIEe+Vt+eC7z9T+QHrUx7mKA5YgYG5RvP/yolxqMkgIj8C+fOgmM9lpsLTTSRwKPmlkbeR1J3n0qh1LtlZxFVsozc7a7SSZxGd+PU8vYg86pu3CSS6DI6H8SOVHBY8N+OPvXDOSojechQRmPYJVTv3jH39xQe2dmLj9rWve3UcTLIny7O7jvq/traC0iEVtDHFGOCRqFA9hXH/2f3kMPZ20eaVVOWjwePHOceXCu1UhlBBBB4EUIzSlKKUrTdTfDwSS7DPsLnZQZJ6CounatbX2FVwk3OJtzCgsKUpQK+XYIpZiAoGSTyFfVfMiK6MjDKsCCOlBQ6prdvNC9vArOHGNvgOPLzqlfeOvKsdpdInsbWU2208RHgI4rzxVLpOsrOfhrpgJhwbgGqotgssKurSmX5dln3fMM8h0P0rW9+YS+1IMsFGzGMYABxz6186zJJBpkksYyyJGeHk7qeY/1CuTjkvLwnZjZx1Ph/T+tSkWmpatMGhktXTZR/wAVS25lPXhkeVSLTtBaToux3rOf8gjO19MVSzC2hcG/ue8cDwxRbvbPH2Fav2x8M+Etkt4Bv7vOJX6YAJ9zimi51uaS60+VJ8W0GAzg+KRlBB4DcvDjvrnG1uwsAU0qwTfuFxdDaYjoOJ+1dPHHcazosqWFsY/iE2dqQbOz6nn7VJ7P/wBmtuhWbUWe5c7yPlT9T9qCX2ShEnZGG5CBpp7p2JUAY5bgNw4Cuk0GeQXT2xmR1VSxjByUOR9OPCt4stO0y0CzBEhUYVANlR0AFTbSSzW227UxJAN+UAUD18qnym4uXNSXcIpZuAGTUOw1W1vnZIH8ajJU8ccM1zl92jvC00MaxqrMe7kxkhOGcc/Uj2NTdG0lI5YbuKdZgST3quefEVUdHVRrGixXYMsLCGcDIcbhu51Y3F1FbJtStjPBRvLHoK5+a6vdckMNiAluDhpW3oPp856Dd5nlRUjszqkl489nOS81uqM0g8m2sA9fDn3q/qBpOlwaXAY4dpndtqWVzlpG8yfy4Cp9ApSlB8yRpKjJIoZWGCDzrz3tZ2WaBzdWSlo85I5ivRK+ZEV0KuoZSMEHnQeVQ3t9Lo8sbQJJFHBIiu7fMQ8Tb8jG7h78sb6G9luZwBNc4XgIrUYB/m/SvRO0GiTQpKbBWMc4KbKxtIU2ipO4bxnZG/pv86k6D2bgtsSPad0cfNIwaQ+vED60Hnmk9lNTvSCI/g4m5kHaYf8AkftXcaL2GsLPZeaMSSc2kH/r+ua6+KCOIYjUDrWygjQ2UEQGygyOBO/FScUpQVOuaSNQjDxOUuIx4CflPQiuWUNb5iuInSfmrjAI6DnXf1oubWG6ULPGrgHI2hwNc/b0Tldnlb9Xd8JlmxXWUNpqeniOS1CBTvGOfmDzqsuNB1O0lV9GvliXa8aOMhh5csHr9q6lECKFUAAcAK+q24yyesbZb4pl0hrpR8eTgjxork7fRmPLoMDzzVtFEkSBI1CoowFA3AV90r0hSlKBSlKBSlKDBAPGs4xSlApSlApSlApSlApSlApSlApSlB//2Q=="/>
          <p:cNvSpPr>
            <a:spLocks noChangeAspect="1" noChangeArrowheads="1"/>
          </p:cNvSpPr>
          <p:nvPr/>
        </p:nvSpPr>
        <p:spPr bwMode="auto">
          <a:xfrm>
            <a:off x="118534" y="-668338"/>
            <a:ext cx="17653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7115" name="AutoShape 14" descr="data:image/jpg;base64,/9j/4AAQSkZJRgABAQAAAQABAAD/2wBDAAkGBwgHBgkIBwgKCgkLDRYPDQwMDRsUFRAWIB0iIiAdHx8kKDQsJCYxJx8fLT0tMTU3Ojo6Iys/RD84QzQ5Ojf/2wBDAQoKCg0MDRoPDxo3JR8lNzc3Nzc3Nzc3Nzc3Nzc3Nzc3Nzc3Nzc3Nzc3Nzc3Nzc3Nzc3Nzc3Nzc3Nzc3Nzc3Nzf/wAARCACMAIwDASIAAhEBAxEB/8QAGwABAAIDAQEAAAAAAAAAAAAAAAQFAQMGBwL/xAA+EAACAQMBBQYEAwUGBwAAAAABAgMABBEFEiExQWEGEyJRcYEUMpGhI8HRFWJygrEHJDNCUlNDRGOSssLh/8QAGAEBAQEBAQAAAAAAAAAAAAAAAAEDBAL/xAAeEQEBAQADAAIDAAAAAAAAAAAAARECAyESEzFRYf/aAAwDAQACEQMRAD8A9xpSlApSlApSlApSlApSlApSlApSlApSlApSlApSlApSlApSlApSlApSlApSlApSlApSsZoM0rGRWaBSlKBSviSVI0LyOqqOLE4FRG1KN8i2R5sf5gML/wBx/LNBOrVNcRQLtTSIg/eNcxqHai3iYxfFh5Rxhsl7xvduA+oqkm1XUbkk2lvFa54yznvpT+Q+9TRd9p+29poSW0hieSOaQrtlSBuGd3nU/Ru1FhqkSukiqG4MDkH9PeuDm7PHWJ0a+mur2VeGWzj0GNw9MVS9pYn7H3sAgiKyXC7aRht4Gcbzz9KD3IHIyOFZrhOxXaYXMEXfFlik3FH4wt5eldw0iIMuwUfvHFUfdKiS6nYw/wCJdwL0MgqLJ2h0tP8Amg3RFJoLWsHcKpD2ltXYLb291Mx4bMRxUHVJtX1S0ubeKwubWDuywmSQCRzx2VB+lS/gi2vdYt7dthMyuOOxwX1NQJr67uB4nEKY4Ju+5qDpNlqjWFu01osVwYx3m1jO1jf6Vb2+iZw1zJtHyX9a4re7sv8AHbPp65+6jafOy3kYjZ32iAxJPCuizWm3tYbcYiQL151uro6uF4TLXP285zuyKvXNYTSoA2ztzPnu0O5SercqpR2vSWGR5mNoYsCSIRGSXJ8hwx14dam9oY3N0jMMxMmF/MVyl5YBmZ4C6dy3gPBkyM5U+XmOHGtmSVPr1xcOXsrE55T6g+0fZAd31qHPFdagwXUbya58oh4U9kXdUjSZ7IrL+0EupJY8Yhtk2jJ1A9qlnXzFspp0FvZRSRkiQfjzg+TKNw9yag+rPQJlhLGOO1gAyWlwoA88VsWTR7dgsZm1KYqWHd+CE4/fJC/c8KqXa6uylxdEyGNSJJLpw8ZB57G5EqE+oWK7EUbTai6Z2I4htIhzyJwg/lBoLxtdu50RbXYtrdlIeOzUbaN1kbwn+UE1ynaHSZL3YkvprS1XYw91NKzSy+ud59t3SrIyarctlWisEx/w/HJj+I8PYCswaZbxyGVw00x4ySsWY+5oKLSZLfTZQdJjvL1c4mllh2YQMEbhzxnPtwNd5pdroepOr3TTSTFVBEkzFCccBv8A61R3GoWlqwiaXMmN0MYLvj+Eb6oo7y8tbsd3D8NEzHZFwfE46AHcfWmweuQaBpMG6Owg912v61NjtbeL/CgjT+FAK4rs92tBAhnYsBuKN8y+nSu2tp47mFZYW2kbgao2AYpgVmlBjArNKUClKUGq4gjuIjHKoKniK5bULKSylCPlo2+R+R6HrXXVquII7iFopV2lblQeU6y7WN/bOsIe2fPe7L7LBd2QPPj9hWI57uRALW1gtk/3JCJCeoAwv1zVxq9ppsWoymS4a5ZE2QAh/D38AeZ3VRW86mRxa5Vl3vC42Qc8x+o3GiN509J2El/NLduOHetlV9F4D2FSpJbezhLSvHDEObEKKjQR32ozmK0lEa8NmNMydc7W5fofWpsGkafYyCS8nVrkf6G76X6k4WvNq4h/HyzjFjaO4/3Zj3SffxH2HvUmLRb+6Tvb+5ZIDxCt3EXuc7TfX2qZ8dsN/cbVIf8Aqy/iOfyH0rRMZJ27y5kkmfzc5+lT1fG2CHSdPQJaxG4PMQr3ceep4moGp2Kaq8ZuVjjijOVigXZHueJqdDC5wwHhbgTuz6cz7VZQ6VIQGfwr5v4ftx+uKs4prnTpUcQDWEIWVckhd5cV0nYzU1lYQxyrIHcq0a5JjIBO03IA4x1PoalQ2cKYBBffnBGF+lauxtmlstxFCuQl3ISwxzYnf9a9JHW0pSilKUoFKUoFKUoOF1C3UtKJBvVmz0wd9ed9sZ2ttYiTSJDcLFkRSRna22DDKnHQ4Ir17XrBlY3cY8OPxAOXWuPi0W28YijNsjybZQbyxznJ8s4piKvTpbm7tEuZbdre5GUZPPp6HfjPA1ZWwDovdrnPABd9SpLBYNOuY7cs8jRsVLsc7WCRjy31M0SF5ndrxo5MhGVEiCoNpAx8PrnjmmDRbWU0/wAilhwJUZA9+H3z0q1ttIEe+Vt+eC7z9T+QHrUx7mKA5YgYG5RvP/yolxqMkgIj8C+fOgmM9lpsLTTSRwKPmlkbeR1J3n0qh1LtlZxFVsozc7a7SSZxGd+PU8vYg86pu3CSS6DI6H8SOVHBY8N+OPvXDOSojechQRmPYJVTv3jH39xQe2dmLj9rWve3UcTLIny7O7jvq/traC0iEVtDHFGOCRqFA9hXH/2f3kMPZ20eaVVOWjwePHOceXCu1UhlBBBB4EUIzSlKKUrTdTfDwSS7DPsLnZQZJ6CounatbX2FVwk3OJtzCgsKUpQK+XYIpZiAoGSTyFfVfMiK6MjDKsCCOlBQ6prdvNC9vArOHGNvgOPLzqlfeOvKsdpdInsbWU2208RHgI4rzxVLpOsrOfhrpgJhwbgGqotgssKurSmX5dln3fMM8h0P0rW9+YS+1IMsFGzGMYABxz6186zJJBpkksYyyJGeHk7qeY/1CuTjkvLwnZjZx1Ph/T+tSkWmpatMGhktXTZR/wAVS25lPXhkeVSLTtBaToux3rOf8gjO19MVSzC2hcG/ue8cDwxRbvbPH2Fav2x8M+Etkt4Bv7vOJX6YAJ9zimi51uaS60+VJ8W0GAzg+KRlBB4DcvDjvrnG1uwsAU0qwTfuFxdDaYjoOJ+1dPHHcazosqWFsY/iE2dqQbOz6nn7VJ7P/wBmtuhWbUWe5c7yPlT9T9qCX2ShEnZGG5CBpp7p2JUAY5bgNw4Cuk0GeQXT2xmR1VSxjByUOR9OPCt4stO0y0CzBEhUYVANlR0AFTbSSzW227UxJAN+UAUD18qnym4uXNSXcIpZuAGTUOw1W1vnZIH8ajJU8ccM1zl92jvC00MaxqrMe7kxkhOGcc/Uj2NTdG0lI5YbuKdZgST3quefEVUdHVRrGixXYMsLCGcDIcbhu51Y3F1FbJtStjPBRvLHoK5+a6vdckMNiAluDhpW3oPp856Dd5nlRUjszqkl489nOS81uqM0g8m2sA9fDn3q/qBpOlwaXAY4dpndtqWVzlpG8yfy4Cp9ApSlB8yRpKjJIoZWGCDzrz3tZ2WaBzdWSlo85I5ivRK+ZEV0KuoZSMEHnQeVQ3t9Lo8sbQJJFHBIiu7fMQ8Tb8jG7h78sb6G9luZwBNc4XgIrUYB/m/SvRO0GiTQpKbBWMc4KbKxtIU2ipO4bxnZG/pv86k6D2bgtsSPad0cfNIwaQ+vED60Hnmk9lNTvSCI/g4m5kHaYf8AkftXcaL2GsLPZeaMSSc2kH/r+ua6+KCOIYjUDrWygjQ2UEQGygyOBO/FScUpQVOuaSNQjDxOUuIx4CflPQiuWUNb5iuInSfmrjAI6DnXf1oubWG6ULPGrgHI2hwNc/b0Tldnlb9Xd8JlmxXWUNpqeniOS1CBTvGOfmDzqsuNB1O0lV9GvliXa8aOMhh5csHr9q6lECKFUAAcAK+q24yyesbZb4pl0hrpR8eTgjxork7fRmPLoMDzzVtFEkSBI1CoowFA3AV90r0hSlKBSlKBSlKDBAPGs4xSlApSlApSlApSlApSlApSlApSlB//2Q=="/>
          <p:cNvSpPr>
            <a:spLocks noChangeAspect="1" noChangeArrowheads="1"/>
          </p:cNvSpPr>
          <p:nvPr/>
        </p:nvSpPr>
        <p:spPr bwMode="auto">
          <a:xfrm>
            <a:off x="118534" y="-668338"/>
            <a:ext cx="1765300" cy="1323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pic>
        <p:nvPicPr>
          <p:cNvPr id="47116" name="Picture 16" descr="http://www.asia.ru/images/target/photo/51198251/Pasta_Ma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5519" y="1"/>
            <a:ext cx="355176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Picture 18" descr="http://t3.gstatic.com/images?q=tbn:ANd9GcT4b-GSOmNzT_7NYmTj8MxSc0Xr2V8eMcvaemhMuLt3Qw_9w5X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 y="4714878"/>
            <a:ext cx="2857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AutoShape 20" descr="data:image/jpg;base64,/9j/4AAQSkZJRgABAQAAAQABAAD/2wCEAAkGBhQSEBQUExMWExQWGBwYGRYYGBwfGhodGBYYFRwaFhkYHSYeFx0mGhcXHy8gIycpLCwsFR4xNTAqNSYrLCkBCQoKDgwOFw8PGiwkHB4pKSwpLC0pKSwtLC0pKSkpLCwpKSwsKSwpLSksKSkpKSwpKSksKSkpKSwsKSwpLCwsLP/AABEIAPAAyAMBIgACEQEDEQH/xAAcAAEAAgMBAQEAAAAAAAAAAAAABQYDBAcCAQj/xABGEAACAAMFBAYHBgUCBAcAAAABAgADEQQFEiExBkFRYRMicYGRoQcyQlJiscEUI3KCktEzQ6Ky4dLwFRY08SRTY3OjwsP/xAAaAQEBAAMBAQAAAAAAAAAAAAAAAQIDBAUG/8QAKxEBAAICAQQABAUFAAAAAAAAAAECAxEhBBIxQQUiMlFhgZGhsRMUFVJx/9oADAMBAAIRAxEAPwDuMIQgEIQgEIQgEIQgEIQgEIQgEIQgEIQgEIQgEIQgEIQgEIQgEIQgEIQgEIQgEeJs0KCWIUDUk0A7SdI9xWvSNZy92WinrKocdqkGAn7NalmKGRldTvUgjxFRCfalQVZlUaVYgDPmY/LNh2mnL1lXPSqEq2ZoM1z1yjfvfaGZaFEu2dJMVCcKs5OE78jQk884uh+mw1dM4+gx+XbvcSj9xa7RZTwDso8MhFnsW2t7SaYbZLtC8J0sVP5lz84aHfIRyCxeme2J/wBRd6zB70iZ8lYH5xOWL05XexAm9PZm4TZRp4piiDocIg7s23sVop0NrkuTouMBv0sQfKJsQH2EIQCEIQCEIQCEIQCEIQCEIQCEIQCEIQCNK+bP0lnmpSuKWwp2qaecblY+EwH5Isy4Sy6EFhw5HuoI9dIyg4S9BqBUgbtNBG7fdj6K3WmX7s1h5wueaVnOAaYpZ05UMURyW3gV8Kf2kfKM8q8mG8+RH0PnHYNh9jLHeFhxz5QeaJjozg0bIgitORELy9Adnapkz5kvk3WH0+RhscqlX+RvHiR/dUecb8u/VYUYVHYGH9NYm7y9BttSplPLnDhofOnyirXnsLbpGcyyuAN4FR46RRtGy2Sbqkuvw5HwqI2LFKMg0s1vn2Y7kE04f0EgGKpMxr6wdeTLl5giMku3nTIjkSB4VK+UTQ6NZNs74k0w2mTalG6agBPetD5xN2P01zZVPt9kSWCfWlzDU/hllWJ7cQjk1nvTCRTEvZSn9BSPovQFy7IXahCuzEkV0yOWsND9W2O1LNlpMQ1V1DKaahhiB8DGePytdu2tok+ozpT/AMuYwH6dIvmxXpOtVondGZmKgJPSICchWmJaHvhodtrCNa7rV0kpHpTEK04cfONmIEIQgEIQgEIQgEIQgEIRWNsb/eUEkyXCTpmZY0+7QGhahyqT1V514QE5b7Vgls1aYVJr3ZRy603vb3cslrdKnJQEoO0FYh742qtYLJ07up1qAa04xFy9ppwIxAGnDKAidrpUxbcWmnFMdFZiABVswTllujQu/K0oDlXEv6kIH0ia2ltsq1zJcw4pLquE5YlIy90hhviE6KkyWwmo+Bl9qhyI98A6ZRR1P0SbSSpCz5U6akrEyumNgoJoVYAk0rQKY6xLmhgCpDA6EZjuIj88yrL0vVAVgd5wka5b4lrq2VKNVWeQeMl2TxCmh74g7kIUjnVnlXhLA6K8Ok+G0Sw39S0aJCVtTeEsfe2KXOHvSJtDT8EwGv6oCy27Z2zTv4kiW/MqK+IzirXn6GrvnVIltLPFT+4Mbsr0lWYGk9J9mP8A6spqfqTEPOJu7to7NPp0M+VMJ3K4xfprXygOV3l6AN8i09zgj/V9Iqd6+ia32dSxVXRQSWBGQHGhMfpERp3xKxWecvGW48UMB+UZM4gZZZ+WlCDE36OGpbwNKj6ERESpYBcHczf3GJPY18N4SueXmIyH6P2ZatmTlUf1GJWIfZZvuCODt9D9YmIxCEIQCEIQCEIQCEIQCOB+me6ZiXoJrVMqciiWa5K0sUK19k76/FHfIr+3Gyq3hY5kg5N60t/ccaHs3HkTAfnJZh1xMPiX/wDSWDQ/iXvEZpLzif5bV9X4h8LDJvnGuEdGZJgKzJbFJinUMOr508aR8w00IAOZB9U8Cd6n4hCRn+2gHDMQoeRH1jL9nVhuPbkf2jH9qD9SaC3945qRlNHZnyjE1mKCopMln2hu7eEJldQ9m76eriXmP8Rv2S/bTJoFmkjg2cRyGmYNR2mojLLnE6Gp4GkTuWYWmxekian8SWrD4TTyMWG7/SjZ2oHDIeYy8VjmjkbxSPBk10PiP2huE07jYtqrNOHVmo1dxI+R1jJaNnrHO9eRKbmFAPitI4KksNmhVt+Rz8NY2rLfc+UepNdOVTTwMVHak2Y6P/p7XaZHBRMxp2YZlRTsjYSZeSZCbZ7SNKTEKN4oaeUcssXpItkumIiYOYz8RFgu/wBLy5dLJI5qa+RgOcWuThtE4cHPnQx7uh8FsktzjLfyo9qeZLmKFmdYAnCw7Q2XnGrLluJ0olfaFSNOG6Mh+jNj7UGWaBn1g3cVp/8AWLHWOIbLy5M20hJuI1BwsrlWVhmKFSDxGsXSXdVol/wLdPUA5LNpNXvLivnGIvdY+1ilre15yqYpdmtI5M0tvPEPKNmRt8isFtMibZj7xGNP1J9RAWuEYrPalmKHRg6nMMpBB7CIywCEIQCEIQCPlI+wgON+mvZHAwvCUuWSWgAbtFmd2QP5Y5mrErlmR5g1/wC/dH6pt1iSbLeXMUMjqVZToQRQiPzHtPs+92217O1So60tvelk9U9ozU81MWF20FtIYUOfaflvB5iM8ieyklSTx978y/zBzHWHOI60JhbkcxGaVOryMNI3cAbNKKx3V6rdh48tYxutTQjC3CPKuCaFlVt/untplXnGcmvVcV4Z1Paje0OWsYzCxLBMDAg7xl2jhy7Y9CZRgw0OR5dsfSCor6y8eHbHwIGHVPdGK7adsldDNxLoakdntD6xtXheDIqlACG3nMbsvPyj7MldJKw+0und++ka9i+8lvJOvrJ+3jURfPI+S70J9ZE7RUfKNlpg3qacjUef7xEqaRJSJlV56RmxJmBjUMOw1HzyMY2sJpkD2qf9JjMzSwSpkBiMixdszQHQaax4M5d0lB+Z/niijZsE+dZ2DS3NQa55/OLvdXpNminSSlbmtV/ceUc/S0TSaKe7X5xtATQKnozyOXmMokjsN37dSXFXxS+3Md5GneIxTLSLVPGEh5a8DVTXsyjkSXpjBADIVyIOg/NpXlE1sjb5lmmAo2R1Q+qe7QdsQdeuq4vs745DtLBzaXrLbtBzB5jOLdIm4lBjm2122aSrLJILDpCS4U0aiU6oPs1dkFeFYtWx9/raZIYAqSBiU7jTcRqDx5QFjhCEAhCEAhCEAMUj0q7E/b7JilLW0yatL+Ie1L7wMuYEXePhEB+RM6YXBFCczuI1DcCOEb1iurGRgYFq0wn1s+W8R3fbP0WyLcWmI32eedXC1V//AHENA34hQ9scovP0X22zvVrOzqNJlnOMcupk69gjIaN4bG2qVm0g9oERLK6ZFSBwIy84tll2qtsgUS0tlTqTT9J4oP1Rutt8SP8AxdhlTF99VKE/mXEnmICkyrWK5Eg89e/3x5x7wK2a9Rv6T2cDyi6LOue0DPpbM3EriWv4pdfOkJno2lzlJsVrkzj7oYZ8iNYgpKTqPRhRvnGC1yyjiYmvrUHEesPDPujfvW7Z0hjKnyyrL7LDrAcVPtDsjFMl1COCKNzzDLxGorDS7alslBzjTRhipzHrD6xhsUzOkZ1rKmYR6ppMl/Vf7hHm8LIFnSymazAGA4DeO41HdFRszRmeZr4mPcuxE6xsdEq5mPDTC2mS8T9B9TGPI+s6yxQb9Bx7Bqe6MM0kirHCOFfru7qnmI15luVfU67HVjp3kUr2CgjVaYWNScR8h2RdDba11Bw0Ue8Rn+UVoDzzJj1d1rayzJRc45L59gJoSOBB3RqSLPiPW0ALHlQfvQRsovSWUrq0o4h+EnMf74xRetrrtLyEmIc0IodxDkUPcwTPgTF49HlhmSpAaYmBqBaVrXCxqcuP0ij7AXkJ9kMlwGMrq0O9DmteI3dwjrdjmKyKVACkZAbuQ7IxE4prCMNkbq04QgM8IQgEfKx9jRva+ZVmTHOcItaDeWO5UUZsx4AExBukxB3ntnZ5LmXiabNGsqUpdl/HhyT8xEQ063Wq3EhQ1ks550nv+Ij+CvwrVjvK6R6k3MLOnRSESWuuWRJOpO+vMmpjjz9VGOPljbpx4O6eZ0kV2tqFP2dlruZ5YYdwY/OPFq2yliW1UdWpkBhJzGoKsYj5d2kV63WXMZ6d0YnYVpjIO+tKHsBEefHxDN7iHZ/aYp8Srd6TbBNKqC0nE4DFkZSq5knTkB3xQr8mSpTn7O5YVIpWlc+WZjqkywSxkxRnIyFBTx3xXbRdVnJLMgxocqKtKg1qD2iNtfin+1f0Sfh/d9EpS3ehkkApOlu2VRNl0Nd9JkvPXiIrF4ejC1SjXoXNPalMs0eDUceMXGxbfTQRinIeTpQ+KnOJsekFFTEwR+SMQT2A5ecdVfiGGfM6/wCw5r9Hlr6cdt0m04eimTGYLokwspU/CJwOHuakRVpu4jNkdD7+Go/MUJHfH6Isu0NjtigFkavsTVoQTlSjjXsiKv8A2auySMU0izE6FHKk8wgri8I7a3i3MS5ZrNeJhwO0Si0o1opTro1cjQZhTzG7lGWwN6s3AGqCBVqBSd4pzqYsO0t22SYT9mmzGBpUNJwVIauLpGceSCIS1WJxSroiinqOtSAN+KM9o1rZbZcsAs2OZ7o0Xhrv84jptqmTdxpwAy/zEytkQEMoQMNCVw+J6yHxixWfa+aiATbJJmoPaVaf1S8S+IEBRpUg7wQOVBG7LWUB6rn86/6YtD3rd871pcyQd5ADqP05+UYjszIm/wAC1Sn+EthbwbOArzTFwMqKylqAlmByBrQUApWPtimBZgyoD1TzBiTtmy1olarlyiKmS2XJlNeyA39l7d9kt4BP3czqHhR9D3GnjHcLgtGqHd1h35ER+fLWMUoHevjQx1bYq/8ApZEqbWrJ1XHZkfFc+2A6nYd/dCPVhXq197MdlMoRiNmPLRht1tWVKeY5oiKWY8AoqfIR+ftsfSlaLfVJWOTZz/KSuNxuM5xoD7q+cB1K+fSIrT/stgUWq051av3MoDVpjj1qe6vjGtdt0rKmm0Wy1C0WlhTE2ELLHuyU9gV4ZnfFU9EN3BrNaAlFmtMCnI0RUWq1AoSGZmFOUdGk3BIQUZFLe8QKns1jzuovlm01rrTtxVxxG7TO2naNsbOgwy2xsNwBPyiJm3raJjdSTNYNXMqQNPipFoSxYD93Mw8sI+gEZ0aZocLDvH+I4b4rZOLzP4a8OmuStPoj9VGWTaADmF5FxXyrGE3RPIq05ErXKhOvPdF3nqgrVKdq8OYjUmyZDnIqD8Jp4gxzT0/b5dFep36VCVs9MartaGy6uQA4U1rSMf8Ay/LyDK8ziTMKgeBA8otdsukGjI2YFCMiD3bu0RCXy5kqGeZgG5B6zcKDWMJ+XiPLopl3HlpT7BYpK4mkKzDeXY+ZOcQdq2sfPoZcqWtKBgor4mIa9LyZz188+qgrGixJ9bw3D9430xzPN5a5tDda+ZxmYumdiTnU9Ufl08KRA37a5qTSxnO+PrdbrDhqTUDhwjJMvIlujlKZjncug7TuicuLYtprh59Jr5dX+Wnb7+nZHbS8dP8APbj8Pu4stZzcQjbmv+XK61osItaE5MzTEFOC06rd4PbHUNkL1uy1UVboMliaVezIyVpX+JQ5cyBHmdc0pZJDslSKLQ8jpTTdEBslfDdOJDtnmJZJzDDPDXgwrF/yFrb7asI6KNc2dWl3DYVOVms6k8JMsfJYjrb6OLvnEkShLb3pTFT5GnlG3ZpompmM944RXr6sGBqh+jrwZqjnSLbr7ViLdu4a69LFp7d6lo3p6GcWcq0Bvhnyw3/yJRoqN6+ia2S9LP0g4yZgbvwTRUdxixNeU9CKWh1G7ESa9hqB3R8mbUW6Ucpz6e0AV8GX6xnX4lS3ExKz0OT1LnjyrRZjh6SbIPuTFdPI4kjMm0Nop95KSeOIUHzln5iOinbqbPkNLtMlJqMMylVPg1V8CIr67N2afPAlhpQwsSG6rYqgKqkE8zUcI68fU4r8RPLmvgvTzCtX1tFInBBKsokuqlW65Iau+lARHrZC8vs09pb+o64vzKMj2kVHhE/adjzLnIhYTcRUBJiq1ammpBO8Rbrm9EWG1LOnPKEtGDCTKQgEqcQxFt1QDSmdI6GlfbjkOlnlLM9cIobkaZju07oRvR9iCF2plF7O8sME6VWQsVByYU0JGeccavH0ZWmWSZBkTFOeEMyeCtVRXkY7lel3CfLKEld4Yag8RXWKfa7utMpmCMs1Rzwt3g5ecBX9hLrayMo+0NKmMAZ0lpalA2dOtUZ0pRgYu9uvMI2J2QCmRY4RnrQnq+cc9nXvOs1smPMkTAk0AVw5AimpGUTNnvwFa4XQHkQO8DI94jmyYJvHlvrliPS1Sr8kEZzJedBTGh+RjalyZbZoac0anyNI55bLsss7MypZPvKMDd5Sg8REYdkVWps9qtFmP4i6eVD5RqnHaPTZ3Vl1h1YaP+oV+VDGrOlsdURuYP0YfWOT2v8A4zL/AIVpW1KNy4cXehAaItvSleEk4Z0tVPxIVMYWx3t6/dnW1Y9/s6teN2BwRRl/C9D5GKlfF34Kn2jkCxLEARWF9L85vWlKewn6xq3l6Rps4YRICtxxk+QEck9Jmm2+12R1OOK/UyWxBLqSe1j9SY8XZck22AOCUkZ9YUxPTLq+6PiMVW32mZNYma2I8PZXuGpjq3oytAnWWWuF1EoPLY06rHNxnvyJyGkbs2G+DH3R5/hpx565bTHp8uHZWWuUtAg3135atviXm9GtJIyU0DvoKDPKmQB0jelTDKJolRyP7xka22WYvWUDkwwnzyMeJzee687l6Ez2+I4Q94SwxwjqmuWgAHn4xV76uiZKcTVOhBxjcQag5cDF8N3Szmr5aANQjuIiPt1wOwHRuCwFcJyVuREZUv223C2mJjSUuHaFZssTRk+STF3BuI5HURLz5oc5KCRppr2xy6w29rLP6ylJZ6s1a1oCaYh+E59hi9WG10qikNMyKcCDwprl8o6ZtP5S0Tijyrl+TWRmMxA3EUqK13DKhzEa1msYZUTOoUAljUE7zyienXA9oIae7EDdWh1r1aRoXggkgDOgNAojlyX7YiI9umLRPHstGGXLwhq08e6sV7oZs+awUEVyBOg7TvOeQETNnJejMuZ0Uan9hzMScpEkAzJhVcNTU5KvPt5xcMTE8+UtqFYN+TLtvFftiTJ9nQB5cwetTDStDrhauRpnTPSO33Tesu0yEnSWxy5i4lP+DoQcqco/OW1e0bXnalEgYZMmo6Q/ERVjyNMl305x2v0WWcJdckA1BLkdhmN4dkfWY99sb8vnMmu6dLdCEIzYBiGviRhJf3qCnOn+ImYjr+P3NfiX50gK7NcOhUmoYUpFVaQAThOE13GkWItEfa7olucQLIx1KnLvU1BgKffN6PImAMqzFIqD6rZfEse7JfistQXTdRqMMuYzjdv/AGUmzFXA6OVO/qnPy84j7NsjPRaMF1JyausBui8Cfdccj8g0epl5qy4ZmY4OKjuDVjDMu8JNs6ZEktUfpH7xYzdMthQinZl/jyiTESsWmFItuylnm5oFQn3ar5ZjyiAt2zM6VXApccRQk8iQagdgjo0zZAsaSKu1K0AApnSpYGg74h7bZ5shsLkqQaZ5ivCoMYxGmUztzn1TRxRtKUpTsBi7ejTbVLM72ad1JTkujHIBsgRXnTXjG5Mnq1BORTwrn4cIzSlSlFwkcHRXH9Qr5xjljurrTLHPbba0Sr+kTnZUmKCBXPTPLWPE0NTJMSnetGHHTXTlFXtjKgH3UnrDLCtNDvFPrGrKvNk9SqjWmLLduI5R4c9Fk3xV6kdXT7rLI6MkgdQ8jhPgaRumVPVepMDgaBhn3MIq0ra9kymgODxFfIxYbv2jsrCgcoeRyzHDT5Rqv001+qNNtM/dPE7advRpylZ8oqRo4zpXLvBjWuK3OrSpLAMUJKtX2AB1QdTQjLfQjhE7PveXqHV6650PhvjVN1y2BmSmKzPXU1qARuy0BFR3xzVmazNPTo3ExvSbtl7YUHUPKmhrvMV6fLaa1WALHQDQCu//AHnFg+zLMUMqnMD1jkmWYpvPKIS+r6lWKWxJ63PU/wCzujZTDe888/Zq760hknTpdmQu5AoKk8gOWnZHNr3vSbeL6tLsoOXFzyG/6Qt9smWtg88lZWqyq5tzbgIlLsuwzaMwwpuUClRuA4LHu9N0kYvmt5/h5fUdTN/lr4Yrvu3EuBB0cldab+NDvJ3tH6Hu6wJJlJKlqFRFCgDQUjkUuzqoGIhEFASdAKiuQ4CsdlluCAQagioPEHfHc4nqEIQCNa8LJ0sspWld/YaxswgKDfMg2YjpCKHRqGnedxjXnTwq4myWlanLLjnHRqRjnWdXFGUMOBAI8DAc+WcCAdxFQdAQdCDDpucdBm2dWFGUMOBAI84irTsvJbQFD8Jy8DUQFQLCtaCvGPhaJq1bITB6jq/I5H9vlEBfV2z5cp/u3VqZEaVqPaFQvfAU/aja6dLfopE3oxUl8yKtoASKaACgHE1iNuraaejgTz9pkE9ZWIanNGOakCvI6UjQvGyHNJqFQTUF61B4q2hJ3xH/APDMIxNMVUGrf49ondEHXZ90SlWWKibZp64pLHMigqUrrpmOFCN0RVp2Ul/y3dOVajz/AHiCue/XMqy2YVwpWYobUAsxBPap84t1ltWLI5GIKpel3zJJXGRMU1oRlSnEGIuZagNQRF7vuz4pR6pOE1yzrxpFUbC2kWBD2+fSWT8JPkYi7JaBgXKhpuMTF4yACRuIjcS4pTy0xIK4R1hkdOUJiJ4lYmY8ILG1OpMAPMGviI2LJflvljCpDLXUUy7QKGNubstn1JhHJhXzGYh/y3aAuSo3CjU8jGqcGKfMN39fJHiW5ZdvrXKl4KJMI9ssB4gaxDTGaa/S2hxNb2Vp1V7B7UeRs7aamoRQfirTuEbVrkCyyQ5bHMJoDTqjecu7WM6YqUn5Ya7ZLW8y2rvs4M1BNPWYnCmtaCtT2aU3eUW5FVBibTdz5CKxcFpVWNKTZhPXmVyC0yVOGdBlHQdndlXtB6SZ1V3HL+kZg08O+NksGvcezr2t6v1ZY14CvLeSKZfSOnSJQVVUaKAB2AUEalz3Olnl4EqanEzMasxNMz4AZcI3wIgQhCAQhCAQhCAQhCAQhCAjbx2fkT1ImSlaup0PbUUNecUe8fQpIJxSJgln45SvTs0oeZBjpUIDmFg9HDWXE2Fpzt60yoLHuyI7IyGxgHMUPA5HwMdKIjHOsyuKMoYcwD84kigquUadruiVM9eWpPGlD4jOLvP2XlH1ayz8Jy8GrEZadmJq+oyuOHqnwNR5wWFAtmxktiMLuo4GhHdXOMouYqqgZ0AHgKRZLVZHl+ujLzIy/UMo1iogIRLGB2842UlUEbzy4wvZRQxBX7YM40rzu7ppSEZkNUGoAzFKmvrDsi4bEbKJaXmTZpxJLfCJZ0JoG63LMZb46WtkQZhFBHwj9osI5psF6PCKTZ2hz0pX8NcwOJ7hQR0+XLCgACgGQA3R9pH2KEIQgEIQgEIQgEIQgEIQgEIQgEIQgEIQgEKQhAfKRCXts0JjYkKyzShGHI8zSmcTkIDnd8WBrNhMzCFY4QwORNK9o0jT6YFSQQRxqPpHTJ1nV1KsoZTqCAQe0GMUq7pSrhWWirwCgDwApE0u1a9GtmZbK7MCA81mWu8UVa+Ri3R8ApH2KhCEIBCEIBCEIBCEIBCEIBCEIBCEIBCEIBCEIBCEIBCEIBCEIBCEIBCEIBCEIBCEID//2Q=="/>
          <p:cNvSpPr>
            <a:spLocks noChangeAspect="1" noChangeArrowheads="1"/>
          </p:cNvSpPr>
          <p:nvPr/>
        </p:nvSpPr>
        <p:spPr bwMode="auto">
          <a:xfrm>
            <a:off x="118533" y="-752475"/>
            <a:ext cx="16764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pic>
        <p:nvPicPr>
          <p:cNvPr id="47119" name="Picture 22" descr="http://www.argos.co.uk/wcsstore/argos/images/58-4235486SPA74UC692250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9967" y="2492375"/>
            <a:ext cx="3175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0" name="Picture 24" descr="Le Creuset Cast Iron 1.75-qt. Cherry Red Fondue Set LA080(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2033" y="1268413"/>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26" descr="Sunbeam 5891 2-lb Bread Maker with 58-MIN Bread Set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3384" y="4941888"/>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28" descr="http://www.appliancist.com/deni-stainless-steel-food-steam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3860800"/>
            <a:ext cx="3456516"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245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dirty="0"/>
              <a:t>Career incentives</a:t>
            </a:r>
          </a:p>
        </p:txBody>
      </p:sp>
      <p:sp>
        <p:nvSpPr>
          <p:cNvPr id="60419" name="Content Placeholder 2"/>
          <p:cNvSpPr>
            <a:spLocks noGrp="1"/>
          </p:cNvSpPr>
          <p:nvPr>
            <p:ph idx="1"/>
          </p:nvPr>
        </p:nvSpPr>
        <p:spPr/>
        <p:txBody>
          <a:bodyPr>
            <a:normAutofit fontScale="92500" lnSpcReduction="20000"/>
          </a:bodyPr>
          <a:lstStyle/>
          <a:p>
            <a:r>
              <a:rPr lang="en-GB" sz="2800" dirty="0"/>
              <a:t>What are managers/higher ups rewarded for?</a:t>
            </a:r>
          </a:p>
          <a:p>
            <a:pPr lvl="1"/>
            <a:r>
              <a:rPr lang="en-GB" sz="2400" dirty="0"/>
              <a:t>Doing what works?  But very few evaluations</a:t>
            </a:r>
          </a:p>
          <a:p>
            <a:pPr lvl="1"/>
            <a:r>
              <a:rPr lang="en-GB" sz="2400" dirty="0"/>
              <a:t>Getting things done?</a:t>
            </a:r>
          </a:p>
          <a:p>
            <a:pPr lvl="1"/>
            <a:r>
              <a:rPr lang="en-GB" sz="2400" dirty="0"/>
              <a:t>Making things happen?</a:t>
            </a:r>
          </a:p>
          <a:p>
            <a:pPr lvl="1"/>
            <a:r>
              <a:rPr lang="en-GB" sz="2400" dirty="0"/>
              <a:t>Not rocking the boat?</a:t>
            </a:r>
          </a:p>
          <a:p>
            <a:pPr lvl="1"/>
            <a:r>
              <a:rPr lang="en-GB" sz="2400" dirty="0"/>
              <a:t>Working hard?</a:t>
            </a:r>
          </a:p>
          <a:p>
            <a:pPr lvl="1"/>
            <a:r>
              <a:rPr lang="en-GB" sz="2400" dirty="0"/>
              <a:t>Obeying orders?</a:t>
            </a:r>
          </a:p>
          <a:p>
            <a:pPr lvl="1"/>
            <a:r>
              <a:rPr lang="en-GB" sz="2400" dirty="0"/>
              <a:t>Solving problems?</a:t>
            </a:r>
          </a:p>
          <a:p>
            <a:pPr lvl="1"/>
            <a:r>
              <a:rPr lang="en-GB" sz="2400" dirty="0"/>
              <a:t>Meeting targets and goals? But who sets and why?</a:t>
            </a:r>
          </a:p>
          <a:p>
            <a:pPr lvl="1"/>
            <a:r>
              <a:rPr lang="en-GB" sz="2400" dirty="0"/>
              <a:t>Making their bosses look good?</a:t>
            </a:r>
          </a:p>
          <a:p>
            <a:r>
              <a:rPr lang="en-GB" sz="2800" dirty="0"/>
              <a:t>Do very senior people/higher ups people get there by being evidence-based practitioner and professionals?</a:t>
            </a:r>
          </a:p>
          <a:p>
            <a:r>
              <a:rPr lang="en-GB" sz="2800" dirty="0"/>
              <a:t>In police/public sector context also influence of politicians</a:t>
            </a:r>
          </a:p>
        </p:txBody>
      </p:sp>
      <p:sp>
        <p:nvSpPr>
          <p:cNvPr id="4" name="Slide Number Placeholder 3"/>
          <p:cNvSpPr>
            <a:spLocks noGrp="1"/>
          </p:cNvSpPr>
          <p:nvPr>
            <p:ph type="sldNum" sz="quarter" idx="10"/>
          </p:nvPr>
        </p:nvSpPr>
        <p:spPr/>
        <p:txBody>
          <a:bodyPr/>
          <a:lstStyle/>
          <a:p>
            <a:pPr>
              <a:defRPr/>
            </a:pPr>
            <a:fld id="{ADFD07F6-B832-4498-8543-D0A28422DDE6}" type="slidenum">
              <a:rPr lang="en-GB" smtClean="0">
                <a:solidFill>
                  <a:srgbClr val="000000"/>
                </a:solidFill>
              </a:rPr>
              <a:pPr>
                <a:defRPr/>
              </a:pPr>
              <a:t>56</a:t>
            </a:fld>
            <a:endParaRPr lang="en-GB">
              <a:solidFill>
                <a:srgbClr val="000000"/>
              </a:solidFill>
            </a:endParaRPr>
          </a:p>
        </p:txBody>
      </p:sp>
    </p:spTree>
    <p:extLst>
      <p:ext uri="{BB962C8B-B14F-4D97-AF65-F5344CB8AC3E}">
        <p14:creationId xmlns:p14="http://schemas.microsoft.com/office/powerpoint/2010/main" val="1049350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Espoused and more implicit goals of managers</a:t>
            </a:r>
            <a:endParaRPr lang="en-GB" dirty="0"/>
          </a:p>
        </p:txBody>
      </p:sp>
      <p:sp>
        <p:nvSpPr>
          <p:cNvPr id="6" name="Content Placeholder 5"/>
          <p:cNvSpPr>
            <a:spLocks noGrp="1"/>
          </p:cNvSpPr>
          <p:nvPr>
            <p:ph sz="half" idx="1"/>
          </p:nvPr>
        </p:nvSpPr>
        <p:spPr>
          <a:xfrm>
            <a:off x="622300" y="1447800"/>
            <a:ext cx="5369984" cy="4933950"/>
          </a:xfrm>
        </p:spPr>
        <p:txBody>
          <a:bodyPr>
            <a:noAutofit/>
          </a:bodyPr>
          <a:lstStyle/>
          <a:p>
            <a:pPr marL="0" indent="0">
              <a:buNone/>
            </a:pPr>
            <a:r>
              <a:rPr lang="en-GB" sz="2000" dirty="0"/>
              <a:t>ESPOUSED GOALS</a:t>
            </a:r>
          </a:p>
          <a:p>
            <a:r>
              <a:rPr lang="en-GB" sz="2000" dirty="0"/>
              <a:t>To do what works (but few evaluations)</a:t>
            </a:r>
          </a:p>
          <a:p>
            <a:r>
              <a:rPr lang="en-GB" sz="2000" dirty="0"/>
              <a:t>To help organization fulfil its mission</a:t>
            </a:r>
          </a:p>
          <a:p>
            <a:r>
              <a:rPr lang="en-GB" sz="2000" dirty="0"/>
              <a:t>To identify and solve important problems</a:t>
            </a:r>
          </a:p>
          <a:p>
            <a:r>
              <a:rPr lang="en-GB" sz="2000" dirty="0"/>
              <a:t>To do what matters</a:t>
            </a:r>
          </a:p>
          <a:p>
            <a:r>
              <a:rPr lang="en-GB" sz="2000" dirty="0"/>
              <a:t>Treating everyone equally</a:t>
            </a:r>
          </a:p>
          <a:p>
            <a:r>
              <a:rPr lang="en-GB" sz="2000" dirty="0"/>
              <a:t>Speak truth to power(?)</a:t>
            </a:r>
          </a:p>
        </p:txBody>
      </p:sp>
      <p:sp>
        <p:nvSpPr>
          <p:cNvPr id="7" name="Content Placeholder 6"/>
          <p:cNvSpPr>
            <a:spLocks noGrp="1"/>
          </p:cNvSpPr>
          <p:nvPr>
            <p:ph sz="half" idx="2"/>
          </p:nvPr>
        </p:nvSpPr>
        <p:spPr/>
        <p:txBody>
          <a:bodyPr>
            <a:normAutofit/>
          </a:bodyPr>
          <a:lstStyle/>
          <a:p>
            <a:pPr marL="0" indent="0">
              <a:buNone/>
            </a:pPr>
            <a:r>
              <a:rPr lang="en-GB" sz="2000" dirty="0"/>
              <a:t>IMPLICIT GOALS</a:t>
            </a:r>
          </a:p>
          <a:p>
            <a:r>
              <a:rPr lang="en-GB" sz="2000" dirty="0"/>
              <a:t>To get things done</a:t>
            </a:r>
          </a:p>
          <a:p>
            <a:r>
              <a:rPr lang="en-GB" sz="2000" dirty="0"/>
              <a:t>To further career</a:t>
            </a:r>
          </a:p>
          <a:p>
            <a:r>
              <a:rPr lang="en-GB" sz="2000" dirty="0"/>
              <a:t>To avoid trouble</a:t>
            </a:r>
          </a:p>
          <a:p>
            <a:r>
              <a:rPr lang="en-GB" sz="2000" dirty="0"/>
              <a:t>To fix political or presenting problems</a:t>
            </a:r>
          </a:p>
          <a:p>
            <a:r>
              <a:rPr lang="en-GB" sz="2000" dirty="0"/>
              <a:t>To meet targets</a:t>
            </a:r>
          </a:p>
          <a:p>
            <a:r>
              <a:rPr lang="en-GB" sz="2000" dirty="0"/>
              <a:t>To do what gets measured</a:t>
            </a:r>
          </a:p>
          <a:p>
            <a:r>
              <a:rPr lang="en-GB" sz="2000" dirty="0"/>
              <a:t>Favour those who help advance personal goals</a:t>
            </a:r>
          </a:p>
          <a:p>
            <a:r>
              <a:rPr lang="en-GB" sz="2000" dirty="0"/>
              <a:t>Say what higher-ups want to hear</a:t>
            </a:r>
          </a:p>
          <a:p>
            <a:endParaRPr lang="en-GB" sz="2000"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57</a:t>
            </a:fld>
            <a:endParaRPr lang="en-GB">
              <a:solidFill>
                <a:srgbClr val="000000"/>
              </a:solidFill>
            </a:endParaRPr>
          </a:p>
        </p:txBody>
      </p:sp>
    </p:spTree>
    <p:extLst>
      <p:ext uri="{BB962C8B-B14F-4D97-AF65-F5344CB8AC3E}">
        <p14:creationId xmlns:p14="http://schemas.microsoft.com/office/powerpoint/2010/main" val="2407317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is evidence-based practice happening much in management?</a:t>
            </a:r>
          </a:p>
        </p:txBody>
      </p:sp>
      <p:sp>
        <p:nvSpPr>
          <p:cNvPr id="3" name="Content Placeholder 2"/>
          <p:cNvSpPr>
            <a:spLocks noGrp="1"/>
          </p:cNvSpPr>
          <p:nvPr>
            <p:ph idx="1"/>
          </p:nvPr>
        </p:nvSpPr>
        <p:spPr/>
        <p:txBody>
          <a:bodyPr>
            <a:normAutofit fontScale="92500" lnSpcReduction="20000"/>
          </a:bodyPr>
          <a:lstStyle/>
          <a:p>
            <a:r>
              <a:rPr lang="en-GB" dirty="0"/>
              <a:t>Almost no managers even heard of EBP</a:t>
            </a:r>
          </a:p>
          <a:p>
            <a:r>
              <a:rPr lang="en-GB" dirty="0"/>
              <a:t>Apparently no management training or management development around EBP</a:t>
            </a:r>
          </a:p>
          <a:p>
            <a:r>
              <a:rPr lang="en-GB" dirty="0"/>
              <a:t>Still very few systematic reviews in management</a:t>
            </a:r>
          </a:p>
          <a:p>
            <a:r>
              <a:rPr lang="en-GB" dirty="0"/>
              <a:t>Business schools generally regarded as part of the problem – more interested in academic careers and student fees than practice</a:t>
            </a:r>
          </a:p>
          <a:p>
            <a:r>
              <a:rPr lang="en-GB" dirty="0"/>
              <a:t>Teaching in management and business schools very rarely evidence-based (a tiny percentage teach EBP courses)</a:t>
            </a:r>
          </a:p>
          <a:p>
            <a:r>
              <a:rPr lang="en-GB" dirty="0"/>
              <a:t>May vary across domains of management and sectors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58</a:t>
            </a:fld>
            <a:endParaRPr lang="en-GB">
              <a:solidFill>
                <a:srgbClr val="000000"/>
              </a:solidFill>
            </a:endParaRPr>
          </a:p>
        </p:txBody>
      </p:sp>
    </p:spTree>
    <p:extLst>
      <p:ext uri="{BB962C8B-B14F-4D97-AF65-F5344CB8AC3E}">
        <p14:creationId xmlns:p14="http://schemas.microsoft.com/office/powerpoint/2010/main" val="326519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is evidence-based practice happening much in policing?</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59</a:t>
            </a:fld>
            <a:endParaRPr lang="en-GB">
              <a:solidFill>
                <a:srgbClr val="000000"/>
              </a:solidFill>
            </a:endParaRPr>
          </a:p>
        </p:txBody>
      </p:sp>
    </p:spTree>
    <p:extLst>
      <p:ext uri="{BB962C8B-B14F-4D97-AF65-F5344CB8AC3E}">
        <p14:creationId xmlns:p14="http://schemas.microsoft.com/office/powerpoint/2010/main" val="3210486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Most stuff available </a:t>
            </a:r>
            <a:r>
              <a:rPr lang="en-GB" dirty="0">
                <a:hlinkClick r:id="rId2"/>
              </a:rPr>
              <a:t>www.cebma.org</a:t>
            </a:r>
            <a:r>
              <a:rPr lang="en-GB" dirty="0"/>
              <a:t> </a:t>
            </a:r>
          </a:p>
        </p:txBody>
      </p:sp>
      <p:pic>
        <p:nvPicPr>
          <p:cNvPr id="5" name="Content Placeholder 4"/>
          <p:cNvPicPr>
            <a:picLocks noGrp="1" noChangeAspect="1"/>
          </p:cNvPicPr>
          <p:nvPr>
            <p:ph idx="1"/>
          </p:nvPr>
        </p:nvPicPr>
        <p:blipFill>
          <a:blip r:embed="rId3"/>
          <a:stretch>
            <a:fillRect/>
          </a:stretch>
        </p:blipFill>
        <p:spPr>
          <a:xfrm>
            <a:off x="1232429" y="1354941"/>
            <a:ext cx="9718675" cy="5312504"/>
          </a:xfrm>
          <a:prstGeom prst="rect">
            <a:avLst/>
          </a:prstGeom>
        </p:spPr>
      </p:pic>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a:t>
            </a:fld>
            <a:endParaRPr lang="en-GB">
              <a:solidFill>
                <a:srgbClr val="000000"/>
              </a:solidFill>
            </a:endParaRPr>
          </a:p>
        </p:txBody>
      </p:sp>
    </p:spTree>
    <p:extLst>
      <p:ext uri="{BB962C8B-B14F-4D97-AF65-F5344CB8AC3E}">
        <p14:creationId xmlns:p14="http://schemas.microsoft.com/office/powerpoint/2010/main" val="3915291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Evidence-based policing</a:t>
            </a:r>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60</a:t>
            </a:fld>
            <a:endParaRPr lang="en-GB">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1" y="1484784"/>
            <a:ext cx="118237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5526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Sherman (1998) </a:t>
            </a:r>
          </a:p>
        </p:txBody>
      </p:sp>
      <p:sp>
        <p:nvSpPr>
          <p:cNvPr id="3" name="Content Placeholder 2"/>
          <p:cNvSpPr>
            <a:spLocks noGrp="1"/>
          </p:cNvSpPr>
          <p:nvPr>
            <p:ph idx="1"/>
          </p:nvPr>
        </p:nvSpPr>
        <p:spPr/>
        <p:txBody>
          <a:bodyPr/>
          <a:lstStyle/>
          <a:p>
            <a:r>
              <a:rPr lang="en-GB" dirty="0"/>
              <a:t>Of all the ideas in policing, one stands out as the most powerful force for change: police practices should be based on scientiﬁc evidence about what works best.</a:t>
            </a:r>
          </a:p>
          <a:p>
            <a:r>
              <a:rPr lang="en-GB" dirty="0"/>
              <a:t>More complete evidence on the linkage between research and practice suggests a new paradigm for police improvement and for public safety in general: evidence-based crime prevention.</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61</a:t>
            </a:fld>
            <a:endParaRPr lang="en-GB">
              <a:solidFill>
                <a:srgbClr val="000000"/>
              </a:solidFill>
            </a:endParaRPr>
          </a:p>
        </p:txBody>
      </p:sp>
    </p:spTree>
    <p:extLst>
      <p:ext uri="{BB962C8B-B14F-4D97-AF65-F5344CB8AC3E}">
        <p14:creationId xmlns:p14="http://schemas.microsoft.com/office/powerpoint/2010/main" val="12414020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Sherman (1984)</a:t>
            </a:r>
          </a:p>
        </p:txBody>
      </p:sp>
      <p:sp>
        <p:nvSpPr>
          <p:cNvPr id="3" name="Content Placeholder 2"/>
          <p:cNvSpPr>
            <a:spLocks noGrp="1"/>
          </p:cNvSpPr>
          <p:nvPr>
            <p:ph idx="1"/>
          </p:nvPr>
        </p:nvSpPr>
        <p:spPr/>
        <p:txBody>
          <a:bodyPr/>
          <a:lstStyle/>
          <a:p>
            <a:r>
              <a:rPr lang="en-GB" dirty="0"/>
              <a:t>Any police officer committed to the goal of crime control through specific deterrence would find it unconscionable to fail to follow consistent research findings. One may argue about the number of experiments in different settings needed to make the evidence persuasive, but once the evidence becomes persuasive, police should no sooner disregard it than they should help inmates escape from prison.</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62</a:t>
            </a:fld>
            <a:endParaRPr lang="en-GB">
              <a:solidFill>
                <a:srgbClr val="000000"/>
              </a:solidFill>
            </a:endParaRPr>
          </a:p>
        </p:txBody>
      </p:sp>
    </p:spTree>
    <p:extLst>
      <p:ext uri="{BB962C8B-B14F-4D97-AF65-F5344CB8AC3E}">
        <p14:creationId xmlns:p14="http://schemas.microsoft.com/office/powerpoint/2010/main" val="21946707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Definition from the College of Policing</a:t>
            </a:r>
          </a:p>
        </p:txBody>
      </p:sp>
      <p:sp>
        <p:nvSpPr>
          <p:cNvPr id="3" name="Content Placeholder 2"/>
          <p:cNvSpPr>
            <a:spLocks noGrp="1"/>
          </p:cNvSpPr>
          <p:nvPr>
            <p:ph idx="1"/>
          </p:nvPr>
        </p:nvSpPr>
        <p:spPr/>
        <p:txBody>
          <a:bodyPr/>
          <a:lstStyle/>
          <a:p>
            <a:r>
              <a:rPr lang="en-GB" dirty="0"/>
              <a:t>What happens when we use the best available evidence to inform a policing decision. We don’t assume what we’ve always done is necessarily the right thing to do – we ask why. Evidence here means knowledge from recording, observing or experimenting in line with clear and explicit standards.</a:t>
            </a:r>
          </a:p>
          <a:p>
            <a:endParaRPr lang="en-GB"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63</a:t>
            </a:fld>
            <a:endParaRPr lang="en-GB">
              <a:solidFill>
                <a:srgbClr val="000000"/>
              </a:solidFill>
            </a:endParaRPr>
          </a:p>
        </p:txBody>
      </p:sp>
    </p:spTree>
    <p:extLst>
      <p:ext uri="{BB962C8B-B14F-4D97-AF65-F5344CB8AC3E}">
        <p14:creationId xmlns:p14="http://schemas.microsoft.com/office/powerpoint/2010/main" val="20549141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64</a:t>
            </a:fld>
            <a:endParaRPr lang="en-GB">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26" y="1628800"/>
            <a:ext cx="11783327" cy="3532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8986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1601" y="1268760"/>
            <a:ext cx="12180401" cy="4415712"/>
          </a:xfrm>
          <a:prstGeom prst="rect">
            <a:avLst/>
          </a:prstGeom>
        </p:spPr>
      </p:pic>
    </p:spTree>
    <p:extLst>
      <p:ext uri="{BB962C8B-B14F-4D97-AF65-F5344CB8AC3E}">
        <p14:creationId xmlns:p14="http://schemas.microsoft.com/office/powerpoint/2010/main" val="3784403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0" y="548683"/>
            <a:ext cx="12144672" cy="5800581"/>
          </a:xfrm>
          <a:prstGeom prst="rect">
            <a:avLst/>
          </a:prstGeom>
        </p:spPr>
      </p:pic>
    </p:spTree>
    <p:extLst>
      <p:ext uri="{BB962C8B-B14F-4D97-AF65-F5344CB8AC3E}">
        <p14:creationId xmlns:p14="http://schemas.microsoft.com/office/powerpoint/2010/main" val="33830350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11456" y="846141"/>
            <a:ext cx="12160989" cy="5336905"/>
          </a:xfrm>
          <a:prstGeom prst="rect">
            <a:avLst/>
          </a:prstGeom>
        </p:spPr>
      </p:pic>
    </p:spTree>
    <p:extLst>
      <p:ext uri="{BB962C8B-B14F-4D97-AF65-F5344CB8AC3E}">
        <p14:creationId xmlns:p14="http://schemas.microsoft.com/office/powerpoint/2010/main" val="2000471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056" y="1405433"/>
            <a:ext cx="12172947" cy="4111801"/>
          </a:xfrm>
          <a:prstGeom prst="rect">
            <a:avLst/>
          </a:prstGeom>
        </p:spPr>
      </p:pic>
    </p:spTree>
    <p:extLst>
      <p:ext uri="{BB962C8B-B14F-4D97-AF65-F5344CB8AC3E}">
        <p14:creationId xmlns:p14="http://schemas.microsoft.com/office/powerpoint/2010/main" val="5616764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0" y="846138"/>
            <a:ext cx="12192000" cy="5060716"/>
          </a:xfrm>
          <a:prstGeom prst="rect">
            <a:avLst/>
          </a:prstGeom>
        </p:spPr>
      </p:pic>
    </p:spTree>
    <p:extLst>
      <p:ext uri="{BB962C8B-B14F-4D97-AF65-F5344CB8AC3E}">
        <p14:creationId xmlns:p14="http://schemas.microsoft.com/office/powerpoint/2010/main" val="219739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things that get in the way of evidence-based practice in policing (</a:t>
            </a:r>
            <a:r>
              <a:rPr lang="en-GB" dirty="0" err="1"/>
              <a:t>etc</a:t>
            </a:r>
            <a:r>
              <a:rPr lang="en-GB" dirty="0"/>
              <a:t>)</a:t>
            </a:r>
          </a:p>
        </p:txBody>
      </p:sp>
      <p:sp>
        <p:nvSpPr>
          <p:cNvPr id="3" name="Content Placeholder 2"/>
          <p:cNvSpPr>
            <a:spLocks noGrp="1"/>
          </p:cNvSpPr>
          <p:nvPr>
            <p:ph idx="1"/>
          </p:nvPr>
        </p:nvSpPr>
        <p:spPr/>
        <p:txBody>
          <a:bodyPr>
            <a:normAutofit fontScale="77500" lnSpcReduction="20000"/>
          </a:bodyPr>
          <a:lstStyle/>
          <a:p>
            <a:r>
              <a:rPr lang="en-GB" dirty="0"/>
              <a:t>Inadequate training and development</a:t>
            </a:r>
          </a:p>
          <a:p>
            <a:r>
              <a:rPr lang="en-GB" dirty="0"/>
              <a:t>Not provided with resources to properly diagnose or understand nature of problems in context</a:t>
            </a:r>
          </a:p>
          <a:p>
            <a:r>
              <a:rPr lang="en-GB" dirty="0"/>
              <a:t>Limited access to information and evidence that might help understand problems and possible solutions</a:t>
            </a:r>
          </a:p>
          <a:p>
            <a:r>
              <a:rPr lang="en-GB" dirty="0"/>
              <a:t>Incentivized to focus on areas and take actions to please higher-ups rather than deal with important problems effectively</a:t>
            </a:r>
          </a:p>
          <a:p>
            <a:r>
              <a:rPr lang="en-GB" dirty="0"/>
              <a:t>Jobs and roles and processes designed in ways that make EBP difficult</a:t>
            </a:r>
          </a:p>
          <a:p>
            <a:r>
              <a:rPr lang="en-GB" dirty="0"/>
              <a:t>Performance management focuses on superficial targets rather than process</a:t>
            </a:r>
          </a:p>
          <a:p>
            <a:r>
              <a:rPr lang="en-GB" dirty="0"/>
              <a:t>Assigned too many tasks that not aligned to organization’s purpose</a:t>
            </a:r>
          </a:p>
          <a:p>
            <a:r>
              <a:rPr lang="en-GB" dirty="0"/>
              <a:t>Zero or low tolerance of mistakes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a:t>
            </a:fld>
            <a:endParaRPr lang="en-GB">
              <a:solidFill>
                <a:srgbClr val="000000"/>
              </a:solidFill>
            </a:endParaRPr>
          </a:p>
        </p:txBody>
      </p:sp>
    </p:spTree>
    <p:extLst>
      <p:ext uri="{BB962C8B-B14F-4D97-AF65-F5344CB8AC3E}">
        <p14:creationId xmlns:p14="http://schemas.microsoft.com/office/powerpoint/2010/main" val="34327457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 y="908721"/>
            <a:ext cx="12086691" cy="5433467"/>
          </a:xfrm>
          <a:prstGeom prst="rect">
            <a:avLst/>
          </a:prstGeom>
        </p:spPr>
      </p:pic>
    </p:spTree>
    <p:extLst>
      <p:ext uri="{BB962C8B-B14F-4D97-AF65-F5344CB8AC3E}">
        <p14:creationId xmlns:p14="http://schemas.microsoft.com/office/powerpoint/2010/main" val="1369993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42906" y="840068"/>
            <a:ext cx="12106191" cy="5145435"/>
          </a:xfrm>
          <a:prstGeom prst="rect">
            <a:avLst/>
          </a:prstGeom>
        </p:spPr>
      </p:pic>
    </p:spTree>
    <p:extLst>
      <p:ext uri="{BB962C8B-B14F-4D97-AF65-F5344CB8AC3E}">
        <p14:creationId xmlns:p14="http://schemas.microsoft.com/office/powerpoint/2010/main" val="34963976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88438" y="1451206"/>
            <a:ext cx="12103564" cy="4199131"/>
          </a:xfrm>
          <a:prstGeom prst="rect">
            <a:avLst/>
          </a:prstGeom>
        </p:spPr>
      </p:pic>
    </p:spTree>
    <p:extLst>
      <p:ext uri="{BB962C8B-B14F-4D97-AF65-F5344CB8AC3E}">
        <p14:creationId xmlns:p14="http://schemas.microsoft.com/office/powerpoint/2010/main" val="37866571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83" y="836713"/>
            <a:ext cx="12192000" cy="517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09940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684" y="367202"/>
            <a:ext cx="11838979" cy="6086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6699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evidence-based is policing?  Seven evaluation criteria for any profession</a:t>
            </a:r>
          </a:p>
        </p:txBody>
      </p:sp>
      <p:sp>
        <p:nvSpPr>
          <p:cNvPr id="3" name="Content Placeholder 2"/>
          <p:cNvSpPr>
            <a:spLocks noGrp="1"/>
          </p:cNvSpPr>
          <p:nvPr>
            <p:ph idx="1"/>
          </p:nvPr>
        </p:nvSpPr>
        <p:spPr/>
        <p:txBody>
          <a:bodyPr/>
          <a:lstStyle/>
          <a:p>
            <a:pPr marL="514350" indent="-514350">
              <a:buSzPct val="100000"/>
              <a:buAutoNum type="arabicPeriod"/>
            </a:pPr>
            <a:r>
              <a:rPr lang="en-GB" sz="2800" dirty="0"/>
              <a:t>The term “evidence-based” is well-known and used</a:t>
            </a:r>
          </a:p>
          <a:p>
            <a:pPr marL="514350" indent="-514350">
              <a:buSzPct val="100000"/>
              <a:buAutoNum type="arabicPeriod"/>
            </a:pPr>
            <a:r>
              <a:rPr lang="en-GB" sz="2800" dirty="0"/>
              <a:t>The latest research findings and systematic research summaries are accessible to practitioners</a:t>
            </a:r>
          </a:p>
          <a:p>
            <a:pPr marL="514350" indent="-514350">
              <a:buSzPct val="100000"/>
              <a:buAutoNum type="arabicPeriod"/>
            </a:pPr>
            <a:r>
              <a:rPr lang="en-GB" sz="2800" dirty="0"/>
              <a:t>Articles reporting primary research and traditional literature reviews are accessible to practitioners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75</a:t>
            </a:fld>
            <a:endParaRPr lang="en-GB">
              <a:solidFill>
                <a:srgbClr val="000000"/>
              </a:solidFill>
            </a:endParaRPr>
          </a:p>
        </p:txBody>
      </p:sp>
    </p:spTree>
    <p:extLst>
      <p:ext uri="{BB962C8B-B14F-4D97-AF65-F5344CB8AC3E}">
        <p14:creationId xmlns:p14="http://schemas.microsoft.com/office/powerpoint/2010/main" val="35772981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evidence-based is policing?  Some evaluation criteria for any profession</a:t>
            </a:r>
          </a:p>
        </p:txBody>
      </p:sp>
      <p:sp>
        <p:nvSpPr>
          <p:cNvPr id="3" name="Content Placeholder 2"/>
          <p:cNvSpPr>
            <a:spLocks noGrp="1"/>
          </p:cNvSpPr>
          <p:nvPr>
            <p:ph idx="1"/>
          </p:nvPr>
        </p:nvSpPr>
        <p:spPr/>
        <p:txBody>
          <a:bodyPr>
            <a:normAutofit fontScale="92500" lnSpcReduction="10000"/>
          </a:bodyPr>
          <a:lstStyle/>
          <a:p>
            <a:pPr marL="514350" indent="-514350">
              <a:buSzPct val="100000"/>
              <a:buFont typeface="+mj-lt"/>
              <a:buAutoNum type="arabicPeriod" startAt="4"/>
            </a:pPr>
            <a:r>
              <a:rPr lang="en-GB" sz="3200" dirty="0"/>
              <a:t>‘Cutting-edge’ practices, panaceas and fashionable new ideas are treated with healthy scepticism</a:t>
            </a:r>
          </a:p>
          <a:p>
            <a:pPr marL="514350" indent="-514350">
              <a:buSzPct val="100000"/>
              <a:buFont typeface="+mj-lt"/>
              <a:buAutoNum type="arabicPeriod" startAt="4"/>
            </a:pPr>
            <a:r>
              <a:rPr lang="en-GB" sz="3200" dirty="0"/>
              <a:t>There is a demand for evidence-based practice from the practitioners’ clients and ‘customers’ (in this case includes politicians)</a:t>
            </a:r>
          </a:p>
          <a:p>
            <a:pPr marL="514350" indent="-514350">
              <a:buSzPct val="100000"/>
              <a:buFont typeface="+mj-lt"/>
              <a:buAutoNum type="arabicPeriod" startAt="4"/>
            </a:pPr>
            <a:r>
              <a:rPr lang="en-GB" sz="3200" dirty="0"/>
              <a:t>Practice decisions are integrative and draw on the four sources of information and evidence described in the definition of evidence-based practice</a:t>
            </a:r>
          </a:p>
          <a:p>
            <a:pPr marL="514350" indent="-514350">
              <a:buSzPct val="100000"/>
              <a:buFont typeface="+mj-lt"/>
              <a:buAutoNum type="arabicPeriod" startAt="4"/>
            </a:pPr>
            <a:r>
              <a:rPr lang="en-GB" sz="3200" dirty="0"/>
              <a:t>Initial training and continuing professional development adopt evidence-based approaches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76</a:t>
            </a:fld>
            <a:endParaRPr lang="en-GB">
              <a:solidFill>
                <a:srgbClr val="000000"/>
              </a:solidFill>
            </a:endParaRPr>
          </a:p>
        </p:txBody>
      </p:sp>
    </p:spTree>
    <p:extLst>
      <p:ext uri="{BB962C8B-B14F-4D97-AF65-F5344CB8AC3E}">
        <p14:creationId xmlns:p14="http://schemas.microsoft.com/office/powerpoint/2010/main" val="40610220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Misconception endorsement (Chaplin &amp; Shaw, 2016)</a:t>
            </a:r>
          </a:p>
        </p:txBody>
      </p:sp>
      <p:sp>
        <p:nvSpPr>
          <p:cNvPr id="3" name="Content Placeholder 2"/>
          <p:cNvSpPr>
            <a:spLocks noGrp="1"/>
          </p:cNvSpPr>
          <p:nvPr>
            <p:ph idx="1"/>
          </p:nvPr>
        </p:nvSpPr>
        <p:spPr/>
        <p:txBody>
          <a:bodyPr/>
          <a:lstStyle/>
          <a:p>
            <a:r>
              <a:rPr lang="en-GB" dirty="0"/>
              <a:t>Psycho-legal beliefs questionnaire 50 items (five subscales) of counter-empirical (‘false’) statements</a:t>
            </a:r>
          </a:p>
          <a:p>
            <a:r>
              <a:rPr lang="en-GB" dirty="0"/>
              <a:t>44 were law enforcement professionals and 56 not</a:t>
            </a:r>
          </a:p>
          <a:p>
            <a:r>
              <a:rPr lang="en-GB" dirty="0"/>
              <a:t>Compared % true endorsements between two groups (all are sort of empirically ‘false’)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77</a:t>
            </a:fld>
            <a:endParaRPr lang="en-GB">
              <a:solidFill>
                <a:srgbClr val="000000"/>
              </a:solidFill>
            </a:endParaRPr>
          </a:p>
        </p:txBody>
      </p:sp>
    </p:spTree>
    <p:extLst>
      <p:ext uri="{BB962C8B-B14F-4D97-AF65-F5344CB8AC3E}">
        <p14:creationId xmlns:p14="http://schemas.microsoft.com/office/powerpoint/2010/main" val="41087335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Five subscales example items</a:t>
            </a:r>
          </a:p>
        </p:txBody>
      </p:sp>
      <p:sp>
        <p:nvSpPr>
          <p:cNvPr id="3" name="Content Placeholder 2"/>
          <p:cNvSpPr>
            <a:spLocks noGrp="1"/>
          </p:cNvSpPr>
          <p:nvPr>
            <p:ph idx="1"/>
          </p:nvPr>
        </p:nvSpPr>
        <p:spPr/>
        <p:txBody>
          <a:bodyPr>
            <a:noAutofit/>
          </a:bodyPr>
          <a:lstStyle/>
          <a:p>
            <a:r>
              <a:rPr lang="en-GB" sz="2100" b="1" dirty="0"/>
              <a:t>Police interrogations and procedures</a:t>
            </a:r>
            <a:r>
              <a:rPr lang="en-GB" sz="2100" dirty="0"/>
              <a:t>: “police can tell when a suspect is lying”, “people only confess when they have actually committed the crime they are being charged with”</a:t>
            </a:r>
          </a:p>
          <a:p>
            <a:r>
              <a:rPr lang="en-GB" sz="2100" b="1" dirty="0"/>
              <a:t>Courts/Service provision</a:t>
            </a:r>
            <a:r>
              <a:rPr lang="en-GB" sz="2100" dirty="0"/>
              <a:t>: “most judges and jurors fully understand court instructions”, “eye-witnesses are always the most reliable source of case-related information”</a:t>
            </a:r>
          </a:p>
          <a:p>
            <a:r>
              <a:rPr lang="en-GB" sz="2100" b="1" dirty="0"/>
              <a:t>Mental illness</a:t>
            </a:r>
            <a:r>
              <a:rPr lang="en-GB" sz="2100" dirty="0"/>
              <a:t>: “most mentally ill individuals are violent”, “all psychopaths are criminals”</a:t>
            </a:r>
          </a:p>
          <a:p>
            <a:r>
              <a:rPr lang="en-GB" sz="2100" b="1" dirty="0"/>
              <a:t>Memory and cognition</a:t>
            </a:r>
            <a:r>
              <a:rPr lang="en-GB" sz="2100" dirty="0"/>
              <a:t>: “all memory is better for exciting events”, “if you are the victim of a violent crime, your memory for the perpetrators face will be perfect”</a:t>
            </a:r>
          </a:p>
          <a:p>
            <a:r>
              <a:rPr lang="en-GB" sz="2100" b="1" dirty="0"/>
              <a:t>Tough on crime</a:t>
            </a:r>
            <a:r>
              <a:rPr lang="en-GB" sz="2100" dirty="0"/>
              <a:t>: “we need to be ‘tough on crime’ by giving convicted felons harsher punishments”, “capital punishment is an effective way to deter criminal activity”</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78</a:t>
            </a:fld>
            <a:endParaRPr lang="en-GB">
              <a:solidFill>
                <a:srgbClr val="000000"/>
              </a:solidFill>
            </a:endParaRPr>
          </a:p>
        </p:txBody>
      </p:sp>
    </p:spTree>
    <p:extLst>
      <p:ext uri="{BB962C8B-B14F-4D97-AF65-F5344CB8AC3E}">
        <p14:creationId xmlns:p14="http://schemas.microsoft.com/office/powerpoint/2010/main" val="2803174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Law enforcement vs layperson % agreement with ‘false’ statements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79</a:t>
            </a:fld>
            <a:endParaRPr lang="en-GB">
              <a:solidFill>
                <a:srgbClr val="000000"/>
              </a:solidFill>
            </a:endParaRPr>
          </a:p>
        </p:txBody>
      </p:sp>
      <p:sp>
        <p:nvSpPr>
          <p:cNvPr id="6" name="Content Placeholder 5"/>
          <p:cNvSpPr>
            <a:spLocks noGrp="1"/>
          </p:cNvSpPr>
          <p:nvPr>
            <p:ph idx="1"/>
          </p:nvPr>
        </p:nvSpPr>
        <p:spPr>
          <a:xfrm>
            <a:off x="239351" y="1447800"/>
            <a:ext cx="11809311" cy="4933950"/>
          </a:xfrm>
        </p:spPr>
        <p:txBody>
          <a:bodyPr/>
          <a:lstStyle/>
          <a:p>
            <a:pPr marL="0" indent="0">
              <a:buNone/>
            </a:pPr>
            <a:endParaRPr lang="en-GB" sz="2400" dirty="0"/>
          </a:p>
          <a:p>
            <a:pPr marL="0" indent="0">
              <a:buNone/>
            </a:pPr>
            <a:r>
              <a:rPr lang="en-GB" sz="2400" dirty="0"/>
              <a:t>						</a:t>
            </a:r>
            <a:r>
              <a:rPr lang="en-GB" sz="2400" i="1" dirty="0"/>
              <a:t>Law		Lay</a:t>
            </a:r>
          </a:p>
          <a:p>
            <a:pPr marL="0" indent="0">
              <a:buNone/>
            </a:pPr>
            <a:r>
              <a:rPr lang="en-GB" sz="2400" i="1" dirty="0"/>
              <a:t>Police interrogations/procedures</a:t>
            </a:r>
            <a:r>
              <a:rPr lang="en-GB" sz="2400" dirty="0"/>
              <a:t>		47.5%		49.3%</a:t>
            </a:r>
          </a:p>
          <a:p>
            <a:pPr marL="0" indent="0">
              <a:buNone/>
            </a:pPr>
            <a:r>
              <a:rPr lang="en-GB" sz="2400" i="1" dirty="0"/>
              <a:t>Courts/Service Provision </a:t>
            </a:r>
            <a:r>
              <a:rPr lang="en-GB" sz="2400" dirty="0"/>
              <a:t>			48.6% 	56.5%</a:t>
            </a:r>
          </a:p>
          <a:p>
            <a:pPr marL="0" indent="0">
              <a:buNone/>
            </a:pPr>
            <a:r>
              <a:rPr lang="en-GB" sz="2400" i="1" dirty="0"/>
              <a:t>Mental illness </a:t>
            </a:r>
            <a:r>
              <a:rPr lang="en-GB" sz="2400" dirty="0"/>
              <a:t>				20.7% 	24.7%</a:t>
            </a:r>
          </a:p>
          <a:p>
            <a:pPr marL="0" indent="0">
              <a:buNone/>
            </a:pPr>
            <a:r>
              <a:rPr lang="en-GB" sz="2400" i="1" dirty="0"/>
              <a:t>Memory and cognition </a:t>
            </a:r>
            <a:r>
              <a:rPr lang="en-GB" sz="2400" dirty="0"/>
              <a:t>			33.9% 	33.3%</a:t>
            </a:r>
          </a:p>
          <a:p>
            <a:pPr marL="0" indent="0">
              <a:buNone/>
            </a:pPr>
            <a:r>
              <a:rPr lang="en-GB" sz="2400" i="1" dirty="0"/>
              <a:t>Tough on crime </a:t>
            </a:r>
            <a:r>
              <a:rPr lang="en-GB" sz="2400" dirty="0"/>
              <a:t>				46.9% 	46.1%</a:t>
            </a:r>
          </a:p>
        </p:txBody>
      </p:sp>
    </p:spTree>
    <p:extLst>
      <p:ext uri="{BB962C8B-B14F-4D97-AF65-F5344CB8AC3E}">
        <p14:creationId xmlns:p14="http://schemas.microsoft.com/office/powerpoint/2010/main" val="136914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lgn="ctr">
              <a:buNone/>
            </a:pPr>
            <a:r>
              <a:rPr lang="en-GB" b="1" dirty="0"/>
              <a:t>What creates and can help</a:t>
            </a:r>
          </a:p>
          <a:p>
            <a:pPr marL="0" indent="0" algn="ctr">
              <a:buNone/>
            </a:pPr>
            <a:r>
              <a:rPr lang="en-GB" b="1" dirty="0"/>
              <a:t>remove these barriers?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a:t>
            </a:fld>
            <a:endParaRPr lang="en-GB">
              <a:solidFill>
                <a:srgbClr val="000000"/>
              </a:solidFill>
            </a:endParaRPr>
          </a:p>
        </p:txBody>
      </p:sp>
    </p:spTree>
    <p:extLst>
      <p:ext uri="{BB962C8B-B14F-4D97-AF65-F5344CB8AC3E}">
        <p14:creationId xmlns:p14="http://schemas.microsoft.com/office/powerpoint/2010/main" val="125905917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How can police leadership and management facilitate evidence-based policing?</a:t>
            </a:r>
          </a:p>
        </p:txBody>
      </p:sp>
      <p:sp>
        <p:nvSpPr>
          <p:cNvPr id="3" name="Content Placeholder 2"/>
          <p:cNvSpPr>
            <a:spLocks noGrp="1"/>
          </p:cNvSpPr>
          <p:nvPr>
            <p:ph idx="1"/>
          </p:nvPr>
        </p:nvSpPr>
        <p:spPr/>
        <p:txBody>
          <a:bodyPr>
            <a:normAutofit fontScale="92500" lnSpcReduction="10000"/>
          </a:bodyPr>
          <a:lstStyle/>
          <a:p>
            <a:r>
              <a:rPr lang="en-GB" dirty="0"/>
              <a:t>A (large?) part of effective police management is to ensure that evidence-based policing happens</a:t>
            </a:r>
          </a:p>
          <a:p>
            <a:r>
              <a:rPr lang="en-GB" dirty="0"/>
              <a:t>What leaders do and fail to do can play a fundamental role in the extent to which individual officers and the police service as a whole can practice evidence-based policing</a:t>
            </a:r>
          </a:p>
          <a:p>
            <a:r>
              <a:rPr lang="en-GB" dirty="0"/>
              <a:t>Traditional ‘command and control’ leadership or leadership based on charisma, authority, hierarchy not so good for evidence-based policing (but good for some emergency situations)</a:t>
            </a:r>
          </a:p>
          <a:p>
            <a:r>
              <a:rPr lang="en-GB" b="1" dirty="0"/>
              <a:t>Management decisions (as well as policing decisions) need to be evidence-based</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80</a:t>
            </a:fld>
            <a:endParaRPr lang="en-GB">
              <a:solidFill>
                <a:srgbClr val="000000"/>
              </a:solidFill>
            </a:endParaRPr>
          </a:p>
        </p:txBody>
      </p:sp>
    </p:spTree>
    <p:extLst>
      <p:ext uri="{BB962C8B-B14F-4D97-AF65-F5344CB8AC3E}">
        <p14:creationId xmlns:p14="http://schemas.microsoft.com/office/powerpoint/2010/main" val="3210325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leader/manager behaviours are likely to help? [1]</a:t>
            </a:r>
          </a:p>
        </p:txBody>
      </p:sp>
      <p:sp>
        <p:nvSpPr>
          <p:cNvPr id="3" name="Content Placeholder 2"/>
          <p:cNvSpPr>
            <a:spLocks noGrp="1"/>
          </p:cNvSpPr>
          <p:nvPr>
            <p:ph idx="1"/>
          </p:nvPr>
        </p:nvSpPr>
        <p:spPr/>
        <p:txBody>
          <a:bodyPr>
            <a:normAutofit fontScale="92500"/>
          </a:bodyPr>
          <a:lstStyle/>
          <a:p>
            <a:r>
              <a:rPr lang="en-GB" sz="2400" dirty="0"/>
              <a:t>Asking a lot of questions of themselves and others (Why are we doing this?  How do we know it will work?)</a:t>
            </a:r>
          </a:p>
          <a:p>
            <a:r>
              <a:rPr lang="en-GB" sz="2400" dirty="0"/>
              <a:t>Focus on understanding problem first – minimize </a:t>
            </a:r>
            <a:r>
              <a:rPr lang="en-GB" sz="2400" dirty="0" err="1"/>
              <a:t>solutioneering</a:t>
            </a:r>
            <a:endParaRPr lang="en-GB" sz="2400" dirty="0"/>
          </a:p>
          <a:p>
            <a:r>
              <a:rPr lang="en-GB" sz="2400" dirty="0"/>
              <a:t>Encouraging the routine collection of data and information and make it accessible to all</a:t>
            </a:r>
          </a:p>
          <a:p>
            <a:r>
              <a:rPr lang="en-GB" sz="2400" dirty="0"/>
              <a:t>Not making “because I say so” or “because I’m in charge” decisions (stop JFDI and </a:t>
            </a:r>
            <a:r>
              <a:rPr lang="en-GB" sz="2400" dirty="0" err="1"/>
              <a:t>HiPPO</a:t>
            </a:r>
            <a:r>
              <a:rPr lang="en-GB" sz="2400" dirty="0"/>
              <a:t>)</a:t>
            </a:r>
          </a:p>
          <a:p>
            <a:r>
              <a:rPr lang="en-GB" sz="2400" dirty="0"/>
              <a:t>Constantly explaining decision processes and decision outcomes to ensure transparency</a:t>
            </a:r>
          </a:p>
          <a:p>
            <a:r>
              <a:rPr lang="en-GB" sz="2400" dirty="0"/>
              <a:t>Providing clear explanation of </a:t>
            </a:r>
            <a:r>
              <a:rPr lang="en-GB" sz="2400" i="1" dirty="0"/>
              <a:t>all</a:t>
            </a:r>
            <a:r>
              <a:rPr lang="en-GB" sz="2400" dirty="0"/>
              <a:t> the sources of evidence used to make decisions and critical appraisal of that evidence and how it was weighted (“on balance”)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81</a:t>
            </a:fld>
            <a:endParaRPr lang="en-GB">
              <a:solidFill>
                <a:srgbClr val="000000"/>
              </a:solidFill>
            </a:endParaRPr>
          </a:p>
        </p:txBody>
      </p:sp>
    </p:spTree>
    <p:extLst>
      <p:ext uri="{BB962C8B-B14F-4D97-AF65-F5344CB8AC3E}">
        <p14:creationId xmlns:p14="http://schemas.microsoft.com/office/powerpoint/2010/main" val="14612001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leader/manager behaviours are likely to help? [2]</a:t>
            </a:r>
          </a:p>
        </p:txBody>
      </p:sp>
      <p:sp>
        <p:nvSpPr>
          <p:cNvPr id="3" name="Content Placeholder 2"/>
          <p:cNvSpPr>
            <a:spLocks noGrp="1"/>
          </p:cNvSpPr>
          <p:nvPr>
            <p:ph idx="1"/>
          </p:nvPr>
        </p:nvSpPr>
        <p:spPr/>
        <p:txBody>
          <a:bodyPr>
            <a:noAutofit/>
          </a:bodyPr>
          <a:lstStyle/>
          <a:p>
            <a:r>
              <a:rPr lang="en-GB" sz="2200" dirty="0"/>
              <a:t>Making explicit statements about accountability – what are leaders and others responsible for?  What can’t they control?</a:t>
            </a:r>
          </a:p>
          <a:p>
            <a:r>
              <a:rPr lang="en-GB" sz="2200" dirty="0"/>
              <a:t>Developing infrastructure and processes that support evidence-based policing</a:t>
            </a:r>
          </a:p>
          <a:p>
            <a:r>
              <a:rPr lang="en-GB" sz="2200" dirty="0"/>
              <a:t>Rewarding and modelling evidence-based policing</a:t>
            </a:r>
          </a:p>
          <a:p>
            <a:r>
              <a:rPr lang="en-GB" sz="2200" dirty="0"/>
              <a:t>Treating the organization as a prototype – assess effects of actions, experiment, collect information and evidence</a:t>
            </a:r>
          </a:p>
          <a:p>
            <a:r>
              <a:rPr lang="en-GB" sz="2200" dirty="0"/>
              <a:t>Being open and relaxed about activities and initiatives not working – ‘celebrate’ failure as </a:t>
            </a:r>
            <a:r>
              <a:rPr lang="en-GB" sz="2200" i="1" dirty="0"/>
              <a:t>not </a:t>
            </a:r>
            <a:r>
              <a:rPr lang="en-GB" sz="2200" dirty="0"/>
              <a:t>doing or </a:t>
            </a:r>
            <a:r>
              <a:rPr lang="en-GB" sz="2200" i="1" dirty="0"/>
              <a:t>stopping </a:t>
            </a:r>
            <a:r>
              <a:rPr lang="en-GB" sz="2200" dirty="0"/>
              <a:t>doing things essential</a:t>
            </a:r>
          </a:p>
          <a:p>
            <a:r>
              <a:rPr lang="en-GB" sz="2200" dirty="0"/>
              <a:t>Encouraging and supporting research</a:t>
            </a:r>
          </a:p>
          <a:p>
            <a:r>
              <a:rPr lang="en-GB" sz="2200" dirty="0"/>
              <a:t>Not bring afraid as a leader to say the three hardest words…</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82</a:t>
            </a:fld>
            <a:endParaRPr lang="en-GB">
              <a:solidFill>
                <a:srgbClr val="000000"/>
              </a:solidFill>
            </a:endParaRPr>
          </a:p>
        </p:txBody>
      </p:sp>
    </p:spTree>
    <p:extLst>
      <p:ext uri="{BB962C8B-B14F-4D97-AF65-F5344CB8AC3E}">
        <p14:creationId xmlns:p14="http://schemas.microsoft.com/office/powerpoint/2010/main" val="12045135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Some alternatives to evidence-based management </a:t>
            </a:r>
            <a:r>
              <a:rPr lang="en-GB" sz="2200" dirty="0"/>
              <a:t>(inspired by Isaacs &amp; Fitzgerald, 1999)</a:t>
            </a:r>
          </a:p>
        </p:txBody>
      </p:sp>
      <p:sp>
        <p:nvSpPr>
          <p:cNvPr id="3" name="Content Placeholder 2"/>
          <p:cNvSpPr>
            <a:spLocks noGrp="1"/>
          </p:cNvSpPr>
          <p:nvPr>
            <p:ph idx="1"/>
          </p:nvPr>
        </p:nvSpPr>
        <p:spPr>
          <a:xfrm>
            <a:off x="622302" y="1484784"/>
            <a:ext cx="10945284" cy="4933950"/>
          </a:xfrm>
        </p:spPr>
        <p:txBody>
          <a:bodyPr>
            <a:noAutofit/>
          </a:bodyPr>
          <a:lstStyle/>
          <a:p>
            <a:r>
              <a:rPr lang="en-GB" sz="2100" b="1" dirty="0"/>
              <a:t>Vehemence-based management </a:t>
            </a:r>
            <a:r>
              <a:rPr lang="en-GB" sz="2100" dirty="0"/>
              <a:t>(loud, brow-beating)</a:t>
            </a:r>
          </a:p>
          <a:p>
            <a:r>
              <a:rPr lang="en-GB" sz="2100" b="1" dirty="0"/>
              <a:t>Eloquence-based management </a:t>
            </a:r>
            <a:r>
              <a:rPr lang="en-GB" sz="2100" dirty="0"/>
              <a:t>(sharp-suited, sliver-tongued)</a:t>
            </a:r>
          </a:p>
          <a:p>
            <a:r>
              <a:rPr lang="en-GB" sz="2100" b="1" dirty="0"/>
              <a:t>Obedience-based management</a:t>
            </a:r>
            <a:r>
              <a:rPr lang="en-GB" sz="2100" dirty="0"/>
              <a:t> (because I say so, just </a:t>
            </a:r>
            <a:r>
              <a:rPr lang="en-GB" sz="2100" dirty="0" err="1"/>
              <a:t>freakin</a:t>
            </a:r>
            <a:r>
              <a:rPr lang="en-GB" sz="2100" dirty="0"/>
              <a:t>’ do it)</a:t>
            </a:r>
          </a:p>
          <a:p>
            <a:r>
              <a:rPr lang="en-GB" sz="2100" b="1" dirty="0"/>
              <a:t>Resemblance-based management </a:t>
            </a:r>
            <a:r>
              <a:rPr lang="en-GB" sz="2100" dirty="0"/>
              <a:t>(doing what others do)</a:t>
            </a:r>
          </a:p>
          <a:p>
            <a:r>
              <a:rPr lang="en-GB" sz="2100" b="1" dirty="0"/>
              <a:t>Defence-based management </a:t>
            </a:r>
            <a:r>
              <a:rPr lang="en-GB" sz="2100" dirty="0"/>
              <a:t>(the safest option)</a:t>
            </a:r>
          </a:p>
          <a:p>
            <a:r>
              <a:rPr lang="en-GB" sz="2100" b="1" dirty="0"/>
              <a:t>Indolence-based management </a:t>
            </a:r>
            <a:r>
              <a:rPr lang="en-GB" sz="2100" dirty="0"/>
              <a:t>(whatever takes least effort)</a:t>
            </a:r>
          </a:p>
          <a:p>
            <a:r>
              <a:rPr lang="en-GB" sz="2100" b="1" dirty="0"/>
              <a:t>Haste-based management </a:t>
            </a:r>
            <a:r>
              <a:rPr lang="en-GB" sz="2100" dirty="0"/>
              <a:t>(whatever is fastest)</a:t>
            </a:r>
          </a:p>
          <a:p>
            <a:r>
              <a:rPr lang="en-GB" sz="2100" b="1" dirty="0"/>
              <a:t>Indulgence-based management </a:t>
            </a:r>
            <a:r>
              <a:rPr lang="en-GB" sz="2100" dirty="0"/>
              <a:t>(the coolest most fun thing)</a:t>
            </a:r>
          </a:p>
          <a:p>
            <a:r>
              <a:rPr lang="en-GB" sz="2100" b="1" dirty="0"/>
              <a:t>Reverence-based management </a:t>
            </a:r>
            <a:r>
              <a:rPr lang="en-GB" sz="2100" dirty="0"/>
              <a:t>(doing what is the most truly awesome)</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83</a:t>
            </a:fld>
            <a:endParaRPr lang="en-GB">
              <a:solidFill>
                <a:srgbClr val="000000"/>
              </a:solidFill>
            </a:endParaRPr>
          </a:p>
        </p:txBody>
      </p:sp>
    </p:spTree>
    <p:extLst>
      <p:ext uri="{BB962C8B-B14F-4D97-AF65-F5344CB8AC3E}">
        <p14:creationId xmlns:p14="http://schemas.microsoft.com/office/powerpoint/2010/main" val="6924248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Conclusions</a:t>
            </a:r>
          </a:p>
        </p:txBody>
      </p:sp>
      <p:sp>
        <p:nvSpPr>
          <p:cNvPr id="3" name="Content Placeholder 2"/>
          <p:cNvSpPr>
            <a:spLocks noGrp="1"/>
          </p:cNvSpPr>
          <p:nvPr>
            <p:ph idx="1"/>
          </p:nvPr>
        </p:nvSpPr>
        <p:spPr/>
        <p:txBody>
          <a:bodyPr>
            <a:normAutofit fontScale="92500"/>
          </a:bodyPr>
          <a:lstStyle/>
          <a:p>
            <a:r>
              <a:rPr lang="en-GB" dirty="0"/>
              <a:t>The notion of evidence-based practice is well-established in policing…</a:t>
            </a:r>
          </a:p>
          <a:p>
            <a:r>
              <a:rPr lang="en-GB" dirty="0"/>
              <a:t>…Though policing does not yet have </a:t>
            </a:r>
            <a:r>
              <a:rPr lang="en-GB" i="1" dirty="0"/>
              <a:t>all </a:t>
            </a:r>
            <a:r>
              <a:rPr lang="en-GB" dirty="0"/>
              <a:t>the characteristics of an evidence-based profession – though more so than management</a:t>
            </a:r>
          </a:p>
          <a:p>
            <a:r>
              <a:rPr lang="en-GB" dirty="0"/>
              <a:t>Evidence-based </a:t>
            </a:r>
            <a:r>
              <a:rPr lang="en-GB" i="1" dirty="0"/>
              <a:t>management</a:t>
            </a:r>
            <a:r>
              <a:rPr lang="en-GB" dirty="0"/>
              <a:t> is a pre-requisite for evidence-based professional practice in any field</a:t>
            </a:r>
          </a:p>
          <a:p>
            <a:r>
              <a:rPr lang="en-GB" dirty="0"/>
              <a:t>Evidence-based management is much less-well developed but police leaders and managers can do much to manage in a more evidence-based way and enable evidence-based policing</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84</a:t>
            </a:fld>
            <a:endParaRPr lang="en-GB">
              <a:solidFill>
                <a:srgbClr val="000000"/>
              </a:solidFill>
            </a:endParaRPr>
          </a:p>
        </p:txBody>
      </p:sp>
    </p:spTree>
    <p:extLst>
      <p:ext uri="{BB962C8B-B14F-4D97-AF65-F5344CB8AC3E}">
        <p14:creationId xmlns:p14="http://schemas.microsoft.com/office/powerpoint/2010/main" val="35996632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3284984"/>
            <a:ext cx="10363200" cy="720080"/>
          </a:xfrm>
        </p:spPr>
        <p:txBody>
          <a:bodyPr/>
          <a:lstStyle/>
          <a:p>
            <a:r>
              <a:rPr lang="en-GB" sz="3200" dirty="0"/>
              <a:t>Questions? Criticisms? Thoughts?</a:t>
            </a:r>
          </a:p>
        </p:txBody>
      </p:sp>
      <p:sp>
        <p:nvSpPr>
          <p:cNvPr id="6" name="Subtitle 5"/>
          <p:cNvSpPr>
            <a:spLocks noGrp="1"/>
          </p:cNvSpPr>
          <p:nvPr>
            <p:ph type="subTitle" idx="1"/>
          </p:nvPr>
        </p:nvSpPr>
        <p:spPr>
          <a:xfrm>
            <a:off x="1828800" y="5035624"/>
            <a:ext cx="8534400" cy="481608"/>
          </a:xfrm>
        </p:spPr>
        <p:txBody>
          <a:bodyPr/>
          <a:lstStyle/>
          <a:p>
            <a:r>
              <a:rPr lang="en-GB" sz="2800" dirty="0"/>
              <a:t>Rob B Briner</a:t>
            </a:r>
          </a:p>
        </p:txBody>
      </p:sp>
      <p:sp>
        <p:nvSpPr>
          <p:cNvPr id="5" name="Rectangle 2"/>
          <p:cNvSpPr txBox="1">
            <a:spLocks noChangeArrowheads="1"/>
          </p:cNvSpPr>
          <p:nvPr/>
        </p:nvSpPr>
        <p:spPr bwMode="auto">
          <a:xfrm>
            <a:off x="1031584" y="6237312"/>
            <a:ext cx="10363200" cy="446286"/>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lvl1pPr algn="ctr" rtl="0" eaLnBrk="0" fontAlgn="base" hangingPunct="0">
              <a:spcBef>
                <a:spcPct val="0"/>
              </a:spcBef>
              <a:spcAft>
                <a:spcPct val="0"/>
              </a:spcAft>
              <a:defRPr sz="3600">
                <a:solidFill>
                  <a:srgbClr val="000000"/>
                </a:solidFill>
                <a:latin typeface="+mj-lt"/>
                <a:ea typeface="+mj-ea"/>
                <a:cs typeface="Times New Roman" pitchFamily="18" charset="0"/>
              </a:defRPr>
            </a:lvl1pPr>
            <a:lvl2pPr algn="l" rtl="0" eaLnBrk="0" fontAlgn="base" hangingPunct="0">
              <a:spcBef>
                <a:spcPct val="0"/>
              </a:spcBef>
              <a:spcAft>
                <a:spcPct val="0"/>
              </a:spcAft>
              <a:defRPr sz="3500">
                <a:solidFill>
                  <a:srgbClr val="002C84"/>
                </a:solidFill>
                <a:latin typeface="Tahoma" pitchFamily="34" charset="0"/>
              </a:defRPr>
            </a:lvl2pPr>
            <a:lvl3pPr algn="l" rtl="0" eaLnBrk="0" fontAlgn="base" hangingPunct="0">
              <a:spcBef>
                <a:spcPct val="0"/>
              </a:spcBef>
              <a:spcAft>
                <a:spcPct val="0"/>
              </a:spcAft>
              <a:defRPr sz="3500">
                <a:solidFill>
                  <a:srgbClr val="002C84"/>
                </a:solidFill>
                <a:latin typeface="Tahoma" pitchFamily="34" charset="0"/>
              </a:defRPr>
            </a:lvl3pPr>
            <a:lvl4pPr algn="l" rtl="0" eaLnBrk="0" fontAlgn="base" hangingPunct="0">
              <a:spcBef>
                <a:spcPct val="0"/>
              </a:spcBef>
              <a:spcAft>
                <a:spcPct val="0"/>
              </a:spcAft>
              <a:defRPr sz="3500">
                <a:solidFill>
                  <a:srgbClr val="002C84"/>
                </a:solidFill>
                <a:latin typeface="Tahoma" pitchFamily="34" charset="0"/>
              </a:defRPr>
            </a:lvl4pPr>
            <a:lvl5pPr algn="l" rtl="0" eaLnBrk="0" fontAlgn="base" hangingPunct="0">
              <a:spcBef>
                <a:spcPct val="0"/>
              </a:spcBef>
              <a:spcAft>
                <a:spcPct val="0"/>
              </a:spcAft>
              <a:defRPr sz="3500">
                <a:solidFill>
                  <a:srgbClr val="002C84"/>
                </a:solidFill>
                <a:latin typeface="Tahoma" pitchFamily="34" charset="0"/>
              </a:defRPr>
            </a:lvl5pPr>
            <a:lvl6pPr marL="457200" algn="l" rtl="0" eaLnBrk="1" fontAlgn="base" hangingPunct="1">
              <a:spcBef>
                <a:spcPct val="0"/>
              </a:spcBef>
              <a:spcAft>
                <a:spcPct val="0"/>
              </a:spcAft>
              <a:defRPr sz="3500">
                <a:solidFill>
                  <a:srgbClr val="002C84"/>
                </a:solidFill>
                <a:latin typeface="Tahoma" pitchFamily="34" charset="0"/>
              </a:defRPr>
            </a:lvl6pPr>
            <a:lvl7pPr marL="914400" algn="l" rtl="0" eaLnBrk="1" fontAlgn="base" hangingPunct="1">
              <a:spcBef>
                <a:spcPct val="0"/>
              </a:spcBef>
              <a:spcAft>
                <a:spcPct val="0"/>
              </a:spcAft>
              <a:defRPr sz="3500">
                <a:solidFill>
                  <a:srgbClr val="002C84"/>
                </a:solidFill>
                <a:latin typeface="Tahoma" pitchFamily="34" charset="0"/>
              </a:defRPr>
            </a:lvl7pPr>
            <a:lvl8pPr marL="1371600" algn="l" rtl="0" eaLnBrk="1" fontAlgn="base" hangingPunct="1">
              <a:spcBef>
                <a:spcPct val="0"/>
              </a:spcBef>
              <a:spcAft>
                <a:spcPct val="0"/>
              </a:spcAft>
              <a:defRPr sz="3500">
                <a:solidFill>
                  <a:srgbClr val="002C84"/>
                </a:solidFill>
                <a:latin typeface="Tahoma" pitchFamily="34" charset="0"/>
              </a:defRPr>
            </a:lvl8pPr>
            <a:lvl9pPr marL="1828800" algn="l" rtl="0" eaLnBrk="1" fontAlgn="base" hangingPunct="1">
              <a:spcBef>
                <a:spcPct val="0"/>
              </a:spcBef>
              <a:spcAft>
                <a:spcPct val="0"/>
              </a:spcAft>
              <a:defRPr sz="3500">
                <a:solidFill>
                  <a:srgbClr val="002C84"/>
                </a:solidFill>
                <a:latin typeface="Tahoma" pitchFamily="34" charset="0"/>
              </a:defRPr>
            </a:lvl9pPr>
          </a:lstStyle>
          <a:p>
            <a:endParaRPr lang="en-GB" sz="1600"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384032" y="33399"/>
            <a:ext cx="4608512" cy="1955441"/>
          </a:xfrm>
          <a:prstGeom prst="rect">
            <a:avLst/>
          </a:prstGeom>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8" name="Picture 7"/>
          <p:cNvPicPr>
            <a:picLocks noChangeAspect="1"/>
          </p:cNvPicPr>
          <p:nvPr/>
        </p:nvPicPr>
        <p:blipFill>
          <a:blip r:embed="rId3"/>
          <a:stretch>
            <a:fillRect/>
          </a:stretch>
        </p:blipFill>
        <p:spPr>
          <a:xfrm>
            <a:off x="4995650" y="5740848"/>
            <a:ext cx="2194751" cy="280440"/>
          </a:xfrm>
          <a:prstGeom prst="rect">
            <a:avLst/>
          </a:prstGeom>
        </p:spPr>
      </p:pic>
      <p:sp>
        <p:nvSpPr>
          <p:cNvPr id="10" name="Subtitle 5"/>
          <p:cNvSpPr txBox="1">
            <a:spLocks/>
          </p:cNvSpPr>
          <p:nvPr/>
        </p:nvSpPr>
        <p:spPr bwMode="auto">
          <a:xfrm>
            <a:off x="1945984" y="6115744"/>
            <a:ext cx="8534400" cy="48160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0" indent="0" algn="ctr" rtl="0" eaLnBrk="0" fontAlgn="base" hangingPunct="0">
              <a:spcBef>
                <a:spcPct val="0"/>
              </a:spcBef>
              <a:spcAft>
                <a:spcPct val="0"/>
              </a:spcAft>
              <a:buClr>
                <a:srgbClr val="002C84"/>
              </a:buClr>
              <a:buSzPct val="60000"/>
              <a:buFont typeface="Wingdings" pitchFamily="2" charset="2"/>
              <a:buNone/>
              <a:defRPr sz="2000">
                <a:solidFill>
                  <a:srgbClr val="002C84"/>
                </a:solidFill>
                <a:latin typeface="+mn-lt"/>
                <a:ea typeface="+mn-ea"/>
                <a:cs typeface="+mn-cs"/>
              </a:defRPr>
            </a:lvl1pPr>
            <a:lvl2pPr marL="742950" indent="-285750" algn="l" rtl="0" eaLnBrk="0" fontAlgn="base" hangingPunct="0">
              <a:spcBef>
                <a:spcPct val="10000"/>
              </a:spcBef>
              <a:spcAft>
                <a:spcPct val="10000"/>
              </a:spcAft>
              <a:buClr>
                <a:srgbClr val="002C84"/>
              </a:buClr>
              <a:buChar char="–"/>
              <a:defRPr sz="2600">
                <a:solidFill>
                  <a:schemeClr val="tx1"/>
                </a:solidFill>
                <a:latin typeface="+mn-lt"/>
              </a:defRPr>
            </a:lvl2pPr>
            <a:lvl3pPr marL="1143000" indent="-228600" algn="l" rtl="0" eaLnBrk="0" fontAlgn="base" hangingPunct="0">
              <a:spcBef>
                <a:spcPct val="10000"/>
              </a:spcBef>
              <a:spcAft>
                <a:spcPct val="10000"/>
              </a:spcAft>
              <a:buClr>
                <a:srgbClr val="002C84"/>
              </a:buClr>
              <a:buChar char="•"/>
              <a:defRPr sz="2400">
                <a:solidFill>
                  <a:schemeClr val="tx1"/>
                </a:solidFill>
                <a:latin typeface="+mn-lt"/>
              </a:defRPr>
            </a:lvl3pPr>
            <a:lvl4pPr marL="1600200" indent="-228600" algn="l" rtl="0" eaLnBrk="0" fontAlgn="base" hangingPunct="0">
              <a:spcBef>
                <a:spcPct val="10000"/>
              </a:spcBef>
              <a:spcAft>
                <a:spcPct val="10000"/>
              </a:spcAft>
              <a:buClr>
                <a:srgbClr val="002C84"/>
              </a:buClr>
              <a:buSzPct val="75000"/>
              <a:buFont typeface="Monotype Sorts" pitchFamily="2" charset="2"/>
              <a:buChar char="u"/>
              <a:defRPr sz="2000">
                <a:solidFill>
                  <a:schemeClr val="tx1"/>
                </a:solidFill>
                <a:latin typeface="+mn-lt"/>
              </a:defRPr>
            </a:lvl4pPr>
            <a:lvl5pPr marL="2057400" indent="-228600" algn="l" rtl="0" eaLnBrk="0" fontAlgn="base" hangingPunct="0">
              <a:spcBef>
                <a:spcPct val="10000"/>
              </a:spcBef>
              <a:spcAft>
                <a:spcPct val="10000"/>
              </a:spcAft>
              <a:buClr>
                <a:srgbClr val="002C84"/>
              </a:buClr>
              <a:buSzPct val="75000"/>
              <a:buChar char="–"/>
              <a:defRPr sz="2000">
                <a:solidFill>
                  <a:schemeClr val="tx1"/>
                </a:solidFill>
                <a:latin typeface="+mn-lt"/>
              </a:defRPr>
            </a:lvl5pPr>
            <a:lvl6pPr marL="25146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6pPr>
            <a:lvl7pPr marL="29718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7pPr>
            <a:lvl8pPr marL="34290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8pPr>
            <a:lvl9pPr marL="38862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9pPr>
          </a:lstStyle>
          <a:p>
            <a:r>
              <a:rPr lang="en-GB" sz="1800" kern="0" dirty="0"/>
              <a:t>r.briner@qmul.ac.uk</a:t>
            </a:r>
            <a:endParaRPr lang="en-GB" sz="2800" kern="0" dirty="0"/>
          </a:p>
        </p:txBody>
      </p:sp>
      <p:sp>
        <p:nvSpPr>
          <p:cNvPr id="11" name="Subtitle 5"/>
          <p:cNvSpPr txBox="1">
            <a:spLocks/>
          </p:cNvSpPr>
          <p:nvPr/>
        </p:nvSpPr>
        <p:spPr bwMode="auto">
          <a:xfrm>
            <a:off x="8131561" y="180959"/>
            <a:ext cx="3046523" cy="337592"/>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0" indent="0" algn="ctr" rtl="0" eaLnBrk="0" fontAlgn="base" hangingPunct="0">
              <a:spcBef>
                <a:spcPct val="0"/>
              </a:spcBef>
              <a:spcAft>
                <a:spcPct val="0"/>
              </a:spcAft>
              <a:buClr>
                <a:srgbClr val="002C84"/>
              </a:buClr>
              <a:buSzPct val="60000"/>
              <a:buFont typeface="Wingdings" pitchFamily="2" charset="2"/>
              <a:buNone/>
              <a:defRPr sz="2000">
                <a:solidFill>
                  <a:srgbClr val="002C84"/>
                </a:solidFill>
                <a:latin typeface="+mn-lt"/>
                <a:ea typeface="+mn-ea"/>
                <a:cs typeface="+mn-cs"/>
              </a:defRPr>
            </a:lvl1pPr>
            <a:lvl2pPr marL="742950" indent="-285750" algn="l" rtl="0" eaLnBrk="0" fontAlgn="base" hangingPunct="0">
              <a:spcBef>
                <a:spcPct val="10000"/>
              </a:spcBef>
              <a:spcAft>
                <a:spcPct val="10000"/>
              </a:spcAft>
              <a:buClr>
                <a:srgbClr val="002C84"/>
              </a:buClr>
              <a:buChar char="–"/>
              <a:defRPr sz="2600">
                <a:solidFill>
                  <a:schemeClr val="tx1"/>
                </a:solidFill>
                <a:latin typeface="+mn-lt"/>
              </a:defRPr>
            </a:lvl2pPr>
            <a:lvl3pPr marL="1143000" indent="-228600" algn="l" rtl="0" eaLnBrk="0" fontAlgn="base" hangingPunct="0">
              <a:spcBef>
                <a:spcPct val="10000"/>
              </a:spcBef>
              <a:spcAft>
                <a:spcPct val="10000"/>
              </a:spcAft>
              <a:buClr>
                <a:srgbClr val="002C84"/>
              </a:buClr>
              <a:buChar char="•"/>
              <a:defRPr sz="2400">
                <a:solidFill>
                  <a:schemeClr val="tx1"/>
                </a:solidFill>
                <a:latin typeface="+mn-lt"/>
              </a:defRPr>
            </a:lvl3pPr>
            <a:lvl4pPr marL="1600200" indent="-228600" algn="l" rtl="0" eaLnBrk="0" fontAlgn="base" hangingPunct="0">
              <a:spcBef>
                <a:spcPct val="10000"/>
              </a:spcBef>
              <a:spcAft>
                <a:spcPct val="10000"/>
              </a:spcAft>
              <a:buClr>
                <a:srgbClr val="002C84"/>
              </a:buClr>
              <a:buSzPct val="75000"/>
              <a:buFont typeface="Monotype Sorts" pitchFamily="2" charset="2"/>
              <a:buChar char="u"/>
              <a:defRPr sz="2000">
                <a:solidFill>
                  <a:schemeClr val="tx1"/>
                </a:solidFill>
                <a:latin typeface="+mn-lt"/>
              </a:defRPr>
            </a:lvl4pPr>
            <a:lvl5pPr marL="2057400" indent="-228600" algn="l" rtl="0" eaLnBrk="0" fontAlgn="base" hangingPunct="0">
              <a:spcBef>
                <a:spcPct val="10000"/>
              </a:spcBef>
              <a:spcAft>
                <a:spcPct val="10000"/>
              </a:spcAft>
              <a:buClr>
                <a:srgbClr val="002C84"/>
              </a:buClr>
              <a:buSzPct val="75000"/>
              <a:buChar char="–"/>
              <a:defRPr sz="2000">
                <a:solidFill>
                  <a:schemeClr val="tx1"/>
                </a:solidFill>
                <a:latin typeface="+mn-lt"/>
              </a:defRPr>
            </a:lvl5pPr>
            <a:lvl6pPr marL="25146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6pPr>
            <a:lvl7pPr marL="29718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7pPr>
            <a:lvl8pPr marL="34290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8pPr>
            <a:lvl9pPr marL="3886200" indent="-228600" algn="l" rtl="0" eaLnBrk="1" fontAlgn="base" hangingPunct="1">
              <a:spcBef>
                <a:spcPct val="10000"/>
              </a:spcBef>
              <a:spcAft>
                <a:spcPct val="10000"/>
              </a:spcAft>
              <a:buClr>
                <a:srgbClr val="002C84"/>
              </a:buClr>
              <a:buSzPct val="75000"/>
              <a:buChar char="–"/>
              <a:defRPr sz="2000">
                <a:solidFill>
                  <a:schemeClr val="tx1"/>
                </a:solidFill>
                <a:latin typeface="+mn-lt"/>
              </a:defRPr>
            </a:lvl9pPr>
          </a:lstStyle>
          <a:p>
            <a:r>
              <a:rPr lang="en-GB" kern="0" dirty="0"/>
              <a:t>www.cebma.org</a:t>
            </a:r>
          </a:p>
        </p:txBody>
      </p:sp>
      <p:pic>
        <p:nvPicPr>
          <p:cNvPr id="12" name="Picture 7" descr="Image result for queen mary university school of business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974" y="320458"/>
            <a:ext cx="4824116" cy="123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5640635"/>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85031" y="2311400"/>
            <a:ext cx="4805765" cy="2324100"/>
          </a:xfrm>
          <a:prstGeom prst="rect">
            <a:avLst/>
          </a:prstGeom>
          <a:noFill/>
          <a:ln>
            <a:noFill/>
          </a:ln>
        </p:spPr>
      </p:pic>
      <p:sp>
        <p:nvSpPr>
          <p:cNvPr id="5" name="TextBox 4"/>
          <p:cNvSpPr txBox="1"/>
          <p:nvPr/>
        </p:nvSpPr>
        <p:spPr>
          <a:xfrm>
            <a:off x="2962210" y="4139168"/>
            <a:ext cx="6014723" cy="646331"/>
          </a:xfrm>
          <a:prstGeom prst="rect">
            <a:avLst/>
          </a:prstGeom>
          <a:noFill/>
        </p:spPr>
        <p:txBody>
          <a:bodyPr wrap="none" rtlCol="0">
            <a:spAutoFit/>
          </a:bodyPr>
          <a:lstStyle/>
          <a:p>
            <a:pPr algn="ctr"/>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pic>
        <p:nvPicPr>
          <p:cNvPr id="7" name="Picture 6" descr="C:\Users\67233\AppData\Local\Microsoft\Windows\Temporary Internet Files\Content.Outlook\R1G5AVQV\PSCJ_CMYK_MASTE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1751" y="5340350"/>
            <a:ext cx="2519045" cy="698500"/>
          </a:xfrm>
          <a:prstGeom prst="rect">
            <a:avLst/>
          </a:prstGeom>
          <a:noFill/>
          <a:ln>
            <a:noFill/>
          </a:ln>
        </p:spPr>
      </p:pic>
      <p:pic>
        <p:nvPicPr>
          <p:cNvPr id="10" name="Picture 9" descr="C:\Users\67233\Desktop\College of Policing.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301" y="817420"/>
            <a:ext cx="1313158" cy="531633"/>
          </a:xfrm>
          <a:prstGeom prst="rect">
            <a:avLst/>
          </a:prstGeom>
          <a:noFill/>
          <a:ln>
            <a:noFill/>
          </a:ln>
        </p:spPr>
      </p:pic>
      <p:pic>
        <p:nvPicPr>
          <p:cNvPr id="11" name="Picture 10" descr="C:\Users\67233\Desktop\Oxford University Press.png"/>
          <p:cNvPicPr/>
          <p:nvPr/>
        </p:nvPicPr>
        <p:blipFill>
          <a:blip r:embed="rId5">
            <a:extLst>
              <a:ext uri="{28A0092B-C50C-407E-A947-70E740481C1C}">
                <a14:useLocalDpi xmlns:a14="http://schemas.microsoft.com/office/drawing/2010/main" val="0"/>
              </a:ext>
            </a:extLst>
          </a:blip>
          <a:srcRect/>
          <a:stretch>
            <a:fillRect/>
          </a:stretch>
        </p:blipFill>
        <p:spPr bwMode="auto">
          <a:xfrm>
            <a:off x="7920274" y="753467"/>
            <a:ext cx="1524381" cy="591183"/>
          </a:xfrm>
          <a:prstGeom prst="rect">
            <a:avLst/>
          </a:prstGeom>
          <a:noFill/>
          <a:ln>
            <a:noFill/>
          </a:ln>
        </p:spPr>
      </p:pic>
      <p:pic>
        <p:nvPicPr>
          <p:cNvPr id="13" name="Picture 12" descr="C:\Users\67233\Desktop\University of Cambridge.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90150" y="722133"/>
            <a:ext cx="705279" cy="705279"/>
          </a:xfrm>
          <a:prstGeom prst="rect">
            <a:avLst/>
          </a:prstGeom>
          <a:noFill/>
          <a:ln>
            <a:noFill/>
          </a:ln>
        </p:spPr>
      </p:pic>
      <p:pic>
        <p:nvPicPr>
          <p:cNvPr id="14" name="Picture 13" descr="C:\Users\67233\Desktop\Lighfoot Solutions.png"/>
          <p:cNvPicPr/>
          <p:nvPr/>
        </p:nvPicPr>
        <p:blipFill>
          <a:blip r:embed="rId7">
            <a:extLst>
              <a:ext uri="{28A0092B-C50C-407E-A947-70E740481C1C}">
                <a14:useLocalDpi xmlns:a14="http://schemas.microsoft.com/office/drawing/2010/main" val="0"/>
              </a:ext>
            </a:extLst>
          </a:blip>
          <a:srcRect/>
          <a:stretch>
            <a:fillRect/>
          </a:stretch>
        </p:blipFill>
        <p:spPr bwMode="auto">
          <a:xfrm>
            <a:off x="6524047" y="738366"/>
            <a:ext cx="1173303" cy="591183"/>
          </a:xfrm>
          <a:prstGeom prst="rect">
            <a:avLst/>
          </a:prstGeom>
          <a:noFill/>
          <a:ln>
            <a:noFill/>
          </a:ln>
        </p:spPr>
      </p:pic>
      <p:sp>
        <p:nvSpPr>
          <p:cNvPr id="15" name="TextBox 14"/>
          <p:cNvSpPr txBox="1"/>
          <p:nvPr/>
        </p:nvSpPr>
        <p:spPr>
          <a:xfrm>
            <a:off x="3630884" y="4913818"/>
            <a:ext cx="1993944" cy="369332"/>
          </a:xfrm>
          <a:prstGeom prst="rect">
            <a:avLst/>
          </a:prstGeom>
          <a:noFill/>
        </p:spPr>
        <p:txBody>
          <a:bodyPr wrap="none" rtlCol="0">
            <a:spAutoFit/>
          </a:bodyPr>
          <a:lstStyle/>
          <a:p>
            <a:r>
              <a:rPr lang="en-GB" dirty="0"/>
              <a:t>In association with:</a:t>
            </a:r>
          </a:p>
        </p:txBody>
      </p:sp>
      <p:pic>
        <p:nvPicPr>
          <p:cNvPr id="1026" name="Picture 2" descr="Image result for College of policing log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759" t="23731" r="8970" b="23412"/>
          <a:stretch/>
        </p:blipFill>
        <p:spPr bwMode="auto">
          <a:xfrm>
            <a:off x="3111713" y="722807"/>
            <a:ext cx="1588664" cy="648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naxy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67579" y="753467"/>
            <a:ext cx="1269851" cy="622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93614" y="5337674"/>
            <a:ext cx="2109516" cy="742787"/>
          </a:xfrm>
          <a:prstGeom prst="rect">
            <a:avLst/>
          </a:prstGeom>
        </p:spPr>
      </p:pic>
      <p:pic>
        <p:nvPicPr>
          <p:cNvPr id="2" name="Picture 2" descr="Image result for accenture logo transparent"/>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16841" b="15027"/>
          <a:stretch/>
        </p:blipFill>
        <p:spPr bwMode="auto">
          <a:xfrm>
            <a:off x="487341" y="753467"/>
            <a:ext cx="1117680" cy="5711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Users\67233\Desktop\Axon logo.png"/>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530501" y="686920"/>
            <a:ext cx="1744088" cy="720478"/>
          </a:xfrm>
          <a:prstGeom prst="rect">
            <a:avLst/>
          </a:prstGeom>
          <a:noFill/>
          <a:ln>
            <a:noFill/>
          </a:ln>
        </p:spPr>
      </p:pic>
    </p:spTree>
    <p:extLst>
      <p:ext uri="{BB962C8B-B14F-4D97-AF65-F5344CB8AC3E}">
        <p14:creationId xmlns:p14="http://schemas.microsoft.com/office/powerpoint/2010/main" val="28499161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5000"/>
              </a:schemeClr>
            </a:gs>
            <a:gs pos="27000">
              <a:schemeClr val="bg1">
                <a:lumMod val="85000"/>
              </a:schemeClr>
            </a:gs>
            <a:gs pos="50000">
              <a:schemeClr val="bg1"/>
            </a:gs>
            <a:gs pos="100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930400" y="241300"/>
            <a:ext cx="6014723" cy="646331"/>
          </a:xfrm>
          <a:prstGeom prst="rect">
            <a:avLst/>
          </a:prstGeom>
          <a:noFill/>
        </p:spPr>
        <p:txBody>
          <a:bodyPr wrap="none" rtlCol="0">
            <a:spAutoFit/>
          </a:bodyPr>
          <a:lstStyle/>
          <a:p>
            <a:r>
              <a:rPr lang="en-GB" sz="2000" dirty="0">
                <a:solidFill>
                  <a:srgbClr val="18278E"/>
                </a:solidFill>
                <a:latin typeface="Microsoft YaHei UI" panose="020B0503020204020204" pitchFamily="34" charset="-122"/>
                <a:ea typeface="Microsoft YaHei UI" panose="020B0503020204020204" pitchFamily="34" charset="-122"/>
              </a:rPr>
              <a:t>Conference 2017</a:t>
            </a:r>
            <a:br>
              <a:rPr lang="en-GB" sz="2000" dirty="0">
                <a:solidFill>
                  <a:srgbClr val="18278E"/>
                </a:solidFill>
                <a:latin typeface="Microsoft YaHei UI" panose="020B0503020204020204" pitchFamily="34" charset="-122"/>
                <a:ea typeface="Microsoft YaHei UI" panose="020B0503020204020204" pitchFamily="34" charset="-122"/>
              </a:rPr>
            </a:br>
            <a:r>
              <a:rPr lang="en-US" sz="1600" dirty="0">
                <a:solidFill>
                  <a:srgbClr val="18278E"/>
                </a:solidFill>
                <a:latin typeface="Microsoft YaHei UI" panose="020B0503020204020204" pitchFamily="34" charset="-122"/>
                <a:ea typeface="Microsoft YaHei UI" panose="020B0503020204020204" pitchFamily="34" charset="-122"/>
              </a:rPr>
              <a:t>Creating a Culture of Curiosity: Why Failure is a Good Thing</a:t>
            </a:r>
            <a:endParaRPr lang="en-GB" sz="2000" dirty="0">
              <a:solidFill>
                <a:srgbClr val="18278E"/>
              </a:solidFill>
              <a:latin typeface="Microsoft YaHei UI" panose="020B0503020204020204" pitchFamily="34" charset="-122"/>
              <a:ea typeface="Microsoft YaHei UI" panose="020B0503020204020204" pitchFamily="34" charset="-122"/>
            </a:endParaRPr>
          </a:p>
        </p:txBody>
      </p:sp>
      <p:sp>
        <p:nvSpPr>
          <p:cNvPr id="6" name="TextBox 5"/>
          <p:cNvSpPr txBox="1"/>
          <p:nvPr/>
        </p:nvSpPr>
        <p:spPr>
          <a:xfrm>
            <a:off x="1149865" y="2362200"/>
            <a:ext cx="9987799" cy="830997"/>
          </a:xfrm>
          <a:prstGeom prst="rect">
            <a:avLst/>
          </a:prstGeom>
          <a:noFill/>
        </p:spPr>
        <p:txBody>
          <a:bodyPr wrap="none" rtlCol="0">
            <a:spAutoFit/>
          </a:bodyPr>
          <a:lstStyle/>
          <a:p>
            <a:pPr algn="ctr"/>
            <a:r>
              <a:rPr lang="en-GB" sz="4800" dirty="0">
                <a:solidFill>
                  <a:srgbClr val="18278E"/>
                </a:solidFill>
                <a:latin typeface="Microsoft YaHei UI" panose="020B0503020204020204" pitchFamily="34" charset="-122"/>
                <a:ea typeface="Microsoft YaHei UI" panose="020B0503020204020204" pitchFamily="34" charset="-122"/>
              </a:rPr>
              <a:t>Big Data providing Real Direction</a:t>
            </a:r>
          </a:p>
        </p:txBody>
      </p:sp>
      <p:sp>
        <p:nvSpPr>
          <p:cNvPr id="7" name="TextBox 6"/>
          <p:cNvSpPr txBox="1"/>
          <p:nvPr/>
        </p:nvSpPr>
        <p:spPr>
          <a:xfrm>
            <a:off x="2661593" y="3817560"/>
            <a:ext cx="6964342" cy="954107"/>
          </a:xfrm>
          <a:prstGeom prst="rect">
            <a:avLst/>
          </a:prstGeom>
          <a:noFill/>
        </p:spPr>
        <p:txBody>
          <a:bodyPr wrap="none" rtlCol="0">
            <a:spAutoFit/>
          </a:bodyPr>
          <a:lstStyle/>
          <a:p>
            <a:pPr algn="ctr"/>
            <a:r>
              <a:rPr lang="en-GB" sz="2800" dirty="0">
                <a:solidFill>
                  <a:srgbClr val="18278E"/>
                </a:solidFill>
                <a:latin typeface="Microsoft YaHei UI" panose="020B0503020204020204" pitchFamily="34" charset="-122"/>
                <a:ea typeface="Microsoft YaHei UI" panose="020B0503020204020204" pitchFamily="34" charset="-122"/>
              </a:rPr>
              <a:t>Detective Chief Inspector Richard Evans</a:t>
            </a:r>
          </a:p>
          <a:p>
            <a:pPr algn="ctr"/>
            <a:r>
              <a:rPr lang="en-GB" sz="2800" dirty="0">
                <a:solidFill>
                  <a:srgbClr val="18278E"/>
                </a:solidFill>
                <a:latin typeface="Microsoft YaHei UI" panose="020B0503020204020204" pitchFamily="34" charset="-122"/>
                <a:ea typeface="Microsoft YaHei UI" panose="020B0503020204020204" pitchFamily="34" charset="-122"/>
              </a:rPr>
              <a:t>West Midlands Police</a:t>
            </a:r>
          </a:p>
        </p:txBody>
      </p:sp>
      <p:pic>
        <p:nvPicPr>
          <p:cNvPr id="2050" name="Picture 2" descr="Image result for Society of evidence based policing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593" y="241300"/>
            <a:ext cx="1545807" cy="646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7803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353504" y="4727176"/>
            <a:ext cx="3723169" cy="915595"/>
          </a:xfrm>
        </p:spPr>
        <p:txBody>
          <a:bodyPr/>
          <a:lstStyle/>
          <a:p>
            <a:br>
              <a:rPr lang="en-GB" sz="1892" dirty="0"/>
            </a:br>
            <a:br>
              <a:rPr lang="en-GB" sz="1892" dirty="0"/>
            </a:br>
            <a:r>
              <a:rPr lang="en-GB" sz="1892" b="1" dirty="0"/>
              <a:t>Big Data providing Real Direction</a:t>
            </a:r>
            <a:br>
              <a:rPr lang="en-GB" sz="1892" b="1" dirty="0"/>
            </a:br>
            <a:endParaRPr lang="en-GB" sz="1892" dirty="0"/>
          </a:p>
        </p:txBody>
      </p:sp>
      <p:sp>
        <p:nvSpPr>
          <p:cNvPr id="2" name="Slide Number Placeholder 1"/>
          <p:cNvSpPr>
            <a:spLocks noGrp="1"/>
          </p:cNvSpPr>
          <p:nvPr>
            <p:ph type="sldNum" sz="quarter" idx="4"/>
          </p:nvPr>
        </p:nvSpPr>
        <p:spPr bwMode="auto"/>
        <p:txBody>
          <a:bodyPr/>
          <a:lstStyle/>
          <a:p>
            <a:fld id="{C54671F6-B00B-440B-A190-572FE0981E3A}" type="slidenum">
              <a:rPr lang="en-GB" smtClean="0">
                <a:solidFill>
                  <a:srgbClr val="666666"/>
                </a:solidFill>
              </a:rPr>
              <a:pPr/>
              <a:t>88</a:t>
            </a:fld>
            <a:endParaRPr lang="en-GB" dirty="0">
              <a:solidFill>
                <a:srgbClr val="666666"/>
              </a:solidFill>
            </a:endParaRPr>
          </a:p>
        </p:txBody>
      </p:sp>
    </p:spTree>
    <p:extLst>
      <p:ext uri="{BB962C8B-B14F-4D97-AF65-F5344CB8AC3E}">
        <p14:creationId xmlns:p14="http://schemas.microsoft.com/office/powerpoint/2010/main" val="54210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62152" y="1822200"/>
            <a:ext cx="8232775" cy="396000"/>
          </a:xfrm>
        </p:spPr>
        <p:txBody>
          <a:bodyPr/>
          <a:lstStyle/>
          <a:p>
            <a:r>
              <a:rPr lang="en-GB" dirty="0"/>
              <a:t>We already know more than we think</a:t>
            </a:r>
          </a:p>
        </p:txBody>
      </p:sp>
      <p:sp>
        <p:nvSpPr>
          <p:cNvPr id="3" name="Content Placeholder 2"/>
          <p:cNvSpPr>
            <a:spLocks noGrp="1"/>
          </p:cNvSpPr>
          <p:nvPr>
            <p:ph sz="quarter" idx="11"/>
          </p:nvPr>
        </p:nvSpPr>
        <p:spPr/>
        <p:txBody>
          <a:bodyPr/>
          <a:lstStyle/>
          <a:p>
            <a:endParaRPr lang="en-GB" dirty="0"/>
          </a:p>
          <a:p>
            <a:endParaRPr lang="en-GB" dirty="0"/>
          </a:p>
          <a:p>
            <a:endParaRPr lang="en-GB" dirty="0"/>
          </a:p>
          <a:p>
            <a:r>
              <a:rPr lang="en-GB" sz="2000" dirty="0"/>
              <a:t>We all have the opportunity to exploit an already available pool of information/intelligence.</a:t>
            </a:r>
          </a:p>
          <a:p>
            <a:pPr marL="0" indent="0">
              <a:buNone/>
            </a:pPr>
            <a:endParaRPr lang="en-GB" sz="2000" dirty="0"/>
          </a:p>
          <a:p>
            <a:r>
              <a:rPr lang="en-GB" sz="2000" dirty="0"/>
              <a:t> To derive scientifically reliable insight from it. </a:t>
            </a:r>
          </a:p>
          <a:p>
            <a:pPr marL="0" indent="0">
              <a:buNone/>
            </a:pPr>
            <a:endParaRPr lang="en-GB" sz="2000" dirty="0"/>
          </a:p>
          <a:p>
            <a:r>
              <a:rPr lang="en-GB" sz="2000" dirty="0"/>
              <a:t>To use it to drive policy and decision making.</a:t>
            </a:r>
          </a:p>
        </p:txBody>
      </p:sp>
      <p:sp>
        <p:nvSpPr>
          <p:cNvPr id="4" name="Title 3"/>
          <p:cNvSpPr>
            <a:spLocks noGrp="1"/>
          </p:cNvSpPr>
          <p:nvPr>
            <p:ph type="title"/>
          </p:nvPr>
        </p:nvSpPr>
        <p:spPr/>
        <p:txBody>
          <a:bodyPr/>
          <a:lstStyle/>
          <a:p>
            <a:r>
              <a:rPr lang="en-GB" dirty="0"/>
              <a:t>What this offers</a:t>
            </a:r>
          </a:p>
        </p:txBody>
      </p:sp>
    </p:spTree>
    <p:extLst>
      <p:ext uri="{BB962C8B-B14F-4D97-AF65-F5344CB8AC3E}">
        <p14:creationId xmlns:p14="http://schemas.microsoft.com/office/powerpoint/2010/main" val="1141344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whole argument…</a:t>
            </a:r>
          </a:p>
        </p:txBody>
      </p:sp>
      <p:sp>
        <p:nvSpPr>
          <p:cNvPr id="3" name="Content Placeholder 2"/>
          <p:cNvSpPr>
            <a:spLocks noGrp="1"/>
          </p:cNvSpPr>
          <p:nvPr>
            <p:ph idx="1"/>
          </p:nvPr>
        </p:nvSpPr>
        <p:spPr/>
        <p:txBody>
          <a:bodyPr>
            <a:normAutofit/>
          </a:bodyPr>
          <a:lstStyle/>
          <a:p>
            <a:r>
              <a:rPr lang="en-GB" sz="2300" dirty="0"/>
              <a:t>Evidence-based policing slowly becoming established as the way policing should be done</a:t>
            </a:r>
          </a:p>
          <a:p>
            <a:r>
              <a:rPr lang="en-GB" sz="2300" dirty="0"/>
              <a:t>The extent to which professions and organizations can operate in an evidence-based way depends on many factors</a:t>
            </a:r>
          </a:p>
          <a:p>
            <a:r>
              <a:rPr lang="en-GB" sz="2300" dirty="0"/>
              <a:t>One important factor is the way in which those professionals and those organizations are </a:t>
            </a:r>
            <a:r>
              <a:rPr lang="en-GB" sz="2300" i="1" dirty="0"/>
              <a:t>managed</a:t>
            </a:r>
            <a:r>
              <a:rPr lang="en-GB" sz="2300" dirty="0"/>
              <a:t> </a:t>
            </a:r>
            <a:endParaRPr lang="en-GB" sz="2300" i="1" dirty="0"/>
          </a:p>
          <a:p>
            <a:r>
              <a:rPr lang="en-GB" sz="2300" dirty="0"/>
              <a:t>Therefore a necessary but not </a:t>
            </a:r>
            <a:r>
              <a:rPr lang="en-GB" sz="2300" dirty="0" err="1"/>
              <a:t>sufficienct</a:t>
            </a:r>
            <a:r>
              <a:rPr lang="en-GB" sz="2300" dirty="0"/>
              <a:t> condition for evidence-based practice is evidence-based practice in management</a:t>
            </a:r>
          </a:p>
          <a:p>
            <a:r>
              <a:rPr lang="en-GB" sz="2300" dirty="0"/>
              <a:t>Few disagree with the principles of EBMgt but it doesn’t seem to happen much so what are the barriers?</a:t>
            </a:r>
          </a:p>
          <a:p>
            <a:r>
              <a:rPr lang="en-GB" sz="2300" dirty="0"/>
              <a:t>How can leaders and managers be more evidence-based?</a:t>
            </a:r>
          </a:p>
        </p:txBody>
      </p:sp>
      <p:sp>
        <p:nvSpPr>
          <p:cNvPr id="4" name="Slide Number Placeholder 3"/>
          <p:cNvSpPr>
            <a:spLocks noGrp="1"/>
          </p:cNvSpPr>
          <p:nvPr>
            <p:ph type="sldNum" sz="quarter" idx="10"/>
          </p:nvPr>
        </p:nvSpPr>
        <p:spPr/>
        <p:txBody>
          <a:bodyPr/>
          <a:lstStyle/>
          <a:p>
            <a:pPr>
              <a:defRPr/>
            </a:pPr>
            <a:fld id="{167669C8-1E7D-4C3F-B54D-EFD8822C70C4}" type="slidenum">
              <a:rPr lang="en-GB" smtClean="0">
                <a:solidFill>
                  <a:srgbClr val="000000"/>
                </a:solidFill>
              </a:rPr>
              <a:pPr>
                <a:defRPr/>
              </a:pPr>
              <a:t>9</a:t>
            </a:fld>
            <a:endParaRPr lang="en-GB">
              <a:solidFill>
                <a:srgbClr val="000000"/>
              </a:solidFill>
            </a:endParaRPr>
          </a:p>
        </p:txBody>
      </p:sp>
    </p:spTree>
    <p:extLst>
      <p:ext uri="{BB962C8B-B14F-4D97-AF65-F5344CB8AC3E}">
        <p14:creationId xmlns:p14="http://schemas.microsoft.com/office/powerpoint/2010/main" val="294941204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The Analytics Lab focused on </a:t>
            </a:r>
            <a:r>
              <a:rPr lang="en-GB" sz="1800" dirty="0"/>
              <a:t>the development of a risk model that assessed the likelihood and risk of a particular nominal becoming influential in co-offending.</a:t>
            </a:r>
          </a:p>
        </p:txBody>
      </p:sp>
      <p:sp>
        <p:nvSpPr>
          <p:cNvPr id="4" name="Title 3"/>
          <p:cNvSpPr>
            <a:spLocks noGrp="1"/>
          </p:cNvSpPr>
          <p:nvPr>
            <p:ph type="title"/>
          </p:nvPr>
        </p:nvSpPr>
        <p:spPr>
          <a:xfrm>
            <a:off x="1979614" y="125731"/>
            <a:ext cx="7004730" cy="1002979"/>
          </a:xfrm>
        </p:spPr>
        <p:txBody>
          <a:bodyPr/>
          <a:lstStyle/>
          <a:p>
            <a:r>
              <a:rPr lang="en-US" sz="2300" dirty="0"/>
              <a:t>Who are the influencers and who is at risk of becoming an influencer in co-offending? </a:t>
            </a:r>
            <a:endParaRPr lang="en-GB" sz="2300" dirty="0"/>
          </a:p>
        </p:txBody>
      </p:sp>
      <p:sp>
        <p:nvSpPr>
          <p:cNvPr id="35" name="TextBox 34"/>
          <p:cNvSpPr txBox="1"/>
          <p:nvPr/>
        </p:nvSpPr>
        <p:spPr>
          <a:xfrm>
            <a:off x="3108634" y="3140578"/>
            <a:ext cx="7103752" cy="646331"/>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cs typeface="Arial" charset="0"/>
              </a:rPr>
              <a:t>Reduce demand on conventional crime by identifying opportunities for early intervention</a:t>
            </a:r>
          </a:p>
        </p:txBody>
      </p:sp>
      <p:sp>
        <p:nvSpPr>
          <p:cNvPr id="63" name="Content Placeholder 5"/>
          <p:cNvSpPr txBox="1">
            <a:spLocks/>
          </p:cNvSpPr>
          <p:nvPr/>
        </p:nvSpPr>
        <p:spPr>
          <a:xfrm>
            <a:off x="2042872" y="2027800"/>
            <a:ext cx="8173439" cy="1807217"/>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rgbClr val="666666"/>
              </a:solidFill>
            </a:endParaRPr>
          </a:p>
        </p:txBody>
      </p:sp>
      <p:sp>
        <p:nvSpPr>
          <p:cNvPr id="64" name="Rectangle 63"/>
          <p:cNvSpPr/>
          <p:nvPr/>
        </p:nvSpPr>
        <p:spPr>
          <a:xfrm>
            <a:off x="3135487" y="2108575"/>
            <a:ext cx="7076898" cy="369332"/>
          </a:xfrm>
          <a:prstGeom prst="rect">
            <a:avLst/>
          </a:prstGeom>
        </p:spPr>
        <p:txBody>
          <a:bodyPr wrap="square">
            <a:spAutoFit/>
          </a:bodyPr>
          <a:lstStyle/>
          <a:p>
            <a:pPr fontAlgn="base">
              <a:spcBef>
                <a:spcPct val="0"/>
              </a:spcBef>
              <a:spcAft>
                <a:spcPct val="0"/>
              </a:spcAft>
            </a:pPr>
            <a:r>
              <a:rPr lang="en-US" dirty="0">
                <a:solidFill>
                  <a:srgbClr val="000000"/>
                </a:solidFill>
                <a:latin typeface="Arial" charset="0"/>
                <a:cs typeface="Arial" charset="0"/>
              </a:rPr>
              <a:t>Co-offending is one pathway into crime, vulnerability and harm</a:t>
            </a:r>
          </a:p>
        </p:txBody>
      </p:sp>
      <p:sp>
        <p:nvSpPr>
          <p:cNvPr id="65" name="Rectangle 64"/>
          <p:cNvSpPr/>
          <p:nvPr/>
        </p:nvSpPr>
        <p:spPr>
          <a:xfrm>
            <a:off x="3135486" y="5258528"/>
            <a:ext cx="7076900" cy="369332"/>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cs typeface="Arial" charset="0"/>
              </a:rPr>
              <a:t>Rich and unexplored data on nominals, networks and co-offending  </a:t>
            </a: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4946" y="2496619"/>
            <a:ext cx="616501" cy="527542"/>
          </a:xfrm>
          <a:prstGeom prst="rect">
            <a:avLst/>
          </a:prstGeom>
        </p:spPr>
      </p:pic>
      <p:sp>
        <p:nvSpPr>
          <p:cNvPr id="67" name="Rectangle 66"/>
          <p:cNvSpPr/>
          <p:nvPr/>
        </p:nvSpPr>
        <p:spPr>
          <a:xfrm>
            <a:off x="3123519" y="2494247"/>
            <a:ext cx="7088867" cy="646331"/>
          </a:xfrm>
          <a:prstGeom prst="rect">
            <a:avLst/>
          </a:prstGeom>
        </p:spPr>
        <p:txBody>
          <a:bodyPr wrap="square">
            <a:spAutoFit/>
          </a:bodyPr>
          <a:lstStyle/>
          <a:p>
            <a:pPr fontAlgn="base">
              <a:spcBef>
                <a:spcPct val="0"/>
              </a:spcBef>
              <a:spcAft>
                <a:spcPct val="0"/>
              </a:spcAft>
            </a:pPr>
            <a:r>
              <a:rPr lang="en-US" dirty="0">
                <a:solidFill>
                  <a:srgbClr val="000000"/>
                </a:solidFill>
                <a:latin typeface="Arial" charset="0"/>
                <a:cs typeface="Arial" charset="0"/>
              </a:rPr>
              <a:t>Experienced based hypothesis that when people first engage with crime they often do so with someone else </a:t>
            </a:r>
          </a:p>
        </p:txBody>
      </p:sp>
      <p:sp>
        <p:nvSpPr>
          <p:cNvPr id="68" name="Rectangle 67"/>
          <p:cNvSpPr/>
          <p:nvPr/>
        </p:nvSpPr>
        <p:spPr>
          <a:xfrm>
            <a:off x="3135487" y="4130844"/>
            <a:ext cx="7076901" cy="646331"/>
          </a:xfrm>
          <a:prstGeom prst="rect">
            <a:avLst/>
          </a:prstGeom>
          <a:noFill/>
        </p:spPr>
        <p:txBody>
          <a:bodyPr wrap="square" rtlCol="0">
            <a:spAutoFit/>
          </a:bodyPr>
          <a:lstStyle/>
          <a:p>
            <a:pPr fontAlgn="base">
              <a:spcBef>
                <a:spcPct val="0"/>
              </a:spcBef>
              <a:spcAft>
                <a:spcPct val="0"/>
              </a:spcAft>
            </a:pPr>
            <a:r>
              <a:rPr lang="en-US" dirty="0">
                <a:solidFill>
                  <a:srgbClr val="000000"/>
                </a:solidFill>
                <a:latin typeface="Arial" charset="0"/>
                <a:cs typeface="Arial" charset="0"/>
              </a:rPr>
              <a:t>£75m estimated cost to West Midlands society over 5 years associated to active influencers &amp; co-offending </a:t>
            </a:r>
          </a:p>
        </p:txBody>
      </p:sp>
      <p:sp>
        <p:nvSpPr>
          <p:cNvPr id="69" name="Content Placeholder 5"/>
          <p:cNvSpPr txBox="1">
            <a:spLocks/>
          </p:cNvSpPr>
          <p:nvPr/>
        </p:nvSpPr>
        <p:spPr>
          <a:xfrm>
            <a:off x="2038949" y="3987417"/>
            <a:ext cx="8173439" cy="912270"/>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rgbClr val="666666"/>
              </a:solidFill>
            </a:endParaRPr>
          </a:p>
        </p:txBody>
      </p:sp>
      <p:sp>
        <p:nvSpPr>
          <p:cNvPr id="70" name="Freeform 74"/>
          <p:cNvSpPr>
            <a:spLocks noEditPoints="1"/>
          </p:cNvSpPr>
          <p:nvPr/>
        </p:nvSpPr>
        <p:spPr bwMode="auto">
          <a:xfrm>
            <a:off x="2223284" y="4096809"/>
            <a:ext cx="727869" cy="657225"/>
          </a:xfrm>
          <a:custGeom>
            <a:avLst/>
            <a:gdLst>
              <a:gd name="T0" fmla="*/ 62 w 124"/>
              <a:gd name="T1" fmla="*/ 0 h 123"/>
              <a:gd name="T2" fmla="*/ 0 w 124"/>
              <a:gd name="T3" fmla="*/ 61 h 123"/>
              <a:gd name="T4" fmla="*/ 62 w 124"/>
              <a:gd name="T5" fmla="*/ 123 h 123"/>
              <a:gd name="T6" fmla="*/ 124 w 124"/>
              <a:gd name="T7" fmla="*/ 61 h 123"/>
              <a:gd name="T8" fmla="*/ 62 w 124"/>
              <a:gd name="T9" fmla="*/ 0 h 123"/>
              <a:gd name="T10" fmla="*/ 79 w 124"/>
              <a:gd name="T11" fmla="*/ 101 h 123"/>
              <a:gd name="T12" fmla="*/ 68 w 124"/>
              <a:gd name="T13" fmla="*/ 101 h 123"/>
              <a:gd name="T14" fmla="*/ 62 w 124"/>
              <a:gd name="T15" fmla="*/ 99 h 123"/>
              <a:gd name="T16" fmla="*/ 56 w 124"/>
              <a:gd name="T17" fmla="*/ 97 h 123"/>
              <a:gd name="T18" fmla="*/ 45 w 124"/>
              <a:gd name="T19" fmla="*/ 99 h 123"/>
              <a:gd name="T20" fmla="*/ 42 w 124"/>
              <a:gd name="T21" fmla="*/ 101 h 123"/>
              <a:gd name="T22" fmla="*/ 37 w 124"/>
              <a:gd name="T23" fmla="*/ 87 h 123"/>
              <a:gd name="T24" fmla="*/ 42 w 124"/>
              <a:gd name="T25" fmla="*/ 85 h 123"/>
              <a:gd name="T26" fmla="*/ 46 w 124"/>
              <a:gd name="T27" fmla="*/ 79 h 123"/>
              <a:gd name="T28" fmla="*/ 48 w 124"/>
              <a:gd name="T29" fmla="*/ 71 h 123"/>
              <a:gd name="T30" fmla="*/ 45 w 124"/>
              <a:gd name="T31" fmla="*/ 63 h 123"/>
              <a:gd name="T32" fmla="*/ 37 w 124"/>
              <a:gd name="T33" fmla="*/ 64 h 123"/>
              <a:gd name="T34" fmla="*/ 37 w 124"/>
              <a:gd name="T35" fmla="*/ 58 h 123"/>
              <a:gd name="T36" fmla="*/ 42 w 124"/>
              <a:gd name="T37" fmla="*/ 58 h 123"/>
              <a:gd name="T38" fmla="*/ 42 w 124"/>
              <a:gd name="T39" fmla="*/ 58 h 123"/>
              <a:gd name="T40" fmla="*/ 39 w 124"/>
              <a:gd name="T41" fmla="*/ 54 h 123"/>
              <a:gd name="T42" fmla="*/ 37 w 124"/>
              <a:gd name="T43" fmla="*/ 48 h 123"/>
              <a:gd name="T44" fmla="*/ 37 w 124"/>
              <a:gd name="T45" fmla="*/ 42 h 123"/>
              <a:gd name="T46" fmla="*/ 38 w 124"/>
              <a:gd name="T47" fmla="*/ 36 h 123"/>
              <a:gd name="T48" fmla="*/ 41 w 124"/>
              <a:gd name="T49" fmla="*/ 31 h 123"/>
              <a:gd name="T50" fmla="*/ 45 w 124"/>
              <a:gd name="T51" fmla="*/ 27 h 123"/>
              <a:gd name="T52" fmla="*/ 52 w 124"/>
              <a:gd name="T53" fmla="*/ 23 h 123"/>
              <a:gd name="T54" fmla="*/ 59 w 124"/>
              <a:gd name="T55" fmla="*/ 21 h 123"/>
              <a:gd name="T56" fmla="*/ 66 w 124"/>
              <a:gd name="T57" fmla="*/ 22 h 123"/>
              <a:gd name="T58" fmla="*/ 74 w 124"/>
              <a:gd name="T59" fmla="*/ 24 h 123"/>
              <a:gd name="T60" fmla="*/ 80 w 124"/>
              <a:gd name="T61" fmla="*/ 29 h 123"/>
              <a:gd name="T62" fmla="*/ 83 w 124"/>
              <a:gd name="T63" fmla="*/ 33 h 123"/>
              <a:gd name="T64" fmla="*/ 85 w 124"/>
              <a:gd name="T65" fmla="*/ 39 h 123"/>
              <a:gd name="T66" fmla="*/ 86 w 124"/>
              <a:gd name="T67" fmla="*/ 43 h 123"/>
              <a:gd name="T68" fmla="*/ 74 w 124"/>
              <a:gd name="T69" fmla="*/ 43 h 123"/>
              <a:gd name="T70" fmla="*/ 74 w 124"/>
              <a:gd name="T71" fmla="*/ 43 h 123"/>
              <a:gd name="T72" fmla="*/ 72 w 124"/>
              <a:gd name="T73" fmla="*/ 38 h 123"/>
              <a:gd name="T74" fmla="*/ 69 w 124"/>
              <a:gd name="T75" fmla="*/ 35 h 123"/>
              <a:gd name="T76" fmla="*/ 64 w 124"/>
              <a:gd name="T77" fmla="*/ 33 h 123"/>
              <a:gd name="T78" fmla="*/ 59 w 124"/>
              <a:gd name="T79" fmla="*/ 33 h 123"/>
              <a:gd name="T80" fmla="*/ 55 w 124"/>
              <a:gd name="T81" fmla="*/ 35 h 123"/>
              <a:gd name="T82" fmla="*/ 50 w 124"/>
              <a:gd name="T83" fmla="*/ 39 h 123"/>
              <a:gd name="T84" fmla="*/ 49 w 124"/>
              <a:gd name="T85" fmla="*/ 43 h 123"/>
              <a:gd name="T86" fmla="*/ 49 w 124"/>
              <a:gd name="T87" fmla="*/ 48 h 123"/>
              <a:gd name="T88" fmla="*/ 51 w 124"/>
              <a:gd name="T89" fmla="*/ 52 h 123"/>
              <a:gd name="T90" fmla="*/ 54 w 124"/>
              <a:gd name="T91" fmla="*/ 55 h 123"/>
              <a:gd name="T92" fmla="*/ 57 w 124"/>
              <a:gd name="T93" fmla="*/ 58 h 123"/>
              <a:gd name="T94" fmla="*/ 67 w 124"/>
              <a:gd name="T95" fmla="*/ 58 h 123"/>
              <a:gd name="T96" fmla="*/ 67 w 124"/>
              <a:gd name="T97" fmla="*/ 58 h 123"/>
              <a:gd name="T98" fmla="*/ 67 w 124"/>
              <a:gd name="T99" fmla="*/ 63 h 123"/>
              <a:gd name="T100" fmla="*/ 59 w 124"/>
              <a:gd name="T101" fmla="*/ 63 h 123"/>
              <a:gd name="T102" fmla="*/ 60 w 124"/>
              <a:gd name="T103" fmla="*/ 72 h 123"/>
              <a:gd name="T104" fmla="*/ 59 w 124"/>
              <a:gd name="T105" fmla="*/ 79 h 123"/>
              <a:gd name="T106" fmla="*/ 57 w 124"/>
              <a:gd name="T107" fmla="*/ 85 h 123"/>
              <a:gd name="T108" fmla="*/ 61 w 124"/>
              <a:gd name="T109" fmla="*/ 86 h 123"/>
              <a:gd name="T110" fmla="*/ 65 w 124"/>
              <a:gd name="T111" fmla="*/ 87 h 123"/>
              <a:gd name="T112" fmla="*/ 71 w 124"/>
              <a:gd name="T113" fmla="*/ 88 h 123"/>
              <a:gd name="T114" fmla="*/ 76 w 124"/>
              <a:gd name="T115" fmla="*/ 86 h 123"/>
              <a:gd name="T116" fmla="*/ 80 w 124"/>
              <a:gd name="T117" fmla="*/ 83 h 123"/>
              <a:gd name="T118" fmla="*/ 87 w 124"/>
              <a:gd name="T119" fmla="*/ 97 h 123"/>
              <a:gd name="T120" fmla="*/ 79 w 124"/>
              <a:gd name="T121" fmla="*/ 10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 h="123">
                <a:moveTo>
                  <a:pt x="62" y="0"/>
                </a:moveTo>
                <a:cubicBezTo>
                  <a:pt x="28" y="0"/>
                  <a:pt x="0" y="27"/>
                  <a:pt x="0" y="61"/>
                </a:cubicBezTo>
                <a:cubicBezTo>
                  <a:pt x="0" y="96"/>
                  <a:pt x="28" y="123"/>
                  <a:pt x="62" y="123"/>
                </a:cubicBezTo>
                <a:cubicBezTo>
                  <a:pt x="96" y="123"/>
                  <a:pt x="124" y="96"/>
                  <a:pt x="124" y="61"/>
                </a:cubicBezTo>
                <a:cubicBezTo>
                  <a:pt x="124" y="27"/>
                  <a:pt x="96" y="0"/>
                  <a:pt x="62" y="0"/>
                </a:cubicBezTo>
                <a:close/>
                <a:moveTo>
                  <a:pt x="79" y="101"/>
                </a:moveTo>
                <a:cubicBezTo>
                  <a:pt x="75" y="102"/>
                  <a:pt x="70" y="102"/>
                  <a:pt x="68" y="101"/>
                </a:cubicBezTo>
                <a:cubicBezTo>
                  <a:pt x="66" y="101"/>
                  <a:pt x="64" y="100"/>
                  <a:pt x="62" y="99"/>
                </a:cubicBezTo>
                <a:cubicBezTo>
                  <a:pt x="60" y="98"/>
                  <a:pt x="57" y="97"/>
                  <a:pt x="56" y="97"/>
                </a:cubicBezTo>
                <a:cubicBezTo>
                  <a:pt x="50" y="97"/>
                  <a:pt x="47" y="99"/>
                  <a:pt x="45" y="99"/>
                </a:cubicBezTo>
                <a:cubicBezTo>
                  <a:pt x="44" y="100"/>
                  <a:pt x="43" y="101"/>
                  <a:pt x="42" y="101"/>
                </a:cubicBezTo>
                <a:cubicBezTo>
                  <a:pt x="42" y="101"/>
                  <a:pt x="36" y="87"/>
                  <a:pt x="37" y="87"/>
                </a:cubicBezTo>
                <a:cubicBezTo>
                  <a:pt x="39" y="86"/>
                  <a:pt x="41" y="85"/>
                  <a:pt x="42" y="85"/>
                </a:cubicBezTo>
                <a:cubicBezTo>
                  <a:pt x="44" y="83"/>
                  <a:pt x="46" y="80"/>
                  <a:pt x="46" y="79"/>
                </a:cubicBezTo>
                <a:cubicBezTo>
                  <a:pt x="47" y="77"/>
                  <a:pt x="47" y="73"/>
                  <a:pt x="48" y="71"/>
                </a:cubicBezTo>
                <a:cubicBezTo>
                  <a:pt x="47" y="67"/>
                  <a:pt x="45" y="63"/>
                  <a:pt x="45" y="63"/>
                </a:cubicBezTo>
                <a:cubicBezTo>
                  <a:pt x="37" y="64"/>
                  <a:pt x="37" y="64"/>
                  <a:pt x="37" y="64"/>
                </a:cubicBezTo>
                <a:cubicBezTo>
                  <a:pt x="37" y="58"/>
                  <a:pt x="37" y="58"/>
                  <a:pt x="37" y="58"/>
                </a:cubicBezTo>
                <a:cubicBezTo>
                  <a:pt x="42" y="58"/>
                  <a:pt x="42" y="58"/>
                  <a:pt x="42" y="58"/>
                </a:cubicBezTo>
                <a:cubicBezTo>
                  <a:pt x="42" y="58"/>
                  <a:pt x="42" y="58"/>
                  <a:pt x="42" y="58"/>
                </a:cubicBezTo>
                <a:cubicBezTo>
                  <a:pt x="42" y="58"/>
                  <a:pt x="40" y="56"/>
                  <a:pt x="39" y="54"/>
                </a:cubicBezTo>
                <a:cubicBezTo>
                  <a:pt x="38" y="52"/>
                  <a:pt x="37" y="50"/>
                  <a:pt x="37" y="48"/>
                </a:cubicBezTo>
                <a:cubicBezTo>
                  <a:pt x="37" y="46"/>
                  <a:pt x="37" y="43"/>
                  <a:pt x="37" y="42"/>
                </a:cubicBezTo>
                <a:cubicBezTo>
                  <a:pt x="37" y="40"/>
                  <a:pt x="38" y="38"/>
                  <a:pt x="38" y="36"/>
                </a:cubicBezTo>
                <a:cubicBezTo>
                  <a:pt x="39" y="35"/>
                  <a:pt x="41" y="32"/>
                  <a:pt x="41" y="31"/>
                </a:cubicBezTo>
                <a:cubicBezTo>
                  <a:pt x="42" y="29"/>
                  <a:pt x="43" y="29"/>
                  <a:pt x="45" y="27"/>
                </a:cubicBezTo>
                <a:cubicBezTo>
                  <a:pt x="47" y="25"/>
                  <a:pt x="50" y="24"/>
                  <a:pt x="52" y="23"/>
                </a:cubicBezTo>
                <a:cubicBezTo>
                  <a:pt x="54" y="22"/>
                  <a:pt x="57" y="21"/>
                  <a:pt x="59" y="21"/>
                </a:cubicBezTo>
                <a:cubicBezTo>
                  <a:pt x="62" y="21"/>
                  <a:pt x="64" y="21"/>
                  <a:pt x="66" y="22"/>
                </a:cubicBezTo>
                <a:cubicBezTo>
                  <a:pt x="68" y="22"/>
                  <a:pt x="72" y="23"/>
                  <a:pt x="74" y="24"/>
                </a:cubicBezTo>
                <a:cubicBezTo>
                  <a:pt x="76" y="26"/>
                  <a:pt x="79" y="29"/>
                  <a:pt x="80" y="29"/>
                </a:cubicBezTo>
                <a:cubicBezTo>
                  <a:pt x="81" y="30"/>
                  <a:pt x="82" y="32"/>
                  <a:pt x="83" y="33"/>
                </a:cubicBezTo>
                <a:cubicBezTo>
                  <a:pt x="83" y="34"/>
                  <a:pt x="85" y="37"/>
                  <a:pt x="85" y="39"/>
                </a:cubicBezTo>
                <a:cubicBezTo>
                  <a:pt x="86" y="41"/>
                  <a:pt x="86" y="43"/>
                  <a:pt x="86" y="43"/>
                </a:cubicBezTo>
                <a:cubicBezTo>
                  <a:pt x="74" y="43"/>
                  <a:pt x="74" y="43"/>
                  <a:pt x="74" y="43"/>
                </a:cubicBezTo>
                <a:cubicBezTo>
                  <a:pt x="74" y="43"/>
                  <a:pt x="74" y="43"/>
                  <a:pt x="74" y="43"/>
                </a:cubicBezTo>
                <a:cubicBezTo>
                  <a:pt x="73" y="41"/>
                  <a:pt x="72" y="39"/>
                  <a:pt x="72" y="38"/>
                </a:cubicBezTo>
                <a:cubicBezTo>
                  <a:pt x="71" y="37"/>
                  <a:pt x="70" y="36"/>
                  <a:pt x="69" y="35"/>
                </a:cubicBezTo>
                <a:cubicBezTo>
                  <a:pt x="67" y="34"/>
                  <a:pt x="65" y="33"/>
                  <a:pt x="64" y="33"/>
                </a:cubicBezTo>
                <a:cubicBezTo>
                  <a:pt x="62" y="33"/>
                  <a:pt x="60" y="33"/>
                  <a:pt x="59" y="33"/>
                </a:cubicBezTo>
                <a:cubicBezTo>
                  <a:pt x="58" y="33"/>
                  <a:pt x="55" y="34"/>
                  <a:pt x="55" y="35"/>
                </a:cubicBezTo>
                <a:cubicBezTo>
                  <a:pt x="52" y="36"/>
                  <a:pt x="51" y="38"/>
                  <a:pt x="50" y="39"/>
                </a:cubicBezTo>
                <a:cubicBezTo>
                  <a:pt x="50" y="40"/>
                  <a:pt x="49" y="42"/>
                  <a:pt x="49" y="43"/>
                </a:cubicBezTo>
                <a:cubicBezTo>
                  <a:pt x="49" y="44"/>
                  <a:pt x="49" y="47"/>
                  <a:pt x="49" y="48"/>
                </a:cubicBezTo>
                <a:cubicBezTo>
                  <a:pt x="50" y="49"/>
                  <a:pt x="51" y="51"/>
                  <a:pt x="51" y="52"/>
                </a:cubicBezTo>
                <a:cubicBezTo>
                  <a:pt x="52" y="53"/>
                  <a:pt x="53" y="54"/>
                  <a:pt x="54" y="55"/>
                </a:cubicBezTo>
                <a:cubicBezTo>
                  <a:pt x="55" y="56"/>
                  <a:pt x="57" y="58"/>
                  <a:pt x="57" y="58"/>
                </a:cubicBezTo>
                <a:cubicBezTo>
                  <a:pt x="67" y="58"/>
                  <a:pt x="67" y="58"/>
                  <a:pt x="67" y="58"/>
                </a:cubicBezTo>
                <a:cubicBezTo>
                  <a:pt x="67" y="58"/>
                  <a:pt x="67" y="58"/>
                  <a:pt x="67" y="58"/>
                </a:cubicBezTo>
                <a:cubicBezTo>
                  <a:pt x="67" y="63"/>
                  <a:pt x="67" y="63"/>
                  <a:pt x="67" y="63"/>
                </a:cubicBezTo>
                <a:cubicBezTo>
                  <a:pt x="67" y="63"/>
                  <a:pt x="61" y="63"/>
                  <a:pt x="59" y="63"/>
                </a:cubicBezTo>
                <a:cubicBezTo>
                  <a:pt x="59" y="65"/>
                  <a:pt x="60" y="69"/>
                  <a:pt x="60" y="72"/>
                </a:cubicBezTo>
                <a:cubicBezTo>
                  <a:pt x="60" y="74"/>
                  <a:pt x="60" y="78"/>
                  <a:pt x="59" y="79"/>
                </a:cubicBezTo>
                <a:cubicBezTo>
                  <a:pt x="59" y="81"/>
                  <a:pt x="57" y="84"/>
                  <a:pt x="57" y="85"/>
                </a:cubicBezTo>
                <a:cubicBezTo>
                  <a:pt x="58" y="85"/>
                  <a:pt x="60" y="86"/>
                  <a:pt x="61" y="86"/>
                </a:cubicBezTo>
                <a:cubicBezTo>
                  <a:pt x="61" y="86"/>
                  <a:pt x="64" y="87"/>
                  <a:pt x="65" y="87"/>
                </a:cubicBezTo>
                <a:cubicBezTo>
                  <a:pt x="67" y="88"/>
                  <a:pt x="69" y="88"/>
                  <a:pt x="71" y="88"/>
                </a:cubicBezTo>
                <a:cubicBezTo>
                  <a:pt x="73" y="88"/>
                  <a:pt x="75" y="87"/>
                  <a:pt x="76" y="86"/>
                </a:cubicBezTo>
                <a:cubicBezTo>
                  <a:pt x="78" y="85"/>
                  <a:pt x="80" y="83"/>
                  <a:pt x="80" y="83"/>
                </a:cubicBezTo>
                <a:cubicBezTo>
                  <a:pt x="80" y="83"/>
                  <a:pt x="87" y="96"/>
                  <a:pt x="87" y="97"/>
                </a:cubicBezTo>
                <a:cubicBezTo>
                  <a:pt x="86" y="98"/>
                  <a:pt x="83" y="100"/>
                  <a:pt x="79" y="101"/>
                </a:cubicBezTo>
                <a:close/>
              </a:path>
            </a:pathLst>
          </a:custGeom>
          <a:solidFill>
            <a:srgbClr val="4947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71" name="Rectangle 70"/>
          <p:cNvSpPr/>
          <p:nvPr/>
        </p:nvSpPr>
        <p:spPr>
          <a:xfrm>
            <a:off x="3108634" y="5627860"/>
            <a:ext cx="7103753" cy="923330"/>
          </a:xfrm>
          <a:prstGeom prst="rect">
            <a:avLst/>
          </a:prstGeom>
        </p:spPr>
        <p:txBody>
          <a:bodyPr wrap="square">
            <a:spAutoFit/>
          </a:bodyPr>
          <a:lstStyle/>
          <a:p>
            <a:pPr fontAlgn="base">
              <a:spcBef>
                <a:spcPct val="0"/>
              </a:spcBef>
              <a:spcAft>
                <a:spcPct val="0"/>
              </a:spcAft>
            </a:pPr>
            <a:r>
              <a:rPr lang="en-US" dirty="0">
                <a:solidFill>
                  <a:srgbClr val="000000"/>
                </a:solidFill>
                <a:latin typeface="Arial" charset="0"/>
                <a:cs typeface="Arial" charset="0"/>
              </a:rPr>
              <a:t>Initial segmentation of 600,000 highlighted a large number of nominals who had co-offended multiple times and with multiple people</a:t>
            </a:r>
          </a:p>
        </p:txBody>
      </p:sp>
      <p:sp>
        <p:nvSpPr>
          <p:cNvPr id="72" name="Content Placeholder 5"/>
          <p:cNvSpPr txBox="1">
            <a:spLocks/>
          </p:cNvSpPr>
          <p:nvPr/>
        </p:nvSpPr>
        <p:spPr>
          <a:xfrm>
            <a:off x="2042872" y="5052087"/>
            <a:ext cx="8173439" cy="1567077"/>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rgbClr val="666666"/>
              </a:solidFill>
            </a:endParaRPr>
          </a:p>
        </p:txBody>
      </p:sp>
      <p:sp>
        <p:nvSpPr>
          <p:cNvPr id="73" name="Freeform 38"/>
          <p:cNvSpPr>
            <a:spLocks/>
          </p:cNvSpPr>
          <p:nvPr/>
        </p:nvSpPr>
        <p:spPr bwMode="auto">
          <a:xfrm>
            <a:off x="2669416" y="5704775"/>
            <a:ext cx="295275" cy="415925"/>
          </a:xfrm>
          <a:custGeom>
            <a:avLst/>
            <a:gdLst>
              <a:gd name="T0" fmla="*/ 186 w 186"/>
              <a:gd name="T1" fmla="*/ 137 h 262"/>
              <a:gd name="T2" fmla="*/ 0 w 186"/>
              <a:gd name="T3" fmla="*/ 0 h 262"/>
              <a:gd name="T4" fmla="*/ 21 w 186"/>
              <a:gd name="T5" fmla="*/ 230 h 262"/>
              <a:gd name="T6" fmla="*/ 76 w 186"/>
              <a:gd name="T7" fmla="*/ 168 h 262"/>
              <a:gd name="T8" fmla="*/ 130 w 186"/>
              <a:gd name="T9" fmla="*/ 262 h 262"/>
              <a:gd name="T10" fmla="*/ 160 w 186"/>
              <a:gd name="T11" fmla="*/ 244 h 262"/>
              <a:gd name="T12" fmla="*/ 105 w 186"/>
              <a:gd name="T13" fmla="*/ 151 h 262"/>
              <a:gd name="T14" fmla="*/ 186 w 186"/>
              <a:gd name="T15" fmla="*/ 137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262">
                <a:moveTo>
                  <a:pt x="186" y="137"/>
                </a:moveTo>
                <a:lnTo>
                  <a:pt x="0" y="0"/>
                </a:lnTo>
                <a:lnTo>
                  <a:pt x="21" y="230"/>
                </a:lnTo>
                <a:lnTo>
                  <a:pt x="76" y="168"/>
                </a:lnTo>
                <a:lnTo>
                  <a:pt x="130" y="262"/>
                </a:lnTo>
                <a:lnTo>
                  <a:pt x="160" y="244"/>
                </a:lnTo>
                <a:lnTo>
                  <a:pt x="105" y="151"/>
                </a:lnTo>
                <a:lnTo>
                  <a:pt x="186" y="137"/>
                </a:ln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74" name="Rectangle 39"/>
          <p:cNvSpPr>
            <a:spLocks noChangeArrowheads="1"/>
          </p:cNvSpPr>
          <p:nvPr/>
        </p:nvSpPr>
        <p:spPr bwMode="auto">
          <a:xfrm>
            <a:off x="2304290" y="5657149"/>
            <a:ext cx="247650" cy="58738"/>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75" name="Rectangle 40"/>
          <p:cNvSpPr>
            <a:spLocks noChangeArrowheads="1"/>
          </p:cNvSpPr>
          <p:nvPr/>
        </p:nvSpPr>
        <p:spPr bwMode="auto">
          <a:xfrm>
            <a:off x="2304291" y="5760337"/>
            <a:ext cx="176213" cy="55563"/>
          </a:xfrm>
          <a:prstGeom prst="rect">
            <a:avLst/>
          </a:prstGeom>
          <a:solidFill>
            <a:srgbClr val="4242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76" name="Freeform 41"/>
          <p:cNvSpPr>
            <a:spLocks noEditPoints="1"/>
          </p:cNvSpPr>
          <p:nvPr/>
        </p:nvSpPr>
        <p:spPr bwMode="auto">
          <a:xfrm>
            <a:off x="2186815" y="5468237"/>
            <a:ext cx="750888" cy="517525"/>
          </a:xfrm>
          <a:custGeom>
            <a:avLst/>
            <a:gdLst>
              <a:gd name="T0" fmla="*/ 35 w 269"/>
              <a:gd name="T1" fmla="*/ 165 h 186"/>
              <a:gd name="T2" fmla="*/ 20 w 269"/>
              <a:gd name="T3" fmla="*/ 151 h 186"/>
              <a:gd name="T4" fmla="*/ 20 w 269"/>
              <a:gd name="T5" fmla="*/ 44 h 186"/>
              <a:gd name="T6" fmla="*/ 249 w 269"/>
              <a:gd name="T7" fmla="*/ 44 h 186"/>
              <a:gd name="T8" fmla="*/ 249 w 269"/>
              <a:gd name="T9" fmla="*/ 109 h 186"/>
              <a:gd name="T10" fmla="*/ 269 w 269"/>
              <a:gd name="T11" fmla="*/ 124 h 186"/>
              <a:gd name="T12" fmla="*/ 269 w 269"/>
              <a:gd name="T13" fmla="*/ 0 h 186"/>
              <a:gd name="T14" fmla="*/ 0 w 269"/>
              <a:gd name="T15" fmla="*/ 0 h 186"/>
              <a:gd name="T16" fmla="*/ 0 w 269"/>
              <a:gd name="T17" fmla="*/ 151 h 186"/>
              <a:gd name="T18" fmla="*/ 35 w 269"/>
              <a:gd name="T19" fmla="*/ 186 h 186"/>
              <a:gd name="T20" fmla="*/ 157 w 269"/>
              <a:gd name="T21" fmla="*/ 186 h 186"/>
              <a:gd name="T22" fmla="*/ 155 w 269"/>
              <a:gd name="T23" fmla="*/ 165 h 186"/>
              <a:gd name="T24" fmla="*/ 35 w 269"/>
              <a:gd name="T25" fmla="*/ 165 h 186"/>
              <a:gd name="T26" fmla="*/ 75 w 269"/>
              <a:gd name="T27" fmla="*/ 18 h 186"/>
              <a:gd name="T28" fmla="*/ 82 w 269"/>
              <a:gd name="T29" fmla="*/ 25 h 186"/>
              <a:gd name="T30" fmla="*/ 75 w 269"/>
              <a:gd name="T31" fmla="*/ 32 h 186"/>
              <a:gd name="T32" fmla="*/ 68 w 269"/>
              <a:gd name="T33" fmla="*/ 25 h 186"/>
              <a:gd name="T34" fmla="*/ 75 w 269"/>
              <a:gd name="T35" fmla="*/ 18 h 186"/>
              <a:gd name="T36" fmla="*/ 52 w 269"/>
              <a:gd name="T37" fmla="*/ 18 h 186"/>
              <a:gd name="T38" fmla="*/ 59 w 269"/>
              <a:gd name="T39" fmla="*/ 25 h 186"/>
              <a:gd name="T40" fmla="*/ 52 w 269"/>
              <a:gd name="T41" fmla="*/ 32 h 186"/>
              <a:gd name="T42" fmla="*/ 45 w 269"/>
              <a:gd name="T43" fmla="*/ 25 h 186"/>
              <a:gd name="T44" fmla="*/ 52 w 269"/>
              <a:gd name="T45" fmla="*/ 18 h 186"/>
              <a:gd name="T46" fmla="*/ 28 w 269"/>
              <a:gd name="T47" fmla="*/ 18 h 186"/>
              <a:gd name="T48" fmla="*/ 35 w 269"/>
              <a:gd name="T49" fmla="*/ 25 h 186"/>
              <a:gd name="T50" fmla="*/ 28 w 269"/>
              <a:gd name="T51" fmla="*/ 32 h 186"/>
              <a:gd name="T52" fmla="*/ 21 w 269"/>
              <a:gd name="T53" fmla="*/ 25 h 186"/>
              <a:gd name="T54" fmla="*/ 28 w 269"/>
              <a:gd name="T55" fmla="*/ 1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69" h="186">
                <a:moveTo>
                  <a:pt x="35" y="165"/>
                </a:moveTo>
                <a:cubicBezTo>
                  <a:pt x="27" y="165"/>
                  <a:pt x="20" y="159"/>
                  <a:pt x="20" y="151"/>
                </a:cubicBezTo>
                <a:cubicBezTo>
                  <a:pt x="20" y="44"/>
                  <a:pt x="20" y="44"/>
                  <a:pt x="20" y="44"/>
                </a:cubicBezTo>
                <a:cubicBezTo>
                  <a:pt x="249" y="44"/>
                  <a:pt x="249" y="44"/>
                  <a:pt x="249" y="44"/>
                </a:cubicBezTo>
                <a:cubicBezTo>
                  <a:pt x="249" y="109"/>
                  <a:pt x="249" y="109"/>
                  <a:pt x="249" y="109"/>
                </a:cubicBezTo>
                <a:cubicBezTo>
                  <a:pt x="269" y="124"/>
                  <a:pt x="269" y="124"/>
                  <a:pt x="269" y="124"/>
                </a:cubicBezTo>
                <a:cubicBezTo>
                  <a:pt x="269" y="0"/>
                  <a:pt x="269" y="0"/>
                  <a:pt x="269" y="0"/>
                </a:cubicBezTo>
                <a:cubicBezTo>
                  <a:pt x="0" y="0"/>
                  <a:pt x="0" y="0"/>
                  <a:pt x="0" y="0"/>
                </a:cubicBezTo>
                <a:cubicBezTo>
                  <a:pt x="0" y="151"/>
                  <a:pt x="0" y="151"/>
                  <a:pt x="0" y="151"/>
                </a:cubicBezTo>
                <a:cubicBezTo>
                  <a:pt x="0" y="170"/>
                  <a:pt x="16" y="186"/>
                  <a:pt x="35" y="186"/>
                </a:cubicBezTo>
                <a:cubicBezTo>
                  <a:pt x="157" y="186"/>
                  <a:pt x="157" y="186"/>
                  <a:pt x="157" y="186"/>
                </a:cubicBezTo>
                <a:cubicBezTo>
                  <a:pt x="155" y="165"/>
                  <a:pt x="155" y="165"/>
                  <a:pt x="155" y="165"/>
                </a:cubicBezTo>
                <a:lnTo>
                  <a:pt x="35" y="165"/>
                </a:lnTo>
                <a:close/>
                <a:moveTo>
                  <a:pt x="75" y="18"/>
                </a:moveTo>
                <a:cubicBezTo>
                  <a:pt x="79" y="18"/>
                  <a:pt x="82" y="21"/>
                  <a:pt x="82" y="25"/>
                </a:cubicBezTo>
                <a:cubicBezTo>
                  <a:pt x="82" y="29"/>
                  <a:pt x="79" y="32"/>
                  <a:pt x="75" y="32"/>
                </a:cubicBezTo>
                <a:cubicBezTo>
                  <a:pt x="71" y="32"/>
                  <a:pt x="68" y="29"/>
                  <a:pt x="68" y="25"/>
                </a:cubicBezTo>
                <a:cubicBezTo>
                  <a:pt x="68" y="21"/>
                  <a:pt x="71" y="18"/>
                  <a:pt x="75" y="18"/>
                </a:cubicBezTo>
                <a:close/>
                <a:moveTo>
                  <a:pt x="52" y="18"/>
                </a:moveTo>
                <a:cubicBezTo>
                  <a:pt x="55" y="18"/>
                  <a:pt x="59" y="21"/>
                  <a:pt x="59" y="25"/>
                </a:cubicBezTo>
                <a:cubicBezTo>
                  <a:pt x="59" y="29"/>
                  <a:pt x="55" y="32"/>
                  <a:pt x="52" y="32"/>
                </a:cubicBezTo>
                <a:cubicBezTo>
                  <a:pt x="48" y="32"/>
                  <a:pt x="45" y="29"/>
                  <a:pt x="45" y="25"/>
                </a:cubicBezTo>
                <a:cubicBezTo>
                  <a:pt x="45" y="21"/>
                  <a:pt x="48" y="18"/>
                  <a:pt x="52" y="18"/>
                </a:cubicBezTo>
                <a:close/>
                <a:moveTo>
                  <a:pt x="28" y="18"/>
                </a:moveTo>
                <a:cubicBezTo>
                  <a:pt x="32" y="18"/>
                  <a:pt x="35" y="21"/>
                  <a:pt x="35" y="25"/>
                </a:cubicBezTo>
                <a:cubicBezTo>
                  <a:pt x="35" y="29"/>
                  <a:pt x="32" y="32"/>
                  <a:pt x="28" y="32"/>
                </a:cubicBezTo>
                <a:cubicBezTo>
                  <a:pt x="24" y="32"/>
                  <a:pt x="21" y="29"/>
                  <a:pt x="21" y="25"/>
                </a:cubicBezTo>
                <a:cubicBezTo>
                  <a:pt x="21" y="21"/>
                  <a:pt x="24" y="18"/>
                  <a:pt x="28" y="18"/>
                </a:cubicBezTo>
                <a:close/>
              </a:path>
            </a:pathLst>
          </a:custGeom>
          <a:solidFill>
            <a:srgbClr val="42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Tree>
    <p:extLst>
      <p:ext uri="{BB962C8B-B14F-4D97-AF65-F5344CB8AC3E}">
        <p14:creationId xmlns:p14="http://schemas.microsoft.com/office/powerpoint/2010/main" val="360698277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1800" dirty="0"/>
              <a:t>Sourced and integrated data from 9 core WMP data sources and text mining was performed on IMS logs   </a:t>
            </a:r>
          </a:p>
        </p:txBody>
      </p:sp>
      <p:sp>
        <p:nvSpPr>
          <p:cNvPr id="4" name="Title 3"/>
          <p:cNvSpPr>
            <a:spLocks noGrp="1"/>
          </p:cNvSpPr>
          <p:nvPr>
            <p:ph type="title"/>
          </p:nvPr>
        </p:nvSpPr>
        <p:spPr>
          <a:xfrm>
            <a:off x="1979614" y="125731"/>
            <a:ext cx="6424158" cy="1002979"/>
          </a:xfrm>
        </p:spPr>
        <p:txBody>
          <a:bodyPr/>
          <a:lstStyle/>
          <a:p>
            <a:r>
              <a:rPr lang="en-US" sz="2400" dirty="0"/>
              <a:t>Structured and Unstructured data from key WMP and national systems has been analysed </a:t>
            </a:r>
            <a:endParaRPr lang="en-GB" sz="2400" dirty="0"/>
          </a:p>
        </p:txBody>
      </p:sp>
      <p:grpSp>
        <p:nvGrpSpPr>
          <p:cNvPr id="5" name="Group 4"/>
          <p:cNvGrpSpPr/>
          <p:nvPr/>
        </p:nvGrpSpPr>
        <p:grpSpPr>
          <a:xfrm>
            <a:off x="5180000" y="3593446"/>
            <a:ext cx="1665432" cy="1186135"/>
            <a:chOff x="1262970" y="3981114"/>
            <a:chExt cx="422275" cy="333374"/>
          </a:xfrm>
        </p:grpSpPr>
        <p:sp>
          <p:nvSpPr>
            <p:cNvPr id="6" name="Freeform 229"/>
            <p:cNvSpPr>
              <a:spLocks noEditPoints="1"/>
            </p:cNvSpPr>
            <p:nvPr/>
          </p:nvSpPr>
          <p:spPr bwMode="auto">
            <a:xfrm>
              <a:off x="1504270" y="4063664"/>
              <a:ext cx="100013" cy="100012"/>
            </a:xfrm>
            <a:custGeom>
              <a:avLst/>
              <a:gdLst>
                <a:gd name="T0" fmla="*/ 79 w 79"/>
                <a:gd name="T1" fmla="*/ 44 h 79"/>
                <a:gd name="T2" fmla="*/ 79 w 79"/>
                <a:gd name="T3" fmla="*/ 35 h 79"/>
                <a:gd name="T4" fmla="*/ 71 w 79"/>
                <a:gd name="T5" fmla="*/ 32 h 79"/>
                <a:gd name="T6" fmla="*/ 67 w 79"/>
                <a:gd name="T7" fmla="*/ 22 h 79"/>
                <a:gd name="T8" fmla="*/ 70 w 79"/>
                <a:gd name="T9" fmla="*/ 15 h 79"/>
                <a:gd name="T10" fmla="*/ 64 w 79"/>
                <a:gd name="T11" fmla="*/ 8 h 79"/>
                <a:gd name="T12" fmla="*/ 57 w 79"/>
                <a:gd name="T13" fmla="*/ 12 h 79"/>
                <a:gd name="T14" fmla="*/ 47 w 79"/>
                <a:gd name="T15" fmla="*/ 8 h 79"/>
                <a:gd name="T16" fmla="*/ 44 w 79"/>
                <a:gd name="T17" fmla="*/ 0 h 79"/>
                <a:gd name="T18" fmla="*/ 35 w 79"/>
                <a:gd name="T19" fmla="*/ 0 h 79"/>
                <a:gd name="T20" fmla="*/ 32 w 79"/>
                <a:gd name="T21" fmla="*/ 8 h 79"/>
                <a:gd name="T22" fmla="*/ 22 w 79"/>
                <a:gd name="T23" fmla="*/ 12 h 79"/>
                <a:gd name="T24" fmla="*/ 15 w 79"/>
                <a:gd name="T25" fmla="*/ 8 h 79"/>
                <a:gd name="T26" fmla="*/ 8 w 79"/>
                <a:gd name="T27" fmla="*/ 15 h 79"/>
                <a:gd name="T28" fmla="*/ 12 w 79"/>
                <a:gd name="T29" fmla="*/ 22 h 79"/>
                <a:gd name="T30" fmla="*/ 8 w 79"/>
                <a:gd name="T31" fmla="*/ 32 h 79"/>
                <a:gd name="T32" fmla="*/ 0 w 79"/>
                <a:gd name="T33" fmla="*/ 35 h 79"/>
                <a:gd name="T34" fmla="*/ 0 w 79"/>
                <a:gd name="T35" fmla="*/ 44 h 79"/>
                <a:gd name="T36" fmla="*/ 8 w 79"/>
                <a:gd name="T37" fmla="*/ 47 h 79"/>
                <a:gd name="T38" fmla="*/ 12 w 79"/>
                <a:gd name="T39" fmla="*/ 57 h 79"/>
                <a:gd name="T40" fmla="*/ 8 w 79"/>
                <a:gd name="T41" fmla="*/ 64 h 79"/>
                <a:gd name="T42" fmla="*/ 15 w 79"/>
                <a:gd name="T43" fmla="*/ 70 h 79"/>
                <a:gd name="T44" fmla="*/ 22 w 79"/>
                <a:gd name="T45" fmla="*/ 67 h 79"/>
                <a:gd name="T46" fmla="*/ 32 w 79"/>
                <a:gd name="T47" fmla="*/ 71 h 79"/>
                <a:gd name="T48" fmla="*/ 35 w 79"/>
                <a:gd name="T49" fmla="*/ 79 h 79"/>
                <a:gd name="T50" fmla="*/ 44 w 79"/>
                <a:gd name="T51" fmla="*/ 79 h 79"/>
                <a:gd name="T52" fmla="*/ 47 w 79"/>
                <a:gd name="T53" fmla="*/ 71 h 79"/>
                <a:gd name="T54" fmla="*/ 57 w 79"/>
                <a:gd name="T55" fmla="*/ 67 h 79"/>
                <a:gd name="T56" fmla="*/ 64 w 79"/>
                <a:gd name="T57" fmla="*/ 70 h 79"/>
                <a:gd name="T58" fmla="*/ 70 w 79"/>
                <a:gd name="T59" fmla="*/ 64 h 79"/>
                <a:gd name="T60" fmla="*/ 67 w 79"/>
                <a:gd name="T61" fmla="*/ 57 h 79"/>
                <a:gd name="T62" fmla="*/ 71 w 79"/>
                <a:gd name="T63" fmla="*/ 47 h 79"/>
                <a:gd name="T64" fmla="*/ 79 w 79"/>
                <a:gd name="T65" fmla="*/ 44 h 79"/>
                <a:gd name="T66" fmla="*/ 39 w 79"/>
                <a:gd name="T67" fmla="*/ 57 h 79"/>
                <a:gd name="T68" fmla="*/ 22 w 79"/>
                <a:gd name="T69" fmla="*/ 39 h 79"/>
                <a:gd name="T70" fmla="*/ 39 w 79"/>
                <a:gd name="T71" fmla="*/ 22 h 79"/>
                <a:gd name="T72" fmla="*/ 57 w 79"/>
                <a:gd name="T73" fmla="*/ 39 h 79"/>
                <a:gd name="T74" fmla="*/ 39 w 79"/>
                <a:gd name="T75" fmla="*/ 5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79">
                  <a:moveTo>
                    <a:pt x="79" y="44"/>
                  </a:moveTo>
                  <a:cubicBezTo>
                    <a:pt x="79" y="35"/>
                    <a:pt x="79" y="35"/>
                    <a:pt x="79" y="35"/>
                  </a:cubicBezTo>
                  <a:cubicBezTo>
                    <a:pt x="71" y="32"/>
                    <a:pt x="71" y="32"/>
                    <a:pt x="71" y="32"/>
                  </a:cubicBezTo>
                  <a:cubicBezTo>
                    <a:pt x="70" y="29"/>
                    <a:pt x="69" y="25"/>
                    <a:pt x="67" y="22"/>
                  </a:cubicBezTo>
                  <a:cubicBezTo>
                    <a:pt x="70" y="15"/>
                    <a:pt x="70" y="15"/>
                    <a:pt x="70" y="15"/>
                  </a:cubicBezTo>
                  <a:cubicBezTo>
                    <a:pt x="64" y="8"/>
                    <a:pt x="64" y="8"/>
                    <a:pt x="64" y="8"/>
                  </a:cubicBezTo>
                  <a:cubicBezTo>
                    <a:pt x="57" y="12"/>
                    <a:pt x="57" y="12"/>
                    <a:pt x="57" y="12"/>
                  </a:cubicBezTo>
                  <a:cubicBezTo>
                    <a:pt x="54" y="10"/>
                    <a:pt x="50" y="9"/>
                    <a:pt x="47" y="8"/>
                  </a:cubicBezTo>
                  <a:cubicBezTo>
                    <a:pt x="44" y="0"/>
                    <a:pt x="44" y="0"/>
                    <a:pt x="44" y="0"/>
                  </a:cubicBezTo>
                  <a:cubicBezTo>
                    <a:pt x="35" y="0"/>
                    <a:pt x="35" y="0"/>
                    <a:pt x="35" y="0"/>
                  </a:cubicBezTo>
                  <a:cubicBezTo>
                    <a:pt x="32" y="8"/>
                    <a:pt x="32" y="8"/>
                    <a:pt x="32" y="8"/>
                  </a:cubicBezTo>
                  <a:cubicBezTo>
                    <a:pt x="29" y="9"/>
                    <a:pt x="25" y="10"/>
                    <a:pt x="22" y="12"/>
                  </a:cubicBezTo>
                  <a:cubicBezTo>
                    <a:pt x="15" y="8"/>
                    <a:pt x="15" y="8"/>
                    <a:pt x="15" y="8"/>
                  </a:cubicBezTo>
                  <a:cubicBezTo>
                    <a:pt x="8" y="15"/>
                    <a:pt x="8" y="15"/>
                    <a:pt x="8" y="15"/>
                  </a:cubicBezTo>
                  <a:cubicBezTo>
                    <a:pt x="12" y="22"/>
                    <a:pt x="12" y="22"/>
                    <a:pt x="12" y="22"/>
                  </a:cubicBezTo>
                  <a:cubicBezTo>
                    <a:pt x="10" y="25"/>
                    <a:pt x="9" y="29"/>
                    <a:pt x="8" y="32"/>
                  </a:cubicBezTo>
                  <a:cubicBezTo>
                    <a:pt x="0" y="35"/>
                    <a:pt x="0" y="35"/>
                    <a:pt x="0" y="35"/>
                  </a:cubicBezTo>
                  <a:cubicBezTo>
                    <a:pt x="0" y="44"/>
                    <a:pt x="0" y="44"/>
                    <a:pt x="0" y="44"/>
                  </a:cubicBezTo>
                  <a:cubicBezTo>
                    <a:pt x="8" y="47"/>
                    <a:pt x="8" y="47"/>
                    <a:pt x="8" y="47"/>
                  </a:cubicBezTo>
                  <a:cubicBezTo>
                    <a:pt x="9" y="50"/>
                    <a:pt x="10" y="54"/>
                    <a:pt x="12" y="57"/>
                  </a:cubicBezTo>
                  <a:cubicBezTo>
                    <a:pt x="8" y="64"/>
                    <a:pt x="8" y="64"/>
                    <a:pt x="8" y="64"/>
                  </a:cubicBezTo>
                  <a:cubicBezTo>
                    <a:pt x="15" y="70"/>
                    <a:pt x="15" y="70"/>
                    <a:pt x="15" y="70"/>
                  </a:cubicBezTo>
                  <a:cubicBezTo>
                    <a:pt x="22" y="67"/>
                    <a:pt x="22" y="67"/>
                    <a:pt x="22" y="67"/>
                  </a:cubicBezTo>
                  <a:cubicBezTo>
                    <a:pt x="25" y="69"/>
                    <a:pt x="29" y="70"/>
                    <a:pt x="32" y="71"/>
                  </a:cubicBezTo>
                  <a:cubicBezTo>
                    <a:pt x="35" y="79"/>
                    <a:pt x="35" y="79"/>
                    <a:pt x="35" y="79"/>
                  </a:cubicBezTo>
                  <a:cubicBezTo>
                    <a:pt x="44" y="79"/>
                    <a:pt x="44" y="79"/>
                    <a:pt x="44" y="79"/>
                  </a:cubicBezTo>
                  <a:cubicBezTo>
                    <a:pt x="47" y="71"/>
                    <a:pt x="47" y="71"/>
                    <a:pt x="47" y="71"/>
                  </a:cubicBezTo>
                  <a:cubicBezTo>
                    <a:pt x="50" y="70"/>
                    <a:pt x="54" y="69"/>
                    <a:pt x="57" y="67"/>
                  </a:cubicBezTo>
                  <a:cubicBezTo>
                    <a:pt x="64" y="70"/>
                    <a:pt x="64" y="70"/>
                    <a:pt x="64" y="70"/>
                  </a:cubicBezTo>
                  <a:cubicBezTo>
                    <a:pt x="70" y="64"/>
                    <a:pt x="70" y="64"/>
                    <a:pt x="70" y="64"/>
                  </a:cubicBezTo>
                  <a:cubicBezTo>
                    <a:pt x="67" y="57"/>
                    <a:pt x="67" y="57"/>
                    <a:pt x="67" y="57"/>
                  </a:cubicBezTo>
                  <a:cubicBezTo>
                    <a:pt x="69" y="54"/>
                    <a:pt x="70" y="50"/>
                    <a:pt x="71" y="47"/>
                  </a:cubicBezTo>
                  <a:lnTo>
                    <a:pt x="79" y="44"/>
                  </a:lnTo>
                  <a:close/>
                  <a:moveTo>
                    <a:pt x="39" y="57"/>
                  </a:moveTo>
                  <a:cubicBezTo>
                    <a:pt x="30" y="57"/>
                    <a:pt x="22" y="49"/>
                    <a:pt x="22" y="39"/>
                  </a:cubicBezTo>
                  <a:cubicBezTo>
                    <a:pt x="22" y="30"/>
                    <a:pt x="30" y="22"/>
                    <a:pt x="39" y="22"/>
                  </a:cubicBezTo>
                  <a:cubicBezTo>
                    <a:pt x="49" y="22"/>
                    <a:pt x="57" y="30"/>
                    <a:pt x="57" y="39"/>
                  </a:cubicBezTo>
                  <a:cubicBezTo>
                    <a:pt x="57" y="49"/>
                    <a:pt x="49" y="57"/>
                    <a:pt x="39" y="5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dirty="0">
                <a:solidFill>
                  <a:prstClr val="black"/>
                </a:solidFill>
                <a:latin typeface="Arial" charset="0"/>
                <a:cs typeface="Arial" charset="0"/>
              </a:endParaRPr>
            </a:p>
          </p:txBody>
        </p:sp>
        <p:sp>
          <p:nvSpPr>
            <p:cNvPr id="7" name="Freeform 230"/>
            <p:cNvSpPr>
              <a:spLocks noEditPoints="1"/>
            </p:cNvSpPr>
            <p:nvPr/>
          </p:nvSpPr>
          <p:spPr bwMode="auto">
            <a:xfrm>
              <a:off x="1350282" y="4036676"/>
              <a:ext cx="157163" cy="157162"/>
            </a:xfrm>
            <a:custGeom>
              <a:avLst/>
              <a:gdLst>
                <a:gd name="T0" fmla="*/ 118 w 124"/>
                <a:gd name="T1" fmla="*/ 92 h 124"/>
                <a:gd name="T2" fmla="*/ 124 w 124"/>
                <a:gd name="T3" fmla="*/ 78 h 124"/>
                <a:gd name="T4" fmla="*/ 113 w 124"/>
                <a:gd name="T5" fmla="*/ 70 h 124"/>
                <a:gd name="T6" fmla="*/ 113 w 124"/>
                <a:gd name="T7" fmla="*/ 52 h 124"/>
                <a:gd name="T8" fmla="*/ 123 w 124"/>
                <a:gd name="T9" fmla="*/ 43 h 124"/>
                <a:gd name="T10" fmla="*/ 117 w 124"/>
                <a:gd name="T11" fmla="*/ 30 h 124"/>
                <a:gd name="T12" fmla="*/ 103 w 124"/>
                <a:gd name="T13" fmla="*/ 31 h 124"/>
                <a:gd name="T14" fmla="*/ 91 w 124"/>
                <a:gd name="T15" fmla="*/ 19 h 124"/>
                <a:gd name="T16" fmla="*/ 91 w 124"/>
                <a:gd name="T17" fmla="*/ 6 h 124"/>
                <a:gd name="T18" fmla="*/ 78 w 124"/>
                <a:gd name="T19" fmla="*/ 0 h 124"/>
                <a:gd name="T20" fmla="*/ 69 w 124"/>
                <a:gd name="T21" fmla="*/ 11 h 124"/>
                <a:gd name="T22" fmla="*/ 52 w 124"/>
                <a:gd name="T23" fmla="*/ 11 h 124"/>
                <a:gd name="T24" fmla="*/ 43 w 124"/>
                <a:gd name="T25" fmla="*/ 1 h 124"/>
                <a:gd name="T26" fmla="*/ 29 w 124"/>
                <a:gd name="T27" fmla="*/ 7 h 124"/>
                <a:gd name="T28" fmla="*/ 30 w 124"/>
                <a:gd name="T29" fmla="*/ 21 h 124"/>
                <a:gd name="T30" fmla="*/ 18 w 124"/>
                <a:gd name="T31" fmla="*/ 33 h 124"/>
                <a:gd name="T32" fmla="*/ 5 w 124"/>
                <a:gd name="T33" fmla="*/ 33 h 124"/>
                <a:gd name="T34" fmla="*/ 0 w 124"/>
                <a:gd name="T35" fmla="*/ 46 h 124"/>
                <a:gd name="T36" fmla="*/ 10 w 124"/>
                <a:gd name="T37" fmla="*/ 55 h 124"/>
                <a:gd name="T38" fmla="*/ 10 w 124"/>
                <a:gd name="T39" fmla="*/ 72 h 124"/>
                <a:gd name="T40" fmla="*/ 1 w 124"/>
                <a:gd name="T41" fmla="*/ 81 h 124"/>
                <a:gd name="T42" fmla="*/ 7 w 124"/>
                <a:gd name="T43" fmla="*/ 95 h 124"/>
                <a:gd name="T44" fmla="*/ 20 w 124"/>
                <a:gd name="T45" fmla="*/ 94 h 124"/>
                <a:gd name="T46" fmla="*/ 33 w 124"/>
                <a:gd name="T47" fmla="*/ 106 h 124"/>
                <a:gd name="T48" fmla="*/ 32 w 124"/>
                <a:gd name="T49" fmla="*/ 119 h 124"/>
                <a:gd name="T50" fmla="*/ 46 w 124"/>
                <a:gd name="T51" fmla="*/ 124 h 124"/>
                <a:gd name="T52" fmla="*/ 54 w 124"/>
                <a:gd name="T53" fmla="*/ 114 h 124"/>
                <a:gd name="T54" fmla="*/ 72 w 124"/>
                <a:gd name="T55" fmla="*/ 114 h 124"/>
                <a:gd name="T56" fmla="*/ 81 w 124"/>
                <a:gd name="T57" fmla="*/ 123 h 124"/>
                <a:gd name="T58" fmla="*/ 94 w 124"/>
                <a:gd name="T59" fmla="*/ 117 h 124"/>
                <a:gd name="T60" fmla="*/ 93 w 124"/>
                <a:gd name="T61" fmla="*/ 104 h 124"/>
                <a:gd name="T62" fmla="*/ 105 w 124"/>
                <a:gd name="T63" fmla="*/ 91 h 124"/>
                <a:gd name="T64" fmla="*/ 118 w 124"/>
                <a:gd name="T65" fmla="*/ 92 h 124"/>
                <a:gd name="T66" fmla="*/ 48 w 124"/>
                <a:gd name="T67" fmla="*/ 97 h 124"/>
                <a:gd name="T68" fmla="*/ 27 w 124"/>
                <a:gd name="T69" fmla="*/ 49 h 124"/>
                <a:gd name="T70" fmla="*/ 75 w 124"/>
                <a:gd name="T71" fmla="*/ 28 h 124"/>
                <a:gd name="T72" fmla="*/ 96 w 124"/>
                <a:gd name="T73" fmla="*/ 76 h 124"/>
                <a:gd name="T74" fmla="*/ 48 w 124"/>
                <a:gd name="T75" fmla="*/ 9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24">
                  <a:moveTo>
                    <a:pt x="118" y="92"/>
                  </a:moveTo>
                  <a:cubicBezTo>
                    <a:pt x="124" y="78"/>
                    <a:pt x="124" y="78"/>
                    <a:pt x="124" y="78"/>
                  </a:cubicBezTo>
                  <a:cubicBezTo>
                    <a:pt x="113" y="70"/>
                    <a:pt x="113" y="70"/>
                    <a:pt x="113" y="70"/>
                  </a:cubicBezTo>
                  <a:cubicBezTo>
                    <a:pt x="114" y="64"/>
                    <a:pt x="114" y="58"/>
                    <a:pt x="113" y="52"/>
                  </a:cubicBezTo>
                  <a:cubicBezTo>
                    <a:pt x="123" y="43"/>
                    <a:pt x="123" y="43"/>
                    <a:pt x="123" y="43"/>
                  </a:cubicBezTo>
                  <a:cubicBezTo>
                    <a:pt x="117" y="30"/>
                    <a:pt x="117" y="30"/>
                    <a:pt x="117" y="30"/>
                  </a:cubicBezTo>
                  <a:cubicBezTo>
                    <a:pt x="103" y="31"/>
                    <a:pt x="103" y="31"/>
                    <a:pt x="103" y="31"/>
                  </a:cubicBezTo>
                  <a:cubicBezTo>
                    <a:pt x="100" y="26"/>
                    <a:pt x="96" y="22"/>
                    <a:pt x="91" y="19"/>
                  </a:cubicBezTo>
                  <a:cubicBezTo>
                    <a:pt x="91" y="6"/>
                    <a:pt x="91" y="6"/>
                    <a:pt x="91" y="6"/>
                  </a:cubicBezTo>
                  <a:cubicBezTo>
                    <a:pt x="78" y="0"/>
                    <a:pt x="78" y="0"/>
                    <a:pt x="78" y="0"/>
                  </a:cubicBezTo>
                  <a:cubicBezTo>
                    <a:pt x="69" y="11"/>
                    <a:pt x="69" y="11"/>
                    <a:pt x="69" y="11"/>
                  </a:cubicBezTo>
                  <a:cubicBezTo>
                    <a:pt x="63" y="10"/>
                    <a:pt x="57" y="10"/>
                    <a:pt x="52" y="11"/>
                  </a:cubicBezTo>
                  <a:cubicBezTo>
                    <a:pt x="43" y="1"/>
                    <a:pt x="43" y="1"/>
                    <a:pt x="43" y="1"/>
                  </a:cubicBezTo>
                  <a:cubicBezTo>
                    <a:pt x="29" y="7"/>
                    <a:pt x="29" y="7"/>
                    <a:pt x="29" y="7"/>
                  </a:cubicBezTo>
                  <a:cubicBezTo>
                    <a:pt x="30" y="21"/>
                    <a:pt x="30" y="21"/>
                    <a:pt x="30" y="21"/>
                  </a:cubicBezTo>
                  <a:cubicBezTo>
                    <a:pt x="26" y="24"/>
                    <a:pt x="22" y="28"/>
                    <a:pt x="18" y="33"/>
                  </a:cubicBezTo>
                  <a:cubicBezTo>
                    <a:pt x="5" y="33"/>
                    <a:pt x="5" y="33"/>
                    <a:pt x="5" y="33"/>
                  </a:cubicBezTo>
                  <a:cubicBezTo>
                    <a:pt x="0" y="46"/>
                    <a:pt x="0" y="46"/>
                    <a:pt x="0" y="46"/>
                  </a:cubicBezTo>
                  <a:cubicBezTo>
                    <a:pt x="10" y="55"/>
                    <a:pt x="10" y="55"/>
                    <a:pt x="10" y="55"/>
                  </a:cubicBezTo>
                  <a:cubicBezTo>
                    <a:pt x="9" y="61"/>
                    <a:pt x="9" y="67"/>
                    <a:pt x="10" y="72"/>
                  </a:cubicBezTo>
                  <a:cubicBezTo>
                    <a:pt x="1" y="81"/>
                    <a:pt x="1" y="81"/>
                    <a:pt x="1" y="81"/>
                  </a:cubicBezTo>
                  <a:cubicBezTo>
                    <a:pt x="7" y="95"/>
                    <a:pt x="7" y="95"/>
                    <a:pt x="7" y="95"/>
                  </a:cubicBezTo>
                  <a:cubicBezTo>
                    <a:pt x="20" y="94"/>
                    <a:pt x="20" y="94"/>
                    <a:pt x="20" y="94"/>
                  </a:cubicBezTo>
                  <a:cubicBezTo>
                    <a:pt x="23" y="98"/>
                    <a:pt x="28" y="102"/>
                    <a:pt x="33" y="106"/>
                  </a:cubicBezTo>
                  <a:cubicBezTo>
                    <a:pt x="32" y="119"/>
                    <a:pt x="32" y="119"/>
                    <a:pt x="32" y="119"/>
                  </a:cubicBezTo>
                  <a:cubicBezTo>
                    <a:pt x="46" y="124"/>
                    <a:pt x="46" y="124"/>
                    <a:pt x="46" y="124"/>
                  </a:cubicBezTo>
                  <a:cubicBezTo>
                    <a:pt x="54" y="114"/>
                    <a:pt x="54" y="114"/>
                    <a:pt x="54" y="114"/>
                  </a:cubicBezTo>
                  <a:cubicBezTo>
                    <a:pt x="60" y="115"/>
                    <a:pt x="66" y="115"/>
                    <a:pt x="72" y="114"/>
                  </a:cubicBezTo>
                  <a:cubicBezTo>
                    <a:pt x="81" y="123"/>
                    <a:pt x="81" y="123"/>
                    <a:pt x="81" y="123"/>
                  </a:cubicBezTo>
                  <a:cubicBezTo>
                    <a:pt x="94" y="117"/>
                    <a:pt x="94" y="117"/>
                    <a:pt x="94" y="117"/>
                  </a:cubicBezTo>
                  <a:cubicBezTo>
                    <a:pt x="93" y="104"/>
                    <a:pt x="93" y="104"/>
                    <a:pt x="93" y="104"/>
                  </a:cubicBezTo>
                  <a:cubicBezTo>
                    <a:pt x="98" y="101"/>
                    <a:pt x="102" y="96"/>
                    <a:pt x="105" y="91"/>
                  </a:cubicBezTo>
                  <a:lnTo>
                    <a:pt x="118" y="92"/>
                  </a:lnTo>
                  <a:close/>
                  <a:moveTo>
                    <a:pt x="48" y="97"/>
                  </a:moveTo>
                  <a:cubicBezTo>
                    <a:pt x="29" y="90"/>
                    <a:pt x="20" y="68"/>
                    <a:pt x="27" y="49"/>
                  </a:cubicBezTo>
                  <a:cubicBezTo>
                    <a:pt x="34" y="30"/>
                    <a:pt x="56" y="20"/>
                    <a:pt x="75" y="28"/>
                  </a:cubicBezTo>
                  <a:cubicBezTo>
                    <a:pt x="94" y="35"/>
                    <a:pt x="104" y="57"/>
                    <a:pt x="96" y="76"/>
                  </a:cubicBezTo>
                  <a:cubicBezTo>
                    <a:pt x="89" y="95"/>
                    <a:pt x="67" y="104"/>
                    <a:pt x="48" y="9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dirty="0">
                <a:solidFill>
                  <a:prstClr val="black"/>
                </a:solidFill>
                <a:latin typeface="Arial" charset="0"/>
                <a:cs typeface="Arial" charset="0"/>
              </a:endParaRPr>
            </a:p>
          </p:txBody>
        </p:sp>
        <p:sp>
          <p:nvSpPr>
            <p:cNvPr id="8" name="Freeform 231"/>
            <p:cNvSpPr>
              <a:spLocks noEditPoints="1"/>
            </p:cNvSpPr>
            <p:nvPr/>
          </p:nvSpPr>
          <p:spPr bwMode="auto">
            <a:xfrm>
              <a:off x="1277257" y="3981114"/>
              <a:ext cx="395288" cy="268287"/>
            </a:xfrm>
            <a:custGeom>
              <a:avLst/>
              <a:gdLst>
                <a:gd name="T0" fmla="*/ 41 w 313"/>
                <a:gd name="T1" fmla="*/ 212 h 212"/>
                <a:gd name="T2" fmla="*/ 272 w 313"/>
                <a:gd name="T3" fmla="*/ 212 h 212"/>
                <a:gd name="T4" fmla="*/ 313 w 313"/>
                <a:gd name="T5" fmla="*/ 175 h 212"/>
                <a:gd name="T6" fmla="*/ 313 w 313"/>
                <a:gd name="T7" fmla="*/ 171 h 212"/>
                <a:gd name="T8" fmla="*/ 313 w 313"/>
                <a:gd name="T9" fmla="*/ 41 h 212"/>
                <a:gd name="T10" fmla="*/ 272 w 313"/>
                <a:gd name="T11" fmla="*/ 0 h 212"/>
                <a:gd name="T12" fmla="*/ 245 w 313"/>
                <a:gd name="T13" fmla="*/ 0 h 212"/>
                <a:gd name="T14" fmla="*/ 229 w 313"/>
                <a:gd name="T15" fmla="*/ 0 h 212"/>
                <a:gd name="T16" fmla="*/ 41 w 313"/>
                <a:gd name="T17" fmla="*/ 0 h 212"/>
                <a:gd name="T18" fmla="*/ 0 w 313"/>
                <a:gd name="T19" fmla="*/ 41 h 212"/>
                <a:gd name="T20" fmla="*/ 0 w 313"/>
                <a:gd name="T21" fmla="*/ 171 h 212"/>
                <a:gd name="T22" fmla="*/ 0 w 313"/>
                <a:gd name="T23" fmla="*/ 175 h 212"/>
                <a:gd name="T24" fmla="*/ 41 w 313"/>
                <a:gd name="T25" fmla="*/ 212 h 212"/>
                <a:gd name="T26" fmla="*/ 35 w 313"/>
                <a:gd name="T27" fmla="*/ 30 h 212"/>
                <a:gd name="T28" fmla="*/ 245 w 313"/>
                <a:gd name="T29" fmla="*/ 30 h 212"/>
                <a:gd name="T30" fmla="*/ 269 w 313"/>
                <a:gd name="T31" fmla="*/ 30 h 212"/>
                <a:gd name="T32" fmla="*/ 278 w 313"/>
                <a:gd name="T33" fmla="*/ 30 h 212"/>
                <a:gd name="T34" fmla="*/ 278 w 313"/>
                <a:gd name="T35" fmla="*/ 128 h 212"/>
                <a:gd name="T36" fmla="*/ 278 w 313"/>
                <a:gd name="T37" fmla="*/ 128 h 212"/>
                <a:gd name="T38" fmla="*/ 278 w 313"/>
                <a:gd name="T39" fmla="*/ 182 h 212"/>
                <a:gd name="T40" fmla="*/ 35 w 313"/>
                <a:gd name="T41" fmla="*/ 182 h 212"/>
                <a:gd name="T42" fmla="*/ 35 w 313"/>
                <a:gd name="T43" fmla="*/ 128 h 212"/>
                <a:gd name="T44" fmla="*/ 35 w 313"/>
                <a:gd name="T45" fmla="*/ 128 h 212"/>
                <a:gd name="T46" fmla="*/ 35 w 313"/>
                <a:gd name="T47" fmla="*/ 3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3" h="212">
                  <a:moveTo>
                    <a:pt x="41" y="212"/>
                  </a:moveTo>
                  <a:cubicBezTo>
                    <a:pt x="272" y="212"/>
                    <a:pt x="272" y="212"/>
                    <a:pt x="272" y="212"/>
                  </a:cubicBezTo>
                  <a:cubicBezTo>
                    <a:pt x="293" y="212"/>
                    <a:pt x="311" y="196"/>
                    <a:pt x="313" y="175"/>
                  </a:cubicBezTo>
                  <a:cubicBezTo>
                    <a:pt x="313" y="174"/>
                    <a:pt x="313" y="173"/>
                    <a:pt x="313" y="171"/>
                  </a:cubicBezTo>
                  <a:cubicBezTo>
                    <a:pt x="313" y="41"/>
                    <a:pt x="313" y="41"/>
                    <a:pt x="313" y="41"/>
                  </a:cubicBezTo>
                  <a:cubicBezTo>
                    <a:pt x="313" y="18"/>
                    <a:pt x="295" y="0"/>
                    <a:pt x="272" y="0"/>
                  </a:cubicBezTo>
                  <a:cubicBezTo>
                    <a:pt x="245" y="0"/>
                    <a:pt x="245" y="0"/>
                    <a:pt x="245" y="0"/>
                  </a:cubicBezTo>
                  <a:cubicBezTo>
                    <a:pt x="229" y="0"/>
                    <a:pt x="229" y="0"/>
                    <a:pt x="229" y="0"/>
                  </a:cubicBezTo>
                  <a:cubicBezTo>
                    <a:pt x="41" y="0"/>
                    <a:pt x="41" y="0"/>
                    <a:pt x="41" y="0"/>
                  </a:cubicBezTo>
                  <a:cubicBezTo>
                    <a:pt x="18" y="0"/>
                    <a:pt x="0" y="18"/>
                    <a:pt x="0" y="41"/>
                  </a:cubicBezTo>
                  <a:cubicBezTo>
                    <a:pt x="0" y="171"/>
                    <a:pt x="0" y="171"/>
                    <a:pt x="0" y="171"/>
                  </a:cubicBezTo>
                  <a:cubicBezTo>
                    <a:pt x="0" y="173"/>
                    <a:pt x="0" y="174"/>
                    <a:pt x="0" y="175"/>
                  </a:cubicBezTo>
                  <a:cubicBezTo>
                    <a:pt x="2" y="196"/>
                    <a:pt x="20" y="212"/>
                    <a:pt x="41" y="212"/>
                  </a:cubicBezTo>
                  <a:close/>
                  <a:moveTo>
                    <a:pt x="35" y="30"/>
                  </a:moveTo>
                  <a:cubicBezTo>
                    <a:pt x="245" y="30"/>
                    <a:pt x="245" y="30"/>
                    <a:pt x="245" y="30"/>
                  </a:cubicBezTo>
                  <a:cubicBezTo>
                    <a:pt x="269" y="30"/>
                    <a:pt x="269" y="30"/>
                    <a:pt x="269" y="30"/>
                  </a:cubicBezTo>
                  <a:cubicBezTo>
                    <a:pt x="278" y="30"/>
                    <a:pt x="278" y="30"/>
                    <a:pt x="278" y="30"/>
                  </a:cubicBezTo>
                  <a:cubicBezTo>
                    <a:pt x="278" y="128"/>
                    <a:pt x="278" y="128"/>
                    <a:pt x="278" y="128"/>
                  </a:cubicBezTo>
                  <a:cubicBezTo>
                    <a:pt x="278" y="128"/>
                    <a:pt x="278" y="128"/>
                    <a:pt x="278" y="128"/>
                  </a:cubicBezTo>
                  <a:cubicBezTo>
                    <a:pt x="278" y="182"/>
                    <a:pt x="278" y="182"/>
                    <a:pt x="278" y="182"/>
                  </a:cubicBezTo>
                  <a:cubicBezTo>
                    <a:pt x="35" y="182"/>
                    <a:pt x="35" y="182"/>
                    <a:pt x="35" y="182"/>
                  </a:cubicBezTo>
                  <a:cubicBezTo>
                    <a:pt x="35" y="128"/>
                    <a:pt x="35" y="128"/>
                    <a:pt x="35" y="128"/>
                  </a:cubicBezTo>
                  <a:cubicBezTo>
                    <a:pt x="35" y="128"/>
                    <a:pt x="35" y="128"/>
                    <a:pt x="35" y="128"/>
                  </a:cubicBezTo>
                  <a:lnTo>
                    <a:pt x="35"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dirty="0">
                <a:solidFill>
                  <a:prstClr val="black"/>
                </a:solidFill>
                <a:latin typeface="Arial" charset="0"/>
                <a:cs typeface="Arial" charset="0"/>
              </a:endParaRPr>
            </a:p>
          </p:txBody>
        </p:sp>
        <p:sp>
          <p:nvSpPr>
            <p:cNvPr id="9" name="Freeform 232"/>
            <p:cNvSpPr>
              <a:spLocks noEditPoints="1"/>
            </p:cNvSpPr>
            <p:nvPr/>
          </p:nvSpPr>
          <p:spPr bwMode="auto">
            <a:xfrm>
              <a:off x="1262970" y="4268451"/>
              <a:ext cx="422275" cy="46037"/>
            </a:xfrm>
            <a:custGeom>
              <a:avLst/>
              <a:gdLst>
                <a:gd name="T0" fmla="*/ 197 w 334"/>
                <a:gd name="T1" fmla="*/ 0 h 37"/>
                <a:gd name="T2" fmla="*/ 197 w 334"/>
                <a:gd name="T3" fmla="*/ 11 h 37"/>
                <a:gd name="T4" fmla="*/ 131 w 334"/>
                <a:gd name="T5" fmla="*/ 11 h 37"/>
                <a:gd name="T6" fmla="*/ 131 w 334"/>
                <a:gd name="T7" fmla="*/ 0 h 37"/>
                <a:gd name="T8" fmla="*/ 0 w 334"/>
                <a:gd name="T9" fmla="*/ 0 h 37"/>
                <a:gd name="T10" fmla="*/ 29 w 334"/>
                <a:gd name="T11" fmla="*/ 37 h 37"/>
                <a:gd name="T12" fmla="*/ 305 w 334"/>
                <a:gd name="T13" fmla="*/ 37 h 37"/>
                <a:gd name="T14" fmla="*/ 334 w 334"/>
                <a:gd name="T15" fmla="*/ 0 h 37"/>
                <a:gd name="T16" fmla="*/ 197 w 334"/>
                <a:gd name="T17" fmla="*/ 0 h 37"/>
                <a:gd name="T18" fmla="*/ 270 w 334"/>
                <a:gd name="T19" fmla="*/ 24 h 37"/>
                <a:gd name="T20" fmla="*/ 240 w 334"/>
                <a:gd name="T21" fmla="*/ 24 h 37"/>
                <a:gd name="T22" fmla="*/ 240 w 334"/>
                <a:gd name="T23" fmla="*/ 14 h 37"/>
                <a:gd name="T24" fmla="*/ 270 w 334"/>
                <a:gd name="T25" fmla="*/ 14 h 37"/>
                <a:gd name="T26" fmla="*/ 270 w 334"/>
                <a:gd name="T27" fmla="*/ 24 h 37"/>
                <a:gd name="T28" fmla="*/ 311 w 334"/>
                <a:gd name="T29" fmla="*/ 24 h 37"/>
                <a:gd name="T30" fmla="*/ 281 w 334"/>
                <a:gd name="T31" fmla="*/ 24 h 37"/>
                <a:gd name="T32" fmla="*/ 281 w 334"/>
                <a:gd name="T33" fmla="*/ 14 h 37"/>
                <a:gd name="T34" fmla="*/ 311 w 334"/>
                <a:gd name="T35" fmla="*/ 14 h 37"/>
                <a:gd name="T36" fmla="*/ 311 w 334"/>
                <a:gd name="T3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4" h="37">
                  <a:moveTo>
                    <a:pt x="197" y="0"/>
                  </a:moveTo>
                  <a:cubicBezTo>
                    <a:pt x="197" y="11"/>
                    <a:pt x="197" y="11"/>
                    <a:pt x="197" y="11"/>
                  </a:cubicBezTo>
                  <a:cubicBezTo>
                    <a:pt x="131" y="11"/>
                    <a:pt x="131" y="11"/>
                    <a:pt x="131" y="11"/>
                  </a:cubicBezTo>
                  <a:cubicBezTo>
                    <a:pt x="131" y="0"/>
                    <a:pt x="131" y="0"/>
                    <a:pt x="131" y="0"/>
                  </a:cubicBezTo>
                  <a:cubicBezTo>
                    <a:pt x="0" y="0"/>
                    <a:pt x="0" y="0"/>
                    <a:pt x="0" y="0"/>
                  </a:cubicBezTo>
                  <a:cubicBezTo>
                    <a:pt x="0" y="19"/>
                    <a:pt x="13" y="37"/>
                    <a:pt x="29" y="37"/>
                  </a:cubicBezTo>
                  <a:cubicBezTo>
                    <a:pt x="305" y="37"/>
                    <a:pt x="305" y="37"/>
                    <a:pt x="305" y="37"/>
                  </a:cubicBezTo>
                  <a:cubicBezTo>
                    <a:pt x="321" y="37"/>
                    <a:pt x="333" y="19"/>
                    <a:pt x="334" y="0"/>
                  </a:cubicBezTo>
                  <a:lnTo>
                    <a:pt x="197" y="0"/>
                  </a:lnTo>
                  <a:close/>
                  <a:moveTo>
                    <a:pt x="270" y="24"/>
                  </a:moveTo>
                  <a:cubicBezTo>
                    <a:pt x="240" y="24"/>
                    <a:pt x="240" y="24"/>
                    <a:pt x="240" y="24"/>
                  </a:cubicBezTo>
                  <a:cubicBezTo>
                    <a:pt x="240" y="14"/>
                    <a:pt x="240" y="14"/>
                    <a:pt x="240" y="14"/>
                  </a:cubicBezTo>
                  <a:cubicBezTo>
                    <a:pt x="270" y="14"/>
                    <a:pt x="270" y="14"/>
                    <a:pt x="270" y="14"/>
                  </a:cubicBezTo>
                  <a:lnTo>
                    <a:pt x="270" y="24"/>
                  </a:lnTo>
                  <a:close/>
                  <a:moveTo>
                    <a:pt x="311" y="24"/>
                  </a:moveTo>
                  <a:cubicBezTo>
                    <a:pt x="281" y="24"/>
                    <a:pt x="281" y="24"/>
                    <a:pt x="281" y="24"/>
                  </a:cubicBezTo>
                  <a:cubicBezTo>
                    <a:pt x="281" y="14"/>
                    <a:pt x="281" y="14"/>
                    <a:pt x="281" y="14"/>
                  </a:cubicBezTo>
                  <a:cubicBezTo>
                    <a:pt x="311" y="14"/>
                    <a:pt x="311" y="14"/>
                    <a:pt x="311" y="14"/>
                  </a:cubicBezTo>
                  <a:lnTo>
                    <a:pt x="311"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dirty="0">
                <a:solidFill>
                  <a:prstClr val="black"/>
                </a:solidFill>
                <a:latin typeface="Arial" charset="0"/>
                <a:cs typeface="Arial" charset="0"/>
              </a:endParaRPr>
            </a:p>
          </p:txBody>
        </p:sp>
      </p:grpSp>
      <p:pic>
        <p:nvPicPr>
          <p:cNvPr id="10" name="Picture 9"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4592526"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898601"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3204676"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286451"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5980376"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6674301"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368226"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756076" y="2185078"/>
            <a:ext cx="542688" cy="54268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https://d30y9cdsu7xlg0.cloudfront.net/png/15201-200.png"/>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8062151" y="2185078"/>
            <a:ext cx="542688" cy="5426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084727" y="2656670"/>
            <a:ext cx="782587"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CRIMES</a:t>
            </a:r>
            <a:endParaRPr lang="en-GB" sz="1200" dirty="0">
              <a:solidFill>
                <a:srgbClr val="000000"/>
              </a:solidFill>
              <a:latin typeface="Arial" charset="0"/>
              <a:cs typeface="Arial" charset="0"/>
            </a:endParaRPr>
          </a:p>
        </p:txBody>
      </p:sp>
      <p:sp>
        <p:nvSpPr>
          <p:cNvPr id="21" name="TextBox 20"/>
          <p:cNvSpPr txBox="1"/>
          <p:nvPr/>
        </p:nvSpPr>
        <p:spPr>
          <a:xfrm>
            <a:off x="6007402" y="2649669"/>
            <a:ext cx="458780"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IMS</a:t>
            </a:r>
            <a:endParaRPr lang="en-GB" sz="1200" dirty="0">
              <a:solidFill>
                <a:srgbClr val="000000"/>
              </a:solidFill>
              <a:latin typeface="Arial" charset="0"/>
              <a:cs typeface="Arial" charset="0"/>
            </a:endParaRPr>
          </a:p>
        </p:txBody>
      </p:sp>
      <p:sp>
        <p:nvSpPr>
          <p:cNvPr id="22" name="TextBox 21"/>
          <p:cNvSpPr txBox="1"/>
          <p:nvPr/>
        </p:nvSpPr>
        <p:spPr>
          <a:xfrm>
            <a:off x="3858327" y="2683221"/>
            <a:ext cx="670376" cy="646331"/>
          </a:xfrm>
          <a:prstGeom prst="rect">
            <a:avLst/>
          </a:prstGeom>
          <a:noFill/>
        </p:spPr>
        <p:txBody>
          <a:bodyPr wrap="none" rtlCol="0">
            <a:spAutoFit/>
          </a:bodyPr>
          <a:lstStyle/>
          <a:p>
            <a:pPr algn="ctr" fontAlgn="base">
              <a:spcBef>
                <a:spcPct val="0"/>
              </a:spcBef>
              <a:spcAft>
                <a:spcPct val="0"/>
              </a:spcAft>
            </a:pPr>
            <a:r>
              <a:rPr lang="en-US" sz="1200" dirty="0">
                <a:solidFill>
                  <a:srgbClr val="000000"/>
                </a:solidFill>
                <a:latin typeface="Arial" charset="0"/>
                <a:cs typeface="Arial" charset="0"/>
              </a:rPr>
              <a:t>Stop </a:t>
            </a:r>
          </a:p>
          <a:p>
            <a:pPr algn="ctr" fontAlgn="base">
              <a:spcBef>
                <a:spcPct val="0"/>
              </a:spcBef>
              <a:spcAft>
                <a:spcPct val="0"/>
              </a:spcAft>
            </a:pPr>
            <a:r>
              <a:rPr lang="en-US" sz="1200" dirty="0">
                <a:solidFill>
                  <a:srgbClr val="000000"/>
                </a:solidFill>
                <a:latin typeface="Arial" charset="0"/>
                <a:cs typeface="Arial" charset="0"/>
              </a:rPr>
              <a:t>&amp; </a:t>
            </a:r>
          </a:p>
          <a:p>
            <a:pPr algn="ctr" fontAlgn="base">
              <a:spcBef>
                <a:spcPct val="0"/>
              </a:spcBef>
              <a:spcAft>
                <a:spcPct val="0"/>
              </a:spcAft>
            </a:pPr>
            <a:r>
              <a:rPr lang="en-US" sz="1200" dirty="0">
                <a:solidFill>
                  <a:srgbClr val="000000"/>
                </a:solidFill>
                <a:latin typeface="Arial" charset="0"/>
                <a:cs typeface="Arial" charset="0"/>
              </a:rPr>
              <a:t>Search</a:t>
            </a:r>
            <a:endParaRPr lang="en-GB" sz="1200" dirty="0">
              <a:solidFill>
                <a:srgbClr val="000000"/>
              </a:solidFill>
              <a:latin typeface="Arial" charset="0"/>
              <a:cs typeface="Arial" charset="0"/>
            </a:endParaRPr>
          </a:p>
        </p:txBody>
      </p:sp>
      <p:sp>
        <p:nvSpPr>
          <p:cNvPr id="23" name="TextBox 22"/>
          <p:cNvSpPr txBox="1"/>
          <p:nvPr/>
        </p:nvSpPr>
        <p:spPr>
          <a:xfrm>
            <a:off x="5307240" y="2633255"/>
            <a:ext cx="551754"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PNC </a:t>
            </a:r>
            <a:endParaRPr lang="en-GB" sz="1200" dirty="0">
              <a:solidFill>
                <a:srgbClr val="000000"/>
              </a:solidFill>
              <a:latin typeface="Arial" charset="0"/>
              <a:cs typeface="Arial" charset="0"/>
            </a:endParaRPr>
          </a:p>
        </p:txBody>
      </p:sp>
      <p:sp>
        <p:nvSpPr>
          <p:cNvPr id="24" name="TextBox 23"/>
          <p:cNvSpPr txBox="1"/>
          <p:nvPr/>
        </p:nvSpPr>
        <p:spPr>
          <a:xfrm>
            <a:off x="4592980" y="2666386"/>
            <a:ext cx="587020"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PINS </a:t>
            </a:r>
            <a:endParaRPr lang="en-GB" sz="1200" dirty="0">
              <a:solidFill>
                <a:srgbClr val="000000"/>
              </a:solidFill>
              <a:latin typeface="Arial" charset="0"/>
              <a:cs typeface="Arial" charset="0"/>
            </a:endParaRPr>
          </a:p>
        </p:txBody>
      </p:sp>
      <p:sp>
        <p:nvSpPr>
          <p:cNvPr id="25" name="TextBox 24"/>
          <p:cNvSpPr txBox="1"/>
          <p:nvPr/>
        </p:nvSpPr>
        <p:spPr>
          <a:xfrm>
            <a:off x="6614590" y="2653696"/>
            <a:ext cx="747320"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Custody</a:t>
            </a:r>
            <a:endParaRPr lang="en-GB" sz="1200" dirty="0">
              <a:solidFill>
                <a:srgbClr val="000000"/>
              </a:solidFill>
              <a:latin typeface="Arial" charset="0"/>
              <a:cs typeface="Arial" charset="0"/>
            </a:endParaRPr>
          </a:p>
        </p:txBody>
      </p:sp>
      <p:sp>
        <p:nvSpPr>
          <p:cNvPr id="26" name="TextBox 25"/>
          <p:cNvSpPr txBox="1"/>
          <p:nvPr/>
        </p:nvSpPr>
        <p:spPr>
          <a:xfrm>
            <a:off x="7345336" y="2634227"/>
            <a:ext cx="713657"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Corvus </a:t>
            </a:r>
            <a:endParaRPr lang="en-GB" sz="1200" dirty="0">
              <a:solidFill>
                <a:srgbClr val="000000"/>
              </a:solidFill>
              <a:latin typeface="Arial" charset="0"/>
              <a:cs typeface="Arial" charset="0"/>
            </a:endParaRPr>
          </a:p>
        </p:txBody>
      </p:sp>
      <p:sp>
        <p:nvSpPr>
          <p:cNvPr id="27" name="TextBox 26"/>
          <p:cNvSpPr txBox="1"/>
          <p:nvPr/>
        </p:nvSpPr>
        <p:spPr>
          <a:xfrm>
            <a:off x="7911322" y="2625819"/>
            <a:ext cx="885179" cy="276999"/>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Compact  </a:t>
            </a:r>
            <a:endParaRPr lang="en-GB" sz="1200" dirty="0">
              <a:solidFill>
                <a:srgbClr val="000000"/>
              </a:solidFill>
              <a:latin typeface="Arial" charset="0"/>
              <a:cs typeface="Arial" charset="0"/>
            </a:endParaRPr>
          </a:p>
        </p:txBody>
      </p:sp>
      <p:sp>
        <p:nvSpPr>
          <p:cNvPr id="28" name="TextBox 27"/>
          <p:cNvSpPr txBox="1"/>
          <p:nvPr/>
        </p:nvSpPr>
        <p:spPr>
          <a:xfrm>
            <a:off x="8722441" y="2727767"/>
            <a:ext cx="784189" cy="461665"/>
          </a:xfrm>
          <a:prstGeom prst="rect">
            <a:avLst/>
          </a:prstGeom>
          <a:noFill/>
        </p:spPr>
        <p:txBody>
          <a:bodyPr wrap="none" rtlCol="0">
            <a:spAutoFit/>
          </a:bodyPr>
          <a:lstStyle/>
          <a:p>
            <a:pPr fontAlgn="base">
              <a:spcBef>
                <a:spcPct val="0"/>
              </a:spcBef>
              <a:spcAft>
                <a:spcPct val="0"/>
              </a:spcAft>
            </a:pPr>
            <a:r>
              <a:rPr lang="en-US" sz="1200" dirty="0">
                <a:solidFill>
                  <a:srgbClr val="000000"/>
                </a:solidFill>
                <a:latin typeface="Arial" charset="0"/>
                <a:cs typeface="Arial" charset="0"/>
              </a:rPr>
              <a:t>OCG</a:t>
            </a:r>
          </a:p>
          <a:p>
            <a:pPr algn="ctr" fontAlgn="base">
              <a:spcBef>
                <a:spcPct val="0"/>
              </a:spcBef>
              <a:spcAft>
                <a:spcPct val="0"/>
              </a:spcAft>
            </a:pPr>
            <a:r>
              <a:rPr lang="en-US" sz="1200" dirty="0">
                <a:solidFill>
                  <a:srgbClr val="000000"/>
                </a:solidFill>
                <a:latin typeface="Arial" charset="0"/>
                <a:cs typeface="Arial" charset="0"/>
              </a:rPr>
              <a:t>tracker   </a:t>
            </a:r>
            <a:endParaRPr lang="en-GB" sz="1200" dirty="0">
              <a:solidFill>
                <a:srgbClr val="000000"/>
              </a:solidFill>
              <a:latin typeface="Arial" charset="0"/>
              <a:cs typeface="Arial" charset="0"/>
            </a:endParaRPr>
          </a:p>
        </p:txBody>
      </p:sp>
      <p:sp>
        <p:nvSpPr>
          <p:cNvPr id="30" name="Down Arrow 29"/>
          <p:cNvSpPr/>
          <p:nvPr/>
        </p:nvSpPr>
        <p:spPr>
          <a:xfrm>
            <a:off x="5364069" y="3069105"/>
            <a:ext cx="1281399" cy="422489"/>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2050" name="Picture 2" descr="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69769" y="3790379"/>
            <a:ext cx="444677" cy="344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ic/community_logos/python-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5567" y="4151459"/>
            <a:ext cx="948274" cy="31908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http://marcelo.origoni.com.ar/images/dev-sq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5533" y="3701710"/>
            <a:ext cx="580411" cy="580411"/>
          </a:xfrm>
          <a:prstGeom prst="rect">
            <a:avLst/>
          </a:prstGeom>
          <a:noFill/>
          <a:extLst>
            <a:ext uri="{909E8E84-426E-40DD-AFC4-6F175D3DCCD1}">
              <a14:hiddenFill xmlns:a14="http://schemas.microsoft.com/office/drawing/2010/main">
                <a:solidFill>
                  <a:srgbClr val="FFFFFF"/>
                </a:solidFill>
              </a14:hiddenFill>
            </a:ext>
          </a:extLst>
        </p:spPr>
      </p:pic>
      <p:sp>
        <p:nvSpPr>
          <p:cNvPr id="2048" name="Rectangle 2047"/>
          <p:cNvSpPr/>
          <p:nvPr/>
        </p:nvSpPr>
        <p:spPr>
          <a:xfrm>
            <a:off x="-150827" y="3706535"/>
            <a:ext cx="4572000" cy="830997"/>
          </a:xfrm>
          <a:prstGeom prst="rect">
            <a:avLst/>
          </a:prstGeom>
        </p:spPr>
        <p:txBody>
          <a:bodyPr>
            <a:spAutoFit/>
          </a:bodyPr>
          <a:lstStyle/>
          <a:p>
            <a:pPr algn="r" fontAlgn="base">
              <a:spcBef>
                <a:spcPct val="0"/>
              </a:spcBef>
              <a:spcAft>
                <a:spcPct val="0"/>
              </a:spcAft>
            </a:pPr>
            <a:r>
              <a:rPr lang="en-GB" sz="1600" dirty="0">
                <a:solidFill>
                  <a:srgbClr val="000000"/>
                </a:solidFill>
                <a:latin typeface="Arial" charset="0"/>
                <a:cs typeface="Arial" charset="0"/>
              </a:rPr>
              <a:t>Over </a:t>
            </a:r>
            <a:r>
              <a:rPr lang="en-GB" sz="1600" b="1" dirty="0">
                <a:solidFill>
                  <a:srgbClr val="000000"/>
                </a:solidFill>
                <a:latin typeface="Arial" charset="0"/>
                <a:cs typeface="Arial" charset="0"/>
              </a:rPr>
              <a:t>1TB</a:t>
            </a:r>
            <a:r>
              <a:rPr lang="en-GB" sz="1600" dirty="0">
                <a:solidFill>
                  <a:srgbClr val="000000"/>
                </a:solidFill>
                <a:latin typeface="Arial" charset="0"/>
                <a:cs typeface="Arial" charset="0"/>
              </a:rPr>
              <a:t> of data volume </a:t>
            </a:r>
          </a:p>
          <a:p>
            <a:pPr algn="r" fontAlgn="base">
              <a:spcBef>
                <a:spcPct val="0"/>
              </a:spcBef>
              <a:spcAft>
                <a:spcPct val="0"/>
              </a:spcAft>
            </a:pPr>
            <a:r>
              <a:rPr lang="en-GB" sz="1600" b="1" dirty="0">
                <a:solidFill>
                  <a:srgbClr val="000000"/>
                </a:solidFill>
                <a:latin typeface="Arial" charset="0"/>
                <a:cs typeface="Arial" charset="0"/>
              </a:rPr>
              <a:t>437</a:t>
            </a:r>
            <a:r>
              <a:rPr lang="en-GB" sz="1600" dirty="0">
                <a:solidFill>
                  <a:srgbClr val="000000"/>
                </a:solidFill>
                <a:latin typeface="Arial" charset="0"/>
                <a:cs typeface="Arial" charset="0"/>
              </a:rPr>
              <a:t> Source tables</a:t>
            </a:r>
          </a:p>
          <a:p>
            <a:pPr algn="r" fontAlgn="base">
              <a:spcBef>
                <a:spcPct val="0"/>
              </a:spcBef>
              <a:spcAft>
                <a:spcPct val="0"/>
              </a:spcAft>
            </a:pPr>
            <a:r>
              <a:rPr lang="en-GB" sz="1600" b="1" dirty="0">
                <a:solidFill>
                  <a:srgbClr val="000000"/>
                </a:solidFill>
                <a:latin typeface="Arial" charset="0"/>
                <a:cs typeface="Arial" charset="0"/>
              </a:rPr>
              <a:t>10, 908 </a:t>
            </a:r>
            <a:r>
              <a:rPr lang="en-GB" sz="1600" dirty="0">
                <a:solidFill>
                  <a:srgbClr val="000000"/>
                </a:solidFill>
                <a:latin typeface="Arial" charset="0"/>
                <a:cs typeface="Arial" charset="0"/>
              </a:rPr>
              <a:t>Columns</a:t>
            </a:r>
          </a:p>
        </p:txBody>
      </p:sp>
      <p:sp>
        <p:nvSpPr>
          <p:cNvPr id="36" name="Down Arrow 35"/>
          <p:cNvSpPr/>
          <p:nvPr/>
        </p:nvSpPr>
        <p:spPr>
          <a:xfrm>
            <a:off x="5350892" y="4963728"/>
            <a:ext cx="1281399" cy="422489"/>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049" name="Rectangle 2048"/>
          <p:cNvSpPr/>
          <p:nvPr/>
        </p:nvSpPr>
        <p:spPr>
          <a:xfrm>
            <a:off x="3605887" y="5433654"/>
            <a:ext cx="6316717" cy="1323439"/>
          </a:xfrm>
          <a:prstGeom prst="rect">
            <a:avLst/>
          </a:prstGeom>
        </p:spPr>
        <p:txBody>
          <a:bodyPr wrap="square">
            <a:spAutoFit/>
          </a:bodyPr>
          <a:lstStyle/>
          <a:p>
            <a:pPr fontAlgn="base">
              <a:spcBef>
                <a:spcPct val="0"/>
              </a:spcBef>
              <a:spcAft>
                <a:spcPct val="0"/>
              </a:spcAft>
            </a:pPr>
            <a:r>
              <a:rPr lang="en-GB" sz="1600" dirty="0">
                <a:solidFill>
                  <a:srgbClr val="000000"/>
                </a:solidFill>
                <a:latin typeface="Arial" charset="0"/>
                <a:cs typeface="Arial" charset="0"/>
              </a:rPr>
              <a:t>Nominal table and interim data structure with: </a:t>
            </a:r>
          </a:p>
          <a:p>
            <a:pPr marL="285750" indent="-285750" fontAlgn="base">
              <a:spcBef>
                <a:spcPct val="0"/>
              </a:spcBef>
              <a:spcAft>
                <a:spcPct val="0"/>
              </a:spcAft>
              <a:buFont typeface="Arial" panose="020B0604020202020204" pitchFamily="34" charset="0"/>
              <a:buChar char="•"/>
            </a:pPr>
            <a:r>
              <a:rPr lang="en-GB" sz="1600" dirty="0">
                <a:solidFill>
                  <a:srgbClr val="000000"/>
                </a:solidFill>
                <a:latin typeface="Arial" charset="0"/>
                <a:cs typeface="Arial" charset="0"/>
              </a:rPr>
              <a:t>over </a:t>
            </a:r>
            <a:r>
              <a:rPr lang="en-GB" sz="1600" b="1" dirty="0">
                <a:solidFill>
                  <a:srgbClr val="000000"/>
                </a:solidFill>
                <a:latin typeface="Arial" charset="0"/>
                <a:cs typeface="Arial" charset="0"/>
              </a:rPr>
              <a:t>10m</a:t>
            </a:r>
            <a:r>
              <a:rPr lang="en-GB" sz="1600" dirty="0">
                <a:solidFill>
                  <a:srgbClr val="000000"/>
                </a:solidFill>
                <a:latin typeface="Arial" charset="0"/>
                <a:cs typeface="Arial" charset="0"/>
              </a:rPr>
              <a:t> nominal entries</a:t>
            </a:r>
          </a:p>
          <a:p>
            <a:pPr marL="285750" indent="-285750" fontAlgn="base">
              <a:spcBef>
                <a:spcPct val="0"/>
              </a:spcBef>
              <a:spcAft>
                <a:spcPct val="0"/>
              </a:spcAft>
              <a:buFont typeface="Arial" panose="020B0604020202020204" pitchFamily="34" charset="0"/>
              <a:buChar char="•"/>
            </a:pPr>
            <a:r>
              <a:rPr lang="en-GB" sz="1600" b="1" dirty="0">
                <a:solidFill>
                  <a:srgbClr val="000000"/>
                </a:solidFill>
                <a:latin typeface="Arial" charset="0"/>
                <a:cs typeface="Arial" charset="0"/>
              </a:rPr>
              <a:t>~30m </a:t>
            </a:r>
            <a:r>
              <a:rPr lang="en-GB" sz="1600" dirty="0">
                <a:solidFill>
                  <a:srgbClr val="000000"/>
                </a:solidFill>
                <a:latin typeface="Arial" charset="0"/>
                <a:cs typeface="Arial" charset="0"/>
              </a:rPr>
              <a:t>event entries </a:t>
            </a:r>
          </a:p>
          <a:p>
            <a:pPr marL="285750" indent="-285750" fontAlgn="base">
              <a:spcBef>
                <a:spcPct val="0"/>
              </a:spcBef>
              <a:spcAft>
                <a:spcPct val="0"/>
              </a:spcAft>
              <a:buFont typeface="Arial" panose="020B0604020202020204" pitchFamily="34" charset="0"/>
              <a:buChar char="•"/>
            </a:pPr>
            <a:r>
              <a:rPr lang="en-GB" sz="1600" b="1" dirty="0">
                <a:solidFill>
                  <a:srgbClr val="000000"/>
                </a:solidFill>
                <a:latin typeface="Arial" charset="0"/>
                <a:cs typeface="Arial" charset="0"/>
              </a:rPr>
              <a:t>~14m </a:t>
            </a:r>
            <a:r>
              <a:rPr lang="en-GB" sz="1600" dirty="0">
                <a:solidFill>
                  <a:srgbClr val="000000"/>
                </a:solidFill>
                <a:latin typeface="Arial" charset="0"/>
                <a:cs typeface="Arial" charset="0"/>
              </a:rPr>
              <a:t>associations for over 4m nominals</a:t>
            </a:r>
          </a:p>
          <a:p>
            <a:pPr fontAlgn="base">
              <a:spcBef>
                <a:spcPct val="0"/>
              </a:spcBef>
              <a:spcAft>
                <a:spcPct val="0"/>
              </a:spcAft>
            </a:pPr>
            <a:r>
              <a:rPr lang="en-GB" sz="1600" dirty="0">
                <a:solidFill>
                  <a:srgbClr val="000000"/>
                </a:solidFill>
                <a:latin typeface="Arial" charset="0"/>
                <a:cs typeface="Arial" charset="0"/>
              </a:rPr>
              <a:t>Nominal Analytical Record with over </a:t>
            </a:r>
            <a:r>
              <a:rPr lang="en-GB" sz="1600" b="1" dirty="0">
                <a:solidFill>
                  <a:srgbClr val="000000"/>
                </a:solidFill>
                <a:latin typeface="Arial" charset="0"/>
                <a:cs typeface="Arial" charset="0"/>
              </a:rPr>
              <a:t>1300 KPIs</a:t>
            </a:r>
            <a:endParaRPr lang="en-GB" sz="1600" dirty="0">
              <a:solidFill>
                <a:srgbClr val="000000"/>
              </a:solidFill>
              <a:latin typeface="Arial" charset="0"/>
              <a:cs typeface="Arial" charset="0"/>
            </a:endParaRPr>
          </a:p>
        </p:txBody>
      </p:sp>
      <p:sp>
        <p:nvSpPr>
          <p:cNvPr id="2051" name="Rectangle 2050"/>
          <p:cNvSpPr/>
          <p:nvPr/>
        </p:nvSpPr>
        <p:spPr>
          <a:xfrm>
            <a:off x="7958488" y="3690655"/>
            <a:ext cx="2253900" cy="830997"/>
          </a:xfrm>
          <a:prstGeom prst="rect">
            <a:avLst/>
          </a:prstGeom>
        </p:spPr>
        <p:txBody>
          <a:bodyPr wrap="square">
            <a:spAutoFit/>
          </a:bodyPr>
          <a:lstStyle/>
          <a:p>
            <a:pPr fontAlgn="base">
              <a:spcBef>
                <a:spcPct val="0"/>
              </a:spcBef>
              <a:spcAft>
                <a:spcPct val="0"/>
              </a:spcAft>
            </a:pPr>
            <a:r>
              <a:rPr lang="en-GB" sz="1600" dirty="0">
                <a:solidFill>
                  <a:srgbClr val="000000"/>
                </a:solidFill>
                <a:latin typeface="Arial" charset="0"/>
                <a:cs typeface="Arial" charset="0"/>
              </a:rPr>
              <a:t>Over </a:t>
            </a:r>
            <a:r>
              <a:rPr lang="en-GB" sz="1600" b="1" dirty="0">
                <a:solidFill>
                  <a:srgbClr val="000000"/>
                </a:solidFill>
                <a:latin typeface="Arial" charset="0"/>
                <a:cs typeface="Arial" charset="0"/>
              </a:rPr>
              <a:t>267m</a:t>
            </a:r>
            <a:r>
              <a:rPr lang="en-GB" sz="1600" dirty="0">
                <a:solidFill>
                  <a:srgbClr val="000000"/>
                </a:solidFill>
                <a:latin typeface="Arial" charset="0"/>
                <a:cs typeface="Arial" charset="0"/>
              </a:rPr>
              <a:t> rows</a:t>
            </a:r>
          </a:p>
          <a:p>
            <a:pPr fontAlgn="base">
              <a:spcBef>
                <a:spcPct val="0"/>
              </a:spcBef>
              <a:spcAft>
                <a:spcPct val="0"/>
              </a:spcAft>
            </a:pPr>
            <a:r>
              <a:rPr lang="en-US" sz="1600" b="1" dirty="0">
                <a:solidFill>
                  <a:srgbClr val="000000"/>
                </a:solidFill>
                <a:latin typeface="Arial" charset="0"/>
                <a:cs typeface="Arial" charset="0"/>
              </a:rPr>
              <a:t>~900k </a:t>
            </a:r>
            <a:r>
              <a:rPr lang="en-US" sz="1600" dirty="0">
                <a:solidFill>
                  <a:srgbClr val="000000"/>
                </a:solidFill>
                <a:latin typeface="Arial" charset="0"/>
                <a:cs typeface="Arial" charset="0"/>
              </a:rPr>
              <a:t>Intel log entries </a:t>
            </a:r>
          </a:p>
          <a:p>
            <a:pPr fontAlgn="base">
              <a:spcBef>
                <a:spcPct val="0"/>
              </a:spcBef>
              <a:spcAft>
                <a:spcPct val="0"/>
              </a:spcAft>
            </a:pPr>
            <a:r>
              <a:rPr lang="en-US" sz="1600" dirty="0">
                <a:solidFill>
                  <a:srgbClr val="000000"/>
                </a:solidFill>
                <a:latin typeface="Arial" charset="0"/>
                <a:cs typeface="Arial" charset="0"/>
              </a:rPr>
              <a:t>text mined </a:t>
            </a:r>
            <a:endParaRPr lang="en-GB" sz="1600" dirty="0">
              <a:solidFill>
                <a:srgbClr val="000000"/>
              </a:solidFill>
              <a:latin typeface="Arial" charset="0"/>
              <a:cs typeface="Arial" charset="0"/>
            </a:endParaRPr>
          </a:p>
        </p:txBody>
      </p:sp>
      <p:sp>
        <p:nvSpPr>
          <p:cNvPr id="39" name="Content Placeholder 5"/>
          <p:cNvSpPr txBox="1">
            <a:spLocks/>
          </p:cNvSpPr>
          <p:nvPr/>
        </p:nvSpPr>
        <p:spPr>
          <a:xfrm>
            <a:off x="1979614" y="3516813"/>
            <a:ext cx="8173439" cy="1343413"/>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rgbClr val="666666"/>
              </a:solidFill>
            </a:endParaRPr>
          </a:p>
        </p:txBody>
      </p:sp>
    </p:spTree>
    <p:extLst>
      <p:ext uri="{BB962C8B-B14F-4D97-AF65-F5344CB8AC3E}">
        <p14:creationId xmlns:p14="http://schemas.microsoft.com/office/powerpoint/2010/main" val="18015134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The matching process addressed 230m candidate pairs and produced 5.27 millions of resolved identities </a:t>
            </a:r>
            <a:endParaRPr lang="en-GB" sz="1800" dirty="0"/>
          </a:p>
        </p:txBody>
      </p:sp>
      <p:sp>
        <p:nvSpPr>
          <p:cNvPr id="4" name="Title 3"/>
          <p:cNvSpPr>
            <a:spLocks noGrp="1"/>
          </p:cNvSpPr>
          <p:nvPr>
            <p:ph type="title"/>
          </p:nvPr>
        </p:nvSpPr>
        <p:spPr>
          <a:xfrm>
            <a:off x="1979614" y="125731"/>
            <a:ext cx="6843821" cy="1002979"/>
          </a:xfrm>
        </p:spPr>
        <p:txBody>
          <a:bodyPr vert="horz" lIns="0" tIns="45720" rIns="0" bIns="0" rtlCol="0" anchor="b" anchorCtr="0">
            <a:noAutofit/>
          </a:bodyPr>
          <a:lstStyle/>
          <a:p>
            <a:r>
              <a:rPr lang="en-US" sz="2400" dirty="0"/>
              <a:t>The DDI algorithm achieved 99% matching accuracy </a:t>
            </a:r>
            <a:endParaRPr lang="en-GB" sz="2400" dirty="0"/>
          </a:p>
        </p:txBody>
      </p:sp>
      <p:sp>
        <p:nvSpPr>
          <p:cNvPr id="7" name="Content Placeholder 5"/>
          <p:cNvSpPr txBox="1">
            <a:spLocks/>
          </p:cNvSpPr>
          <p:nvPr/>
        </p:nvSpPr>
        <p:spPr>
          <a:xfrm>
            <a:off x="4332770" y="2095247"/>
            <a:ext cx="3150596" cy="541367"/>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200" dirty="0">
              <a:solidFill>
                <a:srgbClr val="666666"/>
              </a:solidFill>
            </a:endParaRPr>
          </a:p>
        </p:txBody>
      </p:sp>
      <p:sp>
        <p:nvSpPr>
          <p:cNvPr id="8" name="Rectangle 7"/>
          <p:cNvSpPr/>
          <p:nvPr/>
        </p:nvSpPr>
        <p:spPr>
          <a:xfrm>
            <a:off x="4676383" y="2181264"/>
            <a:ext cx="2839239" cy="384721"/>
          </a:xfrm>
          <a:prstGeom prst="rect">
            <a:avLst/>
          </a:prstGeom>
        </p:spPr>
        <p:txBody>
          <a:bodyPr wrap="none">
            <a:spAutoFit/>
          </a:bodyPr>
          <a:lstStyle/>
          <a:p>
            <a:pPr algn="ctr" fontAlgn="base">
              <a:spcBef>
                <a:spcPct val="0"/>
              </a:spcBef>
              <a:spcAft>
                <a:spcPct val="0"/>
              </a:spcAft>
            </a:pPr>
            <a:r>
              <a:rPr lang="en-US" sz="1900" b="1" dirty="0">
                <a:solidFill>
                  <a:srgbClr val="000000"/>
                </a:solidFill>
                <a:latin typeface="Arial" charset="0"/>
                <a:cs typeface="Arial" charset="0"/>
              </a:rPr>
              <a:t>10.4m</a:t>
            </a:r>
            <a:r>
              <a:rPr lang="en-US" b="1" dirty="0">
                <a:solidFill>
                  <a:srgbClr val="000000"/>
                </a:solidFill>
                <a:latin typeface="Arial" charset="0"/>
                <a:cs typeface="Arial" charset="0"/>
              </a:rPr>
              <a:t> nominals entries </a:t>
            </a:r>
            <a:endParaRPr lang="en-GB" b="1" dirty="0">
              <a:solidFill>
                <a:srgbClr val="000000"/>
              </a:solidFill>
              <a:latin typeface="Arial" charset="0"/>
              <a:cs typeface="Arial" charset="0"/>
            </a:endParaRPr>
          </a:p>
        </p:txBody>
      </p:sp>
      <p:sp>
        <p:nvSpPr>
          <p:cNvPr id="10" name="Rectangle 9"/>
          <p:cNvSpPr/>
          <p:nvPr/>
        </p:nvSpPr>
        <p:spPr>
          <a:xfrm>
            <a:off x="2233926" y="3709227"/>
            <a:ext cx="3052564" cy="1754326"/>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dirty="0">
                <a:solidFill>
                  <a:srgbClr val="000000"/>
                </a:solidFill>
                <a:latin typeface="Arial" charset="0"/>
                <a:cs typeface="Arial" charset="0"/>
              </a:rPr>
              <a:t>7.1m unique identities </a:t>
            </a:r>
            <a:endParaRPr lang="en-GB"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a:p>
            <a:pPr marL="285750" indent="-285750" fontAlgn="base">
              <a:spcBef>
                <a:spcPct val="0"/>
              </a:spcBef>
              <a:spcAft>
                <a:spcPct val="0"/>
              </a:spcAft>
              <a:buFont typeface="Arial" panose="020B0604020202020204" pitchFamily="34" charset="0"/>
              <a:buChar char="•"/>
            </a:pPr>
            <a:r>
              <a:rPr lang="en-US" dirty="0">
                <a:solidFill>
                  <a:srgbClr val="000000"/>
                </a:solidFill>
                <a:latin typeface="Arial" charset="0"/>
                <a:cs typeface="Arial" charset="0"/>
              </a:rPr>
              <a:t>1.46 Entries (number of events) per identities </a:t>
            </a:r>
          </a:p>
          <a:p>
            <a:pPr marL="285750" indent="-285750" fontAlgn="base">
              <a:spcBef>
                <a:spcPct val="0"/>
              </a:spcBef>
              <a:spcAft>
                <a:spcPct val="0"/>
              </a:spcAft>
              <a:buFont typeface="Arial" panose="020B0604020202020204" pitchFamily="34" charset="0"/>
              <a:buChar char="•"/>
            </a:pPr>
            <a:endParaRPr lang="en-US"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p:txBody>
      </p:sp>
      <p:sp>
        <p:nvSpPr>
          <p:cNvPr id="11" name="Rectangle 10"/>
          <p:cNvSpPr/>
          <p:nvPr/>
        </p:nvSpPr>
        <p:spPr>
          <a:xfrm>
            <a:off x="7065228" y="3693465"/>
            <a:ext cx="3052564" cy="1754326"/>
          </a:xfrm>
          <a:prstGeom prst="rect">
            <a:avLst/>
          </a:prstGeom>
        </p:spPr>
        <p:txBody>
          <a:bodyPr wrap="square">
            <a:spAutoFit/>
          </a:bodyPr>
          <a:lstStyle/>
          <a:p>
            <a:pPr fontAlgn="base">
              <a:spcBef>
                <a:spcPct val="0"/>
              </a:spcBef>
              <a:spcAft>
                <a:spcPct val="0"/>
              </a:spcAft>
            </a:pPr>
            <a:r>
              <a:rPr lang="en-US" dirty="0">
                <a:solidFill>
                  <a:srgbClr val="000000"/>
                </a:solidFill>
                <a:latin typeface="Arial" charset="0"/>
                <a:cs typeface="Arial" charset="0"/>
              </a:rPr>
              <a:t>5.2m unique identities </a:t>
            </a:r>
            <a:endParaRPr lang="en-GB"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a:p>
            <a:pPr fontAlgn="base">
              <a:spcBef>
                <a:spcPct val="0"/>
              </a:spcBef>
              <a:spcAft>
                <a:spcPct val="0"/>
              </a:spcAft>
            </a:pPr>
            <a:r>
              <a:rPr lang="en-US" dirty="0">
                <a:solidFill>
                  <a:srgbClr val="000000"/>
                </a:solidFill>
                <a:latin typeface="Arial" charset="0"/>
                <a:cs typeface="Arial" charset="0"/>
              </a:rPr>
              <a:t>1.98 Entries (number of events) per identities </a:t>
            </a:r>
          </a:p>
          <a:p>
            <a:pPr fontAlgn="base">
              <a:spcBef>
                <a:spcPct val="0"/>
              </a:spcBef>
              <a:spcAft>
                <a:spcPct val="0"/>
              </a:spcAft>
            </a:pPr>
            <a:endParaRPr lang="en-US" dirty="0">
              <a:solidFill>
                <a:srgbClr val="000000"/>
              </a:solidFill>
              <a:latin typeface="Arial" charset="0"/>
              <a:cs typeface="Arial" charset="0"/>
            </a:endParaRPr>
          </a:p>
          <a:p>
            <a:pPr fontAlgn="base">
              <a:spcBef>
                <a:spcPct val="0"/>
              </a:spcBef>
              <a:spcAft>
                <a:spcPct val="0"/>
              </a:spcAft>
            </a:pPr>
            <a:endParaRPr lang="en-US" dirty="0">
              <a:solidFill>
                <a:srgbClr val="000000"/>
              </a:solidFill>
              <a:latin typeface="Arial" charset="0"/>
              <a:cs typeface="Arial" charset="0"/>
            </a:endParaRPr>
          </a:p>
        </p:txBody>
      </p:sp>
      <p:sp>
        <p:nvSpPr>
          <p:cNvPr id="12" name="Content Placeholder 5"/>
          <p:cNvSpPr txBox="1">
            <a:spLocks/>
          </p:cNvSpPr>
          <p:nvPr/>
        </p:nvSpPr>
        <p:spPr>
          <a:xfrm>
            <a:off x="2233927" y="3454310"/>
            <a:ext cx="2889903" cy="1748012"/>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200" dirty="0">
              <a:solidFill>
                <a:srgbClr val="666666"/>
              </a:solidFill>
            </a:endParaRPr>
          </a:p>
        </p:txBody>
      </p:sp>
      <p:sp>
        <p:nvSpPr>
          <p:cNvPr id="13" name="Content Placeholder 5"/>
          <p:cNvSpPr txBox="1">
            <a:spLocks/>
          </p:cNvSpPr>
          <p:nvPr/>
        </p:nvSpPr>
        <p:spPr>
          <a:xfrm>
            <a:off x="6965380" y="3422781"/>
            <a:ext cx="2663903" cy="1748012"/>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GB" sz="1200" dirty="0">
              <a:solidFill>
                <a:srgbClr val="666666"/>
              </a:solidFill>
            </a:endParaRPr>
          </a:p>
        </p:txBody>
      </p:sp>
      <p:sp>
        <p:nvSpPr>
          <p:cNvPr id="14" name="Down Arrow 13"/>
          <p:cNvSpPr/>
          <p:nvPr/>
        </p:nvSpPr>
        <p:spPr>
          <a:xfrm>
            <a:off x="5770756" y="2778781"/>
            <a:ext cx="484632" cy="583325"/>
          </a:xfrm>
          <a:prstGeom prst="down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34" name="Picture 33"/>
          <p:cNvPicPr>
            <a:picLocks noChangeAspect="1"/>
          </p:cNvPicPr>
          <p:nvPr/>
        </p:nvPicPr>
        <p:blipFill>
          <a:blip r:embed="rId3"/>
          <a:stretch>
            <a:fillRect/>
          </a:stretch>
        </p:blipFill>
        <p:spPr>
          <a:xfrm>
            <a:off x="5286490" y="3376557"/>
            <a:ext cx="1362692" cy="1439827"/>
          </a:xfrm>
          <a:prstGeom prst="rect">
            <a:avLst/>
          </a:prstGeom>
        </p:spPr>
      </p:pic>
      <p:sp>
        <p:nvSpPr>
          <p:cNvPr id="35" name="Right Arrow 34"/>
          <p:cNvSpPr/>
          <p:nvPr/>
        </p:nvSpPr>
        <p:spPr>
          <a:xfrm>
            <a:off x="5452738" y="4579231"/>
            <a:ext cx="1227977" cy="484632"/>
          </a:xfrm>
          <a:prstGeom prst="righ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36" name="TextBox 35"/>
          <p:cNvSpPr txBox="1"/>
          <p:nvPr/>
        </p:nvSpPr>
        <p:spPr>
          <a:xfrm>
            <a:off x="5403493" y="4096469"/>
            <a:ext cx="1358110" cy="553998"/>
          </a:xfrm>
          <a:prstGeom prst="rect">
            <a:avLst/>
          </a:prstGeom>
          <a:noFill/>
        </p:spPr>
        <p:txBody>
          <a:bodyPr wrap="square" rtlCol="0">
            <a:spAutoFit/>
          </a:bodyPr>
          <a:lstStyle/>
          <a:p>
            <a:pPr fontAlgn="base">
              <a:spcBef>
                <a:spcPct val="0"/>
              </a:spcBef>
              <a:spcAft>
                <a:spcPct val="0"/>
              </a:spcAft>
            </a:pPr>
            <a:r>
              <a:rPr lang="en-US" sz="1000" b="1" dirty="0">
                <a:solidFill>
                  <a:srgbClr val="000000"/>
                </a:solidFill>
                <a:latin typeface="Arial" charset="0"/>
                <a:cs typeface="Arial" charset="0"/>
              </a:rPr>
              <a:t>Ca. 15 fuzzy matching rules applied </a:t>
            </a:r>
            <a:endParaRPr lang="en-GB" sz="1000" b="1" dirty="0">
              <a:solidFill>
                <a:srgbClr val="000000"/>
              </a:solidFill>
              <a:latin typeface="Arial" charset="0"/>
              <a:cs typeface="Arial" charset="0"/>
            </a:endParaRPr>
          </a:p>
        </p:txBody>
      </p:sp>
      <p:sp>
        <p:nvSpPr>
          <p:cNvPr id="37" name="Rectangle 36"/>
          <p:cNvSpPr/>
          <p:nvPr/>
        </p:nvSpPr>
        <p:spPr>
          <a:xfrm>
            <a:off x="8348018" y="5566334"/>
            <a:ext cx="2295188" cy="1200329"/>
          </a:xfrm>
          <a:prstGeom prst="rect">
            <a:avLst/>
          </a:prstGeom>
        </p:spPr>
        <p:txBody>
          <a:bodyPr wrap="square">
            <a:spAutoFit/>
          </a:bodyPr>
          <a:lstStyle/>
          <a:p>
            <a:pPr fontAlgn="base">
              <a:spcBef>
                <a:spcPct val="0"/>
              </a:spcBef>
              <a:spcAft>
                <a:spcPct val="0"/>
              </a:spcAft>
            </a:pPr>
            <a:r>
              <a:rPr lang="en-US" sz="1200" b="1" dirty="0">
                <a:solidFill>
                  <a:srgbClr val="000000"/>
                </a:solidFill>
                <a:latin typeface="Arial" charset="0"/>
                <a:cs typeface="Arial" charset="0"/>
              </a:rPr>
              <a:t>In one case the algorithm matched 108 nominal entries containing 27 different combinations of first name, surname CRO Number and PNC ID. </a:t>
            </a:r>
            <a:endParaRPr lang="en-US" sz="1200" b="1" dirty="0">
              <a:solidFill>
                <a:srgbClr val="FF0000"/>
              </a:solidFill>
              <a:latin typeface="Arial" charset="0"/>
              <a:cs typeface="Arial" charset="0"/>
            </a:endParaRPr>
          </a:p>
        </p:txBody>
      </p:sp>
      <p:sp>
        <p:nvSpPr>
          <p:cNvPr id="39" name="TextBox 38"/>
          <p:cNvSpPr txBox="1"/>
          <p:nvPr/>
        </p:nvSpPr>
        <p:spPr>
          <a:xfrm>
            <a:off x="2701687" y="3047059"/>
            <a:ext cx="1954381" cy="369332"/>
          </a:xfrm>
          <a:prstGeom prst="rect">
            <a:avLst/>
          </a:prstGeom>
          <a:solidFill>
            <a:schemeClr val="bg1">
              <a:lumMod val="95000"/>
            </a:schemeClr>
          </a:solidFill>
        </p:spPr>
        <p:txBody>
          <a:bodyPr wrap="none" rtlCol="0">
            <a:spAutoFit/>
          </a:bodyPr>
          <a:lstStyle/>
          <a:p>
            <a:pPr fontAlgn="base">
              <a:spcBef>
                <a:spcPct val="0"/>
              </a:spcBef>
              <a:spcAft>
                <a:spcPct val="0"/>
              </a:spcAft>
            </a:pPr>
            <a:r>
              <a:rPr lang="en-US" dirty="0">
                <a:solidFill>
                  <a:srgbClr val="000000"/>
                </a:solidFill>
                <a:latin typeface="Arial" charset="0"/>
                <a:cs typeface="Arial" charset="0"/>
              </a:rPr>
              <a:t>Simple matching </a:t>
            </a:r>
            <a:endParaRPr lang="en-GB" dirty="0">
              <a:solidFill>
                <a:srgbClr val="000000"/>
              </a:solidFill>
              <a:latin typeface="Arial" charset="0"/>
              <a:cs typeface="Arial" charset="0"/>
            </a:endParaRPr>
          </a:p>
        </p:txBody>
      </p:sp>
      <p:sp>
        <p:nvSpPr>
          <p:cNvPr id="40" name="TextBox 39"/>
          <p:cNvSpPr txBox="1"/>
          <p:nvPr/>
        </p:nvSpPr>
        <p:spPr>
          <a:xfrm>
            <a:off x="6879812" y="3020926"/>
            <a:ext cx="2749471" cy="369332"/>
          </a:xfrm>
          <a:prstGeom prst="rect">
            <a:avLst/>
          </a:prstGeom>
          <a:solidFill>
            <a:schemeClr val="bg1">
              <a:lumMod val="95000"/>
            </a:schemeClr>
          </a:solidFill>
        </p:spPr>
        <p:txBody>
          <a:bodyPr wrap="none" rtlCol="0">
            <a:spAutoFit/>
          </a:bodyPr>
          <a:lstStyle/>
          <a:p>
            <a:pPr fontAlgn="base">
              <a:spcBef>
                <a:spcPct val="0"/>
              </a:spcBef>
              <a:spcAft>
                <a:spcPct val="0"/>
              </a:spcAft>
            </a:pPr>
            <a:r>
              <a:rPr lang="en-US" dirty="0">
                <a:solidFill>
                  <a:srgbClr val="000000"/>
                </a:solidFill>
                <a:latin typeface="Arial" charset="0"/>
                <a:cs typeface="Arial" charset="0"/>
              </a:rPr>
              <a:t>After matching algorithm </a:t>
            </a:r>
            <a:endParaRPr lang="en-GB" dirty="0">
              <a:solidFill>
                <a:srgbClr val="000000"/>
              </a:solidFill>
              <a:latin typeface="Arial" charset="0"/>
              <a:cs typeface="Arial" charset="0"/>
            </a:endParaRPr>
          </a:p>
        </p:txBody>
      </p:sp>
      <p:sp>
        <p:nvSpPr>
          <p:cNvPr id="49" name="TextBox 48"/>
          <p:cNvSpPr txBox="1"/>
          <p:nvPr/>
        </p:nvSpPr>
        <p:spPr>
          <a:xfrm>
            <a:off x="8116753" y="5304724"/>
            <a:ext cx="327334" cy="707886"/>
          </a:xfrm>
          <a:prstGeom prst="rect">
            <a:avLst/>
          </a:prstGeom>
          <a:noFill/>
        </p:spPr>
        <p:txBody>
          <a:bodyPr wrap="none" rtlCol="0">
            <a:spAutoFit/>
          </a:bodyPr>
          <a:lstStyle/>
          <a:p>
            <a:pPr fontAlgn="base">
              <a:spcBef>
                <a:spcPct val="0"/>
              </a:spcBef>
              <a:spcAft>
                <a:spcPct val="0"/>
              </a:spcAft>
            </a:pPr>
            <a:r>
              <a:rPr lang="en-US" sz="4000" dirty="0">
                <a:solidFill>
                  <a:srgbClr val="FF0000"/>
                </a:solidFill>
                <a:latin typeface="Arial" charset="0"/>
                <a:cs typeface="Arial" charset="0"/>
              </a:rPr>
              <a:t>!</a:t>
            </a:r>
            <a:endParaRPr lang="en-GB" sz="4000" dirty="0">
              <a:solidFill>
                <a:srgbClr val="FF0000"/>
              </a:solidFill>
              <a:latin typeface="Arial" charset="0"/>
              <a:cs typeface="Arial" charset="0"/>
            </a:endParaRPr>
          </a:p>
        </p:txBody>
      </p:sp>
    </p:spTree>
    <p:extLst>
      <p:ext uri="{BB962C8B-B14F-4D97-AF65-F5344CB8AC3E}">
        <p14:creationId xmlns:p14="http://schemas.microsoft.com/office/powerpoint/2010/main" val="236285719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t>Creating user specific visualisation</a:t>
            </a:r>
          </a:p>
        </p:txBody>
      </p:sp>
      <p:sp>
        <p:nvSpPr>
          <p:cNvPr id="3" name="Content Placeholder 2"/>
          <p:cNvSpPr>
            <a:spLocks noGrp="1"/>
          </p:cNvSpPr>
          <p:nvPr>
            <p:ph sz="quarter" idx="11"/>
          </p:nvPr>
        </p:nvSpPr>
        <p:spPr/>
        <p:txBody>
          <a:bodyPr/>
          <a:lstStyle/>
          <a:p>
            <a:r>
              <a:rPr lang="en-GB" dirty="0"/>
              <a:t>.</a:t>
            </a:r>
            <a:r>
              <a:rPr lang="en-GB" sz="2400" dirty="0"/>
              <a:t>The Organised Crime Group Dashboard</a:t>
            </a:r>
            <a:r>
              <a:rPr lang="en-GB" dirty="0"/>
              <a:t>.</a:t>
            </a:r>
          </a:p>
          <a:p>
            <a:endParaRPr lang="en-GB" dirty="0"/>
          </a:p>
          <a:p>
            <a:r>
              <a:rPr lang="en-GB" dirty="0"/>
              <a:t>By bringing specific data sets together and developing reporting dashboards in line with specific business requirements we have been able to improve the speed at which insight is available</a:t>
            </a:r>
          </a:p>
          <a:p>
            <a:pPr marL="185737" lvl="1" indent="0">
              <a:buNone/>
            </a:pPr>
            <a:endParaRPr lang="en-GB" dirty="0"/>
          </a:p>
          <a:p>
            <a:r>
              <a:rPr lang="en-GB" sz="1800" dirty="0"/>
              <a:t>Incorporated our own data sets with the NCA OCG tracker data.  This has given us the capability to:</a:t>
            </a:r>
          </a:p>
          <a:p>
            <a:endParaRPr lang="en-GB" dirty="0"/>
          </a:p>
          <a:p>
            <a:r>
              <a:rPr lang="en-GB" dirty="0"/>
              <a:t>Automatically filter all information from source systems about members of an OCG and visualise it.</a:t>
            </a:r>
          </a:p>
          <a:p>
            <a:r>
              <a:rPr lang="en-GB" dirty="0"/>
              <a:t>Auto-mated the process of network chart and time line generation.</a:t>
            </a:r>
          </a:p>
          <a:p>
            <a:r>
              <a:rPr lang="en-GB" dirty="0"/>
              <a:t>Developed at prototype level s visualisation where you see people who are linked to a nominal at various level of separation.  Believe strong operational used in high risk missing episodes and firearms incidents. </a:t>
            </a:r>
          </a:p>
        </p:txBody>
      </p:sp>
      <p:sp>
        <p:nvSpPr>
          <p:cNvPr id="4" name="Title 3"/>
          <p:cNvSpPr>
            <a:spLocks noGrp="1"/>
          </p:cNvSpPr>
          <p:nvPr>
            <p:ph type="title"/>
          </p:nvPr>
        </p:nvSpPr>
        <p:spPr/>
        <p:txBody>
          <a:bodyPr/>
          <a:lstStyle/>
          <a:p>
            <a:r>
              <a:rPr lang="en-GB" dirty="0"/>
              <a:t>Benefits of visualisation</a:t>
            </a:r>
          </a:p>
        </p:txBody>
      </p:sp>
    </p:spTree>
    <p:extLst>
      <p:ext uri="{BB962C8B-B14F-4D97-AF65-F5344CB8AC3E}">
        <p14:creationId xmlns:p14="http://schemas.microsoft.com/office/powerpoint/2010/main" val="3349392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The journey to the risk model outputs has been based on the insight provided by the data validated with WMP SMEs</a:t>
            </a:r>
            <a:endParaRPr lang="en-GB" sz="1800" dirty="0"/>
          </a:p>
        </p:txBody>
      </p:sp>
      <p:graphicFrame>
        <p:nvGraphicFramePr>
          <p:cNvPr id="5" name="Content Placeholder 4"/>
          <p:cNvGraphicFramePr>
            <a:graphicFrameLocks noGrp="1"/>
          </p:cNvGraphicFramePr>
          <p:nvPr>
            <p:ph sz="quarter" idx="11"/>
            <p:extLst/>
          </p:nvPr>
        </p:nvGraphicFramePr>
        <p:xfrm>
          <a:off x="2263393" y="1999649"/>
          <a:ext cx="7647863" cy="299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1979614" y="125731"/>
            <a:ext cx="6465449" cy="1002979"/>
          </a:xfrm>
        </p:spPr>
        <p:txBody>
          <a:bodyPr vert="horz" lIns="0" tIns="45720" rIns="0" bIns="0" rtlCol="0" anchor="b" anchorCtr="0">
            <a:noAutofit/>
          </a:bodyPr>
          <a:lstStyle/>
          <a:p>
            <a:r>
              <a:rPr lang="en-US" sz="2400" dirty="0"/>
              <a:t>A data driven process has been adopted to produce the risk model</a:t>
            </a:r>
            <a:endParaRPr lang="en-GB" sz="2400" dirty="0"/>
          </a:p>
        </p:txBody>
      </p:sp>
      <p:pic>
        <p:nvPicPr>
          <p:cNvPr id="17" name="Picture 16"/>
          <p:cNvPicPr>
            <a:picLocks noChangeAspect="1"/>
          </p:cNvPicPr>
          <p:nvPr/>
        </p:nvPicPr>
        <p:blipFill>
          <a:blip r:embed="rId8"/>
          <a:stretch>
            <a:fillRect/>
          </a:stretch>
        </p:blipFill>
        <p:spPr>
          <a:xfrm>
            <a:off x="2479604" y="2407691"/>
            <a:ext cx="643854" cy="682049"/>
          </a:xfrm>
          <a:prstGeom prst="rect">
            <a:avLst/>
          </a:prstGeom>
        </p:spPr>
      </p:pic>
      <p:pic>
        <p:nvPicPr>
          <p:cNvPr id="22" name="Picture 21"/>
          <p:cNvPicPr>
            <a:picLocks noChangeAspect="1"/>
          </p:cNvPicPr>
          <p:nvPr/>
        </p:nvPicPr>
        <p:blipFill>
          <a:blip r:embed="rId9"/>
          <a:stretch>
            <a:fillRect/>
          </a:stretch>
        </p:blipFill>
        <p:spPr>
          <a:xfrm>
            <a:off x="7233571" y="2503534"/>
            <a:ext cx="780356" cy="652329"/>
          </a:xfrm>
          <a:prstGeom prst="rect">
            <a:avLst/>
          </a:prstGeom>
        </p:spPr>
      </p:pic>
      <p:sp>
        <p:nvSpPr>
          <p:cNvPr id="24" name="Freeform 16"/>
          <p:cNvSpPr>
            <a:spLocks noEditPoints="1"/>
          </p:cNvSpPr>
          <p:nvPr/>
        </p:nvSpPr>
        <p:spPr bwMode="auto">
          <a:xfrm>
            <a:off x="8868676" y="2487767"/>
            <a:ext cx="727269" cy="655358"/>
          </a:xfrm>
          <a:custGeom>
            <a:avLst/>
            <a:gdLst>
              <a:gd name="T0" fmla="*/ 306 w 318"/>
              <a:gd name="T1" fmla="*/ 222 h 312"/>
              <a:gd name="T2" fmla="*/ 208 w 318"/>
              <a:gd name="T3" fmla="*/ 36 h 312"/>
              <a:gd name="T4" fmla="*/ 159 w 318"/>
              <a:gd name="T5" fmla="*/ 0 h 312"/>
              <a:gd name="T6" fmla="*/ 110 w 318"/>
              <a:gd name="T7" fmla="*/ 36 h 312"/>
              <a:gd name="T8" fmla="*/ 12 w 318"/>
              <a:gd name="T9" fmla="*/ 222 h 312"/>
              <a:gd name="T10" fmla="*/ 11 w 318"/>
              <a:gd name="T11" fmla="*/ 285 h 312"/>
              <a:gd name="T12" fmla="*/ 67 w 318"/>
              <a:gd name="T13" fmla="*/ 312 h 312"/>
              <a:gd name="T14" fmla="*/ 251 w 318"/>
              <a:gd name="T15" fmla="*/ 312 h 312"/>
              <a:gd name="T16" fmla="*/ 308 w 318"/>
              <a:gd name="T17" fmla="*/ 285 h 312"/>
              <a:gd name="T18" fmla="*/ 306 w 318"/>
              <a:gd name="T19" fmla="*/ 222 h 312"/>
              <a:gd name="T20" fmla="*/ 277 w 318"/>
              <a:gd name="T21" fmla="*/ 266 h 312"/>
              <a:gd name="T22" fmla="*/ 251 w 318"/>
              <a:gd name="T23" fmla="*/ 276 h 312"/>
              <a:gd name="T24" fmla="*/ 67 w 318"/>
              <a:gd name="T25" fmla="*/ 276 h 312"/>
              <a:gd name="T26" fmla="*/ 41 w 318"/>
              <a:gd name="T27" fmla="*/ 266 h 312"/>
              <a:gd name="T28" fmla="*/ 44 w 318"/>
              <a:gd name="T29" fmla="*/ 239 h 312"/>
              <a:gd name="T30" fmla="*/ 142 w 318"/>
              <a:gd name="T31" fmla="*/ 53 h 312"/>
              <a:gd name="T32" fmla="*/ 159 w 318"/>
              <a:gd name="T33" fmla="*/ 36 h 312"/>
              <a:gd name="T34" fmla="*/ 177 w 318"/>
              <a:gd name="T35" fmla="*/ 53 h 312"/>
              <a:gd name="T36" fmla="*/ 274 w 318"/>
              <a:gd name="T37" fmla="*/ 239 h 312"/>
              <a:gd name="T38" fmla="*/ 277 w 318"/>
              <a:gd name="T39" fmla="*/ 266 h 312"/>
              <a:gd name="T40" fmla="*/ 159 w 318"/>
              <a:gd name="T41" fmla="*/ 216 h 312"/>
              <a:gd name="T42" fmla="*/ 141 w 318"/>
              <a:gd name="T43" fmla="*/ 234 h 312"/>
              <a:gd name="T44" fmla="*/ 159 w 318"/>
              <a:gd name="T45" fmla="*/ 252 h 312"/>
              <a:gd name="T46" fmla="*/ 177 w 318"/>
              <a:gd name="T47" fmla="*/ 234 h 312"/>
              <a:gd name="T48" fmla="*/ 159 w 318"/>
              <a:gd name="T49" fmla="*/ 216 h 312"/>
              <a:gd name="T50" fmla="*/ 159 w 318"/>
              <a:gd name="T51" fmla="*/ 106 h 312"/>
              <a:gd name="T52" fmla="*/ 129 w 318"/>
              <a:gd name="T53" fmla="*/ 136 h 312"/>
              <a:gd name="T54" fmla="*/ 131 w 318"/>
              <a:gd name="T55" fmla="*/ 146 h 312"/>
              <a:gd name="T56" fmla="*/ 131 w 318"/>
              <a:gd name="T57" fmla="*/ 146 h 312"/>
              <a:gd name="T58" fmla="*/ 148 w 318"/>
              <a:gd name="T59" fmla="*/ 194 h 312"/>
              <a:gd name="T60" fmla="*/ 148 w 318"/>
              <a:gd name="T61" fmla="*/ 194 h 312"/>
              <a:gd name="T62" fmla="*/ 159 w 318"/>
              <a:gd name="T63" fmla="*/ 202 h 312"/>
              <a:gd name="T64" fmla="*/ 170 w 318"/>
              <a:gd name="T65" fmla="*/ 194 h 312"/>
              <a:gd name="T66" fmla="*/ 170 w 318"/>
              <a:gd name="T67" fmla="*/ 194 h 312"/>
              <a:gd name="T68" fmla="*/ 187 w 318"/>
              <a:gd name="T69" fmla="*/ 146 h 312"/>
              <a:gd name="T70" fmla="*/ 187 w 318"/>
              <a:gd name="T71" fmla="*/ 146 h 312"/>
              <a:gd name="T72" fmla="*/ 189 w 318"/>
              <a:gd name="T73" fmla="*/ 136 h 312"/>
              <a:gd name="T74" fmla="*/ 159 w 318"/>
              <a:gd name="T75" fmla="*/ 10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8" h="312">
                <a:moveTo>
                  <a:pt x="306" y="222"/>
                </a:moveTo>
                <a:cubicBezTo>
                  <a:pt x="208" y="36"/>
                  <a:pt x="208" y="36"/>
                  <a:pt x="208" y="36"/>
                </a:cubicBezTo>
                <a:cubicBezTo>
                  <a:pt x="192" y="5"/>
                  <a:pt x="171" y="0"/>
                  <a:pt x="159" y="0"/>
                </a:cubicBezTo>
                <a:cubicBezTo>
                  <a:pt x="148" y="0"/>
                  <a:pt x="126" y="5"/>
                  <a:pt x="110" y="36"/>
                </a:cubicBezTo>
                <a:cubicBezTo>
                  <a:pt x="12" y="222"/>
                  <a:pt x="12" y="222"/>
                  <a:pt x="12" y="222"/>
                </a:cubicBezTo>
                <a:cubicBezTo>
                  <a:pt x="1" y="244"/>
                  <a:pt x="0" y="267"/>
                  <a:pt x="11" y="285"/>
                </a:cubicBezTo>
                <a:cubicBezTo>
                  <a:pt x="21" y="302"/>
                  <a:pt x="42" y="312"/>
                  <a:pt x="67" y="312"/>
                </a:cubicBezTo>
                <a:cubicBezTo>
                  <a:pt x="251" y="312"/>
                  <a:pt x="251" y="312"/>
                  <a:pt x="251" y="312"/>
                </a:cubicBezTo>
                <a:cubicBezTo>
                  <a:pt x="276" y="312"/>
                  <a:pt x="297" y="302"/>
                  <a:pt x="308" y="285"/>
                </a:cubicBezTo>
                <a:cubicBezTo>
                  <a:pt x="318" y="267"/>
                  <a:pt x="318" y="244"/>
                  <a:pt x="306" y="222"/>
                </a:cubicBezTo>
                <a:close/>
                <a:moveTo>
                  <a:pt x="277" y="266"/>
                </a:moveTo>
                <a:cubicBezTo>
                  <a:pt x="273" y="272"/>
                  <a:pt x="264" y="276"/>
                  <a:pt x="251" y="276"/>
                </a:cubicBezTo>
                <a:cubicBezTo>
                  <a:pt x="67" y="276"/>
                  <a:pt x="67" y="276"/>
                  <a:pt x="67" y="276"/>
                </a:cubicBezTo>
                <a:cubicBezTo>
                  <a:pt x="55" y="276"/>
                  <a:pt x="45" y="272"/>
                  <a:pt x="41" y="266"/>
                </a:cubicBezTo>
                <a:cubicBezTo>
                  <a:pt x="38" y="260"/>
                  <a:pt x="39" y="250"/>
                  <a:pt x="44" y="239"/>
                </a:cubicBezTo>
                <a:cubicBezTo>
                  <a:pt x="142" y="53"/>
                  <a:pt x="142" y="53"/>
                  <a:pt x="142" y="53"/>
                </a:cubicBezTo>
                <a:cubicBezTo>
                  <a:pt x="147" y="42"/>
                  <a:pt x="154" y="36"/>
                  <a:pt x="159" y="36"/>
                </a:cubicBezTo>
                <a:cubicBezTo>
                  <a:pt x="164" y="36"/>
                  <a:pt x="171" y="42"/>
                  <a:pt x="177" y="53"/>
                </a:cubicBezTo>
                <a:cubicBezTo>
                  <a:pt x="274" y="239"/>
                  <a:pt x="274" y="239"/>
                  <a:pt x="274" y="239"/>
                </a:cubicBezTo>
                <a:cubicBezTo>
                  <a:pt x="280" y="250"/>
                  <a:pt x="281" y="260"/>
                  <a:pt x="277" y="266"/>
                </a:cubicBezTo>
                <a:close/>
                <a:moveTo>
                  <a:pt x="159" y="216"/>
                </a:moveTo>
                <a:cubicBezTo>
                  <a:pt x="149" y="216"/>
                  <a:pt x="141" y="224"/>
                  <a:pt x="141" y="234"/>
                </a:cubicBezTo>
                <a:cubicBezTo>
                  <a:pt x="141" y="244"/>
                  <a:pt x="149" y="252"/>
                  <a:pt x="159" y="252"/>
                </a:cubicBezTo>
                <a:cubicBezTo>
                  <a:pt x="169" y="252"/>
                  <a:pt x="177" y="244"/>
                  <a:pt x="177" y="234"/>
                </a:cubicBezTo>
                <a:cubicBezTo>
                  <a:pt x="177" y="224"/>
                  <a:pt x="169" y="216"/>
                  <a:pt x="159" y="216"/>
                </a:cubicBezTo>
                <a:close/>
                <a:moveTo>
                  <a:pt x="159" y="106"/>
                </a:moveTo>
                <a:cubicBezTo>
                  <a:pt x="143" y="106"/>
                  <a:pt x="129" y="119"/>
                  <a:pt x="129" y="136"/>
                </a:cubicBezTo>
                <a:cubicBezTo>
                  <a:pt x="129" y="140"/>
                  <a:pt x="130" y="143"/>
                  <a:pt x="131" y="146"/>
                </a:cubicBezTo>
                <a:cubicBezTo>
                  <a:pt x="131" y="146"/>
                  <a:pt x="131" y="146"/>
                  <a:pt x="131" y="146"/>
                </a:cubicBezTo>
                <a:cubicBezTo>
                  <a:pt x="143" y="180"/>
                  <a:pt x="143" y="180"/>
                  <a:pt x="148" y="194"/>
                </a:cubicBezTo>
                <a:cubicBezTo>
                  <a:pt x="148" y="194"/>
                  <a:pt x="148" y="194"/>
                  <a:pt x="148" y="194"/>
                </a:cubicBezTo>
                <a:cubicBezTo>
                  <a:pt x="149" y="199"/>
                  <a:pt x="154" y="202"/>
                  <a:pt x="159" y="202"/>
                </a:cubicBezTo>
                <a:cubicBezTo>
                  <a:pt x="164" y="202"/>
                  <a:pt x="169" y="199"/>
                  <a:pt x="170" y="194"/>
                </a:cubicBezTo>
                <a:cubicBezTo>
                  <a:pt x="170" y="194"/>
                  <a:pt x="170" y="194"/>
                  <a:pt x="170" y="194"/>
                </a:cubicBezTo>
                <a:cubicBezTo>
                  <a:pt x="175" y="180"/>
                  <a:pt x="175" y="180"/>
                  <a:pt x="187" y="146"/>
                </a:cubicBezTo>
                <a:cubicBezTo>
                  <a:pt x="187" y="146"/>
                  <a:pt x="187" y="146"/>
                  <a:pt x="187" y="146"/>
                </a:cubicBezTo>
                <a:cubicBezTo>
                  <a:pt x="188" y="143"/>
                  <a:pt x="189" y="140"/>
                  <a:pt x="189" y="136"/>
                </a:cubicBezTo>
                <a:cubicBezTo>
                  <a:pt x="189" y="119"/>
                  <a:pt x="176" y="106"/>
                  <a:pt x="159" y="106"/>
                </a:cubicBezTo>
                <a:close/>
              </a:path>
            </a:pathLst>
          </a:custGeom>
          <a:solidFill>
            <a:srgbClr val="333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25" name="Freeform 19"/>
          <p:cNvSpPr>
            <a:spLocks noEditPoints="1"/>
          </p:cNvSpPr>
          <p:nvPr/>
        </p:nvSpPr>
        <p:spPr bwMode="auto">
          <a:xfrm>
            <a:off x="4030823" y="2472001"/>
            <a:ext cx="733425" cy="655638"/>
          </a:xfrm>
          <a:custGeom>
            <a:avLst/>
            <a:gdLst>
              <a:gd name="T0" fmla="*/ 225 w 281"/>
              <a:gd name="T1" fmla="*/ 138 h 251"/>
              <a:gd name="T2" fmla="*/ 182 w 281"/>
              <a:gd name="T3" fmla="*/ 158 h 251"/>
              <a:gd name="T4" fmla="*/ 182 w 281"/>
              <a:gd name="T5" fmla="*/ 157 h 251"/>
              <a:gd name="T6" fmla="*/ 149 w 281"/>
              <a:gd name="T7" fmla="*/ 132 h 251"/>
              <a:gd name="T8" fmla="*/ 149 w 281"/>
              <a:gd name="T9" fmla="*/ 112 h 251"/>
              <a:gd name="T10" fmla="*/ 197 w 281"/>
              <a:gd name="T11" fmla="*/ 56 h 251"/>
              <a:gd name="T12" fmla="*/ 141 w 281"/>
              <a:gd name="T13" fmla="*/ 0 h 251"/>
              <a:gd name="T14" fmla="*/ 84 w 281"/>
              <a:gd name="T15" fmla="*/ 56 h 251"/>
              <a:gd name="T16" fmla="*/ 133 w 281"/>
              <a:gd name="T17" fmla="*/ 112 h 251"/>
              <a:gd name="T18" fmla="*/ 133 w 281"/>
              <a:gd name="T19" fmla="*/ 132 h 251"/>
              <a:gd name="T20" fmla="*/ 100 w 281"/>
              <a:gd name="T21" fmla="*/ 157 h 251"/>
              <a:gd name="T22" fmla="*/ 99 w 281"/>
              <a:gd name="T23" fmla="*/ 158 h 251"/>
              <a:gd name="T24" fmla="*/ 56 w 281"/>
              <a:gd name="T25" fmla="*/ 138 h 251"/>
              <a:gd name="T26" fmla="*/ 0 w 281"/>
              <a:gd name="T27" fmla="*/ 195 h 251"/>
              <a:gd name="T28" fmla="*/ 56 w 281"/>
              <a:gd name="T29" fmla="*/ 251 h 251"/>
              <a:gd name="T30" fmla="*/ 113 w 281"/>
              <a:gd name="T31" fmla="*/ 195 h 251"/>
              <a:gd name="T32" fmla="*/ 108 w 281"/>
              <a:gd name="T33" fmla="*/ 173 h 251"/>
              <a:gd name="T34" fmla="*/ 111 w 281"/>
              <a:gd name="T35" fmla="*/ 172 h 251"/>
              <a:gd name="T36" fmla="*/ 141 w 281"/>
              <a:gd name="T37" fmla="*/ 149 h 251"/>
              <a:gd name="T38" fmla="*/ 170 w 281"/>
              <a:gd name="T39" fmla="*/ 172 h 251"/>
              <a:gd name="T40" fmla="*/ 173 w 281"/>
              <a:gd name="T41" fmla="*/ 173 h 251"/>
              <a:gd name="T42" fmla="*/ 169 w 281"/>
              <a:gd name="T43" fmla="*/ 195 h 251"/>
              <a:gd name="T44" fmla="*/ 225 w 281"/>
              <a:gd name="T45" fmla="*/ 251 h 251"/>
              <a:gd name="T46" fmla="*/ 281 w 281"/>
              <a:gd name="T47" fmla="*/ 195 h 251"/>
              <a:gd name="T48" fmla="*/ 225 w 281"/>
              <a:gd name="T49" fmla="*/ 138 h 251"/>
              <a:gd name="T50" fmla="*/ 56 w 281"/>
              <a:gd name="T51" fmla="*/ 225 h 251"/>
              <a:gd name="T52" fmla="*/ 26 w 281"/>
              <a:gd name="T53" fmla="*/ 217 h 251"/>
              <a:gd name="T54" fmla="*/ 47 w 281"/>
              <a:gd name="T55" fmla="*/ 191 h 251"/>
              <a:gd name="T56" fmla="*/ 47 w 281"/>
              <a:gd name="T57" fmla="*/ 191 h 251"/>
              <a:gd name="T58" fmla="*/ 50 w 281"/>
              <a:gd name="T59" fmla="*/ 184 h 251"/>
              <a:gd name="T60" fmla="*/ 50 w 281"/>
              <a:gd name="T61" fmla="*/ 184 h 251"/>
              <a:gd name="T62" fmla="*/ 56 w 281"/>
              <a:gd name="T63" fmla="*/ 159 h 251"/>
              <a:gd name="T64" fmla="*/ 63 w 281"/>
              <a:gd name="T65" fmla="*/ 184 h 251"/>
              <a:gd name="T66" fmla="*/ 63 w 281"/>
              <a:gd name="T67" fmla="*/ 184 h 251"/>
              <a:gd name="T68" fmla="*/ 66 w 281"/>
              <a:gd name="T69" fmla="*/ 191 h 251"/>
              <a:gd name="T70" fmla="*/ 87 w 281"/>
              <a:gd name="T71" fmla="*/ 217 h 251"/>
              <a:gd name="T72" fmla="*/ 56 w 281"/>
              <a:gd name="T73" fmla="*/ 225 h 251"/>
              <a:gd name="T74" fmla="*/ 110 w 281"/>
              <a:gd name="T75" fmla="*/ 79 h 251"/>
              <a:gd name="T76" fmla="*/ 131 w 281"/>
              <a:gd name="T77" fmla="*/ 52 h 251"/>
              <a:gd name="T78" fmla="*/ 131 w 281"/>
              <a:gd name="T79" fmla="*/ 52 h 251"/>
              <a:gd name="T80" fmla="*/ 134 w 281"/>
              <a:gd name="T81" fmla="*/ 45 h 251"/>
              <a:gd name="T82" fmla="*/ 134 w 281"/>
              <a:gd name="T83" fmla="*/ 45 h 251"/>
              <a:gd name="T84" fmla="*/ 141 w 281"/>
              <a:gd name="T85" fmla="*/ 20 h 251"/>
              <a:gd name="T86" fmla="*/ 147 w 281"/>
              <a:gd name="T87" fmla="*/ 45 h 251"/>
              <a:gd name="T88" fmla="*/ 147 w 281"/>
              <a:gd name="T89" fmla="*/ 45 h 251"/>
              <a:gd name="T90" fmla="*/ 150 w 281"/>
              <a:gd name="T91" fmla="*/ 52 h 251"/>
              <a:gd name="T92" fmla="*/ 171 w 281"/>
              <a:gd name="T93" fmla="*/ 79 h 251"/>
              <a:gd name="T94" fmla="*/ 141 w 281"/>
              <a:gd name="T95" fmla="*/ 86 h 251"/>
              <a:gd name="T96" fmla="*/ 110 w 281"/>
              <a:gd name="T97" fmla="*/ 79 h 251"/>
              <a:gd name="T98" fmla="*/ 225 w 281"/>
              <a:gd name="T99" fmla="*/ 225 h 251"/>
              <a:gd name="T100" fmla="*/ 194 w 281"/>
              <a:gd name="T101" fmla="*/ 217 h 251"/>
              <a:gd name="T102" fmla="*/ 216 w 281"/>
              <a:gd name="T103" fmla="*/ 191 h 251"/>
              <a:gd name="T104" fmla="*/ 216 w 281"/>
              <a:gd name="T105" fmla="*/ 191 h 251"/>
              <a:gd name="T106" fmla="*/ 219 w 281"/>
              <a:gd name="T107" fmla="*/ 184 h 251"/>
              <a:gd name="T108" fmla="*/ 218 w 281"/>
              <a:gd name="T109" fmla="*/ 184 h 251"/>
              <a:gd name="T110" fmla="*/ 225 w 281"/>
              <a:gd name="T111" fmla="*/ 159 h 251"/>
              <a:gd name="T112" fmla="*/ 232 w 281"/>
              <a:gd name="T113" fmla="*/ 184 h 251"/>
              <a:gd name="T114" fmla="*/ 231 w 281"/>
              <a:gd name="T115" fmla="*/ 184 h 251"/>
              <a:gd name="T116" fmla="*/ 234 w 281"/>
              <a:gd name="T117" fmla="*/ 191 h 251"/>
              <a:gd name="T118" fmla="*/ 256 w 281"/>
              <a:gd name="T119" fmla="*/ 217 h 251"/>
              <a:gd name="T120" fmla="*/ 225 w 281"/>
              <a:gd name="T121" fmla="*/ 22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1" h="251">
                <a:moveTo>
                  <a:pt x="225" y="138"/>
                </a:moveTo>
                <a:cubicBezTo>
                  <a:pt x="208" y="138"/>
                  <a:pt x="193" y="146"/>
                  <a:pt x="182" y="158"/>
                </a:cubicBezTo>
                <a:cubicBezTo>
                  <a:pt x="182" y="158"/>
                  <a:pt x="182" y="157"/>
                  <a:pt x="182" y="157"/>
                </a:cubicBezTo>
                <a:cubicBezTo>
                  <a:pt x="149" y="132"/>
                  <a:pt x="149" y="132"/>
                  <a:pt x="149" y="132"/>
                </a:cubicBezTo>
                <a:cubicBezTo>
                  <a:pt x="149" y="112"/>
                  <a:pt x="149" y="112"/>
                  <a:pt x="149" y="112"/>
                </a:cubicBezTo>
                <a:cubicBezTo>
                  <a:pt x="176" y="108"/>
                  <a:pt x="197" y="84"/>
                  <a:pt x="197" y="56"/>
                </a:cubicBezTo>
                <a:cubicBezTo>
                  <a:pt x="197" y="25"/>
                  <a:pt x="172" y="0"/>
                  <a:pt x="141" y="0"/>
                </a:cubicBezTo>
                <a:cubicBezTo>
                  <a:pt x="110" y="0"/>
                  <a:pt x="84" y="25"/>
                  <a:pt x="84" y="56"/>
                </a:cubicBezTo>
                <a:cubicBezTo>
                  <a:pt x="84" y="84"/>
                  <a:pt x="105" y="108"/>
                  <a:pt x="133" y="112"/>
                </a:cubicBezTo>
                <a:cubicBezTo>
                  <a:pt x="133" y="132"/>
                  <a:pt x="133" y="132"/>
                  <a:pt x="133" y="132"/>
                </a:cubicBezTo>
                <a:cubicBezTo>
                  <a:pt x="100" y="157"/>
                  <a:pt x="100" y="157"/>
                  <a:pt x="100" y="157"/>
                </a:cubicBezTo>
                <a:cubicBezTo>
                  <a:pt x="99" y="157"/>
                  <a:pt x="99" y="158"/>
                  <a:pt x="99" y="158"/>
                </a:cubicBezTo>
                <a:cubicBezTo>
                  <a:pt x="89" y="146"/>
                  <a:pt x="73" y="138"/>
                  <a:pt x="56" y="138"/>
                </a:cubicBezTo>
                <a:cubicBezTo>
                  <a:pt x="25" y="138"/>
                  <a:pt x="0" y="164"/>
                  <a:pt x="0" y="195"/>
                </a:cubicBezTo>
                <a:cubicBezTo>
                  <a:pt x="0" y="226"/>
                  <a:pt x="25" y="251"/>
                  <a:pt x="56" y="251"/>
                </a:cubicBezTo>
                <a:cubicBezTo>
                  <a:pt x="88" y="251"/>
                  <a:pt x="113" y="226"/>
                  <a:pt x="113" y="195"/>
                </a:cubicBezTo>
                <a:cubicBezTo>
                  <a:pt x="113" y="187"/>
                  <a:pt x="111" y="180"/>
                  <a:pt x="108" y="173"/>
                </a:cubicBezTo>
                <a:cubicBezTo>
                  <a:pt x="109" y="173"/>
                  <a:pt x="110" y="172"/>
                  <a:pt x="111" y="172"/>
                </a:cubicBezTo>
                <a:cubicBezTo>
                  <a:pt x="141" y="149"/>
                  <a:pt x="141" y="149"/>
                  <a:pt x="141" y="149"/>
                </a:cubicBezTo>
                <a:cubicBezTo>
                  <a:pt x="170" y="172"/>
                  <a:pt x="170" y="172"/>
                  <a:pt x="170" y="172"/>
                </a:cubicBezTo>
                <a:cubicBezTo>
                  <a:pt x="171" y="172"/>
                  <a:pt x="172" y="173"/>
                  <a:pt x="173" y="173"/>
                </a:cubicBezTo>
                <a:cubicBezTo>
                  <a:pt x="170" y="180"/>
                  <a:pt x="169" y="187"/>
                  <a:pt x="169" y="195"/>
                </a:cubicBezTo>
                <a:cubicBezTo>
                  <a:pt x="169" y="226"/>
                  <a:pt x="194" y="251"/>
                  <a:pt x="225" y="251"/>
                </a:cubicBezTo>
                <a:cubicBezTo>
                  <a:pt x="256" y="251"/>
                  <a:pt x="281" y="226"/>
                  <a:pt x="281" y="195"/>
                </a:cubicBezTo>
                <a:cubicBezTo>
                  <a:pt x="281" y="164"/>
                  <a:pt x="256" y="138"/>
                  <a:pt x="225" y="138"/>
                </a:cubicBezTo>
                <a:close/>
                <a:moveTo>
                  <a:pt x="56" y="225"/>
                </a:moveTo>
                <a:cubicBezTo>
                  <a:pt x="56" y="225"/>
                  <a:pt x="26" y="226"/>
                  <a:pt x="26" y="217"/>
                </a:cubicBezTo>
                <a:cubicBezTo>
                  <a:pt x="26" y="198"/>
                  <a:pt x="38" y="193"/>
                  <a:pt x="47" y="191"/>
                </a:cubicBezTo>
                <a:cubicBezTo>
                  <a:pt x="47" y="191"/>
                  <a:pt x="47" y="191"/>
                  <a:pt x="47" y="191"/>
                </a:cubicBezTo>
                <a:cubicBezTo>
                  <a:pt x="53" y="189"/>
                  <a:pt x="51" y="185"/>
                  <a:pt x="50" y="184"/>
                </a:cubicBezTo>
                <a:cubicBezTo>
                  <a:pt x="50" y="184"/>
                  <a:pt x="50" y="184"/>
                  <a:pt x="50" y="184"/>
                </a:cubicBezTo>
                <a:cubicBezTo>
                  <a:pt x="45" y="179"/>
                  <a:pt x="41" y="159"/>
                  <a:pt x="56" y="159"/>
                </a:cubicBezTo>
                <a:cubicBezTo>
                  <a:pt x="72" y="159"/>
                  <a:pt x="68" y="179"/>
                  <a:pt x="63" y="184"/>
                </a:cubicBezTo>
                <a:cubicBezTo>
                  <a:pt x="63" y="184"/>
                  <a:pt x="63" y="184"/>
                  <a:pt x="63" y="184"/>
                </a:cubicBezTo>
                <a:cubicBezTo>
                  <a:pt x="62" y="185"/>
                  <a:pt x="60" y="189"/>
                  <a:pt x="66" y="191"/>
                </a:cubicBezTo>
                <a:cubicBezTo>
                  <a:pt x="74" y="193"/>
                  <a:pt x="87" y="198"/>
                  <a:pt x="87" y="217"/>
                </a:cubicBezTo>
                <a:cubicBezTo>
                  <a:pt x="87" y="226"/>
                  <a:pt x="56" y="225"/>
                  <a:pt x="56" y="225"/>
                </a:cubicBezTo>
                <a:close/>
                <a:moveTo>
                  <a:pt x="110" y="79"/>
                </a:moveTo>
                <a:cubicBezTo>
                  <a:pt x="110" y="59"/>
                  <a:pt x="123" y="54"/>
                  <a:pt x="131" y="52"/>
                </a:cubicBezTo>
                <a:cubicBezTo>
                  <a:pt x="131" y="52"/>
                  <a:pt x="131" y="52"/>
                  <a:pt x="131" y="52"/>
                </a:cubicBezTo>
                <a:cubicBezTo>
                  <a:pt x="137" y="50"/>
                  <a:pt x="135" y="47"/>
                  <a:pt x="134" y="45"/>
                </a:cubicBezTo>
                <a:cubicBezTo>
                  <a:pt x="134" y="45"/>
                  <a:pt x="134" y="45"/>
                  <a:pt x="134" y="45"/>
                </a:cubicBezTo>
                <a:cubicBezTo>
                  <a:pt x="129" y="40"/>
                  <a:pt x="125" y="20"/>
                  <a:pt x="141" y="20"/>
                </a:cubicBezTo>
                <a:cubicBezTo>
                  <a:pt x="157" y="20"/>
                  <a:pt x="152" y="40"/>
                  <a:pt x="147" y="45"/>
                </a:cubicBezTo>
                <a:cubicBezTo>
                  <a:pt x="147" y="45"/>
                  <a:pt x="147" y="45"/>
                  <a:pt x="147" y="45"/>
                </a:cubicBezTo>
                <a:cubicBezTo>
                  <a:pt x="146" y="47"/>
                  <a:pt x="144" y="50"/>
                  <a:pt x="150" y="52"/>
                </a:cubicBezTo>
                <a:cubicBezTo>
                  <a:pt x="159" y="54"/>
                  <a:pt x="171" y="59"/>
                  <a:pt x="171" y="79"/>
                </a:cubicBezTo>
                <a:cubicBezTo>
                  <a:pt x="171" y="87"/>
                  <a:pt x="141" y="86"/>
                  <a:pt x="141" y="86"/>
                </a:cubicBezTo>
                <a:cubicBezTo>
                  <a:pt x="141" y="86"/>
                  <a:pt x="110" y="87"/>
                  <a:pt x="110" y="79"/>
                </a:cubicBezTo>
                <a:close/>
                <a:moveTo>
                  <a:pt x="225" y="225"/>
                </a:moveTo>
                <a:cubicBezTo>
                  <a:pt x="225" y="225"/>
                  <a:pt x="194" y="226"/>
                  <a:pt x="194" y="217"/>
                </a:cubicBezTo>
                <a:cubicBezTo>
                  <a:pt x="194" y="198"/>
                  <a:pt x="207" y="193"/>
                  <a:pt x="216" y="191"/>
                </a:cubicBezTo>
                <a:cubicBezTo>
                  <a:pt x="216" y="191"/>
                  <a:pt x="216" y="191"/>
                  <a:pt x="216" y="191"/>
                </a:cubicBezTo>
                <a:cubicBezTo>
                  <a:pt x="221" y="189"/>
                  <a:pt x="220" y="185"/>
                  <a:pt x="219" y="184"/>
                </a:cubicBezTo>
                <a:cubicBezTo>
                  <a:pt x="219" y="184"/>
                  <a:pt x="218" y="184"/>
                  <a:pt x="218" y="184"/>
                </a:cubicBezTo>
                <a:cubicBezTo>
                  <a:pt x="213" y="179"/>
                  <a:pt x="209" y="159"/>
                  <a:pt x="225" y="159"/>
                </a:cubicBezTo>
                <a:cubicBezTo>
                  <a:pt x="241" y="159"/>
                  <a:pt x="237" y="179"/>
                  <a:pt x="232" y="184"/>
                </a:cubicBezTo>
                <a:cubicBezTo>
                  <a:pt x="232" y="184"/>
                  <a:pt x="231" y="184"/>
                  <a:pt x="231" y="184"/>
                </a:cubicBezTo>
                <a:cubicBezTo>
                  <a:pt x="230" y="185"/>
                  <a:pt x="228" y="189"/>
                  <a:pt x="234" y="191"/>
                </a:cubicBezTo>
                <a:cubicBezTo>
                  <a:pt x="243" y="193"/>
                  <a:pt x="256" y="198"/>
                  <a:pt x="256" y="217"/>
                </a:cubicBezTo>
                <a:cubicBezTo>
                  <a:pt x="256" y="226"/>
                  <a:pt x="225" y="225"/>
                  <a:pt x="225" y="225"/>
                </a:cubicBezTo>
                <a:close/>
              </a:path>
            </a:pathLst>
          </a:custGeom>
          <a:solidFill>
            <a:srgbClr val="4141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IE" dirty="0">
              <a:solidFill>
                <a:srgbClr val="000000"/>
              </a:solidFill>
              <a:latin typeface="Arial" charset="0"/>
              <a:cs typeface="Arial" charset="0"/>
            </a:endParaRPr>
          </a:p>
        </p:txBody>
      </p:sp>
      <p:sp>
        <p:nvSpPr>
          <p:cNvPr id="27" name="Content Placeholder 5"/>
          <p:cNvSpPr txBox="1">
            <a:spLocks/>
          </p:cNvSpPr>
          <p:nvPr/>
        </p:nvSpPr>
        <p:spPr>
          <a:xfrm>
            <a:off x="1950139" y="5288341"/>
            <a:ext cx="4812964" cy="1490519"/>
          </a:xfrm>
          <a:prstGeom prst="rect">
            <a:avLst/>
          </a:prstGeom>
          <a:ln>
            <a:solidFill>
              <a:schemeClr val="tx2"/>
            </a:solidFill>
            <a:prstDash val="lgDash"/>
          </a:ln>
        </p:spPr>
        <p:txBody>
          <a:bodyPr vert="horz" lIns="36000" tIns="45720" rIns="0" bIns="0" rtlCol="0">
            <a:noAutofit/>
          </a:bodyPr>
          <a:lstStyle>
            <a:lvl1pPr marL="17621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1pPr>
            <a:lvl2pPr marL="361950" indent="-185738"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2pPr>
            <a:lvl3pPr marL="538163" indent="-176213"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3pPr>
            <a:lvl4pPr marL="715963" indent="-17780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4pPr>
            <a:lvl5pPr marL="900113" indent="-184150" algn="l" rtl="0" eaLnBrk="1" fontAlgn="base" hangingPunct="1">
              <a:spcBef>
                <a:spcPts val="600"/>
              </a:spcBef>
              <a:spcAft>
                <a:spcPct val="0"/>
              </a:spcAft>
              <a:buFont typeface="Arial" pitchFamily="34" charset="0"/>
              <a:buChar char="•"/>
              <a:defRPr sz="1600" kern="1200">
                <a:solidFill>
                  <a:schemeClr val="tx2"/>
                </a:solidFill>
                <a:latin typeface="+mn-lt"/>
                <a:ea typeface="Arial" pitchFamily="-105" charset="-5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200" dirty="0">
              <a:solidFill>
                <a:srgbClr val="666666"/>
              </a:solidFill>
            </a:endParaRPr>
          </a:p>
        </p:txBody>
      </p:sp>
      <p:sp>
        <p:nvSpPr>
          <p:cNvPr id="28" name="TextBox 27"/>
          <p:cNvSpPr txBox="1"/>
          <p:nvPr/>
        </p:nvSpPr>
        <p:spPr>
          <a:xfrm>
            <a:off x="1964876" y="5288341"/>
            <a:ext cx="4783490" cy="1384995"/>
          </a:xfrm>
          <a:prstGeom prst="rect">
            <a:avLst/>
          </a:prstGeom>
          <a:noFill/>
        </p:spPr>
        <p:txBody>
          <a:bodyPr wrap="square" rtlCol="0">
            <a:spAutoFit/>
          </a:bodyPr>
          <a:lstStyle/>
          <a:p>
            <a:pPr marL="171450" indent="-171450" fontAlgn="base">
              <a:spcBef>
                <a:spcPct val="0"/>
              </a:spcBef>
              <a:spcAft>
                <a:spcPct val="0"/>
              </a:spcAft>
              <a:buFont typeface="Arial" panose="020B0604020202020204" pitchFamily="34" charset="0"/>
              <a:buChar char="•"/>
            </a:pPr>
            <a:r>
              <a:rPr lang="en-US" sz="1200" dirty="0">
                <a:solidFill>
                  <a:srgbClr val="000000"/>
                </a:solidFill>
                <a:latin typeface="Arial" charset="0"/>
                <a:cs typeface="Arial" charset="0"/>
              </a:rPr>
              <a:t>Core group of influencers identified based on behaviors and associations (RRR)</a:t>
            </a:r>
          </a:p>
          <a:p>
            <a:pPr marL="171450" indent="-171450" fontAlgn="base">
              <a:spcBef>
                <a:spcPct val="0"/>
              </a:spcBef>
              <a:spcAft>
                <a:spcPct val="0"/>
              </a:spcAft>
              <a:buFont typeface="Arial" panose="020B0604020202020204" pitchFamily="34" charset="0"/>
              <a:buChar char="•"/>
            </a:pPr>
            <a:r>
              <a:rPr lang="en-US" sz="1200" dirty="0">
                <a:solidFill>
                  <a:srgbClr val="000000"/>
                </a:solidFill>
                <a:latin typeface="Arial" charset="0"/>
                <a:cs typeface="Arial" charset="0"/>
              </a:rPr>
              <a:t>Number of associations separating a nominal from the Core group (SNA)</a:t>
            </a:r>
          </a:p>
          <a:p>
            <a:pPr marL="171450" indent="-171450" fontAlgn="base">
              <a:spcBef>
                <a:spcPct val="0"/>
              </a:spcBef>
              <a:spcAft>
                <a:spcPct val="0"/>
              </a:spcAft>
              <a:buFont typeface="Arial" panose="020B0604020202020204" pitchFamily="34" charset="0"/>
              <a:buChar char="•"/>
            </a:pPr>
            <a:r>
              <a:rPr lang="en-US" sz="1200" dirty="0">
                <a:solidFill>
                  <a:srgbClr val="000000"/>
                </a:solidFill>
                <a:latin typeface="Arial" charset="0"/>
                <a:cs typeface="Arial" charset="0"/>
              </a:rPr>
              <a:t>Target variable created (</a:t>
            </a:r>
            <a:r>
              <a:rPr lang="en-GB" sz="1200" dirty="0">
                <a:solidFill>
                  <a:srgbClr val="000000"/>
                </a:solidFill>
                <a:latin typeface="Arial" charset="0"/>
                <a:cs typeface="Arial" charset="0"/>
              </a:rPr>
              <a:t>i.e. those who transition to become an “influencer” in co-offending) to drive KPIs and development of the model </a:t>
            </a:r>
            <a:endParaRPr lang="en-US" sz="1200" dirty="0">
              <a:solidFill>
                <a:srgbClr val="000000"/>
              </a:solidFill>
              <a:latin typeface="Arial" charset="0"/>
              <a:cs typeface="Arial" charset="0"/>
            </a:endParaRPr>
          </a:p>
        </p:txBody>
      </p:sp>
      <p:sp>
        <p:nvSpPr>
          <p:cNvPr id="29" name="Bent Arrow 28"/>
          <p:cNvSpPr/>
          <p:nvPr/>
        </p:nvSpPr>
        <p:spPr>
          <a:xfrm rot="10800000">
            <a:off x="6866442" y="5012180"/>
            <a:ext cx="813816" cy="868680"/>
          </a:xfrm>
          <a:prstGeom prst="bentArrow">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000000"/>
              </a:solidFill>
            </a:endParaRPr>
          </a:p>
        </p:txBody>
      </p:sp>
      <p:pic>
        <p:nvPicPr>
          <p:cNvPr id="49" name="Picture 48"/>
          <p:cNvPicPr>
            <a:picLocks noChangeAspect="1"/>
          </p:cNvPicPr>
          <p:nvPr/>
        </p:nvPicPr>
        <p:blipFill>
          <a:blip r:embed="rId10"/>
          <a:stretch>
            <a:fillRect/>
          </a:stretch>
        </p:blipFill>
        <p:spPr>
          <a:xfrm>
            <a:off x="5717968" y="2434285"/>
            <a:ext cx="725487" cy="664522"/>
          </a:xfrm>
          <a:prstGeom prst="rect">
            <a:avLst/>
          </a:prstGeom>
        </p:spPr>
      </p:pic>
    </p:spTree>
    <p:extLst>
      <p:ext uri="{BB962C8B-B14F-4D97-AF65-F5344CB8AC3E}">
        <p14:creationId xmlns:p14="http://schemas.microsoft.com/office/powerpoint/2010/main" val="16387898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The initial phases to understand and segment the data have provided some insight on the co-offending demographic </a:t>
            </a:r>
            <a:endParaRPr lang="en-GB" sz="1800" dirty="0"/>
          </a:p>
        </p:txBody>
      </p:sp>
      <p:sp>
        <p:nvSpPr>
          <p:cNvPr id="3" name="Content Placeholder 2"/>
          <p:cNvSpPr>
            <a:spLocks noGrp="1"/>
          </p:cNvSpPr>
          <p:nvPr>
            <p:ph sz="quarter" idx="11"/>
          </p:nvPr>
        </p:nvSpPr>
        <p:spPr>
          <a:xfrm>
            <a:off x="2906496" y="2069631"/>
            <a:ext cx="7309475" cy="692464"/>
          </a:xfrm>
        </p:spPr>
        <p:txBody>
          <a:bodyPr/>
          <a:lstStyle/>
          <a:p>
            <a:pPr marL="0" indent="0">
              <a:buNone/>
            </a:pPr>
            <a:r>
              <a:rPr lang="en-GB" sz="1200" dirty="0"/>
              <a:t>The younger you are when you commit a co-offending offence the more likely for you to go ahead to commit other crimes. Only 35% of people who first co-offend at age 23 or above go on to commit another crime </a:t>
            </a:r>
          </a:p>
        </p:txBody>
      </p:sp>
      <p:sp>
        <p:nvSpPr>
          <p:cNvPr id="4" name="Title 3"/>
          <p:cNvSpPr>
            <a:spLocks noGrp="1"/>
          </p:cNvSpPr>
          <p:nvPr>
            <p:ph type="title"/>
          </p:nvPr>
        </p:nvSpPr>
        <p:spPr>
          <a:xfrm>
            <a:off x="1979614" y="125731"/>
            <a:ext cx="6736757" cy="1002979"/>
          </a:xfrm>
        </p:spPr>
        <p:txBody>
          <a:bodyPr vert="horz" lIns="0" tIns="45720" rIns="0" bIns="0" rtlCol="0" anchor="b" anchorCtr="0">
            <a:noAutofit/>
          </a:bodyPr>
          <a:lstStyle/>
          <a:p>
            <a:r>
              <a:rPr lang="en-US" sz="2300" dirty="0"/>
              <a:t>Insight from the data can be gained at each step of the analysis…..</a:t>
            </a:r>
            <a:endParaRPr lang="en-GB" sz="2300" dirty="0"/>
          </a:p>
        </p:txBody>
      </p:sp>
      <p:grpSp>
        <p:nvGrpSpPr>
          <p:cNvPr id="5" name="Group 4"/>
          <p:cNvGrpSpPr/>
          <p:nvPr/>
        </p:nvGrpSpPr>
        <p:grpSpPr>
          <a:xfrm>
            <a:off x="1573342" y="3601410"/>
            <a:ext cx="910585" cy="651260"/>
            <a:chOff x="1209675" y="5014913"/>
            <a:chExt cx="1150938" cy="1019175"/>
          </a:xfrm>
          <a:solidFill>
            <a:schemeClr val="accent1"/>
          </a:solidFill>
        </p:grpSpPr>
        <p:sp>
          <p:nvSpPr>
            <p:cNvPr id="6" name="Freeform 49"/>
            <p:cNvSpPr>
              <a:spLocks noChangeArrowheads="1"/>
            </p:cNvSpPr>
            <p:nvPr/>
          </p:nvSpPr>
          <p:spPr bwMode="auto">
            <a:xfrm>
              <a:off x="1209675" y="5545138"/>
              <a:ext cx="458788" cy="488950"/>
            </a:xfrm>
            <a:custGeom>
              <a:avLst/>
              <a:gdLst>
                <a:gd name="T0" fmla="*/ 1206 w 1275"/>
                <a:gd name="T1" fmla="*/ 992 h 1359"/>
                <a:gd name="T2" fmla="*/ 1206 w 1275"/>
                <a:gd name="T3" fmla="*/ 992 h 1359"/>
                <a:gd name="T4" fmla="*/ 896 w 1275"/>
                <a:gd name="T5" fmla="*/ 785 h 1359"/>
                <a:gd name="T6" fmla="*/ 896 w 1275"/>
                <a:gd name="T7" fmla="*/ 629 h 1359"/>
                <a:gd name="T8" fmla="*/ 940 w 1275"/>
                <a:gd name="T9" fmla="*/ 510 h 1359"/>
                <a:gd name="T10" fmla="*/ 940 w 1275"/>
                <a:gd name="T11" fmla="*/ 279 h 1359"/>
                <a:gd name="T12" fmla="*/ 661 w 1275"/>
                <a:gd name="T13" fmla="*/ 0 h 1359"/>
                <a:gd name="T14" fmla="*/ 613 w 1275"/>
                <a:gd name="T15" fmla="*/ 0 h 1359"/>
                <a:gd name="T16" fmla="*/ 335 w 1275"/>
                <a:gd name="T17" fmla="*/ 279 h 1359"/>
                <a:gd name="T18" fmla="*/ 335 w 1275"/>
                <a:gd name="T19" fmla="*/ 510 h 1359"/>
                <a:gd name="T20" fmla="*/ 378 w 1275"/>
                <a:gd name="T21" fmla="*/ 629 h 1359"/>
                <a:gd name="T22" fmla="*/ 378 w 1275"/>
                <a:gd name="T23" fmla="*/ 785 h 1359"/>
                <a:gd name="T24" fmla="*/ 68 w 1275"/>
                <a:gd name="T25" fmla="*/ 988 h 1359"/>
                <a:gd name="T26" fmla="*/ 0 w 1275"/>
                <a:gd name="T27" fmla="*/ 1131 h 1359"/>
                <a:gd name="T28" fmla="*/ 0 w 1275"/>
                <a:gd name="T29" fmla="*/ 1290 h 1359"/>
                <a:gd name="T30" fmla="*/ 72 w 1275"/>
                <a:gd name="T31" fmla="*/ 1358 h 1359"/>
                <a:gd name="T32" fmla="*/ 140 w 1275"/>
                <a:gd name="T33" fmla="*/ 1290 h 1359"/>
                <a:gd name="T34" fmla="*/ 140 w 1275"/>
                <a:gd name="T35" fmla="*/ 1131 h 1359"/>
                <a:gd name="T36" fmla="*/ 156 w 1275"/>
                <a:gd name="T37" fmla="*/ 1095 h 1359"/>
                <a:gd name="T38" fmla="*/ 156 w 1275"/>
                <a:gd name="T39" fmla="*/ 1095 h 1359"/>
                <a:gd name="T40" fmla="*/ 470 w 1275"/>
                <a:gd name="T41" fmla="*/ 892 h 1359"/>
                <a:gd name="T42" fmla="*/ 514 w 1275"/>
                <a:gd name="T43" fmla="*/ 820 h 1359"/>
                <a:gd name="T44" fmla="*/ 514 w 1275"/>
                <a:gd name="T45" fmla="*/ 598 h 1359"/>
                <a:gd name="T46" fmla="*/ 482 w 1275"/>
                <a:gd name="T47" fmla="*/ 542 h 1359"/>
                <a:gd name="T48" fmla="*/ 470 w 1275"/>
                <a:gd name="T49" fmla="*/ 510 h 1359"/>
                <a:gd name="T50" fmla="*/ 470 w 1275"/>
                <a:gd name="T51" fmla="*/ 279 h 1359"/>
                <a:gd name="T52" fmla="*/ 609 w 1275"/>
                <a:gd name="T53" fmla="*/ 140 h 1359"/>
                <a:gd name="T54" fmla="*/ 657 w 1275"/>
                <a:gd name="T55" fmla="*/ 140 h 1359"/>
                <a:gd name="T56" fmla="*/ 796 w 1275"/>
                <a:gd name="T57" fmla="*/ 279 h 1359"/>
                <a:gd name="T58" fmla="*/ 796 w 1275"/>
                <a:gd name="T59" fmla="*/ 510 h 1359"/>
                <a:gd name="T60" fmla="*/ 784 w 1275"/>
                <a:gd name="T61" fmla="*/ 542 h 1359"/>
                <a:gd name="T62" fmla="*/ 753 w 1275"/>
                <a:gd name="T63" fmla="*/ 598 h 1359"/>
                <a:gd name="T64" fmla="*/ 753 w 1275"/>
                <a:gd name="T65" fmla="*/ 820 h 1359"/>
                <a:gd name="T66" fmla="*/ 796 w 1275"/>
                <a:gd name="T67" fmla="*/ 892 h 1359"/>
                <a:gd name="T68" fmla="*/ 808 w 1275"/>
                <a:gd name="T69" fmla="*/ 900 h 1359"/>
                <a:gd name="T70" fmla="*/ 1111 w 1275"/>
                <a:gd name="T71" fmla="*/ 1095 h 1359"/>
                <a:gd name="T72" fmla="*/ 1127 w 1275"/>
                <a:gd name="T73" fmla="*/ 1131 h 1359"/>
                <a:gd name="T74" fmla="*/ 1127 w 1275"/>
                <a:gd name="T75" fmla="*/ 1290 h 1359"/>
                <a:gd name="T76" fmla="*/ 1203 w 1275"/>
                <a:gd name="T77" fmla="*/ 1358 h 1359"/>
                <a:gd name="T78" fmla="*/ 1274 w 1275"/>
                <a:gd name="T79" fmla="*/ 1290 h 1359"/>
                <a:gd name="T80" fmla="*/ 1274 w 1275"/>
                <a:gd name="T81" fmla="*/ 1131 h 1359"/>
                <a:gd name="T82" fmla="*/ 1206 w 1275"/>
                <a:gd name="T83" fmla="*/ 99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5" h="1359">
                  <a:moveTo>
                    <a:pt x="1206" y="992"/>
                  </a:moveTo>
                  <a:lnTo>
                    <a:pt x="1206" y="992"/>
                  </a:lnTo>
                  <a:cubicBezTo>
                    <a:pt x="1079" y="884"/>
                    <a:pt x="944" y="813"/>
                    <a:pt x="896" y="785"/>
                  </a:cubicBezTo>
                  <a:cubicBezTo>
                    <a:pt x="896" y="629"/>
                    <a:pt x="896" y="629"/>
                    <a:pt x="896" y="629"/>
                  </a:cubicBezTo>
                  <a:cubicBezTo>
                    <a:pt x="924" y="598"/>
                    <a:pt x="940" y="554"/>
                    <a:pt x="940" y="510"/>
                  </a:cubicBezTo>
                  <a:cubicBezTo>
                    <a:pt x="940" y="279"/>
                    <a:pt x="940" y="279"/>
                    <a:pt x="940" y="279"/>
                  </a:cubicBezTo>
                  <a:cubicBezTo>
                    <a:pt x="940" y="124"/>
                    <a:pt x="816" y="0"/>
                    <a:pt x="661" y="0"/>
                  </a:cubicBezTo>
                  <a:cubicBezTo>
                    <a:pt x="613" y="0"/>
                    <a:pt x="613" y="0"/>
                    <a:pt x="613" y="0"/>
                  </a:cubicBezTo>
                  <a:cubicBezTo>
                    <a:pt x="458" y="0"/>
                    <a:pt x="335" y="124"/>
                    <a:pt x="335" y="279"/>
                  </a:cubicBezTo>
                  <a:cubicBezTo>
                    <a:pt x="335" y="510"/>
                    <a:pt x="335" y="510"/>
                    <a:pt x="335" y="510"/>
                  </a:cubicBezTo>
                  <a:cubicBezTo>
                    <a:pt x="335" y="554"/>
                    <a:pt x="351" y="598"/>
                    <a:pt x="378" y="629"/>
                  </a:cubicBezTo>
                  <a:cubicBezTo>
                    <a:pt x="378" y="785"/>
                    <a:pt x="378" y="785"/>
                    <a:pt x="378" y="785"/>
                  </a:cubicBezTo>
                  <a:cubicBezTo>
                    <a:pt x="331" y="809"/>
                    <a:pt x="195" y="884"/>
                    <a:pt x="68" y="988"/>
                  </a:cubicBezTo>
                  <a:cubicBezTo>
                    <a:pt x="28" y="1020"/>
                    <a:pt x="0" y="1075"/>
                    <a:pt x="0" y="1131"/>
                  </a:cubicBezTo>
                  <a:cubicBezTo>
                    <a:pt x="0" y="1290"/>
                    <a:pt x="0" y="1290"/>
                    <a:pt x="0" y="1290"/>
                  </a:cubicBezTo>
                  <a:cubicBezTo>
                    <a:pt x="0" y="1326"/>
                    <a:pt x="32" y="1358"/>
                    <a:pt x="72" y="1358"/>
                  </a:cubicBezTo>
                  <a:cubicBezTo>
                    <a:pt x="108" y="1358"/>
                    <a:pt x="140" y="1326"/>
                    <a:pt x="140" y="1290"/>
                  </a:cubicBezTo>
                  <a:cubicBezTo>
                    <a:pt x="140" y="1131"/>
                    <a:pt x="140" y="1131"/>
                    <a:pt x="140" y="1131"/>
                  </a:cubicBezTo>
                  <a:cubicBezTo>
                    <a:pt x="140" y="1115"/>
                    <a:pt x="144" y="1103"/>
                    <a:pt x="156" y="1095"/>
                  </a:cubicBezTo>
                  <a:lnTo>
                    <a:pt x="156" y="1095"/>
                  </a:lnTo>
                  <a:cubicBezTo>
                    <a:pt x="291" y="984"/>
                    <a:pt x="438" y="908"/>
                    <a:pt x="470" y="892"/>
                  </a:cubicBezTo>
                  <a:cubicBezTo>
                    <a:pt x="498" y="880"/>
                    <a:pt x="514" y="852"/>
                    <a:pt x="514" y="820"/>
                  </a:cubicBezTo>
                  <a:cubicBezTo>
                    <a:pt x="514" y="598"/>
                    <a:pt x="514" y="598"/>
                    <a:pt x="514" y="598"/>
                  </a:cubicBezTo>
                  <a:cubicBezTo>
                    <a:pt x="514" y="574"/>
                    <a:pt x="502" y="554"/>
                    <a:pt x="482" y="542"/>
                  </a:cubicBezTo>
                  <a:cubicBezTo>
                    <a:pt x="474" y="534"/>
                    <a:pt x="470" y="522"/>
                    <a:pt x="470" y="510"/>
                  </a:cubicBezTo>
                  <a:cubicBezTo>
                    <a:pt x="470" y="279"/>
                    <a:pt x="470" y="279"/>
                    <a:pt x="470" y="279"/>
                  </a:cubicBezTo>
                  <a:cubicBezTo>
                    <a:pt x="470" y="204"/>
                    <a:pt x="534" y="140"/>
                    <a:pt x="609" y="140"/>
                  </a:cubicBezTo>
                  <a:cubicBezTo>
                    <a:pt x="657" y="140"/>
                    <a:pt x="657" y="140"/>
                    <a:pt x="657" y="140"/>
                  </a:cubicBezTo>
                  <a:cubicBezTo>
                    <a:pt x="733" y="140"/>
                    <a:pt x="796" y="204"/>
                    <a:pt x="796" y="279"/>
                  </a:cubicBezTo>
                  <a:cubicBezTo>
                    <a:pt x="796" y="510"/>
                    <a:pt x="796" y="510"/>
                    <a:pt x="796" y="510"/>
                  </a:cubicBezTo>
                  <a:cubicBezTo>
                    <a:pt x="796" y="522"/>
                    <a:pt x="792" y="534"/>
                    <a:pt x="784" y="542"/>
                  </a:cubicBezTo>
                  <a:cubicBezTo>
                    <a:pt x="765" y="554"/>
                    <a:pt x="753" y="574"/>
                    <a:pt x="753" y="598"/>
                  </a:cubicBezTo>
                  <a:cubicBezTo>
                    <a:pt x="753" y="820"/>
                    <a:pt x="753" y="820"/>
                    <a:pt x="753" y="820"/>
                  </a:cubicBezTo>
                  <a:cubicBezTo>
                    <a:pt x="753" y="852"/>
                    <a:pt x="769" y="880"/>
                    <a:pt x="796" y="892"/>
                  </a:cubicBezTo>
                  <a:cubicBezTo>
                    <a:pt x="800" y="892"/>
                    <a:pt x="804" y="896"/>
                    <a:pt x="808" y="900"/>
                  </a:cubicBezTo>
                  <a:cubicBezTo>
                    <a:pt x="856" y="924"/>
                    <a:pt x="988" y="996"/>
                    <a:pt x="1111" y="1095"/>
                  </a:cubicBezTo>
                  <a:cubicBezTo>
                    <a:pt x="1123" y="1103"/>
                    <a:pt x="1127" y="1115"/>
                    <a:pt x="1127" y="1131"/>
                  </a:cubicBezTo>
                  <a:cubicBezTo>
                    <a:pt x="1127" y="1290"/>
                    <a:pt x="1127" y="1290"/>
                    <a:pt x="1127" y="1290"/>
                  </a:cubicBezTo>
                  <a:cubicBezTo>
                    <a:pt x="1127" y="1330"/>
                    <a:pt x="1167" y="1358"/>
                    <a:pt x="1203" y="1358"/>
                  </a:cubicBezTo>
                  <a:cubicBezTo>
                    <a:pt x="1242" y="1358"/>
                    <a:pt x="1274" y="1326"/>
                    <a:pt x="1274" y="1290"/>
                  </a:cubicBezTo>
                  <a:cubicBezTo>
                    <a:pt x="1274" y="1131"/>
                    <a:pt x="1274" y="1131"/>
                    <a:pt x="1274" y="1131"/>
                  </a:cubicBezTo>
                  <a:cubicBezTo>
                    <a:pt x="1274" y="1075"/>
                    <a:pt x="1250" y="1027"/>
                    <a:pt x="1206" y="9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cs typeface="Arial" charset="0"/>
              </a:endParaRPr>
            </a:p>
          </p:txBody>
        </p:sp>
        <p:sp>
          <p:nvSpPr>
            <p:cNvPr id="7" name="Freeform 50"/>
            <p:cNvSpPr>
              <a:spLocks noChangeArrowheads="1"/>
            </p:cNvSpPr>
            <p:nvPr/>
          </p:nvSpPr>
          <p:spPr bwMode="auto">
            <a:xfrm>
              <a:off x="1557338" y="5014913"/>
              <a:ext cx="455612" cy="490537"/>
            </a:xfrm>
            <a:custGeom>
              <a:avLst/>
              <a:gdLst>
                <a:gd name="T0" fmla="*/ 71 w 1267"/>
                <a:gd name="T1" fmla="*/ 1362 h 1363"/>
                <a:gd name="T2" fmla="*/ 71 w 1267"/>
                <a:gd name="T3" fmla="*/ 1362 h 1363"/>
                <a:gd name="T4" fmla="*/ 139 w 1267"/>
                <a:gd name="T5" fmla="*/ 1290 h 1363"/>
                <a:gd name="T6" fmla="*/ 139 w 1267"/>
                <a:gd name="T7" fmla="*/ 1131 h 1363"/>
                <a:gd name="T8" fmla="*/ 155 w 1267"/>
                <a:gd name="T9" fmla="*/ 1099 h 1363"/>
                <a:gd name="T10" fmla="*/ 155 w 1267"/>
                <a:gd name="T11" fmla="*/ 1099 h 1363"/>
                <a:gd name="T12" fmla="*/ 469 w 1267"/>
                <a:gd name="T13" fmla="*/ 896 h 1363"/>
                <a:gd name="T14" fmla="*/ 517 w 1267"/>
                <a:gd name="T15" fmla="*/ 824 h 1363"/>
                <a:gd name="T16" fmla="*/ 517 w 1267"/>
                <a:gd name="T17" fmla="*/ 602 h 1363"/>
                <a:gd name="T18" fmla="*/ 481 w 1267"/>
                <a:gd name="T19" fmla="*/ 542 h 1363"/>
                <a:gd name="T20" fmla="*/ 469 w 1267"/>
                <a:gd name="T21" fmla="*/ 514 h 1363"/>
                <a:gd name="T22" fmla="*/ 469 w 1267"/>
                <a:gd name="T23" fmla="*/ 283 h 1363"/>
                <a:gd name="T24" fmla="*/ 609 w 1267"/>
                <a:gd name="T25" fmla="*/ 140 h 1363"/>
                <a:gd name="T26" fmla="*/ 656 w 1267"/>
                <a:gd name="T27" fmla="*/ 140 h 1363"/>
                <a:gd name="T28" fmla="*/ 796 w 1267"/>
                <a:gd name="T29" fmla="*/ 283 h 1363"/>
                <a:gd name="T30" fmla="*/ 796 w 1267"/>
                <a:gd name="T31" fmla="*/ 514 h 1363"/>
                <a:gd name="T32" fmla="*/ 784 w 1267"/>
                <a:gd name="T33" fmla="*/ 542 h 1363"/>
                <a:gd name="T34" fmla="*/ 752 w 1267"/>
                <a:gd name="T35" fmla="*/ 602 h 1363"/>
                <a:gd name="T36" fmla="*/ 752 w 1267"/>
                <a:gd name="T37" fmla="*/ 824 h 1363"/>
                <a:gd name="T38" fmla="*/ 796 w 1267"/>
                <a:gd name="T39" fmla="*/ 896 h 1363"/>
                <a:gd name="T40" fmla="*/ 808 w 1267"/>
                <a:gd name="T41" fmla="*/ 900 h 1363"/>
                <a:gd name="T42" fmla="*/ 1110 w 1267"/>
                <a:gd name="T43" fmla="*/ 1099 h 1363"/>
                <a:gd name="T44" fmla="*/ 1126 w 1267"/>
                <a:gd name="T45" fmla="*/ 1131 h 1363"/>
                <a:gd name="T46" fmla="*/ 1126 w 1267"/>
                <a:gd name="T47" fmla="*/ 1290 h 1363"/>
                <a:gd name="T48" fmla="*/ 1198 w 1267"/>
                <a:gd name="T49" fmla="*/ 1362 h 1363"/>
                <a:gd name="T50" fmla="*/ 1266 w 1267"/>
                <a:gd name="T51" fmla="*/ 1290 h 1363"/>
                <a:gd name="T52" fmla="*/ 1266 w 1267"/>
                <a:gd name="T53" fmla="*/ 1131 h 1363"/>
                <a:gd name="T54" fmla="*/ 1198 w 1267"/>
                <a:gd name="T55" fmla="*/ 992 h 1363"/>
                <a:gd name="T56" fmla="*/ 887 w 1267"/>
                <a:gd name="T57" fmla="*/ 789 h 1363"/>
                <a:gd name="T58" fmla="*/ 887 w 1267"/>
                <a:gd name="T59" fmla="*/ 633 h 1363"/>
                <a:gd name="T60" fmla="*/ 935 w 1267"/>
                <a:gd name="T61" fmla="*/ 514 h 1363"/>
                <a:gd name="T62" fmla="*/ 935 w 1267"/>
                <a:gd name="T63" fmla="*/ 283 h 1363"/>
                <a:gd name="T64" fmla="*/ 653 w 1267"/>
                <a:gd name="T65" fmla="*/ 0 h 1363"/>
                <a:gd name="T66" fmla="*/ 605 w 1267"/>
                <a:gd name="T67" fmla="*/ 0 h 1363"/>
                <a:gd name="T68" fmla="*/ 326 w 1267"/>
                <a:gd name="T69" fmla="*/ 283 h 1363"/>
                <a:gd name="T70" fmla="*/ 326 w 1267"/>
                <a:gd name="T71" fmla="*/ 514 h 1363"/>
                <a:gd name="T72" fmla="*/ 374 w 1267"/>
                <a:gd name="T73" fmla="*/ 633 h 1363"/>
                <a:gd name="T74" fmla="*/ 374 w 1267"/>
                <a:gd name="T75" fmla="*/ 789 h 1363"/>
                <a:gd name="T76" fmla="*/ 67 w 1267"/>
                <a:gd name="T77" fmla="*/ 992 h 1363"/>
                <a:gd name="T78" fmla="*/ 0 w 1267"/>
                <a:gd name="T79" fmla="*/ 1131 h 1363"/>
                <a:gd name="T80" fmla="*/ 0 w 1267"/>
                <a:gd name="T81" fmla="*/ 1290 h 1363"/>
                <a:gd name="T82" fmla="*/ 71 w 1267"/>
                <a:gd name="T83" fmla="*/ 1362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67" h="1363">
                  <a:moveTo>
                    <a:pt x="71" y="1362"/>
                  </a:moveTo>
                  <a:lnTo>
                    <a:pt x="71" y="1362"/>
                  </a:lnTo>
                  <a:cubicBezTo>
                    <a:pt x="107" y="1362"/>
                    <a:pt x="139" y="1330"/>
                    <a:pt x="139" y="1290"/>
                  </a:cubicBezTo>
                  <a:cubicBezTo>
                    <a:pt x="139" y="1131"/>
                    <a:pt x="139" y="1131"/>
                    <a:pt x="139" y="1131"/>
                  </a:cubicBezTo>
                  <a:cubicBezTo>
                    <a:pt x="139" y="1119"/>
                    <a:pt x="147" y="1107"/>
                    <a:pt x="155" y="1099"/>
                  </a:cubicBezTo>
                  <a:lnTo>
                    <a:pt x="155" y="1099"/>
                  </a:lnTo>
                  <a:cubicBezTo>
                    <a:pt x="290" y="988"/>
                    <a:pt x="437" y="908"/>
                    <a:pt x="469" y="896"/>
                  </a:cubicBezTo>
                  <a:cubicBezTo>
                    <a:pt x="497" y="884"/>
                    <a:pt x="517" y="856"/>
                    <a:pt x="517" y="824"/>
                  </a:cubicBezTo>
                  <a:cubicBezTo>
                    <a:pt x="517" y="602"/>
                    <a:pt x="517" y="602"/>
                    <a:pt x="517" y="602"/>
                  </a:cubicBezTo>
                  <a:cubicBezTo>
                    <a:pt x="517" y="578"/>
                    <a:pt x="505" y="554"/>
                    <a:pt x="481" y="542"/>
                  </a:cubicBezTo>
                  <a:cubicBezTo>
                    <a:pt x="473" y="534"/>
                    <a:pt x="469" y="526"/>
                    <a:pt x="469" y="514"/>
                  </a:cubicBezTo>
                  <a:cubicBezTo>
                    <a:pt x="469" y="283"/>
                    <a:pt x="469" y="283"/>
                    <a:pt x="469" y="283"/>
                  </a:cubicBezTo>
                  <a:cubicBezTo>
                    <a:pt x="469" y="208"/>
                    <a:pt x="533" y="140"/>
                    <a:pt x="609" y="140"/>
                  </a:cubicBezTo>
                  <a:cubicBezTo>
                    <a:pt x="656" y="140"/>
                    <a:pt x="656" y="140"/>
                    <a:pt x="656" y="140"/>
                  </a:cubicBezTo>
                  <a:cubicBezTo>
                    <a:pt x="732" y="140"/>
                    <a:pt x="796" y="208"/>
                    <a:pt x="796" y="283"/>
                  </a:cubicBezTo>
                  <a:cubicBezTo>
                    <a:pt x="796" y="514"/>
                    <a:pt x="796" y="514"/>
                    <a:pt x="796" y="514"/>
                  </a:cubicBezTo>
                  <a:cubicBezTo>
                    <a:pt x="796" y="526"/>
                    <a:pt x="792" y="534"/>
                    <a:pt x="784" y="542"/>
                  </a:cubicBezTo>
                  <a:cubicBezTo>
                    <a:pt x="764" y="554"/>
                    <a:pt x="752" y="578"/>
                    <a:pt x="752" y="602"/>
                  </a:cubicBezTo>
                  <a:cubicBezTo>
                    <a:pt x="752" y="824"/>
                    <a:pt x="752" y="824"/>
                    <a:pt x="752" y="824"/>
                  </a:cubicBezTo>
                  <a:cubicBezTo>
                    <a:pt x="752" y="856"/>
                    <a:pt x="768" y="884"/>
                    <a:pt x="796" y="896"/>
                  </a:cubicBezTo>
                  <a:cubicBezTo>
                    <a:pt x="800" y="896"/>
                    <a:pt x="804" y="900"/>
                    <a:pt x="808" y="900"/>
                  </a:cubicBezTo>
                  <a:cubicBezTo>
                    <a:pt x="856" y="928"/>
                    <a:pt x="987" y="1000"/>
                    <a:pt x="1110" y="1099"/>
                  </a:cubicBezTo>
                  <a:cubicBezTo>
                    <a:pt x="1122" y="1107"/>
                    <a:pt x="1126" y="1119"/>
                    <a:pt x="1126" y="1131"/>
                  </a:cubicBezTo>
                  <a:cubicBezTo>
                    <a:pt x="1126" y="1290"/>
                    <a:pt x="1126" y="1290"/>
                    <a:pt x="1126" y="1290"/>
                  </a:cubicBezTo>
                  <a:cubicBezTo>
                    <a:pt x="1126" y="1330"/>
                    <a:pt x="1158" y="1362"/>
                    <a:pt x="1198" y="1362"/>
                  </a:cubicBezTo>
                  <a:cubicBezTo>
                    <a:pt x="1234" y="1362"/>
                    <a:pt x="1266" y="1330"/>
                    <a:pt x="1266" y="1290"/>
                  </a:cubicBezTo>
                  <a:cubicBezTo>
                    <a:pt x="1266" y="1131"/>
                    <a:pt x="1266" y="1131"/>
                    <a:pt x="1266" y="1131"/>
                  </a:cubicBezTo>
                  <a:cubicBezTo>
                    <a:pt x="1266" y="1079"/>
                    <a:pt x="1242" y="1028"/>
                    <a:pt x="1198" y="992"/>
                  </a:cubicBezTo>
                  <a:cubicBezTo>
                    <a:pt x="1070" y="888"/>
                    <a:pt x="935" y="813"/>
                    <a:pt x="887" y="789"/>
                  </a:cubicBezTo>
                  <a:cubicBezTo>
                    <a:pt x="887" y="633"/>
                    <a:pt x="887" y="633"/>
                    <a:pt x="887" y="633"/>
                  </a:cubicBezTo>
                  <a:cubicBezTo>
                    <a:pt x="919" y="602"/>
                    <a:pt x="935" y="558"/>
                    <a:pt x="935" y="514"/>
                  </a:cubicBezTo>
                  <a:cubicBezTo>
                    <a:pt x="935" y="283"/>
                    <a:pt x="935" y="283"/>
                    <a:pt x="935" y="283"/>
                  </a:cubicBezTo>
                  <a:cubicBezTo>
                    <a:pt x="935" y="128"/>
                    <a:pt x="808" y="0"/>
                    <a:pt x="653" y="0"/>
                  </a:cubicBezTo>
                  <a:cubicBezTo>
                    <a:pt x="605" y="0"/>
                    <a:pt x="605" y="0"/>
                    <a:pt x="605" y="0"/>
                  </a:cubicBezTo>
                  <a:cubicBezTo>
                    <a:pt x="449" y="0"/>
                    <a:pt x="326" y="128"/>
                    <a:pt x="326" y="283"/>
                  </a:cubicBezTo>
                  <a:cubicBezTo>
                    <a:pt x="326" y="514"/>
                    <a:pt x="326" y="514"/>
                    <a:pt x="326" y="514"/>
                  </a:cubicBezTo>
                  <a:cubicBezTo>
                    <a:pt x="326" y="558"/>
                    <a:pt x="342" y="602"/>
                    <a:pt x="374" y="633"/>
                  </a:cubicBezTo>
                  <a:cubicBezTo>
                    <a:pt x="374" y="789"/>
                    <a:pt x="374" y="789"/>
                    <a:pt x="374" y="789"/>
                  </a:cubicBezTo>
                  <a:cubicBezTo>
                    <a:pt x="314" y="817"/>
                    <a:pt x="183" y="888"/>
                    <a:pt x="67" y="992"/>
                  </a:cubicBezTo>
                  <a:cubicBezTo>
                    <a:pt x="28" y="1024"/>
                    <a:pt x="0" y="1079"/>
                    <a:pt x="0" y="1131"/>
                  </a:cubicBezTo>
                  <a:cubicBezTo>
                    <a:pt x="0" y="1290"/>
                    <a:pt x="0" y="1290"/>
                    <a:pt x="0" y="1290"/>
                  </a:cubicBezTo>
                  <a:cubicBezTo>
                    <a:pt x="0" y="1330"/>
                    <a:pt x="31" y="1362"/>
                    <a:pt x="71" y="136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cs typeface="Arial" charset="0"/>
              </a:endParaRPr>
            </a:p>
          </p:txBody>
        </p:sp>
        <p:sp>
          <p:nvSpPr>
            <p:cNvPr id="8" name="Freeform 51"/>
            <p:cNvSpPr>
              <a:spLocks noChangeArrowheads="1"/>
            </p:cNvSpPr>
            <p:nvPr/>
          </p:nvSpPr>
          <p:spPr bwMode="auto">
            <a:xfrm>
              <a:off x="1611314" y="5468939"/>
              <a:ext cx="349250" cy="304800"/>
            </a:xfrm>
            <a:custGeom>
              <a:avLst/>
              <a:gdLst>
                <a:gd name="T0" fmla="*/ 896 w 972"/>
                <a:gd name="T1" fmla="*/ 844 h 845"/>
                <a:gd name="T2" fmla="*/ 896 w 972"/>
                <a:gd name="T3" fmla="*/ 844 h 845"/>
                <a:gd name="T4" fmla="*/ 959 w 972"/>
                <a:gd name="T5" fmla="*/ 809 h 845"/>
                <a:gd name="T6" fmla="*/ 963 w 972"/>
                <a:gd name="T7" fmla="*/ 753 h 845"/>
                <a:gd name="T8" fmla="*/ 932 w 972"/>
                <a:gd name="T9" fmla="*/ 713 h 845"/>
                <a:gd name="T10" fmla="*/ 697 w 972"/>
                <a:gd name="T11" fmla="*/ 578 h 845"/>
                <a:gd name="T12" fmla="*/ 701 w 972"/>
                <a:gd name="T13" fmla="*/ 538 h 845"/>
                <a:gd name="T14" fmla="*/ 557 w 972"/>
                <a:gd name="T15" fmla="*/ 339 h 845"/>
                <a:gd name="T16" fmla="*/ 557 w 972"/>
                <a:gd name="T17" fmla="*/ 72 h 845"/>
                <a:gd name="T18" fmla="*/ 486 w 972"/>
                <a:gd name="T19" fmla="*/ 0 h 845"/>
                <a:gd name="T20" fmla="*/ 418 w 972"/>
                <a:gd name="T21" fmla="*/ 72 h 845"/>
                <a:gd name="T22" fmla="*/ 418 w 972"/>
                <a:gd name="T23" fmla="*/ 339 h 845"/>
                <a:gd name="T24" fmla="*/ 275 w 972"/>
                <a:gd name="T25" fmla="*/ 538 h 845"/>
                <a:gd name="T26" fmla="*/ 279 w 972"/>
                <a:gd name="T27" fmla="*/ 578 h 845"/>
                <a:gd name="T28" fmla="*/ 44 w 972"/>
                <a:gd name="T29" fmla="*/ 713 h 845"/>
                <a:gd name="T30" fmla="*/ 20 w 972"/>
                <a:gd name="T31" fmla="*/ 809 h 845"/>
                <a:gd name="T32" fmla="*/ 83 w 972"/>
                <a:gd name="T33" fmla="*/ 844 h 845"/>
                <a:gd name="T34" fmla="*/ 115 w 972"/>
                <a:gd name="T35" fmla="*/ 836 h 845"/>
                <a:gd name="T36" fmla="*/ 115 w 972"/>
                <a:gd name="T37" fmla="*/ 836 h 845"/>
                <a:gd name="T38" fmla="*/ 354 w 972"/>
                <a:gd name="T39" fmla="*/ 701 h 845"/>
                <a:gd name="T40" fmla="*/ 486 w 972"/>
                <a:gd name="T41" fmla="*/ 753 h 845"/>
                <a:gd name="T42" fmla="*/ 625 w 972"/>
                <a:gd name="T43" fmla="*/ 701 h 845"/>
                <a:gd name="T44" fmla="*/ 860 w 972"/>
                <a:gd name="T45" fmla="*/ 836 h 845"/>
                <a:gd name="T46" fmla="*/ 896 w 972"/>
                <a:gd name="T47" fmla="*/ 844 h 845"/>
                <a:gd name="T48" fmla="*/ 561 w 972"/>
                <a:gd name="T49" fmla="*/ 542 h 845"/>
                <a:gd name="T50" fmla="*/ 561 w 972"/>
                <a:gd name="T51" fmla="*/ 542 h 845"/>
                <a:gd name="T52" fmla="*/ 486 w 972"/>
                <a:gd name="T53" fmla="*/ 617 h 845"/>
                <a:gd name="T54" fmla="*/ 414 w 972"/>
                <a:gd name="T55" fmla="*/ 542 h 845"/>
                <a:gd name="T56" fmla="*/ 486 w 972"/>
                <a:gd name="T57" fmla="*/ 470 h 845"/>
                <a:gd name="T58" fmla="*/ 561 w 972"/>
                <a:gd name="T59" fmla="*/ 542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2" h="845">
                  <a:moveTo>
                    <a:pt x="896" y="844"/>
                  </a:moveTo>
                  <a:lnTo>
                    <a:pt x="896" y="844"/>
                  </a:lnTo>
                  <a:cubicBezTo>
                    <a:pt x="923" y="844"/>
                    <a:pt x="947" y="832"/>
                    <a:pt x="959" y="809"/>
                  </a:cubicBezTo>
                  <a:cubicBezTo>
                    <a:pt x="967" y="793"/>
                    <a:pt x="971" y="773"/>
                    <a:pt x="963" y="753"/>
                  </a:cubicBezTo>
                  <a:cubicBezTo>
                    <a:pt x="959" y="737"/>
                    <a:pt x="947" y="721"/>
                    <a:pt x="932" y="713"/>
                  </a:cubicBezTo>
                  <a:cubicBezTo>
                    <a:pt x="697" y="578"/>
                    <a:pt x="697" y="578"/>
                    <a:pt x="697" y="578"/>
                  </a:cubicBezTo>
                  <a:cubicBezTo>
                    <a:pt x="701" y="566"/>
                    <a:pt x="701" y="550"/>
                    <a:pt x="701" y="538"/>
                  </a:cubicBezTo>
                  <a:cubicBezTo>
                    <a:pt x="701" y="450"/>
                    <a:pt x="641" y="367"/>
                    <a:pt x="557" y="339"/>
                  </a:cubicBezTo>
                  <a:cubicBezTo>
                    <a:pt x="557" y="72"/>
                    <a:pt x="557" y="72"/>
                    <a:pt x="557" y="72"/>
                  </a:cubicBezTo>
                  <a:cubicBezTo>
                    <a:pt x="557" y="32"/>
                    <a:pt x="525" y="0"/>
                    <a:pt x="486" y="0"/>
                  </a:cubicBezTo>
                  <a:cubicBezTo>
                    <a:pt x="450" y="0"/>
                    <a:pt x="418" y="32"/>
                    <a:pt x="418" y="72"/>
                  </a:cubicBezTo>
                  <a:cubicBezTo>
                    <a:pt x="418" y="339"/>
                    <a:pt x="418" y="339"/>
                    <a:pt x="418" y="339"/>
                  </a:cubicBezTo>
                  <a:cubicBezTo>
                    <a:pt x="334" y="367"/>
                    <a:pt x="275" y="450"/>
                    <a:pt x="275" y="538"/>
                  </a:cubicBezTo>
                  <a:cubicBezTo>
                    <a:pt x="275" y="554"/>
                    <a:pt x="279" y="566"/>
                    <a:pt x="279" y="578"/>
                  </a:cubicBezTo>
                  <a:cubicBezTo>
                    <a:pt x="44" y="713"/>
                    <a:pt x="44" y="713"/>
                    <a:pt x="44" y="713"/>
                  </a:cubicBezTo>
                  <a:cubicBezTo>
                    <a:pt x="12" y="737"/>
                    <a:pt x="0" y="777"/>
                    <a:pt x="20" y="809"/>
                  </a:cubicBezTo>
                  <a:cubicBezTo>
                    <a:pt x="32" y="832"/>
                    <a:pt x="60" y="844"/>
                    <a:pt x="83" y="844"/>
                  </a:cubicBezTo>
                  <a:cubicBezTo>
                    <a:pt x="95" y="844"/>
                    <a:pt x="103" y="840"/>
                    <a:pt x="115" y="836"/>
                  </a:cubicBezTo>
                  <a:lnTo>
                    <a:pt x="115" y="836"/>
                  </a:lnTo>
                  <a:cubicBezTo>
                    <a:pt x="354" y="701"/>
                    <a:pt x="354" y="701"/>
                    <a:pt x="354" y="701"/>
                  </a:cubicBezTo>
                  <a:cubicBezTo>
                    <a:pt x="386" y="733"/>
                    <a:pt x="434" y="753"/>
                    <a:pt x="486" y="753"/>
                  </a:cubicBezTo>
                  <a:cubicBezTo>
                    <a:pt x="537" y="753"/>
                    <a:pt x="585" y="733"/>
                    <a:pt x="625" y="701"/>
                  </a:cubicBezTo>
                  <a:cubicBezTo>
                    <a:pt x="860" y="836"/>
                    <a:pt x="860" y="836"/>
                    <a:pt x="860" y="836"/>
                  </a:cubicBezTo>
                  <a:cubicBezTo>
                    <a:pt x="872" y="844"/>
                    <a:pt x="888" y="844"/>
                    <a:pt x="896" y="844"/>
                  </a:cubicBezTo>
                  <a:close/>
                  <a:moveTo>
                    <a:pt x="561" y="542"/>
                  </a:moveTo>
                  <a:lnTo>
                    <a:pt x="561" y="542"/>
                  </a:lnTo>
                  <a:cubicBezTo>
                    <a:pt x="561" y="582"/>
                    <a:pt x="525" y="617"/>
                    <a:pt x="486" y="617"/>
                  </a:cubicBezTo>
                  <a:cubicBezTo>
                    <a:pt x="450" y="617"/>
                    <a:pt x="414" y="582"/>
                    <a:pt x="414" y="542"/>
                  </a:cubicBezTo>
                  <a:cubicBezTo>
                    <a:pt x="414" y="502"/>
                    <a:pt x="446" y="470"/>
                    <a:pt x="486" y="470"/>
                  </a:cubicBezTo>
                  <a:cubicBezTo>
                    <a:pt x="525" y="470"/>
                    <a:pt x="561" y="502"/>
                    <a:pt x="561" y="54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cs typeface="Arial" charset="0"/>
              </a:endParaRPr>
            </a:p>
          </p:txBody>
        </p:sp>
        <p:sp>
          <p:nvSpPr>
            <p:cNvPr id="9" name="Freeform 52"/>
            <p:cNvSpPr>
              <a:spLocks noChangeArrowheads="1"/>
            </p:cNvSpPr>
            <p:nvPr/>
          </p:nvSpPr>
          <p:spPr bwMode="auto">
            <a:xfrm>
              <a:off x="1905000" y="5545138"/>
              <a:ext cx="455613" cy="488950"/>
            </a:xfrm>
            <a:custGeom>
              <a:avLst/>
              <a:gdLst>
                <a:gd name="T0" fmla="*/ 1198 w 1267"/>
                <a:gd name="T1" fmla="*/ 992 h 1359"/>
                <a:gd name="T2" fmla="*/ 1198 w 1267"/>
                <a:gd name="T3" fmla="*/ 992 h 1359"/>
                <a:gd name="T4" fmla="*/ 884 w 1267"/>
                <a:gd name="T5" fmla="*/ 785 h 1359"/>
                <a:gd name="T6" fmla="*/ 884 w 1267"/>
                <a:gd name="T7" fmla="*/ 629 h 1359"/>
                <a:gd name="T8" fmla="*/ 939 w 1267"/>
                <a:gd name="T9" fmla="*/ 514 h 1359"/>
                <a:gd name="T10" fmla="*/ 939 w 1267"/>
                <a:gd name="T11" fmla="*/ 514 h 1359"/>
                <a:gd name="T12" fmla="*/ 939 w 1267"/>
                <a:gd name="T13" fmla="*/ 279 h 1359"/>
                <a:gd name="T14" fmla="*/ 661 w 1267"/>
                <a:gd name="T15" fmla="*/ 0 h 1359"/>
                <a:gd name="T16" fmla="*/ 609 w 1267"/>
                <a:gd name="T17" fmla="*/ 0 h 1359"/>
                <a:gd name="T18" fmla="*/ 330 w 1267"/>
                <a:gd name="T19" fmla="*/ 279 h 1359"/>
                <a:gd name="T20" fmla="*/ 330 w 1267"/>
                <a:gd name="T21" fmla="*/ 510 h 1359"/>
                <a:gd name="T22" fmla="*/ 378 w 1267"/>
                <a:gd name="T23" fmla="*/ 629 h 1359"/>
                <a:gd name="T24" fmla="*/ 378 w 1267"/>
                <a:gd name="T25" fmla="*/ 785 h 1359"/>
                <a:gd name="T26" fmla="*/ 68 w 1267"/>
                <a:gd name="T27" fmla="*/ 988 h 1359"/>
                <a:gd name="T28" fmla="*/ 0 w 1267"/>
                <a:gd name="T29" fmla="*/ 1131 h 1359"/>
                <a:gd name="T30" fmla="*/ 0 w 1267"/>
                <a:gd name="T31" fmla="*/ 1290 h 1359"/>
                <a:gd name="T32" fmla="*/ 68 w 1267"/>
                <a:gd name="T33" fmla="*/ 1358 h 1359"/>
                <a:gd name="T34" fmla="*/ 139 w 1267"/>
                <a:gd name="T35" fmla="*/ 1290 h 1359"/>
                <a:gd name="T36" fmla="*/ 139 w 1267"/>
                <a:gd name="T37" fmla="*/ 1131 h 1359"/>
                <a:gd name="T38" fmla="*/ 151 w 1267"/>
                <a:gd name="T39" fmla="*/ 1095 h 1359"/>
                <a:gd name="T40" fmla="*/ 151 w 1267"/>
                <a:gd name="T41" fmla="*/ 1095 h 1359"/>
                <a:gd name="T42" fmla="*/ 470 w 1267"/>
                <a:gd name="T43" fmla="*/ 892 h 1359"/>
                <a:gd name="T44" fmla="*/ 514 w 1267"/>
                <a:gd name="T45" fmla="*/ 820 h 1359"/>
                <a:gd name="T46" fmla="*/ 514 w 1267"/>
                <a:gd name="T47" fmla="*/ 598 h 1359"/>
                <a:gd name="T48" fmla="*/ 482 w 1267"/>
                <a:gd name="T49" fmla="*/ 542 h 1359"/>
                <a:gd name="T50" fmla="*/ 466 w 1267"/>
                <a:gd name="T51" fmla="*/ 510 h 1359"/>
                <a:gd name="T52" fmla="*/ 466 w 1267"/>
                <a:gd name="T53" fmla="*/ 279 h 1359"/>
                <a:gd name="T54" fmla="*/ 605 w 1267"/>
                <a:gd name="T55" fmla="*/ 140 h 1359"/>
                <a:gd name="T56" fmla="*/ 657 w 1267"/>
                <a:gd name="T57" fmla="*/ 140 h 1359"/>
                <a:gd name="T58" fmla="*/ 796 w 1267"/>
                <a:gd name="T59" fmla="*/ 279 h 1359"/>
                <a:gd name="T60" fmla="*/ 796 w 1267"/>
                <a:gd name="T61" fmla="*/ 510 h 1359"/>
                <a:gd name="T62" fmla="*/ 780 w 1267"/>
                <a:gd name="T63" fmla="*/ 542 h 1359"/>
                <a:gd name="T64" fmla="*/ 748 w 1267"/>
                <a:gd name="T65" fmla="*/ 598 h 1359"/>
                <a:gd name="T66" fmla="*/ 748 w 1267"/>
                <a:gd name="T67" fmla="*/ 820 h 1359"/>
                <a:gd name="T68" fmla="*/ 792 w 1267"/>
                <a:gd name="T69" fmla="*/ 892 h 1359"/>
                <a:gd name="T70" fmla="*/ 804 w 1267"/>
                <a:gd name="T71" fmla="*/ 900 h 1359"/>
                <a:gd name="T72" fmla="*/ 1111 w 1267"/>
                <a:gd name="T73" fmla="*/ 1095 h 1359"/>
                <a:gd name="T74" fmla="*/ 1127 w 1267"/>
                <a:gd name="T75" fmla="*/ 1131 h 1359"/>
                <a:gd name="T76" fmla="*/ 1127 w 1267"/>
                <a:gd name="T77" fmla="*/ 1290 h 1359"/>
                <a:gd name="T78" fmla="*/ 1194 w 1267"/>
                <a:gd name="T79" fmla="*/ 1358 h 1359"/>
                <a:gd name="T80" fmla="*/ 1266 w 1267"/>
                <a:gd name="T81" fmla="*/ 1290 h 1359"/>
                <a:gd name="T82" fmla="*/ 1266 w 1267"/>
                <a:gd name="T83" fmla="*/ 1131 h 1359"/>
                <a:gd name="T84" fmla="*/ 1198 w 1267"/>
                <a:gd name="T85" fmla="*/ 99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67" h="1359">
                  <a:moveTo>
                    <a:pt x="1198" y="992"/>
                  </a:moveTo>
                  <a:lnTo>
                    <a:pt x="1198" y="992"/>
                  </a:lnTo>
                  <a:cubicBezTo>
                    <a:pt x="1071" y="884"/>
                    <a:pt x="936" y="813"/>
                    <a:pt x="884" y="785"/>
                  </a:cubicBezTo>
                  <a:cubicBezTo>
                    <a:pt x="884" y="629"/>
                    <a:pt x="884" y="629"/>
                    <a:pt x="884" y="629"/>
                  </a:cubicBezTo>
                  <a:cubicBezTo>
                    <a:pt x="912" y="602"/>
                    <a:pt x="932" y="562"/>
                    <a:pt x="939" y="514"/>
                  </a:cubicBezTo>
                  <a:lnTo>
                    <a:pt x="939" y="514"/>
                  </a:lnTo>
                  <a:cubicBezTo>
                    <a:pt x="939" y="279"/>
                    <a:pt x="939" y="279"/>
                    <a:pt x="939" y="279"/>
                  </a:cubicBezTo>
                  <a:cubicBezTo>
                    <a:pt x="939" y="124"/>
                    <a:pt x="812" y="0"/>
                    <a:pt x="661" y="0"/>
                  </a:cubicBezTo>
                  <a:cubicBezTo>
                    <a:pt x="609" y="0"/>
                    <a:pt x="609" y="0"/>
                    <a:pt x="609" y="0"/>
                  </a:cubicBezTo>
                  <a:cubicBezTo>
                    <a:pt x="458" y="0"/>
                    <a:pt x="330" y="124"/>
                    <a:pt x="330" y="279"/>
                  </a:cubicBezTo>
                  <a:cubicBezTo>
                    <a:pt x="330" y="510"/>
                    <a:pt x="330" y="510"/>
                    <a:pt x="330" y="510"/>
                  </a:cubicBezTo>
                  <a:cubicBezTo>
                    <a:pt x="330" y="558"/>
                    <a:pt x="346" y="598"/>
                    <a:pt x="378" y="629"/>
                  </a:cubicBezTo>
                  <a:cubicBezTo>
                    <a:pt x="378" y="785"/>
                    <a:pt x="378" y="785"/>
                    <a:pt x="378" y="785"/>
                  </a:cubicBezTo>
                  <a:cubicBezTo>
                    <a:pt x="330" y="809"/>
                    <a:pt x="195" y="884"/>
                    <a:pt x="68" y="988"/>
                  </a:cubicBezTo>
                  <a:cubicBezTo>
                    <a:pt x="24" y="1020"/>
                    <a:pt x="0" y="1075"/>
                    <a:pt x="0" y="1131"/>
                  </a:cubicBezTo>
                  <a:cubicBezTo>
                    <a:pt x="0" y="1290"/>
                    <a:pt x="0" y="1290"/>
                    <a:pt x="0" y="1290"/>
                  </a:cubicBezTo>
                  <a:cubicBezTo>
                    <a:pt x="0" y="1326"/>
                    <a:pt x="32" y="1358"/>
                    <a:pt x="68" y="1358"/>
                  </a:cubicBezTo>
                  <a:cubicBezTo>
                    <a:pt x="104" y="1358"/>
                    <a:pt x="139" y="1326"/>
                    <a:pt x="139" y="1290"/>
                  </a:cubicBezTo>
                  <a:cubicBezTo>
                    <a:pt x="139" y="1131"/>
                    <a:pt x="139" y="1131"/>
                    <a:pt x="139" y="1131"/>
                  </a:cubicBezTo>
                  <a:cubicBezTo>
                    <a:pt x="139" y="1115"/>
                    <a:pt x="143" y="1103"/>
                    <a:pt x="151" y="1095"/>
                  </a:cubicBezTo>
                  <a:lnTo>
                    <a:pt x="151" y="1095"/>
                  </a:lnTo>
                  <a:cubicBezTo>
                    <a:pt x="287" y="984"/>
                    <a:pt x="438" y="908"/>
                    <a:pt x="470" y="892"/>
                  </a:cubicBezTo>
                  <a:cubicBezTo>
                    <a:pt x="498" y="880"/>
                    <a:pt x="514" y="852"/>
                    <a:pt x="514" y="820"/>
                  </a:cubicBezTo>
                  <a:cubicBezTo>
                    <a:pt x="514" y="598"/>
                    <a:pt x="514" y="598"/>
                    <a:pt x="514" y="598"/>
                  </a:cubicBezTo>
                  <a:cubicBezTo>
                    <a:pt x="514" y="574"/>
                    <a:pt x="502" y="554"/>
                    <a:pt x="482" y="542"/>
                  </a:cubicBezTo>
                  <a:cubicBezTo>
                    <a:pt x="470" y="534"/>
                    <a:pt x="466" y="522"/>
                    <a:pt x="466" y="510"/>
                  </a:cubicBezTo>
                  <a:cubicBezTo>
                    <a:pt x="466" y="279"/>
                    <a:pt x="466" y="279"/>
                    <a:pt x="466" y="279"/>
                  </a:cubicBezTo>
                  <a:cubicBezTo>
                    <a:pt x="466" y="204"/>
                    <a:pt x="530" y="140"/>
                    <a:pt x="605" y="140"/>
                  </a:cubicBezTo>
                  <a:cubicBezTo>
                    <a:pt x="657" y="140"/>
                    <a:pt x="657" y="140"/>
                    <a:pt x="657" y="140"/>
                  </a:cubicBezTo>
                  <a:cubicBezTo>
                    <a:pt x="732" y="140"/>
                    <a:pt x="796" y="204"/>
                    <a:pt x="796" y="279"/>
                  </a:cubicBezTo>
                  <a:cubicBezTo>
                    <a:pt x="796" y="510"/>
                    <a:pt x="796" y="510"/>
                    <a:pt x="796" y="510"/>
                  </a:cubicBezTo>
                  <a:cubicBezTo>
                    <a:pt x="796" y="522"/>
                    <a:pt x="792" y="534"/>
                    <a:pt x="780" y="542"/>
                  </a:cubicBezTo>
                  <a:cubicBezTo>
                    <a:pt x="760" y="554"/>
                    <a:pt x="748" y="574"/>
                    <a:pt x="748" y="598"/>
                  </a:cubicBezTo>
                  <a:cubicBezTo>
                    <a:pt x="748" y="820"/>
                    <a:pt x="748" y="820"/>
                    <a:pt x="748" y="820"/>
                  </a:cubicBezTo>
                  <a:cubicBezTo>
                    <a:pt x="748" y="852"/>
                    <a:pt x="764" y="880"/>
                    <a:pt x="792" y="892"/>
                  </a:cubicBezTo>
                  <a:cubicBezTo>
                    <a:pt x="796" y="892"/>
                    <a:pt x="800" y="896"/>
                    <a:pt x="804" y="900"/>
                  </a:cubicBezTo>
                  <a:cubicBezTo>
                    <a:pt x="856" y="924"/>
                    <a:pt x="987" y="996"/>
                    <a:pt x="1111" y="1095"/>
                  </a:cubicBezTo>
                  <a:cubicBezTo>
                    <a:pt x="1119" y="1103"/>
                    <a:pt x="1127" y="1115"/>
                    <a:pt x="1127" y="1131"/>
                  </a:cubicBezTo>
                  <a:cubicBezTo>
                    <a:pt x="1127" y="1290"/>
                    <a:pt x="1127" y="1290"/>
                    <a:pt x="1127" y="1290"/>
                  </a:cubicBezTo>
                  <a:cubicBezTo>
                    <a:pt x="1127" y="1326"/>
                    <a:pt x="1158" y="1358"/>
                    <a:pt x="1194" y="1358"/>
                  </a:cubicBezTo>
                  <a:cubicBezTo>
                    <a:pt x="1230" y="1358"/>
                    <a:pt x="1266" y="1326"/>
                    <a:pt x="1266" y="1290"/>
                  </a:cubicBezTo>
                  <a:cubicBezTo>
                    <a:pt x="1266" y="1131"/>
                    <a:pt x="1266" y="1131"/>
                    <a:pt x="1266" y="1131"/>
                  </a:cubicBezTo>
                  <a:cubicBezTo>
                    <a:pt x="1266" y="1075"/>
                    <a:pt x="1238" y="1027"/>
                    <a:pt x="1198" y="992"/>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base">
                <a:spcBef>
                  <a:spcPct val="0"/>
                </a:spcBef>
                <a:spcAft>
                  <a:spcPct val="0"/>
                </a:spcAft>
              </a:pPr>
              <a:endParaRPr lang="en-US" dirty="0">
                <a:solidFill>
                  <a:srgbClr val="000000"/>
                </a:solidFill>
                <a:latin typeface="Arial" charset="0"/>
                <a:cs typeface="Arial" charset="0"/>
              </a:endParaRPr>
            </a:p>
          </p:txBody>
        </p:sp>
      </p:grpSp>
      <p:pic>
        <p:nvPicPr>
          <p:cNvPr id="15" name="Picture 14"/>
          <p:cNvPicPr>
            <a:picLocks noChangeAspect="1"/>
          </p:cNvPicPr>
          <p:nvPr/>
        </p:nvPicPr>
        <p:blipFill>
          <a:blip r:embed="rId3"/>
          <a:stretch>
            <a:fillRect/>
          </a:stretch>
        </p:blipFill>
        <p:spPr>
          <a:xfrm>
            <a:off x="2906494" y="2543835"/>
            <a:ext cx="6847106" cy="805355"/>
          </a:xfrm>
          <a:prstGeom prst="rect">
            <a:avLst/>
          </a:prstGeom>
        </p:spPr>
      </p:pic>
      <p:sp>
        <p:nvSpPr>
          <p:cNvPr id="16" name="Rectangle 15"/>
          <p:cNvSpPr/>
          <p:nvPr/>
        </p:nvSpPr>
        <p:spPr>
          <a:xfrm>
            <a:off x="2869404" y="3439357"/>
            <a:ext cx="7410734" cy="461665"/>
          </a:xfrm>
          <a:prstGeom prst="rect">
            <a:avLst/>
          </a:prstGeom>
        </p:spPr>
        <p:txBody>
          <a:bodyPr vert="horz" lIns="0" tIns="45720" rIns="0" bIns="0" rtlCol="0">
            <a:noAutofit/>
          </a:bodyPr>
          <a:lstStyle/>
          <a:p>
            <a:pPr fontAlgn="base">
              <a:spcBef>
                <a:spcPts val="600"/>
              </a:spcBef>
              <a:spcAft>
                <a:spcPct val="0"/>
              </a:spcAft>
            </a:pPr>
            <a:r>
              <a:rPr lang="en-GB" sz="1200" dirty="0">
                <a:solidFill>
                  <a:srgbClr val="666666"/>
                </a:solidFill>
                <a:ea typeface="Arial" pitchFamily="-105" charset="-52"/>
                <a:cs typeface="Arial" pitchFamily="34" charset="0"/>
              </a:rPr>
              <a:t>Where a person is known to us (in any role) before they are 11 and their first solo offence is classified as wounding or above, 76% will have co-offended prior to the wounding offence.</a:t>
            </a:r>
          </a:p>
        </p:txBody>
      </p:sp>
      <p:pic>
        <p:nvPicPr>
          <p:cNvPr id="18" name="Picture 17"/>
          <p:cNvPicPr>
            <a:picLocks noChangeAspect="1"/>
          </p:cNvPicPr>
          <p:nvPr/>
        </p:nvPicPr>
        <p:blipFill>
          <a:blip r:embed="rId4"/>
          <a:stretch>
            <a:fillRect/>
          </a:stretch>
        </p:blipFill>
        <p:spPr>
          <a:xfrm>
            <a:off x="2878586" y="3879154"/>
            <a:ext cx="6687402" cy="1015090"/>
          </a:xfrm>
          <a:prstGeom prst="rect">
            <a:avLst/>
          </a:prstGeom>
        </p:spPr>
      </p:pic>
      <p:sp>
        <p:nvSpPr>
          <p:cNvPr id="19" name="Rectangle 18"/>
          <p:cNvSpPr/>
          <p:nvPr/>
        </p:nvSpPr>
        <p:spPr>
          <a:xfrm>
            <a:off x="2970663" y="4798702"/>
            <a:ext cx="7046451" cy="461665"/>
          </a:xfrm>
          <a:prstGeom prst="rect">
            <a:avLst/>
          </a:prstGeom>
        </p:spPr>
        <p:txBody>
          <a:bodyPr vert="horz" lIns="0" tIns="45720" rIns="0" bIns="0" rtlCol="0">
            <a:noAutofit/>
          </a:bodyPr>
          <a:lstStyle/>
          <a:p>
            <a:pPr fontAlgn="base">
              <a:spcBef>
                <a:spcPts val="600"/>
              </a:spcBef>
              <a:spcAft>
                <a:spcPct val="0"/>
              </a:spcAft>
            </a:pPr>
            <a:endParaRPr lang="en-GB" sz="1200" dirty="0">
              <a:solidFill>
                <a:srgbClr val="FF0000"/>
              </a:solidFill>
              <a:ea typeface="Arial" pitchFamily="-105" charset="-52"/>
              <a:cs typeface="Arial" pitchFamily="34" charset="0"/>
            </a:endParaRPr>
          </a:p>
        </p:txBody>
      </p:sp>
      <p:pic>
        <p:nvPicPr>
          <p:cNvPr id="21" name="Picture 20"/>
          <p:cNvPicPr>
            <a:picLocks noChangeAspect="1"/>
          </p:cNvPicPr>
          <p:nvPr/>
        </p:nvPicPr>
        <p:blipFill>
          <a:blip r:embed="rId5"/>
          <a:stretch>
            <a:fillRect/>
          </a:stretch>
        </p:blipFill>
        <p:spPr>
          <a:xfrm>
            <a:off x="2878586" y="5479218"/>
            <a:ext cx="6687403" cy="760329"/>
          </a:xfrm>
          <a:prstGeom prst="rect">
            <a:avLst/>
          </a:prstGeom>
        </p:spPr>
      </p:pic>
      <p:sp>
        <p:nvSpPr>
          <p:cNvPr id="22" name="Rectangle 21"/>
          <p:cNvSpPr/>
          <p:nvPr/>
        </p:nvSpPr>
        <p:spPr>
          <a:xfrm>
            <a:off x="2869404" y="5031596"/>
            <a:ext cx="6696584" cy="461665"/>
          </a:xfrm>
          <a:prstGeom prst="rect">
            <a:avLst/>
          </a:prstGeom>
        </p:spPr>
        <p:txBody>
          <a:bodyPr vert="horz" lIns="0" tIns="45720" rIns="0" bIns="0" rtlCol="0">
            <a:noAutofit/>
          </a:bodyPr>
          <a:lstStyle/>
          <a:p>
            <a:pPr fontAlgn="base">
              <a:spcBef>
                <a:spcPts val="600"/>
              </a:spcBef>
              <a:spcAft>
                <a:spcPct val="0"/>
              </a:spcAft>
            </a:pPr>
            <a:r>
              <a:rPr lang="en-GB" sz="1200" dirty="0">
                <a:solidFill>
                  <a:srgbClr val="666666"/>
                </a:solidFill>
                <a:ea typeface="Arial" pitchFamily="-105" charset="-52"/>
                <a:cs typeface="Arial" pitchFamily="34" charset="0"/>
              </a:rPr>
              <a:t>52% of those who have committed a co-offending crime before the age 11 go on and commit a violent crime 20 and above The percentage drops to 29% if the age is 23 or more </a:t>
            </a: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8432" y="3445747"/>
            <a:ext cx="320973" cy="33093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345" y="2188705"/>
            <a:ext cx="320973" cy="330931"/>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40344" y="5146995"/>
            <a:ext cx="320973" cy="330931"/>
          </a:xfrm>
          <a:prstGeom prst="rect">
            <a:avLst/>
          </a:prstGeom>
        </p:spPr>
      </p:pic>
    </p:spTree>
    <p:extLst>
      <p:ext uri="{BB962C8B-B14F-4D97-AF65-F5344CB8AC3E}">
        <p14:creationId xmlns:p14="http://schemas.microsoft.com/office/powerpoint/2010/main" val="5070065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vert="horz" lIns="0" tIns="45720" rIns="0" bIns="0" rtlCol="0">
            <a:noAutofit/>
          </a:bodyPr>
          <a:lstStyle/>
          <a:p>
            <a:r>
              <a:rPr lang="en-US" sz="1800" dirty="0"/>
              <a:t>Influential Nominals are those nominals who are in the Core Group or associated with the Core group with co-offending crime association either directly or through another nominal.</a:t>
            </a:r>
            <a:endParaRPr lang="en-GB" sz="1800" dirty="0"/>
          </a:p>
        </p:txBody>
      </p:sp>
      <p:sp>
        <p:nvSpPr>
          <p:cNvPr id="4" name="Title 3"/>
          <p:cNvSpPr>
            <a:spLocks noGrp="1"/>
          </p:cNvSpPr>
          <p:nvPr>
            <p:ph type="title"/>
          </p:nvPr>
        </p:nvSpPr>
        <p:spPr/>
        <p:txBody>
          <a:bodyPr vert="horz" lIns="0" tIns="45720" rIns="0" bIns="0" rtlCol="0" anchor="b" anchorCtr="0">
            <a:noAutofit/>
          </a:bodyPr>
          <a:lstStyle/>
          <a:p>
            <a:r>
              <a:rPr lang="en-US" sz="2400" dirty="0"/>
              <a:t>Identifying the influencers starting from the </a:t>
            </a:r>
            <a:br>
              <a:rPr lang="en-US" sz="2400" dirty="0"/>
            </a:br>
            <a:r>
              <a:rPr lang="en-US" sz="2400" dirty="0"/>
              <a:t>Core Group  </a:t>
            </a:r>
            <a:endParaRPr lang="en-GB" sz="2400" dirty="0"/>
          </a:p>
        </p:txBody>
      </p:sp>
      <p:sp>
        <p:nvSpPr>
          <p:cNvPr id="6" name="Rectangle 5"/>
          <p:cNvSpPr/>
          <p:nvPr/>
        </p:nvSpPr>
        <p:spPr>
          <a:xfrm>
            <a:off x="1979613" y="2667597"/>
            <a:ext cx="5399277" cy="3108543"/>
          </a:xfrm>
          <a:prstGeom prst="rect">
            <a:avLst/>
          </a:prstGeom>
        </p:spPr>
        <p:txBody>
          <a:bodyPr wrap="square">
            <a:spAutoFit/>
          </a:bodyPr>
          <a:lstStyle/>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The Core Group tend to be </a:t>
            </a:r>
            <a:r>
              <a:rPr lang="en-US" sz="1500" b="1" dirty="0">
                <a:solidFill>
                  <a:srgbClr val="000000"/>
                </a:solidFill>
                <a:latin typeface="Arial" charset="0"/>
                <a:cs typeface="Arial" charset="0"/>
              </a:rPr>
              <a:t>3 years or older </a:t>
            </a:r>
            <a:r>
              <a:rPr lang="en-US" sz="1500" dirty="0">
                <a:solidFill>
                  <a:srgbClr val="000000"/>
                </a:solidFill>
                <a:latin typeface="Arial" charset="0"/>
                <a:cs typeface="Arial" charset="0"/>
              </a:rPr>
              <a:t>and had committed </a:t>
            </a:r>
            <a:r>
              <a:rPr lang="en-US" sz="1500" b="1" dirty="0">
                <a:solidFill>
                  <a:srgbClr val="000000"/>
                </a:solidFill>
                <a:latin typeface="Arial" charset="0"/>
                <a:cs typeface="Arial" charset="0"/>
              </a:rPr>
              <a:t>2 or more plus crimes </a:t>
            </a:r>
            <a:r>
              <a:rPr lang="en-US" sz="1500" dirty="0">
                <a:solidFill>
                  <a:srgbClr val="000000"/>
                </a:solidFill>
                <a:latin typeface="Arial" charset="0"/>
                <a:cs typeface="Arial" charset="0"/>
              </a:rPr>
              <a:t>than their associates </a:t>
            </a:r>
          </a:p>
          <a:p>
            <a:pPr marL="171450" indent="-171450" fontAlgn="base">
              <a:spcBef>
                <a:spcPct val="0"/>
              </a:spcBef>
              <a:spcAft>
                <a:spcPct val="0"/>
              </a:spcAft>
              <a:buFont typeface="Arial" panose="020B0604020202020204" pitchFamily="34" charset="0"/>
              <a:buChar char="•"/>
            </a:pPr>
            <a:endParaRPr lang="en-US" sz="1500" dirty="0">
              <a:solidFill>
                <a:srgbClr val="000000"/>
              </a:solidFill>
              <a:latin typeface="Arial" charset="0"/>
              <a:cs typeface="Arial" charset="0"/>
            </a:endParaRPr>
          </a:p>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They co-offended with a wider network </a:t>
            </a:r>
          </a:p>
          <a:p>
            <a:pPr fontAlgn="base">
              <a:spcBef>
                <a:spcPct val="0"/>
              </a:spcBef>
              <a:spcAft>
                <a:spcPct val="0"/>
              </a:spcAft>
            </a:pPr>
            <a:endParaRPr lang="en-US" sz="1500" dirty="0">
              <a:solidFill>
                <a:srgbClr val="000000"/>
              </a:solidFill>
              <a:latin typeface="Arial" charset="0"/>
              <a:cs typeface="Arial" charset="0"/>
            </a:endParaRPr>
          </a:p>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On average they committed </a:t>
            </a:r>
            <a:r>
              <a:rPr lang="en-US" sz="1500" b="1" dirty="0">
                <a:solidFill>
                  <a:srgbClr val="000000"/>
                </a:solidFill>
                <a:latin typeface="Arial" charset="0"/>
                <a:cs typeface="Arial" charset="0"/>
              </a:rPr>
              <a:t>42 crimes and 10 co-offending crimes</a:t>
            </a:r>
          </a:p>
          <a:p>
            <a:pPr marL="171450" indent="-171450" fontAlgn="base">
              <a:spcBef>
                <a:spcPct val="0"/>
              </a:spcBef>
              <a:spcAft>
                <a:spcPct val="0"/>
              </a:spcAft>
              <a:buFont typeface="Arial" panose="020B0604020202020204" pitchFamily="34" charset="0"/>
              <a:buChar char="•"/>
            </a:pPr>
            <a:endParaRPr lang="en-US" sz="1500" b="1" dirty="0">
              <a:solidFill>
                <a:srgbClr val="000000"/>
              </a:solidFill>
              <a:latin typeface="Arial" charset="0"/>
              <a:cs typeface="Arial" charset="0"/>
            </a:endParaRPr>
          </a:p>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Their associates committed 10% of all crimes ever</a:t>
            </a:r>
          </a:p>
          <a:p>
            <a:pPr marL="171450" indent="-171450" fontAlgn="base">
              <a:spcBef>
                <a:spcPct val="0"/>
              </a:spcBef>
              <a:spcAft>
                <a:spcPct val="0"/>
              </a:spcAft>
              <a:buFont typeface="Arial" panose="020B0604020202020204" pitchFamily="34" charset="0"/>
              <a:buChar char="•"/>
            </a:pPr>
            <a:endParaRPr lang="en-US" sz="1500" dirty="0">
              <a:solidFill>
                <a:srgbClr val="000000"/>
              </a:solidFill>
              <a:latin typeface="Arial" charset="0"/>
              <a:cs typeface="Arial" charset="0"/>
            </a:endParaRPr>
          </a:p>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60% of the have been active within last 3 years</a:t>
            </a:r>
          </a:p>
          <a:p>
            <a:pPr marL="171450" indent="-171450" fontAlgn="base">
              <a:spcBef>
                <a:spcPct val="0"/>
              </a:spcBef>
              <a:spcAft>
                <a:spcPct val="0"/>
              </a:spcAft>
              <a:buFont typeface="Arial" panose="020B0604020202020204" pitchFamily="34" charset="0"/>
              <a:buChar char="•"/>
            </a:pPr>
            <a:endParaRPr lang="en-US" sz="1500" dirty="0">
              <a:solidFill>
                <a:srgbClr val="000000"/>
              </a:solidFill>
              <a:latin typeface="Arial" charset="0"/>
              <a:cs typeface="Arial" charset="0"/>
            </a:endParaRPr>
          </a:p>
          <a:p>
            <a:pPr marL="171450" indent="-171450" fontAlgn="base">
              <a:spcBef>
                <a:spcPct val="0"/>
              </a:spcBef>
              <a:spcAft>
                <a:spcPct val="0"/>
              </a:spcAft>
              <a:buFont typeface="Arial" panose="020B0604020202020204" pitchFamily="34" charset="0"/>
              <a:buChar char="•"/>
            </a:pPr>
            <a:r>
              <a:rPr lang="en-US" sz="1500" dirty="0">
                <a:solidFill>
                  <a:srgbClr val="000000"/>
                </a:solidFill>
                <a:latin typeface="Arial" charset="0"/>
                <a:cs typeface="Arial" charset="0"/>
              </a:rPr>
              <a:t>Average years </a:t>
            </a:r>
            <a:r>
              <a:rPr lang="en-US" sz="1500" b="1" dirty="0">
                <a:solidFill>
                  <a:srgbClr val="000000"/>
                </a:solidFill>
                <a:latin typeface="Arial" charset="0"/>
                <a:cs typeface="Arial" charset="0"/>
              </a:rPr>
              <a:t>36 years</a:t>
            </a:r>
          </a:p>
        </p:txBody>
      </p:sp>
      <p:pic>
        <p:nvPicPr>
          <p:cNvPr id="13" name="Picture 12"/>
          <p:cNvPicPr>
            <a:picLocks noChangeAspect="1"/>
          </p:cNvPicPr>
          <p:nvPr/>
        </p:nvPicPr>
        <p:blipFill>
          <a:blip r:embed="rId3"/>
          <a:stretch>
            <a:fillRect/>
          </a:stretch>
        </p:blipFill>
        <p:spPr>
          <a:xfrm>
            <a:off x="7720019" y="2260078"/>
            <a:ext cx="2717237" cy="4327029"/>
          </a:xfrm>
          <a:prstGeom prst="rect">
            <a:avLst/>
          </a:prstGeom>
        </p:spPr>
      </p:pic>
    </p:spTree>
    <p:extLst>
      <p:ext uri="{BB962C8B-B14F-4D97-AF65-F5344CB8AC3E}">
        <p14:creationId xmlns:p14="http://schemas.microsoft.com/office/powerpoint/2010/main" val="1040616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Influential Nominals are those nominals who are in the Core Group and/or associated with the Core group via co-offending crime association either directly or through another nominal (associate of associate) </a:t>
            </a:r>
            <a:endParaRPr lang="en-GB" sz="1800" dirty="0">
              <a:solidFill>
                <a:srgbClr val="FF0000"/>
              </a:solidFill>
            </a:endParaRPr>
          </a:p>
        </p:txBody>
      </p:sp>
      <p:sp>
        <p:nvSpPr>
          <p:cNvPr id="4" name="Title 3"/>
          <p:cNvSpPr>
            <a:spLocks noGrp="1"/>
          </p:cNvSpPr>
          <p:nvPr>
            <p:ph type="title"/>
          </p:nvPr>
        </p:nvSpPr>
        <p:spPr/>
        <p:txBody>
          <a:bodyPr vert="horz" lIns="0" tIns="45720" rIns="0" bIns="0" rtlCol="0" anchor="b" anchorCtr="0">
            <a:noAutofit/>
          </a:bodyPr>
          <a:lstStyle/>
          <a:p>
            <a:r>
              <a:rPr lang="en-US" sz="2400" dirty="0"/>
              <a:t>Who are the Influencers? </a:t>
            </a:r>
            <a:endParaRPr lang="en-GB" sz="2400" dirty="0"/>
          </a:p>
        </p:txBody>
      </p:sp>
      <p:sp>
        <p:nvSpPr>
          <p:cNvPr id="6" name="TextBox 5"/>
          <p:cNvSpPr txBox="1"/>
          <p:nvPr/>
        </p:nvSpPr>
        <p:spPr>
          <a:xfrm>
            <a:off x="1979614" y="2429633"/>
            <a:ext cx="4020853" cy="1200329"/>
          </a:xfrm>
          <a:prstGeom prst="rect">
            <a:avLst/>
          </a:prstGeom>
          <a:noFill/>
        </p:spPr>
        <p:txBody>
          <a:bodyPr wrap="square" rtlCol="0">
            <a:spAutoFit/>
          </a:bodyPr>
          <a:lstStyle/>
          <a:p>
            <a:pPr fontAlgn="base">
              <a:spcBef>
                <a:spcPct val="0"/>
              </a:spcBef>
              <a:spcAft>
                <a:spcPct val="0"/>
              </a:spcAft>
            </a:pPr>
            <a:r>
              <a:rPr lang="en-US" b="1" dirty="0">
                <a:solidFill>
                  <a:srgbClr val="000000"/>
                </a:solidFill>
                <a:cs typeface="Arial" charset="0"/>
              </a:rPr>
              <a:t>5% of nominals who committed crimes (ca. 30,000) </a:t>
            </a:r>
          </a:p>
          <a:p>
            <a:pPr fontAlgn="base">
              <a:spcBef>
                <a:spcPct val="0"/>
              </a:spcBef>
              <a:spcAft>
                <a:spcPct val="0"/>
              </a:spcAft>
            </a:pPr>
            <a:r>
              <a:rPr lang="en-US" b="1" dirty="0">
                <a:solidFill>
                  <a:srgbClr val="000000"/>
                </a:solidFill>
                <a:cs typeface="Arial" charset="0"/>
              </a:rPr>
              <a:t>~40% of co-offending crimes </a:t>
            </a:r>
          </a:p>
          <a:p>
            <a:pPr fontAlgn="base">
              <a:spcBef>
                <a:spcPct val="0"/>
              </a:spcBef>
              <a:spcAft>
                <a:spcPct val="0"/>
              </a:spcAft>
            </a:pPr>
            <a:r>
              <a:rPr lang="en-US" b="1" dirty="0">
                <a:solidFill>
                  <a:srgbClr val="000000"/>
                </a:solidFill>
                <a:cs typeface="Arial" charset="0"/>
              </a:rPr>
              <a:t>~23% solo crimes</a:t>
            </a:r>
          </a:p>
        </p:txBody>
      </p:sp>
      <p:pic>
        <p:nvPicPr>
          <p:cNvPr id="7" name="Picture 6"/>
          <p:cNvPicPr>
            <a:picLocks noChangeAspect="1"/>
          </p:cNvPicPr>
          <p:nvPr/>
        </p:nvPicPr>
        <p:blipFill>
          <a:blip r:embed="rId3"/>
          <a:stretch>
            <a:fillRect/>
          </a:stretch>
        </p:blipFill>
        <p:spPr>
          <a:xfrm>
            <a:off x="5884940" y="2285937"/>
            <a:ext cx="2326961" cy="1804181"/>
          </a:xfrm>
          <a:prstGeom prst="rect">
            <a:avLst/>
          </a:prstGeom>
        </p:spPr>
      </p:pic>
      <p:grpSp>
        <p:nvGrpSpPr>
          <p:cNvPr id="8" name="Group 7"/>
          <p:cNvGrpSpPr/>
          <p:nvPr/>
        </p:nvGrpSpPr>
        <p:grpSpPr>
          <a:xfrm>
            <a:off x="2350418" y="3868630"/>
            <a:ext cx="2363899" cy="2330336"/>
            <a:chOff x="20081112" y="7063124"/>
            <a:chExt cx="15840000" cy="15840001"/>
          </a:xfrm>
        </p:grpSpPr>
        <p:sp>
          <p:nvSpPr>
            <p:cNvPr id="9" name="Oval 8"/>
            <p:cNvSpPr/>
            <p:nvPr/>
          </p:nvSpPr>
          <p:spPr>
            <a:xfrm>
              <a:off x="26238643" y="13182924"/>
              <a:ext cx="3816424" cy="3600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0" name="Oval 9"/>
            <p:cNvSpPr/>
            <p:nvPr/>
          </p:nvSpPr>
          <p:spPr>
            <a:xfrm>
              <a:off x="25153499" y="12037669"/>
              <a:ext cx="5890910" cy="58909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1" name="Oval 10"/>
            <p:cNvSpPr/>
            <p:nvPr/>
          </p:nvSpPr>
          <p:spPr>
            <a:xfrm>
              <a:off x="23587605" y="10483124"/>
              <a:ext cx="9000000" cy="900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2" name="Oval 11"/>
            <p:cNvSpPr/>
            <p:nvPr/>
          </p:nvSpPr>
          <p:spPr>
            <a:xfrm>
              <a:off x="22241112" y="9137357"/>
              <a:ext cx="11520000" cy="115200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3" name="Oval 12"/>
            <p:cNvSpPr/>
            <p:nvPr/>
          </p:nvSpPr>
          <p:spPr>
            <a:xfrm>
              <a:off x="20081112" y="7063124"/>
              <a:ext cx="15840000" cy="15840001"/>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4" name="TextBox 13"/>
          <p:cNvSpPr txBox="1"/>
          <p:nvPr/>
        </p:nvSpPr>
        <p:spPr>
          <a:xfrm>
            <a:off x="3733286" y="4717714"/>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FF0000"/>
                </a:solidFill>
                <a:latin typeface="Arial" charset="0"/>
                <a:cs typeface="Arial" charset="0"/>
              </a:rPr>
              <a:t>1</a:t>
            </a:r>
            <a:endParaRPr lang="en-GB" b="1" dirty="0">
              <a:solidFill>
                <a:srgbClr val="FF0000"/>
              </a:solidFill>
              <a:latin typeface="Arial" charset="0"/>
              <a:cs typeface="Arial" charset="0"/>
            </a:endParaRPr>
          </a:p>
        </p:txBody>
      </p:sp>
      <p:sp>
        <p:nvSpPr>
          <p:cNvPr id="15" name="TextBox 14"/>
          <p:cNvSpPr txBox="1"/>
          <p:nvPr/>
        </p:nvSpPr>
        <p:spPr>
          <a:xfrm>
            <a:off x="3841407" y="4578702"/>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FF0000"/>
                </a:solidFill>
                <a:latin typeface="Arial" charset="0"/>
                <a:cs typeface="Arial" charset="0"/>
              </a:rPr>
              <a:t>2</a:t>
            </a:r>
            <a:endParaRPr lang="en-GB" b="1" dirty="0">
              <a:solidFill>
                <a:srgbClr val="FF0000"/>
              </a:solidFill>
              <a:latin typeface="Arial" charset="0"/>
              <a:cs typeface="Arial" charset="0"/>
            </a:endParaRPr>
          </a:p>
        </p:txBody>
      </p:sp>
      <p:sp>
        <p:nvSpPr>
          <p:cNvPr id="16" name="TextBox 15"/>
          <p:cNvSpPr txBox="1"/>
          <p:nvPr/>
        </p:nvSpPr>
        <p:spPr>
          <a:xfrm>
            <a:off x="3964973" y="4377906"/>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3</a:t>
            </a:r>
            <a:endParaRPr lang="en-GB" b="1" dirty="0">
              <a:solidFill>
                <a:srgbClr val="000000"/>
              </a:solidFill>
              <a:latin typeface="Arial" charset="0"/>
              <a:cs typeface="Arial" charset="0"/>
            </a:endParaRPr>
          </a:p>
        </p:txBody>
      </p:sp>
      <p:sp>
        <p:nvSpPr>
          <p:cNvPr id="17" name="TextBox 16"/>
          <p:cNvSpPr txBox="1"/>
          <p:nvPr/>
        </p:nvSpPr>
        <p:spPr>
          <a:xfrm>
            <a:off x="4073094" y="4223448"/>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4</a:t>
            </a:r>
            <a:endParaRPr lang="en-GB" b="1" dirty="0">
              <a:solidFill>
                <a:srgbClr val="000000"/>
              </a:solidFill>
              <a:latin typeface="Arial" charset="0"/>
              <a:cs typeface="Arial" charset="0"/>
            </a:endParaRPr>
          </a:p>
        </p:txBody>
      </p:sp>
      <p:sp>
        <p:nvSpPr>
          <p:cNvPr id="18" name="TextBox 17"/>
          <p:cNvSpPr txBox="1"/>
          <p:nvPr/>
        </p:nvSpPr>
        <p:spPr>
          <a:xfrm>
            <a:off x="4273889" y="3960870"/>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9</a:t>
            </a:r>
            <a:endParaRPr lang="en-GB" b="1" dirty="0">
              <a:solidFill>
                <a:srgbClr val="000000"/>
              </a:solidFill>
              <a:latin typeface="Arial" charset="0"/>
              <a:cs typeface="Arial" charset="0"/>
            </a:endParaRPr>
          </a:p>
        </p:txBody>
      </p:sp>
      <p:sp>
        <p:nvSpPr>
          <p:cNvPr id="19" name="TextBox 18"/>
          <p:cNvSpPr txBox="1"/>
          <p:nvPr/>
        </p:nvSpPr>
        <p:spPr>
          <a:xfrm rot="18559922">
            <a:off x="4085596" y="3933483"/>
            <a:ext cx="280336" cy="382925"/>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a:t>
            </a:r>
            <a:endParaRPr lang="en-GB" b="1" dirty="0">
              <a:solidFill>
                <a:srgbClr val="000000"/>
              </a:solidFill>
              <a:latin typeface="Arial" charset="0"/>
              <a:cs typeface="Arial" charset="0"/>
            </a:endParaRPr>
          </a:p>
        </p:txBody>
      </p:sp>
      <p:sp>
        <p:nvSpPr>
          <p:cNvPr id="20" name="Oval 19"/>
          <p:cNvSpPr/>
          <p:nvPr/>
        </p:nvSpPr>
        <p:spPr>
          <a:xfrm>
            <a:off x="3395857" y="4875368"/>
            <a:ext cx="316983" cy="3168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1" name="TextBox 20"/>
          <p:cNvSpPr txBox="1"/>
          <p:nvPr/>
        </p:nvSpPr>
        <p:spPr>
          <a:xfrm>
            <a:off x="3427564" y="4917766"/>
            <a:ext cx="336535" cy="567848"/>
          </a:xfrm>
          <a:prstGeom prst="rect">
            <a:avLst/>
          </a:prstGeom>
          <a:noFill/>
        </p:spPr>
        <p:txBody>
          <a:bodyPr wrap="square" rtlCol="0">
            <a:spAutoFit/>
          </a:bodyPr>
          <a:lstStyle/>
          <a:p>
            <a:pPr fontAlgn="base">
              <a:spcBef>
                <a:spcPct val="0"/>
              </a:spcBef>
              <a:spcAft>
                <a:spcPct val="0"/>
              </a:spcAft>
            </a:pPr>
            <a:r>
              <a:rPr lang="en-GB" sz="1030" dirty="0">
                <a:solidFill>
                  <a:srgbClr val="FF0000"/>
                </a:solidFill>
                <a:latin typeface="Arial" charset="0"/>
                <a:cs typeface="Arial" charset="0"/>
              </a:rPr>
              <a:t>RRR</a:t>
            </a:r>
          </a:p>
        </p:txBody>
      </p:sp>
      <p:cxnSp>
        <p:nvCxnSpPr>
          <p:cNvPr id="22" name="Straight Connector 21"/>
          <p:cNvCxnSpPr>
            <a:endCxn id="24" idx="3"/>
          </p:cNvCxnSpPr>
          <p:nvPr/>
        </p:nvCxnSpPr>
        <p:spPr>
          <a:xfrm flipV="1">
            <a:off x="4813875" y="4242229"/>
            <a:ext cx="75537" cy="25278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775408" y="4514161"/>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4" name="Oval 23"/>
          <p:cNvSpPr/>
          <p:nvPr/>
        </p:nvSpPr>
        <p:spPr>
          <a:xfrm>
            <a:off x="4878111" y="4176368"/>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25" name="Straight Connector 24"/>
          <p:cNvCxnSpPr/>
          <p:nvPr/>
        </p:nvCxnSpPr>
        <p:spPr>
          <a:xfrm flipV="1">
            <a:off x="4948624" y="4049337"/>
            <a:ext cx="165926" cy="14209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5111406" y="3957718"/>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27" name="TextBox 26"/>
          <p:cNvSpPr txBox="1"/>
          <p:nvPr/>
        </p:nvSpPr>
        <p:spPr>
          <a:xfrm>
            <a:off x="5002262" y="4253852"/>
            <a:ext cx="826908" cy="276999"/>
          </a:xfrm>
          <a:prstGeom prst="rect">
            <a:avLst/>
          </a:prstGeom>
          <a:noFill/>
        </p:spPr>
        <p:txBody>
          <a:bodyPr wrap="square" rtlCol="0">
            <a:spAutoFit/>
          </a:bodyPr>
          <a:lstStyle/>
          <a:p>
            <a:pPr fontAlgn="base">
              <a:spcBef>
                <a:spcPct val="0"/>
              </a:spcBef>
              <a:spcAft>
                <a:spcPct val="0"/>
              </a:spcAft>
            </a:pPr>
            <a:r>
              <a:rPr lang="en-GB" sz="1200" b="1" dirty="0">
                <a:solidFill>
                  <a:srgbClr val="666666"/>
                </a:solidFill>
                <a:cs typeface="Arial" charset="0"/>
              </a:rPr>
              <a:t>Infinity</a:t>
            </a:r>
          </a:p>
        </p:txBody>
      </p:sp>
      <p:sp>
        <p:nvSpPr>
          <p:cNvPr id="28" name="TextBox 27"/>
          <p:cNvSpPr txBox="1"/>
          <p:nvPr/>
        </p:nvSpPr>
        <p:spPr>
          <a:xfrm>
            <a:off x="2967527" y="6247703"/>
            <a:ext cx="1200195" cy="276999"/>
          </a:xfrm>
          <a:prstGeom prst="rect">
            <a:avLst/>
          </a:prstGeom>
          <a:noFill/>
        </p:spPr>
        <p:txBody>
          <a:bodyPr wrap="square" rtlCol="0">
            <a:spAutoFit/>
          </a:bodyPr>
          <a:lstStyle/>
          <a:p>
            <a:pPr fontAlgn="base">
              <a:spcBef>
                <a:spcPct val="0"/>
              </a:spcBef>
              <a:spcAft>
                <a:spcPct val="0"/>
              </a:spcAft>
            </a:pPr>
            <a:r>
              <a:rPr lang="en-GB" sz="1200" b="1" dirty="0">
                <a:solidFill>
                  <a:srgbClr val="666666"/>
                </a:solidFill>
                <a:cs typeface="Arial" charset="0"/>
              </a:rPr>
              <a:t>14/02/2011</a:t>
            </a:r>
          </a:p>
        </p:txBody>
      </p:sp>
      <p:grpSp>
        <p:nvGrpSpPr>
          <p:cNvPr id="29" name="Group 28"/>
          <p:cNvGrpSpPr/>
          <p:nvPr/>
        </p:nvGrpSpPr>
        <p:grpSpPr>
          <a:xfrm>
            <a:off x="7104830" y="3894223"/>
            <a:ext cx="2363899" cy="2330336"/>
            <a:chOff x="20081112" y="7063124"/>
            <a:chExt cx="15840000" cy="15840001"/>
          </a:xfrm>
        </p:grpSpPr>
        <p:sp>
          <p:nvSpPr>
            <p:cNvPr id="30" name="Oval 29"/>
            <p:cNvSpPr/>
            <p:nvPr/>
          </p:nvSpPr>
          <p:spPr>
            <a:xfrm>
              <a:off x="26238643" y="13182924"/>
              <a:ext cx="3816424" cy="3600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31" name="Oval 30"/>
            <p:cNvSpPr/>
            <p:nvPr/>
          </p:nvSpPr>
          <p:spPr>
            <a:xfrm>
              <a:off x="25153499" y="12037669"/>
              <a:ext cx="5890910" cy="589090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32" name="Oval 31"/>
            <p:cNvSpPr/>
            <p:nvPr/>
          </p:nvSpPr>
          <p:spPr>
            <a:xfrm>
              <a:off x="23587605" y="10483124"/>
              <a:ext cx="9000000" cy="90000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33" name="Oval 32"/>
            <p:cNvSpPr/>
            <p:nvPr/>
          </p:nvSpPr>
          <p:spPr>
            <a:xfrm>
              <a:off x="22241112" y="9137357"/>
              <a:ext cx="11520000" cy="11520000"/>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34" name="Oval 33"/>
            <p:cNvSpPr/>
            <p:nvPr/>
          </p:nvSpPr>
          <p:spPr>
            <a:xfrm>
              <a:off x="20081112" y="7063124"/>
              <a:ext cx="15840000" cy="15840001"/>
            </a:xfrm>
            <a:prstGeom prst="ellipse">
              <a:avLst/>
            </a:prstGeom>
            <a:noFill/>
            <a:ln w="762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35" name="TextBox 34"/>
          <p:cNvSpPr txBox="1"/>
          <p:nvPr/>
        </p:nvSpPr>
        <p:spPr>
          <a:xfrm>
            <a:off x="8487698" y="4743308"/>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FF0000"/>
                </a:solidFill>
                <a:latin typeface="Arial" charset="0"/>
                <a:cs typeface="Arial" charset="0"/>
              </a:rPr>
              <a:t>1</a:t>
            </a:r>
            <a:endParaRPr lang="en-GB" b="1" dirty="0">
              <a:solidFill>
                <a:srgbClr val="FF0000"/>
              </a:solidFill>
              <a:latin typeface="Arial" charset="0"/>
              <a:cs typeface="Arial" charset="0"/>
            </a:endParaRPr>
          </a:p>
        </p:txBody>
      </p:sp>
      <p:sp>
        <p:nvSpPr>
          <p:cNvPr id="36" name="TextBox 35"/>
          <p:cNvSpPr txBox="1"/>
          <p:nvPr/>
        </p:nvSpPr>
        <p:spPr>
          <a:xfrm>
            <a:off x="8595819" y="4604296"/>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FF0000"/>
                </a:solidFill>
                <a:latin typeface="Arial" charset="0"/>
                <a:cs typeface="Arial" charset="0"/>
              </a:rPr>
              <a:t>2</a:t>
            </a:r>
            <a:endParaRPr lang="en-GB" b="1" dirty="0">
              <a:solidFill>
                <a:srgbClr val="FF0000"/>
              </a:solidFill>
              <a:latin typeface="Arial" charset="0"/>
              <a:cs typeface="Arial" charset="0"/>
            </a:endParaRPr>
          </a:p>
        </p:txBody>
      </p:sp>
      <p:sp>
        <p:nvSpPr>
          <p:cNvPr id="37" name="TextBox 36"/>
          <p:cNvSpPr txBox="1"/>
          <p:nvPr/>
        </p:nvSpPr>
        <p:spPr>
          <a:xfrm>
            <a:off x="8719385" y="4403500"/>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3</a:t>
            </a:r>
            <a:endParaRPr lang="en-GB" b="1" dirty="0">
              <a:solidFill>
                <a:srgbClr val="000000"/>
              </a:solidFill>
              <a:latin typeface="Arial" charset="0"/>
              <a:cs typeface="Arial" charset="0"/>
            </a:endParaRPr>
          </a:p>
        </p:txBody>
      </p:sp>
      <p:sp>
        <p:nvSpPr>
          <p:cNvPr id="38" name="TextBox 37"/>
          <p:cNvSpPr txBox="1"/>
          <p:nvPr/>
        </p:nvSpPr>
        <p:spPr>
          <a:xfrm>
            <a:off x="8827506" y="4249042"/>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4</a:t>
            </a:r>
            <a:endParaRPr lang="en-GB" b="1" dirty="0">
              <a:solidFill>
                <a:srgbClr val="000000"/>
              </a:solidFill>
              <a:latin typeface="Arial" charset="0"/>
              <a:cs typeface="Arial" charset="0"/>
            </a:endParaRPr>
          </a:p>
        </p:txBody>
      </p:sp>
      <p:sp>
        <p:nvSpPr>
          <p:cNvPr id="39" name="TextBox 38"/>
          <p:cNvSpPr txBox="1"/>
          <p:nvPr/>
        </p:nvSpPr>
        <p:spPr>
          <a:xfrm>
            <a:off x="9028301" y="3986464"/>
            <a:ext cx="162465" cy="237629"/>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9</a:t>
            </a:r>
            <a:endParaRPr lang="en-GB" b="1" dirty="0">
              <a:solidFill>
                <a:srgbClr val="000000"/>
              </a:solidFill>
              <a:latin typeface="Arial" charset="0"/>
              <a:cs typeface="Arial" charset="0"/>
            </a:endParaRPr>
          </a:p>
        </p:txBody>
      </p:sp>
      <p:sp>
        <p:nvSpPr>
          <p:cNvPr id="40" name="TextBox 39"/>
          <p:cNvSpPr txBox="1"/>
          <p:nvPr/>
        </p:nvSpPr>
        <p:spPr>
          <a:xfrm rot="18559922">
            <a:off x="8840008" y="3959076"/>
            <a:ext cx="280336" cy="382925"/>
          </a:xfrm>
          <a:prstGeom prst="rect">
            <a:avLst/>
          </a:prstGeom>
          <a:noFill/>
        </p:spPr>
        <p:txBody>
          <a:bodyPr wrap="square" rtlCol="0">
            <a:spAutoFit/>
          </a:bodyPr>
          <a:lstStyle/>
          <a:p>
            <a:pPr fontAlgn="base">
              <a:spcBef>
                <a:spcPct val="0"/>
              </a:spcBef>
              <a:spcAft>
                <a:spcPct val="0"/>
              </a:spcAft>
            </a:pPr>
            <a:r>
              <a:rPr lang="en-GB" sz="944" b="1" dirty="0">
                <a:solidFill>
                  <a:srgbClr val="000000"/>
                </a:solidFill>
                <a:latin typeface="Arial" charset="0"/>
                <a:cs typeface="Arial" charset="0"/>
              </a:rPr>
              <a:t>……</a:t>
            </a:r>
            <a:endParaRPr lang="en-GB" b="1" dirty="0">
              <a:solidFill>
                <a:srgbClr val="000000"/>
              </a:solidFill>
              <a:latin typeface="Arial" charset="0"/>
              <a:cs typeface="Arial" charset="0"/>
            </a:endParaRPr>
          </a:p>
        </p:txBody>
      </p:sp>
      <p:sp>
        <p:nvSpPr>
          <p:cNvPr id="41" name="Oval 40"/>
          <p:cNvSpPr/>
          <p:nvPr/>
        </p:nvSpPr>
        <p:spPr>
          <a:xfrm>
            <a:off x="8150269" y="4900962"/>
            <a:ext cx="316983" cy="31685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2" name="TextBox 41"/>
          <p:cNvSpPr txBox="1"/>
          <p:nvPr/>
        </p:nvSpPr>
        <p:spPr>
          <a:xfrm>
            <a:off x="8181976" y="4943360"/>
            <a:ext cx="336535" cy="567848"/>
          </a:xfrm>
          <a:prstGeom prst="rect">
            <a:avLst/>
          </a:prstGeom>
          <a:noFill/>
        </p:spPr>
        <p:txBody>
          <a:bodyPr wrap="square" rtlCol="0">
            <a:spAutoFit/>
          </a:bodyPr>
          <a:lstStyle/>
          <a:p>
            <a:pPr fontAlgn="base">
              <a:spcBef>
                <a:spcPct val="0"/>
              </a:spcBef>
              <a:spcAft>
                <a:spcPct val="0"/>
              </a:spcAft>
            </a:pPr>
            <a:r>
              <a:rPr lang="en-GB" sz="1030" dirty="0">
                <a:solidFill>
                  <a:srgbClr val="FF0000"/>
                </a:solidFill>
                <a:latin typeface="Arial" charset="0"/>
                <a:cs typeface="Arial" charset="0"/>
              </a:rPr>
              <a:t>RRR</a:t>
            </a:r>
          </a:p>
        </p:txBody>
      </p:sp>
      <p:cxnSp>
        <p:nvCxnSpPr>
          <p:cNvPr id="43" name="Straight Connector 42"/>
          <p:cNvCxnSpPr>
            <a:endCxn id="44" idx="3"/>
          </p:cNvCxnSpPr>
          <p:nvPr/>
        </p:nvCxnSpPr>
        <p:spPr>
          <a:xfrm flipV="1">
            <a:off x="9586627" y="4288567"/>
            <a:ext cx="75537" cy="252780"/>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9650863" y="4222705"/>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45" name="Straight Connector 44"/>
          <p:cNvCxnSpPr/>
          <p:nvPr/>
        </p:nvCxnSpPr>
        <p:spPr>
          <a:xfrm flipV="1">
            <a:off x="9721377" y="4095675"/>
            <a:ext cx="165926" cy="142095"/>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9884158" y="4004056"/>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47" name="TextBox 46"/>
          <p:cNvSpPr txBox="1"/>
          <p:nvPr/>
        </p:nvSpPr>
        <p:spPr>
          <a:xfrm>
            <a:off x="9775014" y="4300190"/>
            <a:ext cx="784974" cy="276999"/>
          </a:xfrm>
          <a:prstGeom prst="rect">
            <a:avLst/>
          </a:prstGeom>
          <a:noFill/>
        </p:spPr>
        <p:txBody>
          <a:bodyPr wrap="square" rtlCol="0">
            <a:spAutoFit/>
          </a:bodyPr>
          <a:lstStyle/>
          <a:p>
            <a:pPr fontAlgn="base">
              <a:spcBef>
                <a:spcPct val="0"/>
              </a:spcBef>
              <a:spcAft>
                <a:spcPct val="0"/>
              </a:spcAft>
            </a:pPr>
            <a:r>
              <a:rPr lang="en-GB" sz="1200" b="1" dirty="0">
                <a:solidFill>
                  <a:srgbClr val="666666"/>
                </a:solidFill>
                <a:cs typeface="Arial" charset="0"/>
              </a:rPr>
              <a:t>Infinity</a:t>
            </a:r>
          </a:p>
        </p:txBody>
      </p:sp>
      <p:sp>
        <p:nvSpPr>
          <p:cNvPr id="48" name="TextBox 47"/>
          <p:cNvSpPr txBox="1"/>
          <p:nvPr/>
        </p:nvSpPr>
        <p:spPr>
          <a:xfrm>
            <a:off x="7721939" y="6273297"/>
            <a:ext cx="1200195" cy="276999"/>
          </a:xfrm>
          <a:prstGeom prst="rect">
            <a:avLst/>
          </a:prstGeom>
          <a:noFill/>
        </p:spPr>
        <p:txBody>
          <a:bodyPr wrap="square" rtlCol="0">
            <a:spAutoFit/>
          </a:bodyPr>
          <a:lstStyle/>
          <a:p>
            <a:pPr fontAlgn="base">
              <a:spcBef>
                <a:spcPct val="0"/>
              </a:spcBef>
              <a:spcAft>
                <a:spcPct val="0"/>
              </a:spcAft>
            </a:pPr>
            <a:r>
              <a:rPr lang="en-GB" sz="1200" b="1" dirty="0">
                <a:solidFill>
                  <a:srgbClr val="666666"/>
                </a:solidFill>
                <a:cs typeface="Arial" charset="0"/>
              </a:rPr>
              <a:t>22/02/2016</a:t>
            </a:r>
          </a:p>
        </p:txBody>
      </p:sp>
      <p:sp>
        <p:nvSpPr>
          <p:cNvPr id="49" name="Right Arrow 48"/>
          <p:cNvSpPr/>
          <p:nvPr/>
        </p:nvSpPr>
        <p:spPr>
          <a:xfrm>
            <a:off x="5457917" y="4875370"/>
            <a:ext cx="1031974" cy="423269"/>
          </a:xfrm>
          <a:prstGeom prst="rightArrow">
            <a:avLst/>
          </a:prstGeom>
          <a:solidFill>
            <a:schemeClr val="bg1"/>
          </a:solidFill>
          <a:ln w="762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50" name="Oval 49"/>
          <p:cNvSpPr/>
          <p:nvPr/>
        </p:nvSpPr>
        <p:spPr>
          <a:xfrm>
            <a:off x="9535276" y="4495010"/>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1" name="Right Arrow 50"/>
          <p:cNvSpPr/>
          <p:nvPr/>
        </p:nvSpPr>
        <p:spPr>
          <a:xfrm rot="7729010">
            <a:off x="9411385" y="4627381"/>
            <a:ext cx="185610" cy="94640"/>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52" name="Oval 51"/>
          <p:cNvSpPr/>
          <p:nvPr/>
        </p:nvSpPr>
        <p:spPr>
          <a:xfrm>
            <a:off x="9352783" y="4730336"/>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3" name="Oval 52"/>
          <p:cNvSpPr/>
          <p:nvPr/>
        </p:nvSpPr>
        <p:spPr>
          <a:xfrm>
            <a:off x="9090204" y="4874766"/>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4" name="Oval 53"/>
          <p:cNvSpPr/>
          <p:nvPr/>
        </p:nvSpPr>
        <p:spPr>
          <a:xfrm>
            <a:off x="8920300" y="5060115"/>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5" name="Oval 54"/>
          <p:cNvSpPr/>
          <p:nvPr/>
        </p:nvSpPr>
        <p:spPr>
          <a:xfrm>
            <a:off x="8544184" y="5008764"/>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56" name="Straight Connector 55"/>
          <p:cNvCxnSpPr>
            <a:endCxn id="55" idx="2"/>
          </p:cNvCxnSpPr>
          <p:nvPr/>
        </p:nvCxnSpPr>
        <p:spPr>
          <a:xfrm flipV="1">
            <a:off x="8315753" y="5060115"/>
            <a:ext cx="228431" cy="66681"/>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8266159" y="5101035"/>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58" name="Right Arrow 57"/>
          <p:cNvSpPr/>
          <p:nvPr/>
        </p:nvSpPr>
        <p:spPr>
          <a:xfrm rot="8704322">
            <a:off x="9190379" y="4808261"/>
            <a:ext cx="198103" cy="107448"/>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59" name="Right Arrow 58"/>
          <p:cNvSpPr/>
          <p:nvPr/>
        </p:nvSpPr>
        <p:spPr>
          <a:xfrm rot="7857150">
            <a:off x="8986676" y="4958643"/>
            <a:ext cx="162794" cy="107489"/>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60" name="Right Arrow 59"/>
          <p:cNvSpPr/>
          <p:nvPr/>
        </p:nvSpPr>
        <p:spPr>
          <a:xfrm rot="11428303">
            <a:off x="8626250" y="5030702"/>
            <a:ext cx="311184" cy="120285"/>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61" name="Oval 60"/>
          <p:cNvSpPr/>
          <p:nvPr/>
        </p:nvSpPr>
        <p:spPr>
          <a:xfrm>
            <a:off x="7478423" y="4575878"/>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62" name="Oval 61"/>
          <p:cNvSpPr/>
          <p:nvPr/>
        </p:nvSpPr>
        <p:spPr>
          <a:xfrm>
            <a:off x="7900877" y="4735754"/>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63" name="Right Arrow 62"/>
          <p:cNvSpPr/>
          <p:nvPr/>
        </p:nvSpPr>
        <p:spPr>
          <a:xfrm rot="1011876">
            <a:off x="7576618" y="4649322"/>
            <a:ext cx="342302" cy="120285"/>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64" name="Oval 63"/>
          <p:cNvSpPr/>
          <p:nvPr/>
        </p:nvSpPr>
        <p:spPr>
          <a:xfrm>
            <a:off x="8019093" y="4931131"/>
            <a:ext cx="77163" cy="7716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65" name="Straight Connector 64"/>
          <p:cNvCxnSpPr>
            <a:stCxn id="62" idx="5"/>
          </p:cNvCxnSpPr>
          <p:nvPr/>
        </p:nvCxnSpPr>
        <p:spPr>
          <a:xfrm>
            <a:off x="7988539" y="4823416"/>
            <a:ext cx="73568" cy="138607"/>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Oval 65"/>
          <p:cNvSpPr/>
          <p:nvPr/>
        </p:nvSpPr>
        <p:spPr>
          <a:xfrm>
            <a:off x="7511113" y="5909634"/>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67" name="Right Arrow 66"/>
          <p:cNvSpPr/>
          <p:nvPr/>
        </p:nvSpPr>
        <p:spPr>
          <a:xfrm rot="18836341">
            <a:off x="7503467" y="5644547"/>
            <a:ext cx="639139" cy="114441"/>
          </a:xfrm>
          <a:prstGeom prst="rightArrow">
            <a:avLst/>
          </a:prstGeom>
          <a:solidFill>
            <a:srgbClr val="FF0000"/>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fontAlgn="base">
              <a:spcBef>
                <a:spcPct val="0"/>
              </a:spcBef>
              <a:spcAft>
                <a:spcPct val="0"/>
              </a:spcAft>
            </a:pPr>
            <a:endParaRPr lang="en-IE" dirty="0">
              <a:solidFill>
                <a:srgbClr val="FFFFFF"/>
              </a:solidFill>
            </a:endParaRPr>
          </a:p>
        </p:txBody>
      </p:sp>
      <p:sp>
        <p:nvSpPr>
          <p:cNvPr id="68" name="Oval 67"/>
          <p:cNvSpPr/>
          <p:nvPr/>
        </p:nvSpPr>
        <p:spPr>
          <a:xfrm>
            <a:off x="8024444" y="5363614"/>
            <a:ext cx="102703" cy="10270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cxnSp>
        <p:nvCxnSpPr>
          <p:cNvPr id="69" name="Straight Connector 68"/>
          <p:cNvCxnSpPr>
            <a:endCxn id="57" idx="3"/>
          </p:cNvCxnSpPr>
          <p:nvPr/>
        </p:nvCxnSpPr>
        <p:spPr>
          <a:xfrm flipV="1">
            <a:off x="8111700" y="5166897"/>
            <a:ext cx="165758" cy="196716"/>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741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Table 149"/>
          <p:cNvGraphicFramePr>
            <a:graphicFrameLocks noGrp="1"/>
          </p:cNvGraphicFramePr>
          <p:nvPr>
            <p:extLst/>
          </p:nvPr>
        </p:nvGraphicFramePr>
        <p:xfrm>
          <a:off x="1748589" y="2059219"/>
          <a:ext cx="8646697" cy="4588442"/>
        </p:xfrm>
        <a:graphic>
          <a:graphicData uri="http://schemas.openxmlformats.org/drawingml/2006/table">
            <a:tbl>
              <a:tblPr firstRow="1" firstCol="1" bandRow="1">
                <a:tableStyleId>{5C22544A-7EE6-4342-B048-85BDC9FD1C3A}</a:tableStyleId>
              </a:tblPr>
              <a:tblGrid>
                <a:gridCol w="761323">
                  <a:extLst>
                    <a:ext uri="{9D8B030D-6E8A-4147-A177-3AD203B41FA5}">
                      <a16:colId xmlns:a16="http://schemas.microsoft.com/office/drawing/2014/main" val="3704223790"/>
                    </a:ext>
                  </a:extLst>
                </a:gridCol>
                <a:gridCol w="1520240">
                  <a:extLst>
                    <a:ext uri="{9D8B030D-6E8A-4147-A177-3AD203B41FA5}">
                      <a16:colId xmlns:a16="http://schemas.microsoft.com/office/drawing/2014/main" val="1913608069"/>
                    </a:ext>
                  </a:extLst>
                </a:gridCol>
                <a:gridCol w="1265140">
                  <a:extLst>
                    <a:ext uri="{9D8B030D-6E8A-4147-A177-3AD203B41FA5}">
                      <a16:colId xmlns:a16="http://schemas.microsoft.com/office/drawing/2014/main" val="1773782826"/>
                    </a:ext>
                  </a:extLst>
                </a:gridCol>
                <a:gridCol w="1132954">
                  <a:extLst>
                    <a:ext uri="{9D8B030D-6E8A-4147-A177-3AD203B41FA5}">
                      <a16:colId xmlns:a16="http://schemas.microsoft.com/office/drawing/2014/main" val="3002264634"/>
                    </a:ext>
                  </a:extLst>
                </a:gridCol>
                <a:gridCol w="1334748">
                  <a:extLst>
                    <a:ext uri="{9D8B030D-6E8A-4147-A177-3AD203B41FA5}">
                      <a16:colId xmlns:a16="http://schemas.microsoft.com/office/drawing/2014/main" val="4188438993"/>
                    </a:ext>
                  </a:extLst>
                </a:gridCol>
                <a:gridCol w="1334748">
                  <a:extLst>
                    <a:ext uri="{9D8B030D-6E8A-4147-A177-3AD203B41FA5}">
                      <a16:colId xmlns:a16="http://schemas.microsoft.com/office/drawing/2014/main" val="4097962393"/>
                    </a:ext>
                  </a:extLst>
                </a:gridCol>
                <a:gridCol w="1297544">
                  <a:extLst>
                    <a:ext uri="{9D8B030D-6E8A-4147-A177-3AD203B41FA5}">
                      <a16:colId xmlns:a16="http://schemas.microsoft.com/office/drawing/2014/main" val="2327893439"/>
                    </a:ext>
                  </a:extLst>
                </a:gridCol>
              </a:tblGrid>
              <a:tr h="215632">
                <a:tc rowSpan="2" gridSpan="2">
                  <a:txBody>
                    <a:bodyPr/>
                    <a:lstStyle/>
                    <a:p>
                      <a:pPr>
                        <a:spcAft>
                          <a:spcPts val="0"/>
                        </a:spcAft>
                      </a:pPr>
                      <a:r>
                        <a:rPr lang="en-GB" sz="800" dirty="0">
                          <a:effectLst/>
                        </a:rPr>
                        <a:t>Distance</a:t>
                      </a:r>
                      <a:r>
                        <a:rPr lang="en-GB" sz="800" baseline="0" dirty="0">
                          <a:effectLst/>
                        </a:rPr>
                        <a:t> from core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rowSpan="2" hMerge="1">
                  <a:txBody>
                    <a:bodyPr/>
                    <a:lstStyle/>
                    <a:p>
                      <a:endParaRPr lang="en-GB"/>
                    </a:p>
                  </a:txBody>
                  <a:tcPr/>
                </a:tc>
                <a:tc rowSpan="2">
                  <a:txBody>
                    <a:bodyPr/>
                    <a:lstStyle/>
                    <a:p>
                      <a:pPr>
                        <a:spcAft>
                          <a:spcPts val="0"/>
                        </a:spcAft>
                      </a:pPr>
                      <a:r>
                        <a:rPr lang="en-GB" sz="800" dirty="0">
                          <a:solidFill>
                            <a:schemeClr val="bg1"/>
                          </a:solidFill>
                          <a:effectLst/>
                        </a:rPr>
                        <a:t>TOTAL number of WMP nominals per grouping</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effectLst/>
                        </a:rPr>
                        <a:t>Appear</a:t>
                      </a:r>
                      <a:r>
                        <a:rPr lang="en-GB" sz="800" baseline="0" dirty="0">
                          <a:solidFill>
                            <a:schemeClr val="bg1"/>
                          </a:solidFill>
                          <a:effectLst/>
                        </a:rPr>
                        <a:t> o</a:t>
                      </a:r>
                      <a:r>
                        <a:rPr lang="en-GB" sz="800" dirty="0">
                          <a:solidFill>
                            <a:schemeClr val="bg1"/>
                          </a:solidFill>
                          <a:effectLst/>
                        </a:rPr>
                        <a:t>n IOM RAG</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hMerge="1">
                  <a:txBody>
                    <a:bodyPr/>
                    <a:lstStyle/>
                    <a:p>
                      <a:pPr>
                        <a:spcAft>
                          <a:spcPts val="0"/>
                        </a:spcAft>
                      </a:pPr>
                      <a:endParaRPr lang="en-GB" sz="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tc hMerge="1">
                  <a:txBody>
                    <a:bodyPr/>
                    <a:lstStyle/>
                    <a:p>
                      <a:pPr>
                        <a:spcAft>
                          <a:spcPts val="0"/>
                        </a:spcAft>
                      </a:pPr>
                      <a:endParaRPr lang="en-GB" sz="800" b="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solidFill>
                            <a:schemeClr val="bg1"/>
                          </a:solidFill>
                          <a:effectLst/>
                        </a:rPr>
                        <a:t>Do not appear on IOM RAG</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extLst>
                  <a:ext uri="{0D108BD9-81ED-4DB2-BD59-A6C34878D82A}">
                    <a16:rowId xmlns:a16="http://schemas.microsoft.com/office/drawing/2014/main" val="3818343581"/>
                  </a:ext>
                </a:extLst>
              </a:tr>
              <a:tr h="747131">
                <a:tc gridSpan="2" vMerge="1">
                  <a:txBody>
                    <a:bodyPr/>
                    <a:lstStyle/>
                    <a:p>
                      <a:pPr>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hMerge="1" vMerge="1">
                  <a:txBody>
                    <a:bodyPr/>
                    <a:lstStyle/>
                    <a:p>
                      <a:pPr>
                        <a:spcAft>
                          <a:spcPts val="0"/>
                        </a:spcAft>
                      </a:pP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vMerge="1">
                  <a:txBody>
                    <a:bodyPr/>
                    <a:lstStyle/>
                    <a:p>
                      <a:pPr>
                        <a:spcAft>
                          <a:spcPts val="0"/>
                        </a:spcAft>
                      </a:pP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a:txBody>
                    <a:bodyPr/>
                    <a:lstStyle/>
                    <a:p>
                      <a:pPr>
                        <a:spcAft>
                          <a:spcPts val="0"/>
                        </a:spcAft>
                      </a:pPr>
                      <a:r>
                        <a:rPr lang="en-GB" sz="800" dirty="0">
                          <a:solidFill>
                            <a:schemeClr val="bg1"/>
                          </a:solidFill>
                          <a:effectLst/>
                        </a:rPr>
                        <a:t>Proportion</a:t>
                      </a:r>
                      <a:r>
                        <a:rPr lang="en-GB" sz="800" baseline="0" dirty="0">
                          <a:solidFill>
                            <a:schemeClr val="bg1"/>
                          </a:solidFill>
                          <a:effectLst/>
                        </a:rPr>
                        <a:t> of TOTAL</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tc>
                  <a:txBody>
                    <a:bodyPr/>
                    <a:lstStyle/>
                    <a:p>
                      <a:pPr>
                        <a:spcAft>
                          <a:spcPts val="0"/>
                        </a:spcAft>
                      </a:pPr>
                      <a:r>
                        <a:rPr lang="en-GB" sz="800" b="0" i="1" dirty="0">
                          <a:solidFill>
                            <a:schemeClr val="bg1"/>
                          </a:solidFill>
                          <a:effectLst/>
                        </a:rPr>
                        <a:t>Have</a:t>
                      </a:r>
                      <a:r>
                        <a:rPr lang="en-GB" sz="800" b="0" i="1" baseline="0" dirty="0">
                          <a:solidFill>
                            <a:schemeClr val="bg1"/>
                          </a:solidFill>
                          <a:effectLst/>
                        </a:rPr>
                        <a:t> undergone/ are undergoing IOM intervention</a:t>
                      </a:r>
                      <a:endParaRPr lang="en-GB" sz="8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tc>
                  <a:txBody>
                    <a:bodyPr/>
                    <a:lstStyle/>
                    <a:p>
                      <a:pPr>
                        <a:spcAft>
                          <a:spcPts val="0"/>
                        </a:spcAft>
                      </a:pPr>
                      <a:r>
                        <a:rPr lang="en-GB" sz="800" b="0" i="1" dirty="0">
                          <a:solidFill>
                            <a:schemeClr val="bg1"/>
                          </a:solidFill>
                          <a:effectLst/>
                        </a:rPr>
                        <a:t>Have</a:t>
                      </a:r>
                      <a:r>
                        <a:rPr lang="en-GB" sz="800" b="0" i="1" baseline="0" dirty="0">
                          <a:solidFill>
                            <a:schemeClr val="bg1"/>
                          </a:solidFill>
                          <a:effectLst/>
                        </a:rPr>
                        <a:t> never undergone IOM intervention</a:t>
                      </a:r>
                      <a:endParaRPr lang="en-GB" sz="800" b="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tc>
                  <a:txBody>
                    <a:bodyPr/>
                    <a:lstStyle/>
                    <a:p>
                      <a:pPr>
                        <a:spcAft>
                          <a:spcPts val="0"/>
                        </a:spcAft>
                      </a:pPr>
                      <a:r>
                        <a:rPr lang="en-GB" sz="800" dirty="0">
                          <a:solidFill>
                            <a:schemeClr val="bg1"/>
                          </a:solidFill>
                          <a:effectLst/>
                        </a:rPr>
                        <a:t>Proportion</a:t>
                      </a:r>
                      <a:r>
                        <a:rPr lang="en-GB" sz="800" baseline="0" dirty="0">
                          <a:solidFill>
                            <a:schemeClr val="bg1"/>
                          </a:solidFill>
                          <a:effectLst/>
                        </a:rPr>
                        <a:t> of TOTAL</a:t>
                      </a:r>
                      <a:endParaRPr lang="en-GB" sz="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lumMod val="60000"/>
                        <a:lumOff val="40000"/>
                      </a:schemeClr>
                    </a:solidFill>
                  </a:tcPr>
                </a:tc>
                <a:extLst>
                  <a:ext uri="{0D108BD9-81ED-4DB2-BD59-A6C34878D82A}">
                    <a16:rowId xmlns:a16="http://schemas.microsoft.com/office/drawing/2014/main" val="3009904574"/>
                  </a:ext>
                </a:extLst>
              </a:tr>
              <a:tr h="1199157">
                <a:tc>
                  <a:txBody>
                    <a:bodyPr/>
                    <a:lstStyle/>
                    <a:p>
                      <a:pPr algn="ctr">
                        <a:spcAft>
                          <a:spcPts val="0"/>
                        </a:spcAft>
                      </a:pPr>
                      <a:r>
                        <a:rPr lang="en-GB" sz="800" dirty="0">
                          <a:effectLst/>
                        </a:rPr>
                        <a:t>0,1,2</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a:txBody>
                    <a:bodyPr/>
                    <a:lstStyle/>
                    <a:p>
                      <a:pPr algn="ctr">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29,637 </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6,878  (23.2%)</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4,270 (14.4%)</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2,608 (8.8%)</a:t>
                      </a:r>
                    </a:p>
                    <a:p>
                      <a:pPr algn="ctr">
                        <a:spcAft>
                          <a:spcPts val="0"/>
                        </a:spcAft>
                      </a:pPr>
                      <a:endParaRPr lang="en-GB" sz="8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a:effectLst/>
                        </a:rPr>
                        <a:t>Of these </a:t>
                      </a:r>
                      <a:r>
                        <a:rPr lang="en-GB" sz="800" kern="1200" dirty="0">
                          <a:effectLst/>
                        </a:rPr>
                        <a:t>1,970 committed a crime </a:t>
                      </a:r>
                      <a:r>
                        <a:rPr lang="en-GB" sz="800" baseline="0" dirty="0">
                          <a:effectLst/>
                        </a:rPr>
                        <a:t>within the previous three years</a:t>
                      </a:r>
                      <a:endParaRPr lang="en-GB" sz="800" i="1" dirty="0">
                        <a:effectLst/>
                        <a:latin typeface="+mj-lt"/>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22,759 (76.8%)</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extLst>
                  <a:ext uri="{0D108BD9-81ED-4DB2-BD59-A6C34878D82A}">
                    <a16:rowId xmlns:a16="http://schemas.microsoft.com/office/drawing/2014/main" val="2716760267"/>
                  </a:ext>
                </a:extLst>
              </a:tr>
              <a:tr h="1199157">
                <a:tc>
                  <a:txBody>
                    <a:bodyPr/>
                    <a:lstStyle/>
                    <a:p>
                      <a:pPr algn="ctr">
                        <a:spcAft>
                          <a:spcPts val="0"/>
                        </a:spcAft>
                      </a:pPr>
                      <a:r>
                        <a:rPr lang="en-GB" sz="800" dirty="0">
                          <a:effectLst/>
                        </a:rPr>
                        <a:t>3,4,5,6</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a:txBody>
                    <a:bodyPr/>
                    <a:lstStyle/>
                    <a:p>
                      <a:pPr algn="ctr">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44,111 </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4,186 (9.5%) </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2,098 (4.8%)</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2,088 (4.7%)</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39,925 (90.5%)</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extLst>
                  <a:ext uri="{0D108BD9-81ED-4DB2-BD59-A6C34878D82A}">
                    <a16:rowId xmlns:a16="http://schemas.microsoft.com/office/drawing/2014/main" val="1728132748"/>
                  </a:ext>
                </a:extLst>
              </a:tr>
              <a:tr h="1199157">
                <a:tc>
                  <a:txBody>
                    <a:bodyPr/>
                    <a:lstStyle/>
                    <a:p>
                      <a:pPr algn="ctr">
                        <a:spcAft>
                          <a:spcPts val="0"/>
                        </a:spcAft>
                      </a:pPr>
                      <a:r>
                        <a:rPr lang="en-GB" sz="800" dirty="0">
                          <a:effectLst/>
                        </a:rPr>
                        <a:t>7,8,9</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solidFill>
                      <a:schemeClr val="accent1"/>
                    </a:solidFill>
                  </a:tcPr>
                </a:tc>
                <a:tc>
                  <a:txBody>
                    <a:bodyPr/>
                    <a:lstStyle/>
                    <a:p>
                      <a:pPr algn="ctr">
                        <a:spcAft>
                          <a:spcPts val="0"/>
                        </a:spcAft>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2,134 </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107 (5%) </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53 (2.5%)</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dirty="0">
                          <a:effectLst/>
                        </a:rPr>
                        <a:t>54 (2.5%) </a:t>
                      </a:r>
                      <a:endParaRPr lang="en-GB" sz="800" i="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tc>
                  <a:txBody>
                    <a:bodyPr/>
                    <a:lstStyle/>
                    <a:p>
                      <a:pPr algn="ctr">
                        <a:spcAft>
                          <a:spcPts val="0"/>
                        </a:spcAft>
                      </a:pPr>
                      <a:r>
                        <a:rPr lang="en-GB" sz="800" b="1" dirty="0">
                          <a:effectLst/>
                        </a:rPr>
                        <a:t>2,027 (95.0%)</a:t>
                      </a:r>
                      <a:endParaRPr lang="en-GB"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3060" marR="63060" marT="0" marB="0" anchor="ctr"/>
                </a:tc>
                <a:extLst>
                  <a:ext uri="{0D108BD9-81ED-4DB2-BD59-A6C34878D82A}">
                    <a16:rowId xmlns:a16="http://schemas.microsoft.com/office/drawing/2014/main" val="3514577939"/>
                  </a:ext>
                </a:extLst>
              </a:tr>
            </a:tbl>
          </a:graphicData>
        </a:graphic>
      </p:graphicFrame>
      <p:grpSp>
        <p:nvGrpSpPr>
          <p:cNvPr id="153" name="Group 152"/>
          <p:cNvGrpSpPr/>
          <p:nvPr/>
        </p:nvGrpSpPr>
        <p:grpSpPr>
          <a:xfrm>
            <a:off x="2386575" y="3211190"/>
            <a:ext cx="845300" cy="799039"/>
            <a:chOff x="455613" y="2277683"/>
            <a:chExt cx="1066852" cy="1002771"/>
          </a:xfrm>
        </p:grpSpPr>
        <p:grpSp>
          <p:nvGrpSpPr>
            <p:cNvPr id="154" name="Group 153"/>
            <p:cNvGrpSpPr/>
            <p:nvPr/>
          </p:nvGrpSpPr>
          <p:grpSpPr>
            <a:xfrm>
              <a:off x="455613" y="2277683"/>
              <a:ext cx="1066852" cy="1002771"/>
              <a:chOff x="1594319" y="2411851"/>
              <a:chExt cx="1309554" cy="1258449"/>
            </a:xfrm>
          </p:grpSpPr>
          <p:grpSp>
            <p:nvGrpSpPr>
              <p:cNvPr id="156" name="Group 155"/>
              <p:cNvGrpSpPr/>
              <p:nvPr/>
            </p:nvGrpSpPr>
            <p:grpSpPr>
              <a:xfrm>
                <a:off x="1723087" y="2542867"/>
                <a:ext cx="1041060" cy="1000433"/>
                <a:chOff x="1723087" y="2542867"/>
                <a:chExt cx="1041060" cy="1000433"/>
              </a:xfrm>
            </p:grpSpPr>
            <p:sp>
              <p:nvSpPr>
                <p:cNvPr id="169" name="Oval 168"/>
                <p:cNvSpPr>
                  <a:spLocks noChangeAspect="1"/>
                </p:cNvSpPr>
                <p:nvPr/>
              </p:nvSpPr>
              <p:spPr>
                <a:xfrm>
                  <a:off x="2135004" y="2933896"/>
                  <a:ext cx="227151" cy="218286"/>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0" name="Oval 169"/>
                <p:cNvSpPr>
                  <a:spLocks noChangeAspect="1"/>
                </p:cNvSpPr>
                <p:nvPr/>
              </p:nvSpPr>
              <p:spPr>
                <a:xfrm>
                  <a:off x="2193141" y="2989765"/>
                  <a:ext cx="110876" cy="1065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1" name="Oval 170"/>
                <p:cNvSpPr>
                  <a:spLocks noChangeAspect="1"/>
                </p:cNvSpPr>
                <p:nvPr/>
              </p:nvSpPr>
              <p:spPr>
                <a:xfrm>
                  <a:off x="2071321" y="2872699"/>
                  <a:ext cx="354516" cy="340681"/>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2" name="Oval 171"/>
                <p:cNvSpPr>
                  <a:spLocks noChangeAspect="1"/>
                </p:cNvSpPr>
                <p:nvPr/>
              </p:nvSpPr>
              <p:spPr>
                <a:xfrm>
                  <a:off x="1998486" y="2802706"/>
                  <a:ext cx="500186" cy="48066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3" name="Oval 172"/>
                <p:cNvSpPr>
                  <a:spLocks noChangeAspect="1"/>
                </p:cNvSpPr>
                <p:nvPr/>
              </p:nvSpPr>
              <p:spPr>
                <a:xfrm>
                  <a:off x="1928080" y="2735048"/>
                  <a:ext cx="640998" cy="61598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4" name="Oval 173"/>
                <p:cNvSpPr>
                  <a:spLocks noChangeAspect="1"/>
                </p:cNvSpPr>
                <p:nvPr/>
              </p:nvSpPr>
              <p:spPr>
                <a:xfrm>
                  <a:off x="1861907" y="2671457"/>
                  <a:ext cx="773345" cy="74316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5" name="Oval 174"/>
                <p:cNvSpPr>
                  <a:spLocks noChangeAspect="1"/>
                </p:cNvSpPr>
                <p:nvPr/>
              </p:nvSpPr>
              <p:spPr>
                <a:xfrm>
                  <a:off x="1794031" y="2602071"/>
                  <a:ext cx="906520" cy="8711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76" name="Oval 175"/>
                <p:cNvSpPr>
                  <a:spLocks noChangeAspect="1"/>
                </p:cNvSpPr>
                <p:nvPr/>
              </p:nvSpPr>
              <p:spPr>
                <a:xfrm>
                  <a:off x="1723087" y="2542867"/>
                  <a:ext cx="1041060" cy="1000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57" name="TextBox 156"/>
              <p:cNvSpPr txBox="1"/>
              <p:nvPr/>
            </p:nvSpPr>
            <p:spPr>
              <a:xfrm>
                <a:off x="2228930" y="296708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0</a:t>
                </a:r>
              </a:p>
            </p:txBody>
          </p:sp>
          <p:sp>
            <p:nvSpPr>
              <p:cNvPr id="158" name="TextBox 157"/>
              <p:cNvSpPr txBox="1"/>
              <p:nvPr/>
            </p:nvSpPr>
            <p:spPr>
              <a:xfrm>
                <a:off x="2254803" y="291409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1</a:t>
                </a:r>
              </a:p>
            </p:txBody>
          </p:sp>
          <p:sp>
            <p:nvSpPr>
              <p:cNvPr id="159" name="TextBox 158"/>
              <p:cNvSpPr txBox="1"/>
              <p:nvPr/>
            </p:nvSpPr>
            <p:spPr>
              <a:xfrm>
                <a:off x="2289193" y="2851906"/>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2</a:t>
                </a:r>
              </a:p>
            </p:txBody>
          </p:sp>
          <p:sp>
            <p:nvSpPr>
              <p:cNvPr id="160" name="TextBox 159"/>
              <p:cNvSpPr txBox="1"/>
              <p:nvPr/>
            </p:nvSpPr>
            <p:spPr>
              <a:xfrm>
                <a:off x="2326938" y="278791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3</a:t>
                </a:r>
              </a:p>
            </p:txBody>
          </p:sp>
          <p:sp>
            <p:nvSpPr>
              <p:cNvPr id="161" name="TextBox 160"/>
              <p:cNvSpPr txBox="1"/>
              <p:nvPr/>
            </p:nvSpPr>
            <p:spPr>
              <a:xfrm>
                <a:off x="2359599" y="272043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4</a:t>
                </a:r>
              </a:p>
            </p:txBody>
          </p:sp>
          <p:sp>
            <p:nvSpPr>
              <p:cNvPr id="162" name="TextBox 161"/>
              <p:cNvSpPr txBox="1"/>
              <p:nvPr/>
            </p:nvSpPr>
            <p:spPr>
              <a:xfrm>
                <a:off x="2388677" y="2671457"/>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5</a:t>
                </a:r>
              </a:p>
            </p:txBody>
          </p:sp>
          <p:sp>
            <p:nvSpPr>
              <p:cNvPr id="163" name="TextBox 162"/>
              <p:cNvSpPr txBox="1"/>
              <p:nvPr/>
            </p:nvSpPr>
            <p:spPr>
              <a:xfrm>
                <a:off x="2429667" y="261173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6</a:t>
                </a:r>
              </a:p>
            </p:txBody>
          </p:sp>
          <p:sp>
            <p:nvSpPr>
              <p:cNvPr id="164" name="TextBox 163"/>
              <p:cNvSpPr txBox="1"/>
              <p:nvPr/>
            </p:nvSpPr>
            <p:spPr>
              <a:xfrm>
                <a:off x="2465568" y="256026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7</a:t>
                </a:r>
              </a:p>
            </p:txBody>
          </p:sp>
          <p:sp>
            <p:nvSpPr>
              <p:cNvPr id="165" name="TextBox 164"/>
              <p:cNvSpPr txBox="1"/>
              <p:nvPr/>
            </p:nvSpPr>
            <p:spPr>
              <a:xfrm>
                <a:off x="2513898" y="2509868"/>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8</a:t>
                </a:r>
              </a:p>
            </p:txBody>
          </p:sp>
          <p:sp>
            <p:nvSpPr>
              <p:cNvPr id="166" name="TextBox 165"/>
              <p:cNvSpPr txBox="1"/>
              <p:nvPr/>
            </p:nvSpPr>
            <p:spPr>
              <a:xfrm>
                <a:off x="2558895" y="246020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9</a:t>
                </a:r>
              </a:p>
            </p:txBody>
          </p:sp>
          <p:sp>
            <p:nvSpPr>
              <p:cNvPr id="167" name="Oval 166"/>
              <p:cNvSpPr>
                <a:spLocks noChangeAspect="1"/>
              </p:cNvSpPr>
              <p:nvPr/>
            </p:nvSpPr>
            <p:spPr>
              <a:xfrm>
                <a:off x="1654918" y="2470605"/>
                <a:ext cx="1177397" cy="1131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68" name="Oval 167"/>
              <p:cNvSpPr>
                <a:spLocks noChangeAspect="1"/>
              </p:cNvSpPr>
              <p:nvPr/>
            </p:nvSpPr>
            <p:spPr>
              <a:xfrm>
                <a:off x="1594319" y="2411851"/>
                <a:ext cx="1309554" cy="1258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55" name="Rectangle 154"/>
            <p:cNvSpPr/>
            <p:nvPr/>
          </p:nvSpPr>
          <p:spPr>
            <a:xfrm>
              <a:off x="880155" y="2675973"/>
              <a:ext cx="212011" cy="2085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grpSp>
        <p:nvGrpSpPr>
          <p:cNvPr id="33" name="Group 32"/>
          <p:cNvGrpSpPr/>
          <p:nvPr/>
        </p:nvGrpSpPr>
        <p:grpSpPr>
          <a:xfrm>
            <a:off x="2391225" y="4449413"/>
            <a:ext cx="845300" cy="799039"/>
            <a:chOff x="3908623" y="2273040"/>
            <a:chExt cx="1066852" cy="1002771"/>
          </a:xfrm>
        </p:grpSpPr>
        <p:grpSp>
          <p:nvGrpSpPr>
            <p:cNvPr id="102" name="Group 101"/>
            <p:cNvGrpSpPr/>
            <p:nvPr/>
          </p:nvGrpSpPr>
          <p:grpSpPr>
            <a:xfrm>
              <a:off x="3908623" y="2273040"/>
              <a:ext cx="1066852" cy="1002771"/>
              <a:chOff x="1594319" y="2411851"/>
              <a:chExt cx="1309554" cy="1258449"/>
            </a:xfrm>
          </p:grpSpPr>
          <p:grpSp>
            <p:nvGrpSpPr>
              <p:cNvPr id="103" name="Group 102"/>
              <p:cNvGrpSpPr/>
              <p:nvPr/>
            </p:nvGrpSpPr>
            <p:grpSpPr>
              <a:xfrm>
                <a:off x="1723087" y="2542867"/>
                <a:ext cx="1041060" cy="1000433"/>
                <a:chOff x="1723087" y="2542867"/>
                <a:chExt cx="1041060" cy="1000433"/>
              </a:xfrm>
            </p:grpSpPr>
            <p:sp>
              <p:nvSpPr>
                <p:cNvPr id="116" name="Oval 115"/>
                <p:cNvSpPr>
                  <a:spLocks noChangeAspect="1"/>
                </p:cNvSpPr>
                <p:nvPr/>
              </p:nvSpPr>
              <p:spPr>
                <a:xfrm>
                  <a:off x="2135004" y="2933896"/>
                  <a:ext cx="227151" cy="218286"/>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17" name="Oval 116"/>
                <p:cNvSpPr>
                  <a:spLocks noChangeAspect="1"/>
                </p:cNvSpPr>
                <p:nvPr/>
              </p:nvSpPr>
              <p:spPr>
                <a:xfrm>
                  <a:off x="2193141" y="2989765"/>
                  <a:ext cx="110876" cy="1065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18" name="Oval 117"/>
                <p:cNvSpPr>
                  <a:spLocks noChangeAspect="1"/>
                </p:cNvSpPr>
                <p:nvPr/>
              </p:nvSpPr>
              <p:spPr>
                <a:xfrm>
                  <a:off x="2071321" y="2872699"/>
                  <a:ext cx="354516" cy="340681"/>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19" name="Oval 118"/>
                <p:cNvSpPr>
                  <a:spLocks noChangeAspect="1"/>
                </p:cNvSpPr>
                <p:nvPr/>
              </p:nvSpPr>
              <p:spPr>
                <a:xfrm>
                  <a:off x="1998486" y="2802706"/>
                  <a:ext cx="500186" cy="48066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20" name="Oval 119"/>
                <p:cNvSpPr>
                  <a:spLocks noChangeAspect="1"/>
                </p:cNvSpPr>
                <p:nvPr/>
              </p:nvSpPr>
              <p:spPr>
                <a:xfrm>
                  <a:off x="1928080" y="2735048"/>
                  <a:ext cx="640998" cy="61598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21" name="Oval 120"/>
                <p:cNvSpPr>
                  <a:spLocks noChangeAspect="1"/>
                </p:cNvSpPr>
                <p:nvPr/>
              </p:nvSpPr>
              <p:spPr>
                <a:xfrm>
                  <a:off x="1861907" y="2671457"/>
                  <a:ext cx="773345" cy="74316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22" name="Oval 121"/>
                <p:cNvSpPr>
                  <a:spLocks noChangeAspect="1"/>
                </p:cNvSpPr>
                <p:nvPr/>
              </p:nvSpPr>
              <p:spPr>
                <a:xfrm>
                  <a:off x="1794031" y="2602071"/>
                  <a:ext cx="906520" cy="8711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23" name="Oval 122"/>
                <p:cNvSpPr>
                  <a:spLocks noChangeAspect="1"/>
                </p:cNvSpPr>
                <p:nvPr/>
              </p:nvSpPr>
              <p:spPr>
                <a:xfrm>
                  <a:off x="1723087" y="2542867"/>
                  <a:ext cx="1041060" cy="1000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04" name="TextBox 103"/>
              <p:cNvSpPr txBox="1"/>
              <p:nvPr/>
            </p:nvSpPr>
            <p:spPr>
              <a:xfrm>
                <a:off x="2228930" y="296708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0</a:t>
                </a:r>
              </a:p>
            </p:txBody>
          </p:sp>
          <p:sp>
            <p:nvSpPr>
              <p:cNvPr id="105" name="TextBox 104"/>
              <p:cNvSpPr txBox="1"/>
              <p:nvPr/>
            </p:nvSpPr>
            <p:spPr>
              <a:xfrm>
                <a:off x="2254803" y="291409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1</a:t>
                </a:r>
              </a:p>
            </p:txBody>
          </p:sp>
          <p:sp>
            <p:nvSpPr>
              <p:cNvPr id="106" name="TextBox 105"/>
              <p:cNvSpPr txBox="1"/>
              <p:nvPr/>
            </p:nvSpPr>
            <p:spPr>
              <a:xfrm>
                <a:off x="2289193" y="2851906"/>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2</a:t>
                </a:r>
              </a:p>
            </p:txBody>
          </p:sp>
          <p:sp>
            <p:nvSpPr>
              <p:cNvPr id="107" name="TextBox 106"/>
              <p:cNvSpPr txBox="1"/>
              <p:nvPr/>
            </p:nvSpPr>
            <p:spPr>
              <a:xfrm>
                <a:off x="2326938" y="278791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3</a:t>
                </a:r>
              </a:p>
            </p:txBody>
          </p:sp>
          <p:sp>
            <p:nvSpPr>
              <p:cNvPr id="108" name="TextBox 107"/>
              <p:cNvSpPr txBox="1"/>
              <p:nvPr/>
            </p:nvSpPr>
            <p:spPr>
              <a:xfrm>
                <a:off x="2359599" y="272043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4</a:t>
                </a:r>
              </a:p>
            </p:txBody>
          </p:sp>
          <p:sp>
            <p:nvSpPr>
              <p:cNvPr id="109" name="TextBox 108"/>
              <p:cNvSpPr txBox="1"/>
              <p:nvPr/>
            </p:nvSpPr>
            <p:spPr>
              <a:xfrm>
                <a:off x="2388677" y="2671457"/>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5</a:t>
                </a:r>
              </a:p>
            </p:txBody>
          </p:sp>
          <p:sp>
            <p:nvSpPr>
              <p:cNvPr id="110" name="TextBox 109"/>
              <p:cNvSpPr txBox="1"/>
              <p:nvPr/>
            </p:nvSpPr>
            <p:spPr>
              <a:xfrm>
                <a:off x="2429667" y="261173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6</a:t>
                </a:r>
              </a:p>
            </p:txBody>
          </p:sp>
          <p:sp>
            <p:nvSpPr>
              <p:cNvPr id="111" name="TextBox 110"/>
              <p:cNvSpPr txBox="1"/>
              <p:nvPr/>
            </p:nvSpPr>
            <p:spPr>
              <a:xfrm>
                <a:off x="2465568" y="256026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7</a:t>
                </a:r>
              </a:p>
            </p:txBody>
          </p:sp>
          <p:sp>
            <p:nvSpPr>
              <p:cNvPr id="112" name="TextBox 111"/>
              <p:cNvSpPr txBox="1"/>
              <p:nvPr/>
            </p:nvSpPr>
            <p:spPr>
              <a:xfrm>
                <a:off x="2513898" y="2509868"/>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8</a:t>
                </a:r>
              </a:p>
            </p:txBody>
          </p:sp>
          <p:sp>
            <p:nvSpPr>
              <p:cNvPr id="113" name="TextBox 112"/>
              <p:cNvSpPr txBox="1"/>
              <p:nvPr/>
            </p:nvSpPr>
            <p:spPr>
              <a:xfrm>
                <a:off x="2558895" y="246020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9</a:t>
                </a:r>
              </a:p>
            </p:txBody>
          </p:sp>
          <p:sp>
            <p:nvSpPr>
              <p:cNvPr id="114" name="Oval 113"/>
              <p:cNvSpPr>
                <a:spLocks noChangeAspect="1"/>
              </p:cNvSpPr>
              <p:nvPr/>
            </p:nvSpPr>
            <p:spPr>
              <a:xfrm>
                <a:off x="1654918" y="2470605"/>
                <a:ext cx="1177397" cy="1131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15" name="Oval 114"/>
              <p:cNvSpPr>
                <a:spLocks noChangeAspect="1"/>
              </p:cNvSpPr>
              <p:nvPr/>
            </p:nvSpPr>
            <p:spPr>
              <a:xfrm>
                <a:off x="1594319" y="2411851"/>
                <a:ext cx="1309554" cy="1258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24" name="Rectangle 123"/>
            <p:cNvSpPr/>
            <p:nvPr/>
          </p:nvSpPr>
          <p:spPr>
            <a:xfrm>
              <a:off x="4490715" y="2467469"/>
              <a:ext cx="212011" cy="2085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grpSp>
        <p:nvGrpSpPr>
          <p:cNvPr id="32" name="Group 31"/>
          <p:cNvGrpSpPr/>
          <p:nvPr/>
        </p:nvGrpSpPr>
        <p:grpSpPr>
          <a:xfrm>
            <a:off x="2394909" y="5585570"/>
            <a:ext cx="845300" cy="799039"/>
            <a:chOff x="7125956" y="2273040"/>
            <a:chExt cx="1066852" cy="1002771"/>
          </a:xfrm>
        </p:grpSpPr>
        <p:grpSp>
          <p:nvGrpSpPr>
            <p:cNvPr id="125" name="Group 124"/>
            <p:cNvGrpSpPr/>
            <p:nvPr/>
          </p:nvGrpSpPr>
          <p:grpSpPr>
            <a:xfrm>
              <a:off x="7125956" y="2273040"/>
              <a:ext cx="1066852" cy="1002771"/>
              <a:chOff x="1594319" y="2411851"/>
              <a:chExt cx="1309554" cy="1258449"/>
            </a:xfrm>
          </p:grpSpPr>
          <p:grpSp>
            <p:nvGrpSpPr>
              <p:cNvPr id="126" name="Group 125"/>
              <p:cNvGrpSpPr/>
              <p:nvPr/>
            </p:nvGrpSpPr>
            <p:grpSpPr>
              <a:xfrm>
                <a:off x="1723087" y="2542867"/>
                <a:ext cx="1041060" cy="1000433"/>
                <a:chOff x="1723087" y="2542867"/>
                <a:chExt cx="1041060" cy="1000433"/>
              </a:xfrm>
            </p:grpSpPr>
            <p:sp>
              <p:nvSpPr>
                <p:cNvPr id="139" name="Oval 138"/>
                <p:cNvSpPr>
                  <a:spLocks noChangeAspect="1"/>
                </p:cNvSpPr>
                <p:nvPr/>
              </p:nvSpPr>
              <p:spPr>
                <a:xfrm>
                  <a:off x="2135004" y="2933896"/>
                  <a:ext cx="227151" cy="218286"/>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0" name="Oval 139"/>
                <p:cNvSpPr>
                  <a:spLocks noChangeAspect="1"/>
                </p:cNvSpPr>
                <p:nvPr/>
              </p:nvSpPr>
              <p:spPr>
                <a:xfrm>
                  <a:off x="2193141" y="2989765"/>
                  <a:ext cx="110876" cy="106549"/>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1" name="Oval 140"/>
                <p:cNvSpPr>
                  <a:spLocks noChangeAspect="1"/>
                </p:cNvSpPr>
                <p:nvPr/>
              </p:nvSpPr>
              <p:spPr>
                <a:xfrm>
                  <a:off x="2071321" y="2872699"/>
                  <a:ext cx="354516" cy="340681"/>
                </a:xfrm>
                <a:prstGeom prst="ellipse">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2" name="Oval 141"/>
                <p:cNvSpPr>
                  <a:spLocks noChangeAspect="1"/>
                </p:cNvSpPr>
                <p:nvPr/>
              </p:nvSpPr>
              <p:spPr>
                <a:xfrm>
                  <a:off x="1998486" y="2802706"/>
                  <a:ext cx="500186" cy="480666"/>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3" name="Oval 142"/>
                <p:cNvSpPr>
                  <a:spLocks noChangeAspect="1"/>
                </p:cNvSpPr>
                <p:nvPr/>
              </p:nvSpPr>
              <p:spPr>
                <a:xfrm>
                  <a:off x="1928080" y="2735048"/>
                  <a:ext cx="640998" cy="61598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4" name="Oval 143"/>
                <p:cNvSpPr>
                  <a:spLocks noChangeAspect="1"/>
                </p:cNvSpPr>
                <p:nvPr/>
              </p:nvSpPr>
              <p:spPr>
                <a:xfrm>
                  <a:off x="1861907" y="2671457"/>
                  <a:ext cx="773345" cy="743165"/>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5" name="Oval 144"/>
                <p:cNvSpPr>
                  <a:spLocks noChangeAspect="1"/>
                </p:cNvSpPr>
                <p:nvPr/>
              </p:nvSpPr>
              <p:spPr>
                <a:xfrm>
                  <a:off x="1794031" y="2602071"/>
                  <a:ext cx="906520" cy="87114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46" name="Oval 145"/>
                <p:cNvSpPr>
                  <a:spLocks noChangeAspect="1"/>
                </p:cNvSpPr>
                <p:nvPr/>
              </p:nvSpPr>
              <p:spPr>
                <a:xfrm>
                  <a:off x="1723087" y="2542867"/>
                  <a:ext cx="1041060" cy="100043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27" name="TextBox 126"/>
              <p:cNvSpPr txBox="1"/>
              <p:nvPr/>
            </p:nvSpPr>
            <p:spPr>
              <a:xfrm>
                <a:off x="2228930" y="296708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0</a:t>
                </a:r>
              </a:p>
            </p:txBody>
          </p:sp>
          <p:sp>
            <p:nvSpPr>
              <p:cNvPr id="128" name="TextBox 127"/>
              <p:cNvSpPr txBox="1"/>
              <p:nvPr/>
            </p:nvSpPr>
            <p:spPr>
              <a:xfrm>
                <a:off x="2254803" y="291409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1</a:t>
                </a:r>
              </a:p>
            </p:txBody>
          </p:sp>
          <p:sp>
            <p:nvSpPr>
              <p:cNvPr id="129" name="TextBox 128"/>
              <p:cNvSpPr txBox="1"/>
              <p:nvPr/>
            </p:nvSpPr>
            <p:spPr>
              <a:xfrm>
                <a:off x="2289193" y="2851906"/>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2</a:t>
                </a:r>
              </a:p>
            </p:txBody>
          </p:sp>
          <p:sp>
            <p:nvSpPr>
              <p:cNvPr id="130" name="TextBox 129"/>
              <p:cNvSpPr txBox="1"/>
              <p:nvPr/>
            </p:nvSpPr>
            <p:spPr>
              <a:xfrm>
                <a:off x="2326938" y="278791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3</a:t>
                </a:r>
              </a:p>
            </p:txBody>
          </p:sp>
          <p:sp>
            <p:nvSpPr>
              <p:cNvPr id="131" name="TextBox 130"/>
              <p:cNvSpPr txBox="1"/>
              <p:nvPr/>
            </p:nvSpPr>
            <p:spPr>
              <a:xfrm>
                <a:off x="2359599" y="2720430"/>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4</a:t>
                </a:r>
              </a:p>
            </p:txBody>
          </p:sp>
          <p:sp>
            <p:nvSpPr>
              <p:cNvPr id="132" name="TextBox 131"/>
              <p:cNvSpPr txBox="1"/>
              <p:nvPr/>
            </p:nvSpPr>
            <p:spPr>
              <a:xfrm>
                <a:off x="2388677" y="2671457"/>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5</a:t>
                </a:r>
              </a:p>
            </p:txBody>
          </p:sp>
          <p:sp>
            <p:nvSpPr>
              <p:cNvPr id="133" name="TextBox 132"/>
              <p:cNvSpPr txBox="1"/>
              <p:nvPr/>
            </p:nvSpPr>
            <p:spPr>
              <a:xfrm>
                <a:off x="2429667" y="2611731"/>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6</a:t>
                </a:r>
              </a:p>
            </p:txBody>
          </p:sp>
          <p:sp>
            <p:nvSpPr>
              <p:cNvPr id="134" name="TextBox 133"/>
              <p:cNvSpPr txBox="1"/>
              <p:nvPr/>
            </p:nvSpPr>
            <p:spPr>
              <a:xfrm>
                <a:off x="2465568" y="256026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7</a:t>
                </a:r>
              </a:p>
            </p:txBody>
          </p:sp>
          <p:sp>
            <p:nvSpPr>
              <p:cNvPr id="135" name="TextBox 134"/>
              <p:cNvSpPr txBox="1"/>
              <p:nvPr/>
            </p:nvSpPr>
            <p:spPr>
              <a:xfrm>
                <a:off x="2513898" y="2509868"/>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8</a:t>
                </a:r>
              </a:p>
            </p:txBody>
          </p:sp>
          <p:sp>
            <p:nvSpPr>
              <p:cNvPr id="136" name="TextBox 135"/>
              <p:cNvSpPr txBox="1"/>
              <p:nvPr/>
            </p:nvSpPr>
            <p:spPr>
              <a:xfrm>
                <a:off x="2558895" y="2460205"/>
                <a:ext cx="73025" cy="218129"/>
              </a:xfrm>
              <a:prstGeom prst="rect">
                <a:avLst/>
              </a:prstGeom>
              <a:noFill/>
            </p:spPr>
            <p:txBody>
              <a:bodyPr wrap="square" rtlCol="0">
                <a:spAutoFit/>
              </a:bodyPr>
              <a:lstStyle/>
              <a:p>
                <a:pPr algn="ctr" fontAlgn="base">
                  <a:spcBef>
                    <a:spcPct val="0"/>
                  </a:spcBef>
                  <a:spcAft>
                    <a:spcPct val="0"/>
                  </a:spcAft>
                </a:pPr>
                <a:r>
                  <a:rPr lang="en-GB" sz="300" dirty="0">
                    <a:solidFill>
                      <a:srgbClr val="000000"/>
                    </a:solidFill>
                    <a:latin typeface="Arial" charset="0"/>
                    <a:cs typeface="Arial" charset="0"/>
                  </a:rPr>
                  <a:t>9</a:t>
                </a:r>
              </a:p>
            </p:txBody>
          </p:sp>
          <p:sp>
            <p:nvSpPr>
              <p:cNvPr id="137" name="Oval 136"/>
              <p:cNvSpPr>
                <a:spLocks noChangeAspect="1"/>
              </p:cNvSpPr>
              <p:nvPr/>
            </p:nvSpPr>
            <p:spPr>
              <a:xfrm>
                <a:off x="1654918" y="2470605"/>
                <a:ext cx="1177397" cy="1131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sp>
            <p:nvSpPr>
              <p:cNvPr id="138" name="Oval 137"/>
              <p:cNvSpPr>
                <a:spLocks noChangeAspect="1"/>
              </p:cNvSpPr>
              <p:nvPr/>
            </p:nvSpPr>
            <p:spPr>
              <a:xfrm>
                <a:off x="1594319" y="2411851"/>
                <a:ext cx="1309554" cy="125844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148" name="Rectangle 147"/>
            <p:cNvSpPr/>
            <p:nvPr/>
          </p:nvSpPr>
          <p:spPr>
            <a:xfrm>
              <a:off x="7805696" y="2307152"/>
              <a:ext cx="212011" cy="208504"/>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grpSp>
      <p:sp>
        <p:nvSpPr>
          <p:cNvPr id="38" name="Title 37"/>
          <p:cNvSpPr>
            <a:spLocks noGrp="1"/>
          </p:cNvSpPr>
          <p:nvPr>
            <p:ph type="title"/>
          </p:nvPr>
        </p:nvSpPr>
        <p:spPr/>
        <p:txBody>
          <a:bodyPr vert="horz" lIns="0" tIns="45720" rIns="0" bIns="0" rtlCol="0" anchor="b" anchorCtr="0">
            <a:noAutofit/>
          </a:bodyPr>
          <a:lstStyle/>
          <a:p>
            <a:r>
              <a:rPr lang="en-GB" sz="2400" dirty="0"/>
              <a:t>Comparison with IOM</a:t>
            </a:r>
          </a:p>
        </p:txBody>
      </p:sp>
      <p:sp>
        <p:nvSpPr>
          <p:cNvPr id="177" name="Text Placeholder 1"/>
          <p:cNvSpPr>
            <a:spLocks noGrp="1"/>
          </p:cNvSpPr>
          <p:nvPr>
            <p:ph type="body" sz="quarter" idx="10"/>
          </p:nvPr>
        </p:nvSpPr>
        <p:spPr>
          <a:xfrm>
            <a:off x="1979614" y="1288800"/>
            <a:ext cx="8232775" cy="396000"/>
          </a:xfrm>
        </p:spPr>
        <p:txBody>
          <a:bodyPr/>
          <a:lstStyle/>
          <a:p>
            <a:r>
              <a:rPr lang="en-GB" sz="1800" dirty="0"/>
              <a:t>A comparison with IOM RAG and interventions highlights discrepancies with the Foundation Phase Analytics Lab analysis</a:t>
            </a:r>
          </a:p>
        </p:txBody>
      </p:sp>
    </p:spTree>
    <p:extLst>
      <p:ext uri="{BB962C8B-B14F-4D97-AF65-F5344CB8AC3E}">
        <p14:creationId xmlns:p14="http://schemas.microsoft.com/office/powerpoint/2010/main" val="20851267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1800" dirty="0"/>
              <a:t>Via an analysis of the events and the journey of a nominal we can identify the steps in the journey and critical transition events  </a:t>
            </a:r>
            <a:endParaRPr lang="en-GB" sz="1800" dirty="0"/>
          </a:p>
        </p:txBody>
      </p:sp>
      <p:sp>
        <p:nvSpPr>
          <p:cNvPr id="4" name="Title 3"/>
          <p:cNvSpPr>
            <a:spLocks noGrp="1"/>
          </p:cNvSpPr>
          <p:nvPr>
            <p:ph type="title"/>
          </p:nvPr>
        </p:nvSpPr>
        <p:spPr/>
        <p:txBody>
          <a:bodyPr vert="horz" lIns="0" tIns="45720" rIns="0" bIns="0" rtlCol="0" anchor="b" anchorCtr="0">
            <a:noAutofit/>
          </a:bodyPr>
          <a:lstStyle/>
          <a:p>
            <a:r>
              <a:rPr lang="en-US" sz="2400" dirty="0"/>
              <a:t>The network of a nominal is critical in his journey</a:t>
            </a:r>
            <a:br>
              <a:rPr lang="en-US" sz="2400" dirty="0"/>
            </a:br>
            <a:r>
              <a:rPr lang="en-US" sz="2400" dirty="0"/>
              <a:t> to influencer </a:t>
            </a:r>
            <a:endParaRPr lang="en-GB" sz="2400" dirty="0"/>
          </a:p>
        </p:txBody>
      </p:sp>
      <p:pic>
        <p:nvPicPr>
          <p:cNvPr id="6" name="Picture 5"/>
          <p:cNvPicPr>
            <a:picLocks noChangeAspect="1"/>
          </p:cNvPicPr>
          <p:nvPr/>
        </p:nvPicPr>
        <p:blipFill>
          <a:blip r:embed="rId3"/>
          <a:stretch>
            <a:fillRect/>
          </a:stretch>
        </p:blipFill>
        <p:spPr>
          <a:xfrm>
            <a:off x="1706658" y="3901414"/>
            <a:ext cx="1659613" cy="255267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9532" y="2438299"/>
            <a:ext cx="6772857" cy="3809732"/>
          </a:xfrm>
          <a:prstGeom prst="rect">
            <a:avLst/>
          </a:prstGeom>
        </p:spPr>
      </p:pic>
    </p:spTree>
    <p:extLst>
      <p:ext uri="{BB962C8B-B14F-4D97-AF65-F5344CB8AC3E}">
        <p14:creationId xmlns:p14="http://schemas.microsoft.com/office/powerpoint/2010/main" val="3619943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ure template">
  <a:themeElements>
    <a:clrScheme name="West Midlands Police">
      <a:dk1>
        <a:srgbClr val="000000"/>
      </a:dk1>
      <a:lt1>
        <a:srgbClr val="FFFFFF"/>
      </a:lt1>
      <a:dk2>
        <a:srgbClr val="666666"/>
      </a:dk2>
      <a:lt2>
        <a:srgbClr val="778888"/>
      </a:lt2>
      <a:accent1>
        <a:srgbClr val="0068AD"/>
      </a:accent1>
      <a:accent2>
        <a:srgbClr val="88DD00"/>
      </a:accent2>
      <a:accent3>
        <a:srgbClr val="FF9900"/>
      </a:accent3>
      <a:accent4>
        <a:srgbClr val="FF0000"/>
      </a:accent4>
      <a:accent5>
        <a:srgbClr val="0068AD"/>
      </a:accent5>
      <a:accent6>
        <a:srgbClr val="88DD00"/>
      </a:accent6>
      <a:hlink>
        <a:srgbClr val="666666"/>
      </a:hlink>
      <a:folHlink>
        <a:srgbClr val="778888"/>
      </a:folHlink>
    </a:clrScheme>
    <a:fontScheme name="Custom 4">
      <a:majorFont>
        <a:latin typeface="Signika"/>
        <a:ea typeface=""/>
        <a:cs typeface=""/>
      </a:majorFont>
      <a:minorFont>
        <a:latin typeface="Signik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defPPr>
      </a:lst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itlins">
  <a:themeElements>
    <a:clrScheme name="">
      <a:dk1>
        <a:srgbClr val="000000"/>
      </a:dk1>
      <a:lt1>
        <a:srgbClr val="FFFFFF"/>
      </a:lt1>
      <a:dk2>
        <a:srgbClr val="000000"/>
      </a:dk2>
      <a:lt2>
        <a:srgbClr val="CECECE"/>
      </a:lt2>
      <a:accent1>
        <a:srgbClr val="DADADA"/>
      </a:accent1>
      <a:accent2>
        <a:srgbClr val="474747"/>
      </a:accent2>
      <a:accent3>
        <a:srgbClr val="FFFFFF"/>
      </a:accent3>
      <a:accent4>
        <a:srgbClr val="000000"/>
      </a:accent4>
      <a:accent5>
        <a:srgbClr val="EAEAEA"/>
      </a:accent5>
      <a:accent6>
        <a:srgbClr val="3F3F3F"/>
      </a:accent6>
      <a:hlink>
        <a:srgbClr val="676767"/>
      </a:hlink>
      <a:folHlink>
        <a:srgbClr val="919191"/>
      </a:folHlink>
    </a:clrScheme>
    <a:fontScheme name="seitli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35000"/>
          </a:spcBef>
          <a:spcAft>
            <a:spcPct val="15000"/>
          </a:spcAft>
          <a:buClr>
            <a:srgbClr val="002C84"/>
          </a:buClr>
          <a:buSzPct val="60000"/>
          <a:buFont typeface="Wingdings" pitchFamily="2" charset="2"/>
          <a:buChar char="u"/>
          <a:tabLst/>
          <a:defRPr kumimoji="0" lang="de-DE" sz="3000" b="0" i="0" u="none" strike="noStrike" cap="none" normalizeH="0" baseline="0" smtClean="0">
            <a:ln>
              <a:noFill/>
            </a:ln>
            <a:solidFill>
              <a:srgbClr val="002C84"/>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t" anchorCtr="0" compatLnSpc="1">
        <a:prstTxWarp prst="textNoShape">
          <a:avLst/>
        </a:prstTxWarp>
      </a:bodyPr>
      <a:lstStyle>
        <a:defPPr marL="342900" marR="0" indent="-342900" algn="l" defTabSz="914400" rtl="0" eaLnBrk="0" fontAlgn="base" latinLnBrk="0" hangingPunct="0">
          <a:lnSpc>
            <a:spcPct val="100000"/>
          </a:lnSpc>
          <a:spcBef>
            <a:spcPct val="35000"/>
          </a:spcBef>
          <a:spcAft>
            <a:spcPct val="15000"/>
          </a:spcAft>
          <a:buClr>
            <a:srgbClr val="002C84"/>
          </a:buClr>
          <a:buSzPct val="60000"/>
          <a:buFont typeface="Wingdings" pitchFamily="2" charset="2"/>
          <a:buChar char="u"/>
          <a:tabLst/>
          <a:defRPr kumimoji="0" lang="de-DE" sz="3000" b="0" i="0" u="none" strike="noStrike" cap="none" normalizeH="0" baseline="0" smtClean="0">
            <a:ln>
              <a:noFill/>
            </a:ln>
            <a:solidFill>
              <a:srgbClr val="002C84"/>
            </a:solidFill>
            <a:effectLst/>
            <a:latin typeface="Arial" charset="0"/>
          </a:defRPr>
        </a:defPPr>
      </a:lstStyle>
    </a:lnDef>
  </a:objectDefaults>
  <a:extraClrSchemeLst>
    <a:extraClrScheme>
      <a:clrScheme name="seitlin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eitli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itlin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itlin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itlin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itlin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itlin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1.46558.0"/>
</version>
</file>

<file path=customXml/itemProps1.xml><?xml version="1.0" encoding="utf-8"?>
<ds:datastoreItem xmlns:ds="http://schemas.openxmlformats.org/officeDocument/2006/customXml" ds:itemID="{766F8369-0851-4285-9D62-0BE7750262F3}">
  <ds:schemaRefs/>
</ds:datastoreItem>
</file>

<file path=docProps/app.xml><?xml version="1.0" encoding="utf-8"?>
<Properties xmlns="http://schemas.openxmlformats.org/officeDocument/2006/extended-properties" xmlns:vt="http://schemas.openxmlformats.org/officeDocument/2006/docPropsVTypes">
  <TotalTime>201</TotalTime>
  <Words>6763</Words>
  <Application>Microsoft Office PowerPoint</Application>
  <PresentationFormat>Widescreen</PresentationFormat>
  <Paragraphs>947</Paragraphs>
  <Slides>108</Slides>
  <Notes>17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108</vt:i4>
      </vt:variant>
    </vt:vector>
  </HeadingPairs>
  <TitlesOfParts>
    <vt:vector size="122" baseType="lpstr">
      <vt:lpstr>Microsoft YaHei UI</vt:lpstr>
      <vt:lpstr>Arial</vt:lpstr>
      <vt:lpstr>Calibri</vt:lpstr>
      <vt:lpstr>Calibri Light</vt:lpstr>
      <vt:lpstr>Franklin Gothic Medium Cond</vt:lpstr>
      <vt:lpstr>Monotype Sorts</vt:lpstr>
      <vt:lpstr>Signika</vt:lpstr>
      <vt:lpstr>Tahoma</vt:lpstr>
      <vt:lpstr>Times New Roman</vt:lpstr>
      <vt:lpstr>Wingdings</vt:lpstr>
      <vt:lpstr>Office Theme</vt:lpstr>
      <vt:lpstr>Accenture template</vt:lpstr>
      <vt:lpstr>1_Office Theme</vt:lpstr>
      <vt:lpstr>seitlins</vt:lpstr>
      <vt:lpstr>PowerPoint Presentation</vt:lpstr>
      <vt:lpstr>PowerPoint Presentation</vt:lpstr>
      <vt:lpstr>PowerPoint Presentation</vt:lpstr>
      <vt:lpstr>PowerPoint Presentation</vt:lpstr>
      <vt:lpstr>SO WHAT ABOUT EVIDENCE-BASED MANAGEMENT?</vt:lpstr>
      <vt:lpstr>Most stuff available www.cebma.org </vt:lpstr>
      <vt:lpstr>Some things that get in the way of evidence-based practice in policing (etc)</vt:lpstr>
      <vt:lpstr>PowerPoint Presentation</vt:lpstr>
      <vt:lpstr>The whole argument…</vt:lpstr>
      <vt:lpstr>Does management matter?</vt:lpstr>
      <vt:lpstr>Why evidence-based practice? The elevator pitch</vt:lpstr>
      <vt:lpstr>Where did the idea of evidence-based practice come from?</vt:lpstr>
      <vt:lpstr>Evidence-Based Practice in other fields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evidence-based practice?</vt:lpstr>
      <vt:lpstr>Six step process for identifying likely problem/opportunity and solution</vt:lpstr>
      <vt:lpstr>Example of evidence-based absence management</vt:lpstr>
      <vt:lpstr>Element 1: Practitioners’ professional  expertise</vt:lpstr>
      <vt:lpstr>Element 2: Organizational data</vt:lpstr>
      <vt:lpstr>Element 3: Scientific literature</vt:lpstr>
      <vt:lpstr>Element 4: Stakeholders values and concerns</vt:lpstr>
      <vt:lpstr>What gets in the way of evidence-based practice in management (and generally)?</vt:lpstr>
      <vt:lpstr>Misconceptions of evidence-based practice (in management)</vt:lpstr>
      <vt:lpstr>Strong and wrong beliefs</vt:lpstr>
      <vt:lpstr>Some examples…</vt:lpstr>
      <vt:lpstr>Job tenure UK</vt:lpstr>
      <vt:lpstr>Job tenure USA</vt:lpstr>
      <vt:lpstr>Job satisfaction UK</vt:lpstr>
      <vt:lpstr>USA</vt:lpstr>
      <vt:lpstr>Generational differences in work attitudes?</vt:lpstr>
      <vt:lpstr>So what? What’s wrong with strong and wrong beliefs?</vt:lpstr>
      <vt:lpstr>Error and biases in problem-solving and decision-making</vt:lpstr>
      <vt:lpstr>Error and biases in problem-solving and decision-making – some examples</vt:lpstr>
      <vt:lpstr>Fads and fashions</vt:lpstr>
      <vt:lpstr>PowerPoint Presentation</vt:lpstr>
      <vt:lpstr>PowerPoint Presentation</vt:lpstr>
      <vt:lpstr>PowerPoint Presentation</vt:lpstr>
      <vt:lpstr>PowerPoint Presentation</vt:lpstr>
      <vt:lpstr>PowerPoint Presentation</vt:lpstr>
      <vt:lpstr>PowerPoint Presentation</vt:lpstr>
      <vt:lpstr>ABRAHAMSON (1996)</vt:lpstr>
      <vt:lpstr>Article titles: Miller et al (2004)</vt:lpstr>
      <vt:lpstr>How are fads a problem? (Donaldson &amp; Hilmer, 1998)</vt:lpstr>
      <vt:lpstr>PowerPoint Presentation</vt:lpstr>
      <vt:lpstr>Policing fads and fashions</vt:lpstr>
      <vt:lpstr>Following fads and fashions seems like a human urge</vt:lpstr>
      <vt:lpstr>PowerPoint Presentation</vt:lpstr>
      <vt:lpstr>Career incentives</vt:lpstr>
      <vt:lpstr>Espoused and more implicit goals of managers</vt:lpstr>
      <vt:lpstr>So is evidence-based practice happening much in management?</vt:lpstr>
      <vt:lpstr>So is evidence-based practice happening much in policing?</vt:lpstr>
      <vt:lpstr>Evidence-based policing</vt:lpstr>
      <vt:lpstr>Sherman (1998) </vt:lpstr>
      <vt:lpstr>Sherman (1984)</vt:lpstr>
      <vt:lpstr>Definition from the College of Policing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evidence-based is policing?  Seven evaluation criteria for any profession</vt:lpstr>
      <vt:lpstr>How evidence-based is policing?  Some evaluation criteria for any profession</vt:lpstr>
      <vt:lpstr>Misconception endorsement (Chaplin &amp; Shaw, 2016)</vt:lpstr>
      <vt:lpstr>Five subscales example items</vt:lpstr>
      <vt:lpstr>Law enforcement vs layperson % agreement with ‘false’ statements</vt:lpstr>
      <vt:lpstr>How can police leadership and management facilitate evidence-based policing?</vt:lpstr>
      <vt:lpstr>What leader/manager behaviours are likely to help? [1]</vt:lpstr>
      <vt:lpstr>What leader/manager behaviours are likely to help? [2]</vt:lpstr>
      <vt:lpstr>Some alternatives to evidence-based management (inspired by Isaacs &amp; Fitzgerald, 1999)</vt:lpstr>
      <vt:lpstr>Conclusions</vt:lpstr>
      <vt:lpstr>Questions? Criticisms? Thoughts?</vt:lpstr>
      <vt:lpstr>PowerPoint Presentation</vt:lpstr>
      <vt:lpstr>PowerPoint Presentation</vt:lpstr>
      <vt:lpstr>  Big Data providing Real Direction </vt:lpstr>
      <vt:lpstr>What this offers</vt:lpstr>
      <vt:lpstr>Who are the influencers and who is at risk of becoming an influencer in co-offending? </vt:lpstr>
      <vt:lpstr>Structured and Unstructured data from key WMP and national systems has been analysed </vt:lpstr>
      <vt:lpstr>The DDI algorithm achieved 99% matching accuracy </vt:lpstr>
      <vt:lpstr>Benefits of visualisation</vt:lpstr>
      <vt:lpstr>A data driven process has been adopted to produce the risk model</vt:lpstr>
      <vt:lpstr>Insight from the data can be gained at each step of the analysis…..</vt:lpstr>
      <vt:lpstr>Identifying the influencers starting from the  Core Group  </vt:lpstr>
      <vt:lpstr>Who are the Influencers? </vt:lpstr>
      <vt:lpstr>Comparison with IOM</vt:lpstr>
      <vt:lpstr>The network of a nominal is critical in his journey  to influencer </vt:lpstr>
      <vt:lpstr>Based on the target group, 1349 KPIs have been identified</vt:lpstr>
      <vt:lpstr>Different groups and types of KPIs have been identified </vt:lpstr>
      <vt:lpstr>Among the 1349 KPIs, 32 KPIs have been identified for their strong predictive power  </vt:lpstr>
      <vt:lpstr>WMP could target the 100 risky individual achieving a 97% accuracy  </vt:lpstr>
      <vt:lpstr>Some immediate operational next steps have been identified </vt:lpstr>
      <vt:lpstr>Foundation Phase Analytics Lab Quantitative Benefits</vt:lpstr>
      <vt:lpstr>Additional benefits of organising data</vt:lpstr>
      <vt:lpstr>Conclusion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Moloney Daniel</dc:creator>
  <cp:lastModifiedBy>T. Olphin</cp:lastModifiedBy>
  <cp:revision>23</cp:revision>
  <dcterms:created xsi:type="dcterms:W3CDTF">2017-03-01T10:35:28Z</dcterms:created>
  <dcterms:modified xsi:type="dcterms:W3CDTF">2017-03-28T12:06:40Z</dcterms:modified>
</cp:coreProperties>
</file>