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105"/>
  </p:notesMasterIdLst>
  <p:sldIdLst>
    <p:sldId id="265" r:id="rId5"/>
    <p:sldId id="258"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35" r:id="rId29"/>
    <p:sldId id="336" r:id="rId30"/>
    <p:sldId id="337" r:id="rId31"/>
    <p:sldId id="338" r:id="rId32"/>
    <p:sldId id="339" r:id="rId33"/>
    <p:sldId id="340" r:id="rId34"/>
    <p:sldId id="341" r:id="rId35"/>
    <p:sldId id="342" r:id="rId36"/>
    <p:sldId id="343" r:id="rId37"/>
    <p:sldId id="344" r:id="rId38"/>
    <p:sldId id="345" r:id="rId39"/>
    <p:sldId id="346" r:id="rId40"/>
    <p:sldId id="347" r:id="rId41"/>
    <p:sldId id="348" r:id="rId42"/>
    <p:sldId id="349" r:id="rId43"/>
    <p:sldId id="350" r:id="rId44"/>
    <p:sldId id="351" r:id="rId45"/>
    <p:sldId id="352" r:id="rId46"/>
    <p:sldId id="353" r:id="rId47"/>
    <p:sldId id="354" r:id="rId48"/>
    <p:sldId id="355" r:id="rId49"/>
    <p:sldId id="356" r:id="rId50"/>
    <p:sldId id="357" r:id="rId51"/>
    <p:sldId id="358" r:id="rId52"/>
    <p:sldId id="359" r:id="rId53"/>
    <p:sldId id="360" r:id="rId54"/>
    <p:sldId id="266" r:id="rId55"/>
    <p:sldId id="260" r:id="rId56"/>
    <p:sldId id="269" r:id="rId57"/>
    <p:sldId id="270" r:id="rId58"/>
    <p:sldId id="271" r:id="rId59"/>
    <p:sldId id="272" r:id="rId60"/>
    <p:sldId id="273" r:id="rId61"/>
    <p:sldId id="274" r:id="rId62"/>
    <p:sldId id="275" r:id="rId63"/>
    <p:sldId id="276" r:id="rId64"/>
    <p:sldId id="277" r:id="rId65"/>
    <p:sldId id="278" r:id="rId66"/>
    <p:sldId id="279" r:id="rId67"/>
    <p:sldId id="280" r:id="rId68"/>
    <p:sldId id="281" r:id="rId69"/>
    <p:sldId id="282" r:id="rId70"/>
    <p:sldId id="283" r:id="rId71"/>
    <p:sldId id="284" r:id="rId72"/>
    <p:sldId id="285" r:id="rId73"/>
    <p:sldId id="286" r:id="rId74"/>
    <p:sldId id="287" r:id="rId75"/>
    <p:sldId id="288" r:id="rId76"/>
    <p:sldId id="289" r:id="rId77"/>
    <p:sldId id="290" r:id="rId78"/>
    <p:sldId id="291" r:id="rId79"/>
    <p:sldId id="292" r:id="rId80"/>
    <p:sldId id="293" r:id="rId81"/>
    <p:sldId id="294" r:id="rId82"/>
    <p:sldId id="295" r:id="rId83"/>
    <p:sldId id="296" r:id="rId84"/>
    <p:sldId id="297" r:id="rId85"/>
    <p:sldId id="298" r:id="rId86"/>
    <p:sldId id="299" r:id="rId87"/>
    <p:sldId id="300" r:id="rId88"/>
    <p:sldId id="301" r:id="rId89"/>
    <p:sldId id="302" r:id="rId90"/>
    <p:sldId id="303" r:id="rId91"/>
    <p:sldId id="304" r:id="rId92"/>
    <p:sldId id="305" r:id="rId93"/>
    <p:sldId id="306" r:id="rId94"/>
    <p:sldId id="307" r:id="rId95"/>
    <p:sldId id="308" r:id="rId96"/>
    <p:sldId id="309" r:id="rId97"/>
    <p:sldId id="310" r:id="rId98"/>
    <p:sldId id="311" r:id="rId99"/>
    <p:sldId id="312" r:id="rId100"/>
    <p:sldId id="261" r:id="rId101"/>
    <p:sldId id="267" r:id="rId102"/>
    <p:sldId id="263" r:id="rId103"/>
    <p:sldId id="268" r:id="rId10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2" d="100"/>
          <a:sy n="62" d="100"/>
        </p:scale>
        <p:origin x="-78" y="-3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viewProps" Target="viewProps.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ableStyles" Target="tableStyle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elinos\Desktop\2016029_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elinos\Desktop\2016029_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Control</c:v>
                </c:pt>
              </c:strCache>
            </c:strRef>
          </c:tx>
          <c:spPr>
            <a:solidFill>
              <a:schemeClr val="tx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Non-BME</c:v>
                </c:pt>
                <c:pt idx="1">
                  <c:v>BME</c:v>
                </c:pt>
              </c:strCache>
            </c:strRef>
          </c:cat>
          <c:val>
            <c:numRef>
              <c:f>Sheet1!$B$2:$B$3</c:f>
              <c:numCache>
                <c:formatCode>General</c:formatCode>
                <c:ptCount val="2"/>
                <c:pt idx="0">
                  <c:v>111.8832</c:v>
                </c:pt>
                <c:pt idx="1">
                  <c:v>105.86960000000001</c:v>
                </c:pt>
              </c:numCache>
            </c:numRef>
          </c:val>
        </c:ser>
        <c:ser>
          <c:idx val="1"/>
          <c:order val="1"/>
          <c:tx>
            <c:strRef>
              <c:f>Sheet1!$C$1</c:f>
              <c:strCache>
                <c:ptCount val="1"/>
                <c:pt idx="0">
                  <c:v>Treatment</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Non-BME</c:v>
                </c:pt>
                <c:pt idx="1">
                  <c:v>BME</c:v>
                </c:pt>
              </c:strCache>
            </c:strRef>
          </c:cat>
          <c:val>
            <c:numRef>
              <c:f>Sheet1!$C$2:$C$3</c:f>
              <c:numCache>
                <c:formatCode>General</c:formatCode>
                <c:ptCount val="2"/>
                <c:pt idx="0">
                  <c:v>112.0649652</c:v>
                </c:pt>
                <c:pt idx="1">
                  <c:v>110.53428100000001</c:v>
                </c:pt>
              </c:numCache>
            </c:numRef>
          </c:val>
        </c:ser>
        <c:dLbls>
          <c:dLblPos val="ctr"/>
          <c:showLegendKey val="0"/>
          <c:showVal val="1"/>
          <c:showCatName val="0"/>
          <c:showSerName val="0"/>
          <c:showPercent val="0"/>
          <c:showBubbleSize val="0"/>
        </c:dLbls>
        <c:gapWidth val="50"/>
        <c:overlap val="-27"/>
        <c:axId val="186460416"/>
        <c:axId val="186462208"/>
      </c:barChart>
      <c:catAx>
        <c:axId val="18646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percu" panose="02000506040000020004" pitchFamily="50" charset="0"/>
                <a:ea typeface="Apercu" panose="02000506040000020004" pitchFamily="50" charset="0"/>
                <a:cs typeface="+mn-cs"/>
              </a:defRPr>
            </a:pPr>
            <a:endParaRPr lang="en-US"/>
          </a:p>
        </c:txPr>
        <c:crossAx val="186462208"/>
        <c:crosses val="autoZero"/>
        <c:auto val="1"/>
        <c:lblAlgn val="ctr"/>
        <c:lblOffset val="100"/>
        <c:noMultiLvlLbl val="0"/>
      </c:catAx>
      <c:valAx>
        <c:axId val="186462208"/>
        <c:scaling>
          <c:orientation val="minMax"/>
        </c:scaling>
        <c:delete val="1"/>
        <c:axPos val="l"/>
        <c:numFmt formatCode="General" sourceLinked="1"/>
        <c:majorTickMark val="none"/>
        <c:minorTickMark val="none"/>
        <c:tickLblPos val="nextTo"/>
        <c:crossAx val="18646041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percu" panose="02000506040000020004" pitchFamily="50" charset="0"/>
              <a:ea typeface="Apercu" panose="02000506040000020004" pitchFamily="50" charset="0"/>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dPt>
          <c:dPt>
            <c:idx val="1"/>
            <c:invertIfNegative val="0"/>
            <c:bubble3D val="0"/>
          </c:dPt>
          <c:dPt>
            <c:idx val="2"/>
            <c:invertIfNegative val="0"/>
            <c:bubble3D val="0"/>
          </c:dPt>
          <c:dPt>
            <c:idx val="3"/>
            <c:invertIfNegative val="0"/>
            <c:bubble3D val="0"/>
          </c:dPt>
          <c:dLbls>
            <c:dLbl>
              <c:idx val="0"/>
              <c:tx>
                <c:rich>
                  <a:bodyPr/>
                  <a:lstStyle/>
                  <a:p>
                    <a:fld id="{4E96D036-3186-4912-91B6-FB52D2489627}" type="CELLRANGE">
                      <a:rPr lang="en-US"/>
                      <a:pPr/>
                      <a:t>[CELLRANGE]</a:t>
                    </a:fld>
                    <a:endParaRPr lang="en-GB"/>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showDataLabelsRange val="1"/>
                </c:ext>
              </c:extLst>
            </c:dLbl>
            <c:dLbl>
              <c:idx val="1"/>
              <c:tx>
                <c:rich>
                  <a:bodyPr/>
                  <a:lstStyle/>
                  <a:p>
                    <a:fld id="{1E2AD57C-0D67-4ACA-B354-FAE5220A48D2}" type="CELLRANGE">
                      <a:rPr lang="en-GB"/>
                      <a:pPr/>
                      <a:t>[CELLRANGE]</a:t>
                    </a:fld>
                    <a:endParaRPr lang="en-GB"/>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showDataLabelsRange val="1"/>
                </c:ext>
              </c:extLst>
            </c:dLbl>
            <c:dLbl>
              <c:idx val="2"/>
              <c:tx>
                <c:rich>
                  <a:bodyPr/>
                  <a:lstStyle/>
                  <a:p>
                    <a:fld id="{96FF8E43-BD52-46E0-B744-14FA481082EB}" type="CELLRANGE">
                      <a:rPr lang="en-GB"/>
                      <a:pPr/>
                      <a:t>[CELLRANGE]</a:t>
                    </a:fld>
                    <a:endParaRPr lang="en-GB"/>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Lst>
            </c:dLbl>
            <c:dLbl>
              <c:idx val="3"/>
              <c:tx>
                <c:rich>
                  <a:bodyPr/>
                  <a:lstStyle/>
                  <a:p>
                    <a:fld id="{AA95E70A-DB26-4750-A3B2-2681F0AE7425}" type="CELLRANGE">
                      <a:rPr lang="en-GB"/>
                      <a:pPr/>
                      <a:t>[CELLRANGE]</a:t>
                    </a:fld>
                    <a:endParaRPr lang="en-GB"/>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Lst>
            </c:dLbl>
            <c:dLbl>
              <c:idx val="4"/>
              <c:tx>
                <c:rich>
                  <a:bodyPr/>
                  <a:lstStyle/>
                  <a:p>
                    <a:fld id="{5397DD18-A245-4C68-958A-0B28F2083C27}" type="CELLRANGE">
                      <a:rPr lang="en-GB"/>
                      <a:pPr/>
                      <a:t>[CELLRANGE]</a:t>
                    </a:fld>
                    <a:endParaRPr lang="en-GB"/>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Lst>
            </c:dLbl>
            <c:spPr>
              <a:solidFill>
                <a:sysClr val="window" lastClr="FFFFFF">
                  <a:alpha val="0"/>
                </a:sysClr>
              </a:solidFill>
              <a:ln>
                <a:noFill/>
              </a:ln>
              <a:effectLst/>
            </c:spPr>
            <c:txPr>
              <a:bodyPr rot="0" spcFirstLastPara="1" vertOverflow="clip" horzOverflow="clip" vert="horz" wrap="square" lIns="91440" tIns="18288" rIns="274320" bIns="18288" anchor="ctr" anchorCtr="1">
                <a:spAutoFit/>
              </a:bodyPr>
              <a:lstStyle/>
              <a:p>
                <a:pPr>
                  <a:defRPr sz="900" b="0" i="0" u="none" strike="noStrike" kern="1200" baseline="0">
                    <a:solidFill>
                      <a:schemeClr val="dk1">
                        <a:lumMod val="65000"/>
                        <a:lumOff val="35000"/>
                      </a:schemeClr>
                    </a:solidFill>
                    <a:latin typeface="Apercu" panose="02000506040000020004" pitchFamily="50" charset="0"/>
                    <a:ea typeface="Apercu" panose="02000506040000020004" pitchFamily="50" charset="0"/>
                    <a:cs typeface="+mn-cs"/>
                  </a:defRPr>
                </a:pPr>
                <a:endParaRPr lang="en-US"/>
              </a:p>
            </c:txPr>
            <c:dLblPos val="outEnd"/>
            <c:showLegendKey val="0"/>
            <c:showVal val="0"/>
            <c:showCatName val="0"/>
            <c:showSerName val="0"/>
            <c:showPercent val="0"/>
            <c:showBubbleSize val="0"/>
            <c:separator>
</c:separator>
            <c:extLst>
              <c:ext xmlns:c15="http://schemas.microsoft.com/office/drawing/2012/chart" uri="{CE6537A1-D6FC-4f65-9D91-7224C49458BB}">
                <c15:spPr xmlns:c15="http://schemas.microsoft.com/office/drawing/2012/chart">
                  <a:prstGeom prst="rightArrowCallout">
                    <a:avLst/>
                  </a:prstGeom>
                </c15:spPr>
                <c15:showDataLabelsRange val="1"/>
                <c15:showLeaderLines val="0"/>
              </c:ext>
            </c:extLst>
          </c:dLbls>
          <c:cat>
            <c:strRef>
              <c:f>[0]!Variables_Auto</c:f>
              <c:strCache>
                <c:ptCount val="5"/>
                <c:pt idx="0">
                  <c:v>Control</c:v>
                </c:pt>
                <c:pt idx="1">
                  <c:v>Service</c:v>
                </c:pt>
                <c:pt idx="2">
                  <c:v>Impact</c:v>
                </c:pt>
                <c:pt idx="3">
                  <c:v>Challenge</c:v>
                </c:pt>
                <c:pt idx="4">
                  <c:v>Career</c:v>
                </c:pt>
              </c:strCache>
            </c:strRef>
          </c:cat>
          <c:val>
            <c:numRef>
              <c:f>[0]!Numbers_Auto</c:f>
              <c:numCache>
                <c:formatCode>0.0000</c:formatCode>
                <c:ptCount val="5"/>
                <c:pt idx="0">
                  <c:v>2.0994289553251419E-3</c:v>
                </c:pt>
                <c:pt idx="1">
                  <c:v>3.2076984763430888E-3</c:v>
                </c:pt>
                <c:pt idx="2">
                  <c:v>4.4176706827294791E-3</c:v>
                </c:pt>
                <c:pt idx="3">
                  <c:v>6.0168471720802984E-3</c:v>
                </c:pt>
                <c:pt idx="4">
                  <c:v>5.6157240272747544E-3</c:v>
                </c:pt>
              </c:numCache>
            </c:numRef>
          </c:val>
          <c:extLst>
            <c:ext xmlns:c15="http://schemas.microsoft.com/office/drawing/2012/chart" uri="{02D57815-91ED-43cb-92C2-25804820EDAC}">
              <c15:datalabelsRange>
                <c15:f>AutoGraphs1!$I$2:$I$12</c15:f>
                <c15:dlblRangeCache>
                  <c:ptCount val="11"/>
                  <c:pt idx="2">
                    <c:v>+</c:v>
                  </c:pt>
                  <c:pt idx="3">
                    <c:v>*</c:v>
                  </c:pt>
                  <c:pt idx="4">
                    <c:v>*</c:v>
                  </c:pt>
                </c15:dlblRangeCache>
              </c15:datalabelsRange>
            </c:ext>
          </c:extLst>
        </c:ser>
        <c:dLbls>
          <c:showLegendKey val="0"/>
          <c:showVal val="0"/>
          <c:showCatName val="0"/>
          <c:showSerName val="0"/>
          <c:showPercent val="0"/>
          <c:showBubbleSize val="0"/>
        </c:dLbls>
        <c:gapWidth val="30"/>
        <c:overlap val="100"/>
        <c:axId val="186963456"/>
        <c:axId val="186965376"/>
      </c:barChart>
      <c:barChart>
        <c:barDir val="col"/>
        <c:grouping val="clustered"/>
        <c:varyColors val="0"/>
        <c:ser>
          <c:idx val="1"/>
          <c:order val="1"/>
          <c:spPr>
            <a:solidFill>
              <a:srgbClr val="00AEEF">
                <a:alpha val="0"/>
              </a:srgbClr>
            </a:solidFill>
            <a:ln>
              <a:noFill/>
            </a:ln>
            <a:effectLst/>
          </c:spPr>
          <c:invertIfNegative val="0"/>
          <c:dPt>
            <c:idx val="3"/>
            <c:invertIfNegative val="0"/>
            <c:bubble3D val="0"/>
            <c:spPr>
              <a:solidFill>
                <a:schemeClr val="accent1">
                  <a:alpha val="0"/>
                </a:schemeClr>
              </a:solidFill>
              <a:ln>
                <a:noFill/>
              </a:ln>
              <a:effectLst/>
            </c:spPr>
          </c:dPt>
          <c:dPt>
            <c:idx val="4"/>
            <c:invertIfNegative val="0"/>
            <c:bubble3D val="0"/>
            <c:spPr>
              <a:solidFill>
                <a:schemeClr val="accent1">
                  <a:alpha val="0"/>
                </a:schemeClr>
              </a:solidFill>
              <a:ln>
                <a:noFill/>
              </a:ln>
              <a:effectLst/>
            </c:spPr>
          </c:dPt>
          <c:dLbls>
            <c:numFmt formatCode="0.0%" sourceLinked="0"/>
            <c:spPr>
              <a:noFill/>
              <a:ln>
                <a:noFill/>
              </a:ln>
              <a:effectLst/>
            </c:spPr>
            <c:txPr>
              <a:bodyPr rot="0" spcFirstLastPara="1" vertOverflow="clip" horzOverflow="clip" vert="horz" wrap="square" lIns="38100" tIns="0" rIns="38100" bIns="0" anchor="b" anchorCtr="1">
                <a:spAutoFit/>
              </a:bodyPr>
              <a:lstStyle/>
              <a:p>
                <a:pPr>
                  <a:defRPr sz="2000" b="1" i="0" u="none" strike="noStrike" kern="1200" baseline="0">
                    <a:solidFill>
                      <a:schemeClr val="bg1"/>
                    </a:solidFill>
                    <a:latin typeface="Apercu" panose="02000506040000020004" pitchFamily="50" charset="0"/>
                    <a:ea typeface="Apercu" panose="02000506040000020004" pitchFamily="50" charset="0"/>
                    <a:cs typeface="+mn-cs"/>
                  </a:defRPr>
                </a:pPr>
                <a:endParaRPr lang="en-US"/>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[0]!Variables_Auto</c:f>
              <c:strCache>
                <c:ptCount val="5"/>
                <c:pt idx="0">
                  <c:v>Control</c:v>
                </c:pt>
                <c:pt idx="1">
                  <c:v>Service</c:v>
                </c:pt>
                <c:pt idx="2">
                  <c:v>Impact</c:v>
                </c:pt>
                <c:pt idx="3">
                  <c:v>Challenge</c:v>
                </c:pt>
                <c:pt idx="4">
                  <c:v>Career</c:v>
                </c:pt>
              </c:strCache>
            </c:strRef>
          </c:cat>
          <c:val>
            <c:numRef>
              <c:f>[0]!Numbers_Auto</c:f>
              <c:numCache>
                <c:formatCode>0.0000</c:formatCode>
                <c:ptCount val="5"/>
                <c:pt idx="0">
                  <c:v>2.0994289553251419E-3</c:v>
                </c:pt>
                <c:pt idx="1">
                  <c:v>3.2076984763430888E-3</c:v>
                </c:pt>
                <c:pt idx="2">
                  <c:v>4.4176706827294791E-3</c:v>
                </c:pt>
                <c:pt idx="3">
                  <c:v>6.0168471720802984E-3</c:v>
                </c:pt>
                <c:pt idx="4">
                  <c:v>5.6157240272747544E-3</c:v>
                </c:pt>
              </c:numCache>
            </c:numRef>
          </c:val>
          <c:extLst/>
        </c:ser>
        <c:dLbls>
          <c:showLegendKey val="0"/>
          <c:showVal val="0"/>
          <c:showCatName val="0"/>
          <c:showSerName val="0"/>
          <c:showPercent val="0"/>
          <c:showBubbleSize val="0"/>
        </c:dLbls>
        <c:gapWidth val="0"/>
        <c:overlap val="100"/>
        <c:axId val="187251328"/>
        <c:axId val="187249792"/>
      </c:barChart>
      <c:catAx>
        <c:axId val="186963456"/>
        <c:scaling>
          <c:orientation val="minMax"/>
        </c:scaling>
        <c:delete val="0"/>
        <c:axPos val="b"/>
        <c:title>
          <c:tx>
            <c:rich>
              <a:bodyPr anchor="b" anchorCtr="1"/>
              <a:lstStyle/>
              <a:p>
                <a:pPr>
                  <a:defRPr sz="1000">
                    <a:solidFill>
                      <a:schemeClr val="tx1">
                        <a:lumMod val="65000"/>
                        <a:lumOff val="35000"/>
                      </a:schemeClr>
                    </a:solidFill>
                  </a:defRPr>
                </a:pPr>
                <a:r>
                  <a:rPr lang="en-GB" sz="1000" b="0" i="0" baseline="0">
                    <a:solidFill>
                      <a:schemeClr val="tx1">
                        <a:lumMod val="65000"/>
                        <a:lumOff val="35000"/>
                      </a:schemeClr>
                    </a:solidFill>
                    <a:effectLst/>
                    <a:latin typeface="Apercu" panose="02000506040000020004" pitchFamily="50" charset="0"/>
                    <a:ea typeface="Apercu" panose="02000506040000020004" pitchFamily="50" charset="0"/>
                  </a:rPr>
                  <a:t>*** p&lt;.001, ** p&lt;.01, * p&lt;.05</a:t>
                </a:r>
                <a:endParaRPr lang="en-GB" sz="1000" b="0">
                  <a:solidFill>
                    <a:schemeClr val="tx1">
                      <a:lumMod val="65000"/>
                      <a:lumOff val="35000"/>
                    </a:schemeClr>
                  </a:solidFill>
                  <a:effectLst/>
                  <a:latin typeface="Apercu" panose="02000506040000020004" pitchFamily="50" charset="0"/>
                  <a:ea typeface="Apercu" panose="02000506040000020004" pitchFamily="50" charset="0"/>
                </a:endParaRPr>
              </a:p>
            </c:rich>
          </c:tx>
          <c:layout>
            <c:manualLayout>
              <c:xMode val="edge"/>
              <c:yMode val="edge"/>
              <c:x val="6.2730103622934757E-4"/>
              <c:y val="0.95965999776185551"/>
            </c:manualLayout>
          </c:layout>
          <c:overlay val="0"/>
        </c:title>
        <c:numFmt formatCode="General" sourceLinked="1"/>
        <c:majorTickMark val="none"/>
        <c:minorTickMark val="none"/>
        <c:tickLblPos val="nextTo"/>
        <c:spPr>
          <a:noFill/>
          <a:ln w="6350" cap="flat" cmpd="sng" algn="ctr">
            <a:solidFill>
              <a:schemeClr val="tx2">
                <a:lumMod val="65000"/>
              </a:schemeClr>
            </a:solidFill>
            <a:round/>
          </a:ln>
          <a:effectLst/>
        </c:spPr>
        <c:txPr>
          <a:bodyPr rot="0" spcFirstLastPara="1" vertOverflow="ellipsis" wrap="square" anchor="ctr" anchorCtr="1"/>
          <a:lstStyle/>
          <a:p>
            <a:pPr>
              <a:defRPr sz="2000" b="0" i="0" u="none" strike="noStrike" kern="1200" baseline="0">
                <a:solidFill>
                  <a:schemeClr val="tx1">
                    <a:lumMod val="65000"/>
                    <a:lumOff val="35000"/>
                  </a:schemeClr>
                </a:solidFill>
                <a:latin typeface="Apercu" panose="02000506040000020004" pitchFamily="50" charset="0"/>
                <a:ea typeface="Apercu" panose="02000506040000020004" pitchFamily="50" charset="0"/>
                <a:cs typeface="+mn-cs"/>
              </a:defRPr>
            </a:pPr>
            <a:endParaRPr lang="en-US"/>
          </a:p>
        </c:txPr>
        <c:crossAx val="186965376"/>
        <c:crosses val="autoZero"/>
        <c:auto val="1"/>
        <c:lblAlgn val="ctr"/>
        <c:lblOffset val="100"/>
        <c:noMultiLvlLbl val="0"/>
      </c:catAx>
      <c:valAx>
        <c:axId val="186965376"/>
        <c:scaling>
          <c:orientation val="minMax"/>
        </c:scaling>
        <c:delete val="1"/>
        <c:axPos val="l"/>
        <c:numFmt formatCode="0.0000" sourceLinked="1"/>
        <c:majorTickMark val="out"/>
        <c:minorTickMark val="none"/>
        <c:tickLblPos val="nextTo"/>
        <c:crossAx val="186963456"/>
        <c:crossesAt val="1"/>
        <c:crossBetween val="between"/>
      </c:valAx>
      <c:valAx>
        <c:axId val="187249792"/>
        <c:scaling>
          <c:orientation val="minMax"/>
        </c:scaling>
        <c:delete val="1"/>
        <c:axPos val="r"/>
        <c:numFmt formatCode="0.0000" sourceLinked="1"/>
        <c:majorTickMark val="out"/>
        <c:minorTickMark val="none"/>
        <c:tickLblPos val="nextTo"/>
        <c:crossAx val="187251328"/>
        <c:crosses val="max"/>
        <c:crossBetween val="between"/>
      </c:valAx>
      <c:catAx>
        <c:axId val="187251328"/>
        <c:scaling>
          <c:orientation val="minMax"/>
        </c:scaling>
        <c:delete val="1"/>
        <c:axPos val="b"/>
        <c:numFmt formatCode="General" sourceLinked="1"/>
        <c:majorTickMark val="out"/>
        <c:minorTickMark val="none"/>
        <c:tickLblPos val="nextTo"/>
        <c:crossAx val="187249792"/>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solidFill>
        <a:schemeClr val="bg1"/>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569145422685516E-3"/>
          <c:y val="0"/>
          <c:w val="0.96613697001752297"/>
          <c:h val="0.86048087881358715"/>
        </c:manualLayout>
      </c:layout>
      <c:barChart>
        <c:barDir val="col"/>
        <c:grouping val="clustered"/>
        <c:varyColors val="0"/>
        <c:ser>
          <c:idx val="0"/>
          <c:order val="0"/>
          <c:spPr>
            <a:solidFill>
              <a:schemeClr val="accent1"/>
            </a:solidFill>
            <a:ln>
              <a:noFill/>
            </a:ln>
            <a:effectLst>
              <a:outerShdw blurRad="50800" dist="50800" dir="5400000" algn="ctr" rotWithShape="0">
                <a:schemeClr val="tx1"/>
              </a:outerShdw>
            </a:effectLst>
          </c:spPr>
          <c:invertIfNegative val="0"/>
          <c:dPt>
            <c:idx val="0"/>
            <c:invertIfNegative val="0"/>
            <c:bubble3D val="0"/>
          </c:dPt>
          <c:dPt>
            <c:idx val="1"/>
            <c:invertIfNegative val="0"/>
            <c:bubble3D val="0"/>
          </c:dPt>
          <c:dPt>
            <c:idx val="2"/>
            <c:invertIfNegative val="0"/>
            <c:bubble3D val="0"/>
          </c:dPt>
          <c:dPt>
            <c:idx val="3"/>
            <c:invertIfNegative val="0"/>
            <c:bubble3D val="0"/>
          </c:dPt>
          <c:dLbls>
            <c:dLbl>
              <c:idx val="0"/>
              <c:tx>
                <c:rich>
                  <a:bodyPr/>
                  <a:lstStyle/>
                  <a:p>
                    <a:fld id="{A48379D2-3F3D-4CD7-B759-0E1BE010B6C5}" type="CELLRANGE">
                      <a:rPr lang="en-US"/>
                      <a:pPr/>
                      <a:t>[CELLRANGE]</a:t>
                    </a:fld>
                    <a:endParaRPr lang="en-GB"/>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showDataLabelsRange val="1"/>
                </c:ext>
              </c:extLst>
            </c:dLbl>
            <c:dLbl>
              <c:idx val="1"/>
              <c:tx>
                <c:rich>
                  <a:bodyPr/>
                  <a:lstStyle/>
                  <a:p>
                    <a:fld id="{4AA6AEE6-08CF-4579-8155-AC2D51B7D561}" type="CELLRANGE">
                      <a:rPr lang="en-GB"/>
                      <a:pPr/>
                      <a:t>[CELLRANGE]</a:t>
                    </a:fld>
                    <a:endParaRPr lang="en-GB"/>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showDataLabelsRange val="1"/>
                </c:ext>
              </c:extLst>
            </c:dLbl>
            <c:dLbl>
              <c:idx val="2"/>
              <c:tx>
                <c:rich>
                  <a:bodyPr/>
                  <a:lstStyle/>
                  <a:p>
                    <a:fld id="{7F6B26C6-A389-46B9-B01B-49693D3A2B22}" type="CELLRANGE">
                      <a:rPr lang="en-GB"/>
                      <a:pPr/>
                      <a:t>[CELLRANGE]</a:t>
                    </a:fld>
                    <a:endParaRPr lang="en-GB"/>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Lst>
            </c:dLbl>
            <c:dLbl>
              <c:idx val="3"/>
              <c:tx>
                <c:rich>
                  <a:bodyPr/>
                  <a:lstStyle/>
                  <a:p>
                    <a:fld id="{9252B58E-5887-458C-ADB3-36A0A6F0C528}" type="CELLRANGE">
                      <a:rPr lang="en-GB"/>
                      <a:pPr/>
                      <a:t>[CELLRANGE]</a:t>
                    </a:fld>
                    <a:endParaRPr lang="en-GB"/>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Lst>
            </c:dLbl>
            <c:dLbl>
              <c:idx val="4"/>
              <c:tx>
                <c:rich>
                  <a:bodyPr/>
                  <a:lstStyle/>
                  <a:p>
                    <a:fld id="{94016B5A-F418-4885-AB05-345E6C9DCE28}" type="CELLRANGE">
                      <a:rPr lang="en-GB"/>
                      <a:pPr/>
                      <a:t>[CELLRANGE]</a:t>
                    </a:fld>
                    <a:endParaRPr lang="en-GB"/>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Lst>
            </c:dLbl>
            <c:spPr>
              <a:solidFill>
                <a:sysClr val="window" lastClr="FFFFFF">
                  <a:alpha val="0"/>
                </a:sysClr>
              </a:solidFill>
              <a:ln>
                <a:noFill/>
              </a:ln>
              <a:effectLst/>
            </c:spPr>
            <c:txPr>
              <a:bodyPr rot="0" spcFirstLastPara="1" vertOverflow="clip" horzOverflow="clip" vert="horz" wrap="square" lIns="91440" tIns="18288" rIns="274320" bIns="18288" anchor="ctr" anchorCtr="1">
                <a:spAutoFit/>
              </a:bodyPr>
              <a:lstStyle/>
              <a:p>
                <a:pPr>
                  <a:defRPr sz="900" b="0" i="0" u="none" strike="noStrike" kern="1200" baseline="0">
                    <a:solidFill>
                      <a:schemeClr val="dk1">
                        <a:lumMod val="65000"/>
                        <a:lumOff val="35000"/>
                      </a:schemeClr>
                    </a:solidFill>
                    <a:latin typeface="Apercu" panose="02000506040000020004" pitchFamily="50" charset="0"/>
                    <a:ea typeface="Apercu" panose="02000506040000020004" pitchFamily="50" charset="0"/>
                    <a:cs typeface="+mn-cs"/>
                  </a:defRPr>
                </a:pPr>
                <a:endParaRPr lang="en-US"/>
              </a:p>
            </c:txPr>
            <c:dLblPos val="outEnd"/>
            <c:showLegendKey val="0"/>
            <c:showVal val="0"/>
            <c:showCatName val="0"/>
            <c:showSerName val="0"/>
            <c:showPercent val="0"/>
            <c:showBubbleSize val="0"/>
            <c:separator>
</c:separator>
            <c:extLst>
              <c:ext xmlns:c15="http://schemas.microsoft.com/office/drawing/2012/chart" uri="{CE6537A1-D6FC-4f65-9D91-7224C49458BB}">
                <c15:spPr xmlns:c15="http://schemas.microsoft.com/office/drawing/2012/chart">
                  <a:prstGeom prst="rightArrowCallout">
                    <a:avLst/>
                  </a:prstGeom>
                </c15:spPr>
                <c15:showDataLabelsRange val="1"/>
                <c15:showLeaderLines val="0"/>
              </c:ext>
            </c:extLst>
          </c:dLbls>
          <c:cat>
            <c:strRef>
              <c:f>[0]!Variables_Auto</c:f>
              <c:strCache>
                <c:ptCount val="5"/>
                <c:pt idx="0">
                  <c:v>Control</c:v>
                </c:pt>
                <c:pt idx="1">
                  <c:v>Service</c:v>
                </c:pt>
                <c:pt idx="2">
                  <c:v>Impact</c:v>
                </c:pt>
                <c:pt idx="3">
                  <c:v>Challenge</c:v>
                </c:pt>
                <c:pt idx="4">
                  <c:v>Career</c:v>
                </c:pt>
              </c:strCache>
            </c:strRef>
          </c:cat>
          <c:val>
            <c:numRef>
              <c:f>[0]!Numbers_Auto</c:f>
              <c:numCache>
                <c:formatCode>0.0000</c:formatCode>
                <c:ptCount val="5"/>
                <c:pt idx="0">
                  <c:v>2.1536252692026577E-3</c:v>
                </c:pt>
                <c:pt idx="1">
                  <c:v>5.7208237986283344E-3</c:v>
                </c:pt>
                <c:pt idx="2">
                  <c:v>4.5766590389021283E-3</c:v>
                </c:pt>
                <c:pt idx="3">
                  <c:v>9.1533180778066818E-3</c:v>
                </c:pt>
                <c:pt idx="4">
                  <c:v>9.1220068415022032E-3</c:v>
                </c:pt>
              </c:numCache>
            </c:numRef>
          </c:val>
          <c:extLst>
            <c:ext xmlns:c15="http://schemas.microsoft.com/office/drawing/2012/chart" uri="{02D57815-91ED-43cb-92C2-25804820EDAC}">
              <c15:datalabelsRange>
                <c15:f>AutoGraphs1!$I$2:$I$12</c15:f>
                <c15:dlblRangeCache>
                  <c:ptCount val="11"/>
                  <c:pt idx="3">
                    <c:v>*</c:v>
                  </c:pt>
                  <c:pt idx="4">
                    <c:v>*</c:v>
                  </c:pt>
                </c15:dlblRangeCache>
              </c15:datalabelsRange>
            </c:ext>
          </c:extLst>
        </c:ser>
        <c:dLbls>
          <c:showLegendKey val="0"/>
          <c:showVal val="0"/>
          <c:showCatName val="0"/>
          <c:showSerName val="0"/>
          <c:showPercent val="0"/>
          <c:showBubbleSize val="0"/>
        </c:dLbls>
        <c:gapWidth val="30"/>
        <c:overlap val="100"/>
        <c:axId val="187717888"/>
        <c:axId val="187744640"/>
      </c:barChart>
      <c:barChart>
        <c:barDir val="col"/>
        <c:grouping val="clustered"/>
        <c:varyColors val="0"/>
        <c:ser>
          <c:idx val="1"/>
          <c:order val="1"/>
          <c:spPr>
            <a:solidFill>
              <a:srgbClr val="00AEEF">
                <a:alpha val="0"/>
              </a:srgbClr>
            </a:solidFill>
            <a:ln>
              <a:noFill/>
            </a:ln>
            <a:effectLst/>
          </c:spPr>
          <c:invertIfNegative val="0"/>
          <c:dPt>
            <c:idx val="0"/>
            <c:invertIfNegative val="0"/>
            <c:bubble3D val="0"/>
            <c:spPr>
              <a:solidFill>
                <a:schemeClr val="tx1">
                  <a:alpha val="0"/>
                </a:schemeClr>
              </a:solidFill>
              <a:ln>
                <a:noFill/>
              </a:ln>
              <a:effectLst/>
            </c:spPr>
          </c:dPt>
          <c:dPt>
            <c:idx val="3"/>
            <c:invertIfNegative val="0"/>
            <c:bubble3D val="0"/>
            <c:spPr>
              <a:solidFill>
                <a:schemeClr val="accent1">
                  <a:alpha val="0"/>
                </a:schemeClr>
              </a:solidFill>
              <a:ln>
                <a:noFill/>
              </a:ln>
              <a:effectLst/>
            </c:spPr>
          </c:dPt>
          <c:dPt>
            <c:idx val="4"/>
            <c:invertIfNegative val="0"/>
            <c:bubble3D val="0"/>
            <c:spPr>
              <a:solidFill>
                <a:schemeClr val="accent1">
                  <a:alpha val="0"/>
                </a:schemeClr>
              </a:solidFill>
              <a:ln>
                <a:noFill/>
              </a:ln>
              <a:effectLst/>
            </c:spPr>
          </c:dPt>
          <c:dLbls>
            <c:numFmt formatCode="0.0%" sourceLinked="0"/>
            <c:spPr>
              <a:noFill/>
              <a:ln>
                <a:noFill/>
              </a:ln>
              <a:effectLst/>
            </c:spPr>
            <c:txPr>
              <a:bodyPr rot="0" spcFirstLastPara="1" vertOverflow="clip" horzOverflow="clip" vert="horz" wrap="square" lIns="38100" tIns="0" rIns="38100" bIns="0" anchor="b" anchorCtr="1">
                <a:spAutoFit/>
              </a:bodyPr>
              <a:lstStyle/>
              <a:p>
                <a:pPr>
                  <a:defRPr sz="2000" b="1" i="0" u="none" strike="noStrike" kern="1200" baseline="0">
                    <a:solidFill>
                      <a:schemeClr val="bg1"/>
                    </a:solidFill>
                    <a:latin typeface="Apercu" panose="02000506040000020004" pitchFamily="50" charset="0"/>
                    <a:ea typeface="Apercu" panose="02000506040000020004" pitchFamily="50" charset="0"/>
                    <a:cs typeface="+mn-cs"/>
                  </a:defRPr>
                </a:pPr>
                <a:endParaRPr lang="en-US"/>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[0]!Variables_Auto</c:f>
              <c:strCache>
                <c:ptCount val="5"/>
                <c:pt idx="0">
                  <c:v>Control</c:v>
                </c:pt>
                <c:pt idx="1">
                  <c:v>Service</c:v>
                </c:pt>
                <c:pt idx="2">
                  <c:v>Impact</c:v>
                </c:pt>
                <c:pt idx="3">
                  <c:v>Challenge</c:v>
                </c:pt>
                <c:pt idx="4">
                  <c:v>Career</c:v>
                </c:pt>
              </c:strCache>
            </c:strRef>
          </c:cat>
          <c:val>
            <c:numRef>
              <c:f>[0]!Numbers_Auto</c:f>
              <c:numCache>
                <c:formatCode>0.0000</c:formatCode>
                <c:ptCount val="5"/>
                <c:pt idx="0">
                  <c:v>2.1536252692026577E-3</c:v>
                </c:pt>
                <c:pt idx="1">
                  <c:v>5.7208237986283344E-3</c:v>
                </c:pt>
                <c:pt idx="2">
                  <c:v>4.5766590389021283E-3</c:v>
                </c:pt>
                <c:pt idx="3">
                  <c:v>9.1533180778066818E-3</c:v>
                </c:pt>
                <c:pt idx="4">
                  <c:v>9.1220068415022032E-3</c:v>
                </c:pt>
              </c:numCache>
            </c:numRef>
          </c:val>
          <c:extLst/>
        </c:ser>
        <c:dLbls>
          <c:showLegendKey val="0"/>
          <c:showVal val="0"/>
          <c:showCatName val="0"/>
          <c:showSerName val="0"/>
          <c:showPercent val="0"/>
          <c:showBubbleSize val="0"/>
        </c:dLbls>
        <c:gapWidth val="0"/>
        <c:overlap val="100"/>
        <c:axId val="187747712"/>
        <c:axId val="187746176"/>
      </c:barChart>
      <c:catAx>
        <c:axId val="187717888"/>
        <c:scaling>
          <c:orientation val="minMax"/>
        </c:scaling>
        <c:delete val="0"/>
        <c:axPos val="b"/>
        <c:title>
          <c:tx>
            <c:rich>
              <a:bodyPr anchor="b" anchorCtr="1"/>
              <a:lstStyle/>
              <a:p>
                <a:pPr>
                  <a:defRPr sz="1000">
                    <a:solidFill>
                      <a:schemeClr val="tx1">
                        <a:lumMod val="65000"/>
                        <a:lumOff val="35000"/>
                      </a:schemeClr>
                    </a:solidFill>
                  </a:defRPr>
                </a:pPr>
                <a:r>
                  <a:rPr lang="en-GB" sz="1000" b="0" i="0" baseline="0">
                    <a:solidFill>
                      <a:schemeClr val="tx1">
                        <a:lumMod val="65000"/>
                        <a:lumOff val="35000"/>
                      </a:schemeClr>
                    </a:solidFill>
                    <a:effectLst/>
                    <a:latin typeface="Apercu" panose="02000506040000020004" pitchFamily="50" charset="0"/>
                    <a:ea typeface="Apercu" panose="02000506040000020004" pitchFamily="50" charset="0"/>
                  </a:rPr>
                  <a:t>*** p&lt;.001, ** p&lt;.01, * p&lt;.05</a:t>
                </a:r>
                <a:endParaRPr lang="en-GB" sz="1000" b="0">
                  <a:solidFill>
                    <a:schemeClr val="tx1">
                      <a:lumMod val="65000"/>
                      <a:lumOff val="35000"/>
                    </a:schemeClr>
                  </a:solidFill>
                  <a:effectLst/>
                  <a:latin typeface="Apercu" panose="02000506040000020004" pitchFamily="50" charset="0"/>
                  <a:ea typeface="Apercu" panose="02000506040000020004" pitchFamily="50" charset="0"/>
                </a:endParaRPr>
              </a:p>
            </c:rich>
          </c:tx>
          <c:layout>
            <c:manualLayout>
              <c:xMode val="edge"/>
              <c:yMode val="edge"/>
              <c:x val="6.2730103622934757E-4"/>
              <c:y val="0.95965999776185551"/>
            </c:manualLayout>
          </c:layout>
          <c:overlay val="0"/>
        </c:title>
        <c:numFmt formatCode="General" sourceLinked="1"/>
        <c:majorTickMark val="none"/>
        <c:minorTickMark val="none"/>
        <c:tickLblPos val="nextTo"/>
        <c:spPr>
          <a:noFill/>
          <a:ln w="6350" cap="flat" cmpd="sng" algn="ctr">
            <a:solidFill>
              <a:schemeClr val="tx2">
                <a:lumMod val="65000"/>
              </a:schemeClr>
            </a:solidFill>
            <a:round/>
          </a:ln>
          <a:effectLst/>
        </c:spPr>
        <c:txPr>
          <a:bodyPr rot="0" spcFirstLastPara="1" vertOverflow="ellipsis" wrap="square" anchor="ctr" anchorCtr="1"/>
          <a:lstStyle/>
          <a:p>
            <a:pPr>
              <a:defRPr sz="2000" b="0" i="0" u="none" strike="noStrike" kern="1200" baseline="0">
                <a:solidFill>
                  <a:schemeClr val="tx1">
                    <a:lumMod val="65000"/>
                    <a:lumOff val="35000"/>
                  </a:schemeClr>
                </a:solidFill>
                <a:latin typeface="Apercu" panose="02000506040000020004" pitchFamily="50" charset="0"/>
                <a:ea typeface="Apercu" panose="02000506040000020004" pitchFamily="50" charset="0"/>
                <a:cs typeface="+mn-cs"/>
              </a:defRPr>
            </a:pPr>
            <a:endParaRPr lang="en-US"/>
          </a:p>
        </c:txPr>
        <c:crossAx val="187744640"/>
        <c:crosses val="autoZero"/>
        <c:auto val="1"/>
        <c:lblAlgn val="ctr"/>
        <c:lblOffset val="100"/>
        <c:noMultiLvlLbl val="0"/>
      </c:catAx>
      <c:valAx>
        <c:axId val="187744640"/>
        <c:scaling>
          <c:orientation val="minMax"/>
        </c:scaling>
        <c:delete val="1"/>
        <c:axPos val="l"/>
        <c:numFmt formatCode="0.0000" sourceLinked="1"/>
        <c:majorTickMark val="out"/>
        <c:minorTickMark val="none"/>
        <c:tickLblPos val="nextTo"/>
        <c:crossAx val="187717888"/>
        <c:crossesAt val="1"/>
        <c:crossBetween val="between"/>
      </c:valAx>
      <c:valAx>
        <c:axId val="187746176"/>
        <c:scaling>
          <c:orientation val="minMax"/>
        </c:scaling>
        <c:delete val="1"/>
        <c:axPos val="r"/>
        <c:numFmt formatCode="0.0000" sourceLinked="1"/>
        <c:majorTickMark val="out"/>
        <c:minorTickMark val="none"/>
        <c:tickLblPos val="nextTo"/>
        <c:crossAx val="187747712"/>
        <c:crosses val="max"/>
        <c:crossBetween val="between"/>
      </c:valAx>
      <c:catAx>
        <c:axId val="187747712"/>
        <c:scaling>
          <c:orientation val="minMax"/>
        </c:scaling>
        <c:delete val="1"/>
        <c:axPos val="b"/>
        <c:numFmt formatCode="General" sourceLinked="1"/>
        <c:majorTickMark val="out"/>
        <c:minorTickMark val="none"/>
        <c:tickLblPos val="nextTo"/>
        <c:crossAx val="187746176"/>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solidFill>
        <a:schemeClr val="bg1"/>
      </a:solidFill>
      <a:round/>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E4FA3B-23A0-4CE9-BA8B-E7274A7F7E6B}" type="datetimeFigureOut">
              <a:rPr lang="en-GB" smtClean="0"/>
              <a:t>02/03/2017</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3DA7D8-4973-45EC-B49B-E78B0E1347F5}" type="slidenum">
              <a:rPr lang="en-GB" smtClean="0"/>
              <a:t>‹#›</a:t>
            </a:fld>
            <a:endParaRPr lang="en-GB"/>
          </a:p>
        </p:txBody>
      </p:sp>
    </p:spTree>
    <p:extLst>
      <p:ext uri="{BB962C8B-B14F-4D97-AF65-F5344CB8AC3E}">
        <p14:creationId xmlns:p14="http://schemas.microsoft.com/office/powerpoint/2010/main" val="179304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kern="1200" dirty="0" err="1" smtClean="0">
                <a:solidFill>
                  <a:schemeClr val="tx1"/>
                </a:solidFill>
                <a:effectLst/>
                <a:latin typeface="+mn-lt"/>
                <a:ea typeface="+mn-ea"/>
                <a:cs typeface="+mn-cs"/>
              </a:rPr>
              <a:t>Harackiewicz</a:t>
            </a:r>
            <a:r>
              <a:rPr lang="en-GB" sz="1200" kern="1200" dirty="0" smtClean="0">
                <a:solidFill>
                  <a:schemeClr val="tx1"/>
                </a:solidFill>
                <a:effectLst/>
                <a:latin typeface="+mn-lt"/>
                <a:ea typeface="+mn-ea"/>
                <a:cs typeface="+mn-cs"/>
              </a:rPr>
              <a:t>, J. M., Canning, E. A., Tibbetts, Y., </a:t>
            </a:r>
            <a:r>
              <a:rPr lang="en-GB" sz="1200" kern="1200" dirty="0" err="1" smtClean="0">
                <a:solidFill>
                  <a:schemeClr val="tx1"/>
                </a:solidFill>
                <a:effectLst/>
                <a:latin typeface="+mn-lt"/>
                <a:ea typeface="+mn-ea"/>
                <a:cs typeface="+mn-cs"/>
              </a:rPr>
              <a:t>Giffen</a:t>
            </a:r>
            <a:r>
              <a:rPr lang="en-GB" sz="1200" kern="1200" dirty="0" smtClean="0">
                <a:solidFill>
                  <a:schemeClr val="tx1"/>
                </a:solidFill>
                <a:effectLst/>
                <a:latin typeface="+mn-lt"/>
                <a:ea typeface="+mn-ea"/>
                <a:cs typeface="+mn-cs"/>
              </a:rPr>
              <a:t>, C. J., Blair, S. S., Rouse, D. I., &amp; Hyde, J. S. (2014). </a:t>
            </a:r>
            <a:r>
              <a:rPr lang="en-GB" sz="1200" dirty="0" smtClean="0"/>
              <a:t>Closing the social class achievement gap for first-generation students in undergraduate biology. </a:t>
            </a:r>
            <a:r>
              <a:rPr lang="en-GB" sz="1200" kern="1200" dirty="0" smtClean="0">
                <a:solidFill>
                  <a:schemeClr val="tx1"/>
                </a:solidFill>
                <a:effectLst/>
                <a:latin typeface="+mn-lt"/>
                <a:ea typeface="+mn-ea"/>
                <a:cs typeface="+mn-cs"/>
              </a:rPr>
              <a:t> Journal of Educational Psychology</a:t>
            </a:r>
            <a:r>
              <a:rPr lang="en-GB" sz="1200" b="0" i="0" kern="1200" dirty="0" smtClean="0">
                <a:solidFill>
                  <a:schemeClr val="tx1"/>
                </a:solidFill>
                <a:effectLst/>
                <a:latin typeface="+mn-lt"/>
                <a:ea typeface="+mn-ea"/>
                <a:cs typeface="+mn-cs"/>
              </a:rPr>
              <a:t>, 106, 2, 375-389. </a:t>
            </a:r>
            <a:r>
              <a:rPr lang="en-GB" sz="1200" kern="1200" dirty="0" err="1" smtClean="0">
                <a:solidFill>
                  <a:schemeClr val="tx1"/>
                </a:solidFill>
                <a:effectLst/>
                <a:latin typeface="+mn-lt"/>
                <a:ea typeface="+mn-ea"/>
                <a:cs typeface="+mn-cs"/>
              </a:rPr>
              <a:t>doi</a:t>
            </a:r>
            <a:r>
              <a:rPr lang="en-GB" sz="1200" kern="1200" dirty="0" smtClean="0">
                <a:solidFill>
                  <a:schemeClr val="tx1"/>
                </a:solidFill>
                <a:effectLst/>
                <a:latin typeface="+mn-lt"/>
                <a:ea typeface="+mn-ea"/>
                <a:cs typeface="+mn-cs"/>
              </a:rPr>
              <a:t>: 10.1037/a0034679</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N=798</a:t>
            </a:r>
            <a:r>
              <a:rPr lang="en-GB" sz="1200" kern="1200" baseline="0" dirty="0" smtClean="0">
                <a:solidFill>
                  <a:schemeClr val="tx1"/>
                </a:solidFill>
                <a:effectLst/>
                <a:latin typeface="+mn-lt"/>
                <a:ea typeface="+mn-ea"/>
                <a:cs typeface="+mn-cs"/>
              </a:rPr>
              <a:t> (154 first-generation) students</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Values affirmation intervention conducted with U.S. students in an introductory biology course. For first-generation students, values affirmation significantly improved final course grades and retention in the 2nd course in the biology sequence, as well as overall grade point average for the semester. This brief intervention narrowed the achievement gap between first-generation and continuing-generation students for course grades by 50% and increased retention in a critical gateway course by 20%. </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Details about values affirmation intervention: Each student completed two exercises (value affirmation vs control) of 10-15 minutes per exercise. One early</a:t>
            </a:r>
            <a:r>
              <a:rPr lang="en-GB" sz="1200" b="0" i="0" kern="1200" baseline="0" dirty="0" smtClean="0">
                <a:solidFill>
                  <a:schemeClr val="tx1"/>
                </a:solidFill>
                <a:effectLst/>
                <a:latin typeface="+mn-lt"/>
                <a:ea typeface="+mn-ea"/>
                <a:cs typeface="+mn-cs"/>
              </a:rPr>
              <a:t> in the semester and one before the second exam. Administered in class with personalised envelopes (study personnel did not know who got which condition)</a:t>
            </a:r>
          </a:p>
          <a:p>
            <a:endParaRPr lang="en-GB" sz="1200" b="0" i="0" kern="1200" baseline="0" dirty="0" smtClean="0">
              <a:solidFill>
                <a:schemeClr val="tx1"/>
              </a:solidFill>
              <a:effectLst/>
              <a:latin typeface="+mn-lt"/>
              <a:ea typeface="+mn-ea"/>
              <a:cs typeface="+mn-cs"/>
            </a:endParaRPr>
          </a:p>
          <a:p>
            <a:r>
              <a:rPr lang="en-GB" sz="1200" b="0" i="0" kern="1200" baseline="0" dirty="0" smtClean="0">
                <a:solidFill>
                  <a:schemeClr val="tx1"/>
                </a:solidFill>
                <a:effectLst/>
                <a:latin typeface="+mn-lt"/>
                <a:ea typeface="+mn-ea"/>
                <a:cs typeface="+mn-cs"/>
              </a:rPr>
              <a:t>Values affirmation: list with 12 values; circle two or three values most importance to them. Describe in a few sentences why these are important to you. Then list the top two reasons for why the values are important to you. Finally, indicate agreement with statements like “I try to live up to these values”</a:t>
            </a:r>
          </a:p>
          <a:p>
            <a:endParaRPr lang="en-GB"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effectLst/>
                <a:latin typeface="+mn-lt"/>
                <a:ea typeface="+mn-ea"/>
                <a:cs typeface="+mn-cs"/>
              </a:rPr>
              <a:t>Control group circled two or three that were of least importance to them. Describe in a few sentences why these may be important to someone else. Then list the top two reasons for why the values are important to someone else.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effectLst/>
                <a:latin typeface="+mn-lt"/>
                <a:ea typeface="+mn-ea"/>
                <a:cs typeface="+mn-cs"/>
              </a:rPr>
              <a:t>Second round of exercise had a list of 16 values – rest remained the same.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effectLst/>
                <a:latin typeface="+mn-lt"/>
                <a:ea typeface="+mn-ea"/>
                <a:cs typeface="+mn-cs"/>
              </a:rPr>
              <a:t>The treatment effect for First Generation students was significant, t(789) 2.10, p &lt;  .05, reflecting an average grade difference of .24, or approximately a quarter of a grade point, resulting in a 50% reduction in the social class achievement gap.</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smtClean="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1356841-494A-4B9D-B0E9-8D426DC1833A}"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581695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CFCBEA5E-4E25-4972-B3DA-087012FDC3BE}" type="slidenum">
              <a:rPr lang="en-US" altLang="en-US">
                <a:solidFill>
                  <a:prstClr val="black"/>
                </a:solidFill>
              </a:rPr>
              <a:pPr/>
              <a:t>53</a:t>
            </a:fld>
            <a:endParaRPr lang="en-US" altLang="en-US">
              <a:solidFill>
                <a:prstClr val="black"/>
              </a:solidFill>
            </a:endParaRPr>
          </a:p>
        </p:txBody>
      </p:sp>
      <p:sp>
        <p:nvSpPr>
          <p:cNvPr id="17411" name="Rectangle 2"/>
          <p:cNvSpPr>
            <a:spLocks noRot="1" noChangeArrowheads="1" noTextEdit="1"/>
          </p:cNvSpPr>
          <p:nvPr>
            <p:ph type="sldImg"/>
          </p:nvPr>
        </p:nvSpPr>
        <p:spPr>
          <a:xfrm>
            <a:off x="381000" y="685800"/>
            <a:ext cx="6096000" cy="3429000"/>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8E842BC0-3A88-4A44-893F-40DCDEC79CE2}" type="slidenum">
              <a:rPr lang="en-US" altLang="en-US">
                <a:solidFill>
                  <a:prstClr val="black"/>
                </a:solidFill>
              </a:rPr>
              <a:pPr/>
              <a:t>54</a:t>
            </a:fld>
            <a:endParaRPr lang="en-US" altLang="en-US">
              <a:solidFill>
                <a:prstClr val="black"/>
              </a:solidFill>
            </a:endParaRPr>
          </a:p>
        </p:txBody>
      </p:sp>
      <p:sp>
        <p:nvSpPr>
          <p:cNvPr id="19459" name="Rectangle 2"/>
          <p:cNvSpPr>
            <a:spLocks noRot="1" noChangeArrowheads="1" noTextEdit="1"/>
          </p:cNvSpPr>
          <p:nvPr>
            <p:ph type="sldImg"/>
          </p:nvPr>
        </p:nvSpPr>
        <p:spPr>
          <a:xfrm>
            <a:off x="381000" y="685800"/>
            <a:ext cx="6096000" cy="3429000"/>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BDAFD366-9DC1-4280-AA2C-4A1F76428870}" type="slidenum">
              <a:rPr lang="en-US" altLang="en-US">
                <a:solidFill>
                  <a:prstClr val="black"/>
                </a:solidFill>
              </a:rPr>
              <a:pPr/>
              <a:t>55</a:t>
            </a:fld>
            <a:endParaRPr lang="en-US" altLang="en-US">
              <a:solidFill>
                <a:prstClr val="black"/>
              </a:solidFill>
            </a:endParaRPr>
          </a:p>
        </p:txBody>
      </p:sp>
      <p:sp>
        <p:nvSpPr>
          <p:cNvPr id="21507" name="Rectangle 2"/>
          <p:cNvSpPr>
            <a:spLocks noRot="1" noChangeArrowheads="1" noTextEdit="1"/>
          </p:cNvSpPr>
          <p:nvPr>
            <p:ph type="sldImg"/>
          </p:nvPr>
        </p:nvSpPr>
        <p:spPr>
          <a:xfrm>
            <a:off x="381000" y="685800"/>
            <a:ext cx="6096000" cy="3429000"/>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FEBDB4FD-8EC6-49FC-B184-AD03DD4A3AF8}" type="slidenum">
              <a:rPr lang="en-US" altLang="en-US">
                <a:solidFill>
                  <a:prstClr val="black"/>
                </a:solidFill>
              </a:rPr>
              <a:pPr/>
              <a:t>65</a:t>
            </a:fld>
            <a:endParaRPr lang="en-US" altLang="en-US">
              <a:solidFill>
                <a:prstClr val="black"/>
              </a:solidFill>
            </a:endParaRPr>
          </a:p>
        </p:txBody>
      </p:sp>
      <p:sp>
        <p:nvSpPr>
          <p:cNvPr id="32771" name="Rectangle 2"/>
          <p:cNvSpPr>
            <a:spLocks noRot="1" noChangeArrowheads="1" noTextEdit="1"/>
          </p:cNvSpPr>
          <p:nvPr>
            <p:ph type="sldImg"/>
          </p:nvPr>
        </p:nvSpPr>
        <p:spPr>
          <a:xfrm>
            <a:off x="381000" y="685800"/>
            <a:ext cx="6096000" cy="3429000"/>
          </a:xfrm>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555D5014-4C3D-44C4-92A1-1FD4222AFACF}" type="slidenum">
              <a:rPr lang="en-US" altLang="en-US">
                <a:solidFill>
                  <a:prstClr val="black"/>
                </a:solidFill>
              </a:rPr>
              <a:pPr/>
              <a:t>66</a:t>
            </a:fld>
            <a:endParaRPr lang="en-US" altLang="en-US">
              <a:solidFill>
                <a:prstClr val="black"/>
              </a:solidFill>
            </a:endParaRPr>
          </a:p>
        </p:txBody>
      </p:sp>
      <p:sp>
        <p:nvSpPr>
          <p:cNvPr id="34819" name="Rectangle 2"/>
          <p:cNvSpPr>
            <a:spLocks noRot="1" noChangeArrowheads="1" noTextEdit="1"/>
          </p:cNvSpPr>
          <p:nvPr>
            <p:ph type="sldImg"/>
          </p:nvPr>
        </p:nvSpPr>
        <p:spPr>
          <a:xfrm>
            <a:off x="381000" y="685800"/>
            <a:ext cx="6096000" cy="3429000"/>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381000" y="685800"/>
            <a:ext cx="6096000" cy="3429000"/>
          </a:xfrm>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B3C0E625-7848-4E1D-9B2B-B17E5D9192DC}" type="slidenum">
              <a:rPr lang="en-US" altLang="en-US">
                <a:solidFill>
                  <a:prstClr val="black"/>
                </a:solidFill>
              </a:rPr>
              <a:pPr/>
              <a:t>67</a:t>
            </a:fld>
            <a:endParaRPr lang="en-US"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3BAEEBAD-BCFB-45C5-BB4A-0518B0E9AFE7}" type="slidenum">
              <a:rPr lang="en-US" altLang="en-US">
                <a:solidFill>
                  <a:prstClr val="black"/>
                </a:solidFill>
              </a:rPr>
              <a:pPr/>
              <a:t>68</a:t>
            </a:fld>
            <a:endParaRPr lang="en-US" altLang="en-US">
              <a:solidFill>
                <a:prstClr val="black"/>
              </a:solidFill>
            </a:endParaRPr>
          </a:p>
        </p:txBody>
      </p:sp>
      <p:sp>
        <p:nvSpPr>
          <p:cNvPr id="38915" name="Rectangle 2"/>
          <p:cNvSpPr>
            <a:spLocks noRot="1" noChangeArrowheads="1" noTextEdit="1"/>
          </p:cNvSpPr>
          <p:nvPr>
            <p:ph type="sldImg"/>
          </p:nvPr>
        </p:nvSpPr>
        <p:spPr>
          <a:xfrm>
            <a:off x="381000" y="685800"/>
            <a:ext cx="6096000" cy="3429000"/>
          </a:xfrm>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FA9E53EE-3B41-4394-99E6-D3D792648CCD}" type="slidenum">
              <a:rPr lang="en-US" altLang="en-US">
                <a:solidFill>
                  <a:prstClr val="black"/>
                </a:solidFill>
              </a:rPr>
              <a:pPr/>
              <a:t>70</a:t>
            </a:fld>
            <a:endParaRPr lang="en-US" altLang="en-US">
              <a:solidFill>
                <a:prstClr val="black"/>
              </a:solidFill>
            </a:endParaRPr>
          </a:p>
        </p:txBody>
      </p:sp>
      <p:sp>
        <p:nvSpPr>
          <p:cNvPr id="41987" name="Rectangle 2"/>
          <p:cNvSpPr>
            <a:spLocks noRot="1" noChangeArrowheads="1" noTextEdit="1"/>
          </p:cNvSpPr>
          <p:nvPr>
            <p:ph type="sldImg"/>
          </p:nvPr>
        </p:nvSpPr>
        <p:spPr>
          <a:xfrm>
            <a:off x="381000" y="685800"/>
            <a:ext cx="6096000" cy="3429000"/>
          </a:xfrm>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42AD2BC0-512D-4CFA-B5C9-70B6004F2B4E}" type="slidenum">
              <a:rPr lang="en-US" altLang="en-US">
                <a:solidFill>
                  <a:prstClr val="black"/>
                </a:solidFill>
              </a:rPr>
              <a:pPr/>
              <a:t>72</a:t>
            </a:fld>
            <a:endParaRPr lang="en-US" altLang="en-US">
              <a:solidFill>
                <a:prstClr val="black"/>
              </a:solidFill>
            </a:endParaRPr>
          </a:p>
        </p:txBody>
      </p:sp>
      <p:sp>
        <p:nvSpPr>
          <p:cNvPr id="45059" name="Rectangle 2"/>
          <p:cNvSpPr>
            <a:spLocks noRot="1" noChangeArrowheads="1" noTextEdit="1"/>
          </p:cNvSpPr>
          <p:nvPr>
            <p:ph type="sldImg"/>
          </p:nvPr>
        </p:nvSpPr>
        <p:spPr>
          <a:xfrm>
            <a:off x="381000" y="685800"/>
            <a:ext cx="6096000" cy="3429000"/>
          </a:xfrm>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381000" y="685800"/>
            <a:ext cx="6096000" cy="3429000"/>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8FC05C64-3A59-44D2-AF0A-BB28D9E56890}" type="slidenum">
              <a:rPr lang="en-US" altLang="en-US">
                <a:solidFill>
                  <a:prstClr val="black"/>
                </a:solidFill>
              </a:rPr>
              <a:pPr/>
              <a:t>73</a:t>
            </a:fld>
            <a:endParaRPr lang="en-US"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Encouraged</a:t>
            </a:r>
            <a:r>
              <a:rPr lang="en-GB" baseline="0" dirty="0" smtClean="0"/>
              <a:t> witnesses and victims to plan how they will get to court</a:t>
            </a:r>
          </a:p>
          <a:p>
            <a:r>
              <a:rPr lang="en-GB" baseline="0" dirty="0" smtClean="0"/>
              <a:t>emphasised how hard police and lawyers had been working in preparation for court</a:t>
            </a:r>
            <a:endParaRPr lang="en-GB" dirty="0"/>
          </a:p>
        </p:txBody>
      </p:sp>
      <p:sp>
        <p:nvSpPr>
          <p:cNvPr id="4" name="Slide Number Placeholder 3"/>
          <p:cNvSpPr>
            <a:spLocks noGrp="1"/>
          </p:cNvSpPr>
          <p:nvPr>
            <p:ph type="sldNum" sz="quarter" idx="10"/>
          </p:nvPr>
        </p:nvSpPr>
        <p:spPr/>
        <p:txBody>
          <a:bodyPr/>
          <a:lstStyle/>
          <a:p>
            <a:fld id="{61356841-494A-4B9D-B0E9-8D426DC1833A}"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3970722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8E5B1D5F-164A-4301-8E9F-58A7DFECA697}" type="slidenum">
              <a:rPr lang="en-US" altLang="en-US">
                <a:solidFill>
                  <a:prstClr val="black"/>
                </a:solidFill>
              </a:rPr>
              <a:pPr/>
              <a:t>74</a:t>
            </a:fld>
            <a:endParaRPr lang="en-US" altLang="en-US">
              <a:solidFill>
                <a:prstClr val="black"/>
              </a:solidFill>
            </a:endParaRPr>
          </a:p>
        </p:txBody>
      </p:sp>
      <p:sp>
        <p:nvSpPr>
          <p:cNvPr id="49155" name="Rectangle 2"/>
          <p:cNvSpPr>
            <a:spLocks noRot="1" noChangeArrowheads="1" noTextEdit="1"/>
          </p:cNvSpPr>
          <p:nvPr>
            <p:ph type="sldImg"/>
          </p:nvPr>
        </p:nvSpPr>
        <p:spPr>
          <a:xfrm>
            <a:off x="381000" y="685800"/>
            <a:ext cx="6096000" cy="3429000"/>
          </a:xfrm>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D4D2CE1B-9309-482E-AE0E-8A0938E479CA}" type="slidenum">
              <a:rPr lang="en-US" altLang="en-US">
                <a:solidFill>
                  <a:prstClr val="black"/>
                </a:solidFill>
              </a:rPr>
              <a:pPr/>
              <a:t>75</a:t>
            </a:fld>
            <a:endParaRPr lang="en-US" altLang="en-US">
              <a:solidFill>
                <a:prstClr val="black"/>
              </a:solidFill>
            </a:endParaRPr>
          </a:p>
        </p:txBody>
      </p:sp>
      <p:sp>
        <p:nvSpPr>
          <p:cNvPr id="51203" name="Rectangle 2"/>
          <p:cNvSpPr>
            <a:spLocks noRot="1" noChangeArrowheads="1" noTextEdit="1"/>
          </p:cNvSpPr>
          <p:nvPr>
            <p:ph type="sldImg"/>
          </p:nvPr>
        </p:nvSpPr>
        <p:spPr>
          <a:xfrm>
            <a:off x="381000" y="685800"/>
            <a:ext cx="6096000" cy="3429000"/>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Sam</a:t>
            </a:r>
            <a:endParaRPr lang="en-GB" dirty="0"/>
          </a:p>
        </p:txBody>
      </p:sp>
      <p:sp>
        <p:nvSpPr>
          <p:cNvPr id="4" name="Slide Number Placeholder 3"/>
          <p:cNvSpPr>
            <a:spLocks noGrp="1"/>
          </p:cNvSpPr>
          <p:nvPr>
            <p:ph type="sldNum" sz="quarter" idx="10"/>
          </p:nvPr>
        </p:nvSpPr>
        <p:spPr/>
        <p:txBody>
          <a:bodyPr/>
          <a:lstStyle/>
          <a:p>
            <a:fld id="{61356841-494A-4B9D-B0E9-8D426DC1833A}"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2532034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Absolute</a:t>
            </a:r>
            <a:r>
              <a:rPr lang="en-US" baseline="0" dirty="0" smtClean="0"/>
              <a:t> numbers are: 73</a:t>
            </a:r>
          </a:p>
          <a:p>
            <a:r>
              <a:rPr lang="en-US" baseline="0" dirty="0" smtClean="0"/>
              <a:t>No postcard: 25</a:t>
            </a:r>
          </a:p>
          <a:p>
            <a:r>
              <a:rPr lang="en-US" baseline="0" dirty="0" smtClean="0"/>
              <a:t>Serve: 8</a:t>
            </a:r>
          </a:p>
          <a:p>
            <a:r>
              <a:rPr lang="en-US" baseline="0" dirty="0" smtClean="0"/>
              <a:t>Impact: 11</a:t>
            </a:r>
          </a:p>
          <a:p>
            <a:r>
              <a:rPr lang="en-US" baseline="0" dirty="0" smtClean="0"/>
              <a:t>Career: 14</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Challenge: 15</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 DIFFERENCE IN ENGAGEMENT) – Serve: 22, Impact: 17, Challenge: 17; Career: 16</a:t>
            </a:r>
          </a:p>
        </p:txBody>
      </p:sp>
      <p:sp>
        <p:nvSpPr>
          <p:cNvPr id="4" name="Slide Number Placeholder 3"/>
          <p:cNvSpPr>
            <a:spLocks noGrp="1"/>
          </p:cNvSpPr>
          <p:nvPr>
            <p:ph type="sldNum" sz="quarter" idx="10"/>
          </p:nvPr>
        </p:nvSpPr>
        <p:spPr/>
        <p:txBody>
          <a:bodyPr/>
          <a:lstStyle/>
          <a:p>
            <a:fld id="{18323CCB-A4F5-42B6-9970-2B3608B2318E}"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858921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Absolute numbers: 34</a:t>
            </a:r>
          </a:p>
          <a:p>
            <a:r>
              <a:rPr lang="en-US" dirty="0" smtClean="0"/>
              <a:t>No postcard: 9</a:t>
            </a:r>
          </a:p>
          <a:p>
            <a:r>
              <a:rPr lang="en-US" dirty="0" smtClean="0"/>
              <a:t>Challenge: 8</a:t>
            </a:r>
          </a:p>
          <a:p>
            <a:r>
              <a:rPr lang="en-US" dirty="0" smtClean="0"/>
              <a:t>Serve</a:t>
            </a:r>
            <a:r>
              <a:rPr lang="en-US" baseline="0" dirty="0" smtClean="0"/>
              <a:t>: 5</a:t>
            </a:r>
          </a:p>
          <a:p>
            <a:r>
              <a:rPr lang="en-US" baseline="0" dirty="0" smtClean="0"/>
              <a:t>Impact: 4</a:t>
            </a:r>
          </a:p>
          <a:p>
            <a:r>
              <a:rPr lang="en-US" baseline="0" dirty="0" smtClean="0"/>
              <a:t>Career: 8</a:t>
            </a:r>
            <a:endParaRPr lang="en-GB" dirty="0"/>
          </a:p>
        </p:txBody>
      </p:sp>
      <p:sp>
        <p:nvSpPr>
          <p:cNvPr id="4" name="Slide Number Placeholder 3"/>
          <p:cNvSpPr>
            <a:spLocks noGrp="1"/>
          </p:cNvSpPr>
          <p:nvPr>
            <p:ph type="sldNum" sz="quarter" idx="10"/>
          </p:nvPr>
        </p:nvSpPr>
        <p:spPr/>
        <p:txBody>
          <a:bodyPr/>
          <a:lstStyle/>
          <a:p>
            <a:fld id="{18323CCB-A4F5-42B6-9970-2B3608B2318E}"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1821596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just">
              <a:lnSpc>
                <a:spcPct val="120000"/>
              </a:lnSpc>
              <a:spcAft>
                <a:spcPts val="0"/>
              </a:spcAft>
            </a:pPr>
            <a:r>
              <a:rPr lang="en-GB" sz="1200" b="1" kern="800" dirty="0" smtClean="0">
                <a:effectLst/>
                <a:latin typeface="Apercu" panose="02000506040000020004" pitchFamily="50" charset="0"/>
                <a:ea typeface="Apercu" panose="02000506040000020004" pitchFamily="50" charset="0"/>
                <a:cs typeface="Times New Roman" panose="02020603050405020304" pitchFamily="18" charset="0"/>
              </a:rPr>
              <a:t>Box X. Key features of the PINNACLE PR5</a:t>
            </a:r>
            <a:endParaRPr lang="en-GB" sz="1200" kern="800" dirty="0" smtClean="0">
              <a:effectLst/>
              <a:latin typeface="Apercu" panose="02000506040000020004" pitchFamily="50" charset="0"/>
              <a:ea typeface="Apercu" panose="02000506040000020004" pitchFamily="50" charset="0"/>
              <a:cs typeface="Times New Roman" panose="02020603050405020304" pitchFamily="18" charset="0"/>
            </a:endParaRPr>
          </a:p>
          <a:p>
            <a:pPr marL="457200" indent="-457200" algn="just">
              <a:lnSpc>
                <a:spcPct val="120000"/>
              </a:lnSpc>
              <a:spcAft>
                <a:spcPts val="0"/>
              </a:spcAft>
              <a:tabLst>
                <a:tab pos="180340" algn="l"/>
              </a:tabLst>
            </a:pPr>
            <a:r>
              <a:rPr lang="en-GB" sz="1200" kern="800" dirty="0" smtClean="0">
                <a:effectLst/>
                <a:latin typeface="Apercu" panose="02000506040000020004" pitchFamily="50" charset="0"/>
                <a:ea typeface="Apercu" panose="02000506040000020004" pitchFamily="50" charset="0"/>
                <a:cs typeface="Times New Roman" panose="02020603050405020304" pitchFamily="18" charset="0"/>
              </a:rPr>
              <a:t>Simple design with one-touch activation</a:t>
            </a:r>
          </a:p>
          <a:p>
            <a:pPr marL="457200" indent="-457200" algn="just">
              <a:lnSpc>
                <a:spcPct val="120000"/>
              </a:lnSpc>
              <a:spcAft>
                <a:spcPts val="0"/>
              </a:spcAft>
              <a:tabLst>
                <a:tab pos="180340" algn="l"/>
              </a:tabLst>
            </a:pPr>
            <a:r>
              <a:rPr lang="en-GB" sz="1200" kern="800" dirty="0" smtClean="0">
                <a:effectLst/>
                <a:latin typeface="Apercu" panose="02000506040000020004" pitchFamily="50" charset="0"/>
                <a:ea typeface="Apercu" panose="02000506040000020004" pitchFamily="50" charset="0"/>
                <a:cs typeface="Times New Roman" panose="02020603050405020304" pitchFamily="18" charset="0"/>
              </a:rPr>
              <a:t>5 hour recording time</a:t>
            </a:r>
          </a:p>
          <a:p>
            <a:pPr marL="457200" indent="-457200" algn="just">
              <a:lnSpc>
                <a:spcPct val="120000"/>
              </a:lnSpc>
              <a:spcAft>
                <a:spcPts val="0"/>
              </a:spcAft>
              <a:tabLst>
                <a:tab pos="180340" algn="l"/>
              </a:tabLst>
            </a:pPr>
            <a:r>
              <a:rPr lang="en-GB" sz="1200" kern="800" dirty="0" smtClean="0">
                <a:effectLst/>
                <a:latin typeface="Apercu" panose="02000506040000020004" pitchFamily="50" charset="0"/>
                <a:ea typeface="Apercu" panose="02000506040000020004" pitchFamily="50" charset="0"/>
                <a:cs typeface="Times New Roman" panose="02020603050405020304" pitchFamily="18" charset="0"/>
              </a:rPr>
              <a:t>12 month battery standby when fully charged</a:t>
            </a:r>
          </a:p>
          <a:p>
            <a:pPr marL="457200" indent="-457200" algn="just">
              <a:lnSpc>
                <a:spcPct val="120000"/>
              </a:lnSpc>
              <a:spcAft>
                <a:spcPts val="0"/>
              </a:spcAft>
              <a:tabLst>
                <a:tab pos="180340" algn="l"/>
              </a:tabLst>
            </a:pPr>
            <a:r>
              <a:rPr lang="en-GB" sz="1200" kern="800" dirty="0" smtClean="0">
                <a:effectLst/>
                <a:latin typeface="Apercu" panose="02000506040000020004" pitchFamily="50" charset="0"/>
                <a:ea typeface="Apercu" panose="02000506040000020004" pitchFamily="50" charset="0"/>
                <a:cs typeface="Times New Roman" panose="02020603050405020304" pitchFamily="18" charset="0"/>
              </a:rPr>
              <a:t>720p HD audio and video quality</a:t>
            </a:r>
          </a:p>
          <a:p>
            <a:pPr marL="180340" indent="-180340" algn="just">
              <a:lnSpc>
                <a:spcPct val="120000"/>
              </a:lnSpc>
              <a:spcAft>
                <a:spcPts val="0"/>
              </a:spcAft>
              <a:tabLst>
                <a:tab pos="180340" algn="l"/>
              </a:tabLst>
            </a:pPr>
            <a:r>
              <a:rPr lang="en-GB" sz="1200" kern="800" dirty="0" smtClean="0">
                <a:effectLst/>
                <a:latin typeface="Apercu" panose="02000506040000020004" pitchFamily="50" charset="0"/>
                <a:ea typeface="Apercu" panose="02000506040000020004" pitchFamily="50" charset="0"/>
                <a:cs typeface="Times New Roman" panose="02020603050405020304" pitchFamily="18" charset="0"/>
              </a:rPr>
              <a:t>Tamper proof design (non-removal battery and memory)</a:t>
            </a:r>
          </a:p>
          <a:p>
            <a:pPr marL="180340" indent="-180340" algn="just">
              <a:lnSpc>
                <a:spcPct val="120000"/>
              </a:lnSpc>
              <a:spcAft>
                <a:spcPts val="0"/>
              </a:spcAft>
              <a:tabLst>
                <a:tab pos="180340" algn="l"/>
              </a:tabLst>
            </a:pPr>
            <a:r>
              <a:rPr lang="en-GB" sz="1200" kern="800" dirty="0" smtClean="0">
                <a:effectLst/>
                <a:latin typeface="Apercu" panose="02000506040000020004" pitchFamily="50" charset="0"/>
                <a:ea typeface="Apercu" panose="02000506040000020004" pitchFamily="50" charset="0"/>
                <a:cs typeface="Times New Roman" panose="02020603050405020304" pitchFamily="18" charset="0"/>
              </a:rPr>
              <a:t>Plug and play enabled</a:t>
            </a:r>
          </a:p>
          <a:p>
            <a:pPr marL="180340" indent="-180340" algn="just">
              <a:lnSpc>
                <a:spcPct val="120000"/>
              </a:lnSpc>
              <a:spcAft>
                <a:spcPts val="0"/>
              </a:spcAft>
              <a:tabLst>
                <a:tab pos="180340" algn="l"/>
              </a:tabLst>
            </a:pPr>
            <a:r>
              <a:rPr lang="en-GB" sz="1200" kern="800" dirty="0" smtClean="0">
                <a:effectLst/>
                <a:latin typeface="Apercu" panose="02000506040000020004" pitchFamily="50" charset="0"/>
                <a:ea typeface="Apercu" panose="02000506040000020004" pitchFamily="50" charset="0"/>
                <a:cs typeface="Times New Roman" panose="02020603050405020304" pitchFamily="18" charset="0"/>
              </a:rPr>
              <a:t>Drop tested from 3 meters onto concrete </a:t>
            </a:r>
          </a:p>
          <a:p>
            <a:pPr marL="180340" indent="-180340" algn="just">
              <a:lnSpc>
                <a:spcPct val="120000"/>
              </a:lnSpc>
              <a:spcAft>
                <a:spcPts val="0"/>
              </a:spcAft>
              <a:tabLst>
                <a:tab pos="180340" algn="l"/>
              </a:tabLst>
            </a:pPr>
            <a:r>
              <a:rPr lang="en-GB" sz="1200" kern="800" dirty="0" smtClean="0">
                <a:effectLst/>
                <a:latin typeface="Apercu" panose="02000506040000020004" pitchFamily="50" charset="0"/>
                <a:ea typeface="Apercu" panose="02000506040000020004" pitchFamily="50" charset="0"/>
                <a:cs typeface="Times New Roman" panose="02020603050405020304" pitchFamily="18" charset="0"/>
              </a:rPr>
              <a:t>IP45 Rating: water resistant and dust resistant</a:t>
            </a:r>
          </a:p>
          <a:p>
            <a:endParaRPr lang="en-GB" dirty="0"/>
          </a:p>
        </p:txBody>
      </p:sp>
      <p:sp>
        <p:nvSpPr>
          <p:cNvPr id="4" name="Slide Number Placeholder 3"/>
          <p:cNvSpPr>
            <a:spLocks noGrp="1"/>
          </p:cNvSpPr>
          <p:nvPr>
            <p:ph type="sldNum" sz="quarter" idx="10"/>
          </p:nvPr>
        </p:nvSpPr>
        <p:spPr/>
        <p:txBody>
          <a:bodyPr/>
          <a:lstStyle/>
          <a:p>
            <a:fld id="{61356841-494A-4B9D-B0E9-8D426DC1833A}"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2364795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Median = 2</a:t>
            </a:r>
            <a:endParaRPr lang="en-GB" dirty="0"/>
          </a:p>
        </p:txBody>
      </p:sp>
      <p:sp>
        <p:nvSpPr>
          <p:cNvPr id="4" name="Slide Number Placeholder 3"/>
          <p:cNvSpPr>
            <a:spLocks noGrp="1"/>
          </p:cNvSpPr>
          <p:nvPr>
            <p:ph type="sldNum" sz="quarter" idx="10"/>
          </p:nvPr>
        </p:nvSpPr>
        <p:spPr/>
        <p:txBody>
          <a:bodyPr/>
          <a:lstStyle/>
          <a:p>
            <a:fld id="{61356841-494A-4B9D-B0E9-8D426DC1833A}"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3268184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Officers in the treatment who were subsequently identified as not being on active duty remained in the treatment group but we randomly drew 63 additional officers from the control group and allocated cameras to them. Because allocation continued to be random, this inflated the size of the treatment group but the groups remained comparable.</a:t>
            </a:r>
            <a:endParaRPr lang="en-GB" dirty="0"/>
          </a:p>
        </p:txBody>
      </p:sp>
      <p:sp>
        <p:nvSpPr>
          <p:cNvPr id="4" name="Slide Number Placeholder 3"/>
          <p:cNvSpPr>
            <a:spLocks noGrp="1"/>
          </p:cNvSpPr>
          <p:nvPr>
            <p:ph type="sldNum" sz="quarter" idx="10"/>
          </p:nvPr>
        </p:nvSpPr>
        <p:spPr/>
        <p:txBody>
          <a:bodyPr/>
          <a:lstStyle/>
          <a:p>
            <a:fld id="{61356841-494A-4B9D-B0E9-8D426DC1833A}"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2243803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Just to recap</a:t>
            </a:r>
          </a:p>
          <a:p>
            <a:r>
              <a:rPr lang="en-GB" dirty="0" smtClean="0"/>
              <a:t>We used a split group approach, this is </a:t>
            </a:r>
            <a:r>
              <a:rPr lang="en-GB" dirty="0" err="1" smtClean="0"/>
              <a:t>ddifferent</a:t>
            </a:r>
            <a:r>
              <a:rPr lang="en-GB" dirty="0" smtClean="0"/>
              <a:t> rom the previous approach:</a:t>
            </a:r>
          </a:p>
          <a:p>
            <a:pPr marL="228600" indent="-228600">
              <a:buAutoNum type="arabicPeriod"/>
            </a:pPr>
            <a:r>
              <a:rPr lang="en-GB" dirty="0" smtClean="0"/>
              <a:t>It’s a counterfactual, allows to…</a:t>
            </a:r>
          </a:p>
          <a:p>
            <a:pPr marL="228600" indent="-228600">
              <a:buAutoNum type="arabicPeriod"/>
            </a:pPr>
            <a:r>
              <a:rPr lang="en-GB" dirty="0" smtClean="0"/>
              <a:t>2. Uses standardised</a:t>
            </a:r>
            <a:r>
              <a:rPr lang="en-GB" baseline="0" dirty="0" smtClean="0"/>
              <a:t> </a:t>
            </a:r>
            <a:r>
              <a:rPr lang="en-GB" baseline="0" dirty="0" err="1" smtClean="0"/>
              <a:t>vmeasures</a:t>
            </a:r>
            <a:r>
              <a:rPr lang="en-GB" baseline="0" dirty="0" smtClean="0"/>
              <a:t> that uses measures that academic RESEARCH SUGGESTES ARE LINKED To extremism</a:t>
            </a:r>
          </a:p>
          <a:p>
            <a:pPr marL="228600" indent="-228600">
              <a:buAutoNum type="arabicPeriod"/>
            </a:pPr>
            <a:r>
              <a:rPr lang="en-GB" baseline="0" dirty="0" smtClean="0"/>
              <a:t>It depends on the </a:t>
            </a:r>
            <a:r>
              <a:rPr lang="en-GB" baseline="0" dirty="0" err="1" smtClean="0"/>
              <a:t>the</a:t>
            </a:r>
            <a:r>
              <a:rPr lang="en-GB" baseline="0" dirty="0" smtClean="0"/>
              <a:t> </a:t>
            </a:r>
            <a:r>
              <a:rPr lang="en-GB" baseline="0" dirty="0" err="1" smtClean="0"/>
              <a:t>particiaptsn</a:t>
            </a:r>
            <a:r>
              <a:rPr lang="en-GB" baseline="0" dirty="0" smtClean="0"/>
              <a:t> them</a:t>
            </a:r>
          </a:p>
          <a:p>
            <a:pPr marL="228600" indent="-228600">
              <a:buAutoNum type="arabicPeriod"/>
            </a:pPr>
            <a:r>
              <a:rPr lang="en-GB" baseline="0" dirty="0" smtClean="0"/>
              <a:t>In addition  to this we are also able to use measure observed behavioural change, as opposed to reported change</a:t>
            </a:r>
          </a:p>
          <a:p>
            <a:pPr marL="228600" indent="-228600">
              <a:buAutoNum type="arabicPeriod"/>
            </a:pPr>
            <a:endParaRPr lang="en-GB" baseline="0" dirty="0" smtClean="0"/>
          </a:p>
          <a:p>
            <a:pPr lvl="0"/>
            <a:r>
              <a:rPr lang="en-GB" sz="12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Community Cohesion</a:t>
            </a:r>
            <a:r>
              <a:rPr lang="en-GB" sz="1200" kern="1200" dirty="0" smtClean="0">
                <a:solidFill>
                  <a:schemeClr val="tx1"/>
                </a:solidFill>
                <a:effectLst/>
                <a:latin typeface="+mn-lt"/>
                <a:ea typeface="+mn-ea"/>
                <a:cs typeface="+mn-cs"/>
              </a:rPr>
              <a:t>: The sum of response scores of 1a, 1b and 1d;</a:t>
            </a:r>
          </a:p>
          <a:p>
            <a:pPr lvl="0"/>
            <a:r>
              <a:rPr lang="en-GB" sz="1200" i="1" kern="1200" dirty="0" smtClean="0">
                <a:solidFill>
                  <a:schemeClr val="tx1"/>
                </a:solidFill>
                <a:effectLst/>
                <a:latin typeface="+mn-lt"/>
                <a:ea typeface="+mn-ea"/>
                <a:cs typeface="+mn-cs"/>
              </a:rPr>
              <a:t>British Values</a:t>
            </a:r>
            <a:r>
              <a:rPr lang="en-GB" sz="1200" kern="1200" dirty="0" smtClean="0">
                <a:solidFill>
                  <a:schemeClr val="tx1"/>
                </a:solidFill>
                <a:effectLst/>
                <a:latin typeface="+mn-lt"/>
                <a:ea typeface="+mn-ea"/>
                <a:cs typeface="+mn-cs"/>
              </a:rPr>
              <a:t>: The sum of response scores of 1f and 1k;</a:t>
            </a:r>
          </a:p>
          <a:p>
            <a:pPr lvl="0"/>
            <a:r>
              <a:rPr lang="en-GB" sz="1200" i="1" kern="1200" dirty="0" smtClean="0">
                <a:solidFill>
                  <a:schemeClr val="tx1"/>
                </a:solidFill>
                <a:effectLst/>
                <a:latin typeface="+mn-lt"/>
                <a:ea typeface="+mn-ea"/>
                <a:cs typeface="+mn-cs"/>
              </a:rPr>
              <a:t>Authority Worship</a:t>
            </a:r>
            <a:r>
              <a:rPr lang="en-GB" sz="1200" kern="1200" dirty="0" smtClean="0">
                <a:solidFill>
                  <a:schemeClr val="tx1"/>
                </a:solidFill>
                <a:effectLst/>
                <a:latin typeface="+mn-lt"/>
                <a:ea typeface="+mn-ea"/>
                <a:cs typeface="+mn-cs"/>
              </a:rPr>
              <a:t>: The sum of the response scores of 1c and the inverse of 1g;</a:t>
            </a:r>
          </a:p>
          <a:p>
            <a:pPr lvl="0"/>
            <a:r>
              <a:rPr lang="en-GB" sz="1200" i="1" kern="1200" dirty="0" smtClean="0">
                <a:solidFill>
                  <a:schemeClr val="tx1"/>
                </a:solidFill>
                <a:effectLst/>
                <a:latin typeface="+mn-lt"/>
                <a:ea typeface="+mn-ea"/>
                <a:cs typeface="+mn-cs"/>
              </a:rPr>
              <a:t>Propensity for Violence</a:t>
            </a:r>
            <a:r>
              <a:rPr lang="en-GB" sz="1200" kern="1200" dirty="0" smtClean="0">
                <a:solidFill>
                  <a:schemeClr val="tx1"/>
                </a:solidFill>
                <a:effectLst/>
                <a:latin typeface="+mn-lt"/>
                <a:ea typeface="+mn-ea"/>
                <a:cs typeface="+mn-cs"/>
              </a:rPr>
              <a:t>: The sum of response scores of 1h and 1l;</a:t>
            </a:r>
          </a:p>
          <a:p>
            <a:pPr lvl="0"/>
            <a:r>
              <a:rPr lang="en-GB" sz="1200" i="1" kern="1200" dirty="0" smtClean="0">
                <a:solidFill>
                  <a:schemeClr val="tx1"/>
                </a:solidFill>
                <a:effectLst/>
                <a:latin typeface="+mn-lt"/>
                <a:ea typeface="+mn-ea"/>
                <a:cs typeface="+mn-cs"/>
              </a:rPr>
              <a:t>Xenophobia</a:t>
            </a:r>
            <a:r>
              <a:rPr lang="en-GB" sz="1200" kern="1200" dirty="0" smtClean="0">
                <a:solidFill>
                  <a:schemeClr val="tx1"/>
                </a:solidFill>
                <a:effectLst/>
                <a:latin typeface="+mn-lt"/>
                <a:ea typeface="+mn-ea"/>
                <a:cs typeface="+mn-cs"/>
              </a:rPr>
              <a:t>: The sum of response scores of 1j and the inverse of 1e;</a:t>
            </a:r>
          </a:p>
          <a:p>
            <a:pPr lvl="0"/>
            <a:r>
              <a:rPr lang="en-GB" sz="1200" i="1" kern="1200" dirty="0" smtClean="0">
                <a:solidFill>
                  <a:schemeClr val="tx1"/>
                </a:solidFill>
                <a:effectLst/>
                <a:latin typeface="+mn-lt"/>
                <a:ea typeface="+mn-ea"/>
                <a:cs typeface="+mn-cs"/>
              </a:rPr>
              <a:t>Black &amp; White thinking: response score of 1m;</a:t>
            </a:r>
            <a:endParaRPr lang="en-GB" sz="1200" kern="1200" dirty="0" smtClean="0">
              <a:solidFill>
                <a:schemeClr val="tx1"/>
              </a:solidFill>
              <a:effectLst/>
              <a:latin typeface="+mn-lt"/>
              <a:ea typeface="+mn-ea"/>
              <a:cs typeface="+mn-cs"/>
            </a:endParaRPr>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61356841-494A-4B9D-B0E9-8D426DC1833A}" type="slidenum">
              <a:rPr lang="en-GB" smtClean="0">
                <a:solidFill>
                  <a:prstClr val="black"/>
                </a:solidFill>
              </a:rPr>
              <a:pPr/>
              <a:t>50</a:t>
            </a:fld>
            <a:endParaRPr lang="en-GB">
              <a:solidFill>
                <a:prstClr val="black"/>
              </a:solidFill>
            </a:endParaRPr>
          </a:p>
        </p:txBody>
      </p:sp>
    </p:spTree>
    <p:extLst>
      <p:ext uri="{BB962C8B-B14F-4D97-AF65-F5344CB8AC3E}">
        <p14:creationId xmlns:p14="http://schemas.microsoft.com/office/powerpoint/2010/main" val="2975146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807EBDE-158E-40A7-B907-81FAA1417A26}" type="datetimeFigureOut">
              <a:rPr lang="en-GB" smtClean="0"/>
              <a:t>02/03/2017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59ABEA-A539-4A29-9CCC-7DFC45AD7DA4}" type="slidenum">
              <a:rPr lang="en-GB" smtClean="0"/>
              <a:t>‹#›</a:t>
            </a:fld>
            <a:endParaRPr lang="en-GB"/>
          </a:p>
        </p:txBody>
      </p:sp>
    </p:spTree>
    <p:extLst>
      <p:ext uri="{BB962C8B-B14F-4D97-AF65-F5344CB8AC3E}">
        <p14:creationId xmlns:p14="http://schemas.microsoft.com/office/powerpoint/2010/main" val="1426662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07EBDE-158E-40A7-B907-81FAA1417A26}" type="datetimeFigureOut">
              <a:rPr lang="en-GB" smtClean="0"/>
              <a:t>02/03/2017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59ABEA-A539-4A29-9CCC-7DFC45AD7DA4}" type="slidenum">
              <a:rPr lang="en-GB" smtClean="0"/>
              <a:t>‹#›</a:t>
            </a:fld>
            <a:endParaRPr lang="en-GB"/>
          </a:p>
        </p:txBody>
      </p:sp>
    </p:spTree>
    <p:extLst>
      <p:ext uri="{BB962C8B-B14F-4D97-AF65-F5344CB8AC3E}">
        <p14:creationId xmlns:p14="http://schemas.microsoft.com/office/powerpoint/2010/main" val="3988298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07EBDE-158E-40A7-B907-81FAA1417A26}" type="datetimeFigureOut">
              <a:rPr lang="en-GB" smtClean="0"/>
              <a:t>02/03/2017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59ABEA-A539-4A29-9CCC-7DFC45AD7DA4}" type="slidenum">
              <a:rPr lang="en-GB" smtClean="0"/>
              <a:t>‹#›</a:t>
            </a:fld>
            <a:endParaRPr lang="en-GB"/>
          </a:p>
        </p:txBody>
      </p:sp>
    </p:spTree>
    <p:extLst>
      <p:ext uri="{BB962C8B-B14F-4D97-AF65-F5344CB8AC3E}">
        <p14:creationId xmlns:p14="http://schemas.microsoft.com/office/powerpoint/2010/main" val="567287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AFA27CC-82FB-4481-BD9D-EDC0B0642E1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4318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963F449-70C5-4124-9C81-7A89B5F3586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6506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96E4946-88F4-481E-9C6A-6ACC6C563E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2739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EDCC49E-5890-4AFD-A46F-962D7D05D9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5061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5068969-E82F-421F-B45A-5FA28AD98EF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70687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3660A480-29CE-42DD-89BD-4879A17740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9256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FD90EBF-C39F-4A76-A518-5FBDBBE06EC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9543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D87F6D2-2B5B-49CE-A4D3-C50C91CC577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2498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07EBDE-158E-40A7-B907-81FAA1417A26}" type="datetimeFigureOut">
              <a:rPr lang="en-GB" smtClean="0"/>
              <a:t>02/03/2017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59ABEA-A539-4A29-9CCC-7DFC45AD7DA4}" type="slidenum">
              <a:rPr lang="en-GB" smtClean="0"/>
              <a:t>‹#›</a:t>
            </a:fld>
            <a:endParaRPr lang="en-GB"/>
          </a:p>
        </p:txBody>
      </p:sp>
    </p:spTree>
    <p:extLst>
      <p:ext uri="{BB962C8B-B14F-4D97-AF65-F5344CB8AC3E}">
        <p14:creationId xmlns:p14="http://schemas.microsoft.com/office/powerpoint/2010/main" val="1928154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C8A706F-0C89-4854-955A-91A182E6540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3858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23999E7-F843-4C0B-ACDE-30DFFC720E4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6191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A46EE88-2F92-43CC-BC36-E3E4B73E20A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7917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defRPr>
            </a:lvl1pPr>
          </a:lstStyle>
          <a:p>
            <a:pPr>
              <a:defRPr/>
            </a:pPr>
            <a:fld id="{B466BC1D-2CC2-45C9-910E-29E52DF384E1}" type="datetimeFigureOut">
              <a:rPr lang="en-GB"/>
              <a:pPr>
                <a:defRPr/>
              </a:pPr>
              <a:t>02/03/2017</a:t>
            </a:fld>
            <a:endParaRPr lang="en-GB"/>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fld id="{AB12C5F3-B344-462A-9FD4-2FF1F73F8A98}" type="slidenum">
              <a:rPr lang="en-GB" altLang="en-US"/>
              <a:pPr/>
              <a:t>‹#›</a:t>
            </a:fld>
            <a:endParaRPr lang="en-GB" altLang="en-US"/>
          </a:p>
        </p:txBody>
      </p:sp>
    </p:spTree>
    <p:extLst>
      <p:ext uri="{BB962C8B-B14F-4D97-AF65-F5344CB8AC3E}">
        <p14:creationId xmlns:p14="http://schemas.microsoft.com/office/powerpoint/2010/main" val="39781662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defRPr>
            </a:lvl1pPr>
          </a:lstStyle>
          <a:p>
            <a:pPr>
              <a:defRPr/>
            </a:pPr>
            <a:fld id="{DEDF4C9D-6B16-4710-8888-B21AED663ECB}" type="datetimeFigureOut">
              <a:rPr lang="en-GB"/>
              <a:pPr>
                <a:defRPr/>
              </a:pPr>
              <a:t>02/03/2017</a:t>
            </a:fld>
            <a:endParaRPr lang="en-GB"/>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fld id="{B7B8D245-3E81-47D8-9DF6-D6348461D3DE}" type="slidenum">
              <a:rPr lang="en-GB" altLang="en-US"/>
              <a:pPr/>
              <a:t>‹#›</a:t>
            </a:fld>
            <a:endParaRPr lang="en-GB" altLang="en-US"/>
          </a:p>
        </p:txBody>
      </p:sp>
    </p:spTree>
    <p:extLst>
      <p:ext uri="{BB962C8B-B14F-4D97-AF65-F5344CB8AC3E}">
        <p14:creationId xmlns:p14="http://schemas.microsoft.com/office/powerpoint/2010/main" val="29037218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defRPr>
            </a:lvl1pPr>
          </a:lstStyle>
          <a:p>
            <a:pPr>
              <a:defRPr/>
            </a:pPr>
            <a:fld id="{17637023-967B-4AFF-94E9-C3E2830F23A2}" type="datetimeFigureOut">
              <a:rPr lang="en-GB"/>
              <a:pPr>
                <a:defRPr/>
              </a:pPr>
              <a:t>02/03/2017</a:t>
            </a:fld>
            <a:endParaRPr lang="en-GB"/>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fld id="{CABDE733-52B1-49AB-AA0A-7782FF15CC6D}" type="slidenum">
              <a:rPr lang="en-GB" altLang="en-US"/>
              <a:pPr/>
              <a:t>‹#›</a:t>
            </a:fld>
            <a:endParaRPr lang="en-GB" altLang="en-US"/>
          </a:p>
        </p:txBody>
      </p:sp>
    </p:spTree>
    <p:extLst>
      <p:ext uri="{BB962C8B-B14F-4D97-AF65-F5344CB8AC3E}">
        <p14:creationId xmlns:p14="http://schemas.microsoft.com/office/powerpoint/2010/main" val="3418509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defRPr>
            </a:lvl1pPr>
          </a:lstStyle>
          <a:p>
            <a:pPr>
              <a:defRPr/>
            </a:pPr>
            <a:fld id="{86452A92-9179-444C-A8FC-C0B0717F4A46}" type="datetimeFigureOut">
              <a:rPr lang="en-GB"/>
              <a:pPr>
                <a:defRPr/>
              </a:pPr>
              <a:t>02/03/2017</a:t>
            </a:fld>
            <a:endParaRPr lang="en-GB"/>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defRPr>
            </a:lvl1pPr>
          </a:lstStyle>
          <a:p>
            <a:pPr>
              <a:defRPr/>
            </a:pPr>
            <a:endParaRPr lang="en-GB"/>
          </a:p>
        </p:txBody>
      </p:sp>
      <p:sp>
        <p:nvSpPr>
          <p:cNvPr id="7" name="Slide Number Placeholder 6"/>
          <p:cNvSpPr>
            <a:spLocks noGrp="1"/>
          </p:cNvSpPr>
          <p:nvPr>
            <p:ph type="sldNum" sz="quarter" idx="12"/>
          </p:nvPr>
        </p:nvSpPr>
        <p:spPr/>
        <p:txBody>
          <a:bodyPr/>
          <a:lstStyle>
            <a:lvl1pPr eaLnBrk="0" hangingPunct="0">
              <a:defRPr>
                <a:latin typeface="Arial" charset="0"/>
              </a:defRPr>
            </a:lvl1pPr>
          </a:lstStyle>
          <a:p>
            <a:fld id="{84C5F70F-6B7C-4D42-AE8C-1A4A56C52DEC}" type="slidenum">
              <a:rPr lang="en-GB" altLang="en-US"/>
              <a:pPr/>
              <a:t>‹#›</a:t>
            </a:fld>
            <a:endParaRPr lang="en-GB" altLang="en-US"/>
          </a:p>
        </p:txBody>
      </p:sp>
    </p:spTree>
    <p:extLst>
      <p:ext uri="{BB962C8B-B14F-4D97-AF65-F5344CB8AC3E}">
        <p14:creationId xmlns:p14="http://schemas.microsoft.com/office/powerpoint/2010/main" val="14727682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defRPr>
            </a:lvl1pPr>
          </a:lstStyle>
          <a:p>
            <a:pPr>
              <a:defRPr/>
            </a:pPr>
            <a:fld id="{55CF4564-E3F2-4038-917D-7DD567065E08}" type="datetimeFigureOut">
              <a:rPr lang="en-GB"/>
              <a:pPr>
                <a:defRPr/>
              </a:pPr>
              <a:t>02/03/2017</a:t>
            </a:fld>
            <a:endParaRPr lang="en-GB"/>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defRPr>
            </a:lvl1pPr>
          </a:lstStyle>
          <a:p>
            <a:pPr>
              <a:defRPr/>
            </a:pPr>
            <a:endParaRPr lang="en-GB"/>
          </a:p>
        </p:txBody>
      </p:sp>
      <p:sp>
        <p:nvSpPr>
          <p:cNvPr id="9" name="Slide Number Placeholder 8"/>
          <p:cNvSpPr>
            <a:spLocks noGrp="1"/>
          </p:cNvSpPr>
          <p:nvPr>
            <p:ph type="sldNum" sz="quarter" idx="12"/>
          </p:nvPr>
        </p:nvSpPr>
        <p:spPr/>
        <p:txBody>
          <a:bodyPr/>
          <a:lstStyle>
            <a:lvl1pPr eaLnBrk="0" hangingPunct="0">
              <a:defRPr>
                <a:latin typeface="Arial" charset="0"/>
              </a:defRPr>
            </a:lvl1pPr>
          </a:lstStyle>
          <a:p>
            <a:fld id="{69EFC3A2-EA02-428B-BD2A-BA08AAE82D20}" type="slidenum">
              <a:rPr lang="en-GB" altLang="en-US"/>
              <a:pPr/>
              <a:t>‹#›</a:t>
            </a:fld>
            <a:endParaRPr lang="en-GB" altLang="en-US"/>
          </a:p>
        </p:txBody>
      </p:sp>
    </p:spTree>
    <p:extLst>
      <p:ext uri="{BB962C8B-B14F-4D97-AF65-F5344CB8AC3E}">
        <p14:creationId xmlns:p14="http://schemas.microsoft.com/office/powerpoint/2010/main" val="1385521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defRPr>
            </a:lvl1pPr>
          </a:lstStyle>
          <a:p>
            <a:pPr>
              <a:defRPr/>
            </a:pPr>
            <a:fld id="{2B902EF2-DCCD-47E9-A348-606004C7FC22}" type="datetimeFigureOut">
              <a:rPr lang="en-GB"/>
              <a:pPr>
                <a:defRPr/>
              </a:pPr>
              <a:t>02/03/2017</a:t>
            </a:fld>
            <a:endParaRPr lang="en-GB"/>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defRPr>
            </a:lvl1pPr>
          </a:lstStyle>
          <a:p>
            <a:pPr>
              <a:defRPr/>
            </a:pPr>
            <a:endParaRPr lang="en-GB"/>
          </a:p>
        </p:txBody>
      </p:sp>
      <p:sp>
        <p:nvSpPr>
          <p:cNvPr id="5" name="Slide Number Placeholder 4"/>
          <p:cNvSpPr>
            <a:spLocks noGrp="1"/>
          </p:cNvSpPr>
          <p:nvPr>
            <p:ph type="sldNum" sz="quarter" idx="12"/>
          </p:nvPr>
        </p:nvSpPr>
        <p:spPr/>
        <p:txBody>
          <a:bodyPr/>
          <a:lstStyle>
            <a:lvl1pPr eaLnBrk="0" hangingPunct="0">
              <a:defRPr>
                <a:latin typeface="Arial" charset="0"/>
              </a:defRPr>
            </a:lvl1pPr>
          </a:lstStyle>
          <a:p>
            <a:fld id="{002C25B8-F88F-443E-B8AA-F4A6BFCEBDAF}" type="slidenum">
              <a:rPr lang="en-GB" altLang="en-US"/>
              <a:pPr/>
              <a:t>‹#›</a:t>
            </a:fld>
            <a:endParaRPr lang="en-GB" altLang="en-US"/>
          </a:p>
        </p:txBody>
      </p:sp>
    </p:spTree>
    <p:extLst>
      <p:ext uri="{BB962C8B-B14F-4D97-AF65-F5344CB8AC3E}">
        <p14:creationId xmlns:p14="http://schemas.microsoft.com/office/powerpoint/2010/main" val="33462768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defRPr>
            </a:lvl1pPr>
          </a:lstStyle>
          <a:p>
            <a:pPr>
              <a:defRPr/>
            </a:pPr>
            <a:fld id="{B6B71C50-0272-4853-A8B2-E33A307DA557}" type="datetimeFigureOut">
              <a:rPr lang="en-GB"/>
              <a:pPr>
                <a:defRPr/>
              </a:pPr>
              <a:t>02/03/2017</a:t>
            </a:fld>
            <a:endParaRPr lang="en-GB"/>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defRPr>
            </a:lvl1pPr>
          </a:lstStyle>
          <a:p>
            <a:pPr>
              <a:defRPr/>
            </a:pPr>
            <a:endParaRPr lang="en-GB"/>
          </a:p>
        </p:txBody>
      </p:sp>
      <p:sp>
        <p:nvSpPr>
          <p:cNvPr id="4" name="Slide Number Placeholder 3"/>
          <p:cNvSpPr>
            <a:spLocks noGrp="1"/>
          </p:cNvSpPr>
          <p:nvPr>
            <p:ph type="sldNum" sz="quarter" idx="12"/>
          </p:nvPr>
        </p:nvSpPr>
        <p:spPr/>
        <p:txBody>
          <a:bodyPr/>
          <a:lstStyle>
            <a:lvl1pPr eaLnBrk="0" hangingPunct="0">
              <a:defRPr>
                <a:latin typeface="Arial" charset="0"/>
              </a:defRPr>
            </a:lvl1pPr>
          </a:lstStyle>
          <a:p>
            <a:fld id="{9D2F1067-3CEC-4AAD-9487-251E4EDFE9D7}" type="slidenum">
              <a:rPr lang="en-GB" altLang="en-US"/>
              <a:pPr/>
              <a:t>‹#›</a:t>
            </a:fld>
            <a:endParaRPr lang="en-GB" altLang="en-US"/>
          </a:p>
        </p:txBody>
      </p:sp>
    </p:spTree>
    <p:extLst>
      <p:ext uri="{BB962C8B-B14F-4D97-AF65-F5344CB8AC3E}">
        <p14:creationId xmlns:p14="http://schemas.microsoft.com/office/powerpoint/2010/main" val="2942738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07EBDE-158E-40A7-B907-81FAA1417A26}" type="datetimeFigureOut">
              <a:rPr lang="en-GB" smtClean="0"/>
              <a:t>02/03/2017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59ABEA-A539-4A29-9CCC-7DFC45AD7DA4}" type="slidenum">
              <a:rPr lang="en-GB" smtClean="0"/>
              <a:t>‹#›</a:t>
            </a:fld>
            <a:endParaRPr lang="en-GB"/>
          </a:p>
        </p:txBody>
      </p:sp>
    </p:spTree>
    <p:extLst>
      <p:ext uri="{BB962C8B-B14F-4D97-AF65-F5344CB8AC3E}">
        <p14:creationId xmlns:p14="http://schemas.microsoft.com/office/powerpoint/2010/main" val="29459443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defRPr>
            </a:lvl1pPr>
          </a:lstStyle>
          <a:p>
            <a:pPr>
              <a:defRPr/>
            </a:pPr>
            <a:fld id="{06849ACA-6A81-4215-B74B-7897F1DD87AA}" type="datetimeFigureOut">
              <a:rPr lang="en-GB"/>
              <a:pPr>
                <a:defRPr/>
              </a:pPr>
              <a:t>02/03/2017</a:t>
            </a:fld>
            <a:endParaRPr lang="en-GB"/>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defRPr>
            </a:lvl1pPr>
          </a:lstStyle>
          <a:p>
            <a:pPr>
              <a:defRPr/>
            </a:pPr>
            <a:endParaRPr lang="en-GB"/>
          </a:p>
        </p:txBody>
      </p:sp>
      <p:sp>
        <p:nvSpPr>
          <p:cNvPr id="7" name="Slide Number Placeholder 6"/>
          <p:cNvSpPr>
            <a:spLocks noGrp="1"/>
          </p:cNvSpPr>
          <p:nvPr>
            <p:ph type="sldNum" sz="quarter" idx="12"/>
          </p:nvPr>
        </p:nvSpPr>
        <p:spPr/>
        <p:txBody>
          <a:bodyPr/>
          <a:lstStyle>
            <a:lvl1pPr eaLnBrk="0" hangingPunct="0">
              <a:defRPr>
                <a:latin typeface="Arial" charset="0"/>
              </a:defRPr>
            </a:lvl1pPr>
          </a:lstStyle>
          <a:p>
            <a:fld id="{AC9A6A87-49C3-4D80-923F-32747310937B}" type="slidenum">
              <a:rPr lang="en-GB" altLang="en-US"/>
              <a:pPr/>
              <a:t>‹#›</a:t>
            </a:fld>
            <a:endParaRPr lang="en-GB" altLang="en-US"/>
          </a:p>
        </p:txBody>
      </p:sp>
    </p:spTree>
    <p:extLst>
      <p:ext uri="{BB962C8B-B14F-4D97-AF65-F5344CB8AC3E}">
        <p14:creationId xmlns:p14="http://schemas.microsoft.com/office/powerpoint/2010/main" val="35261646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defRPr>
            </a:lvl1pPr>
          </a:lstStyle>
          <a:p>
            <a:pPr>
              <a:defRPr/>
            </a:pPr>
            <a:fld id="{8655AA84-907F-4403-89FB-74B6655BFE04}" type="datetimeFigureOut">
              <a:rPr lang="en-GB"/>
              <a:pPr>
                <a:defRPr/>
              </a:pPr>
              <a:t>02/03/2017</a:t>
            </a:fld>
            <a:endParaRPr lang="en-GB"/>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defRPr>
            </a:lvl1pPr>
          </a:lstStyle>
          <a:p>
            <a:pPr>
              <a:defRPr/>
            </a:pPr>
            <a:endParaRPr lang="en-GB"/>
          </a:p>
        </p:txBody>
      </p:sp>
      <p:sp>
        <p:nvSpPr>
          <p:cNvPr id="7" name="Slide Number Placeholder 6"/>
          <p:cNvSpPr>
            <a:spLocks noGrp="1"/>
          </p:cNvSpPr>
          <p:nvPr>
            <p:ph type="sldNum" sz="quarter" idx="12"/>
          </p:nvPr>
        </p:nvSpPr>
        <p:spPr/>
        <p:txBody>
          <a:bodyPr/>
          <a:lstStyle>
            <a:lvl1pPr eaLnBrk="0" hangingPunct="0">
              <a:defRPr>
                <a:latin typeface="Arial" charset="0"/>
              </a:defRPr>
            </a:lvl1pPr>
          </a:lstStyle>
          <a:p>
            <a:fld id="{B0ED31EA-4EDA-4A4D-B91D-1D929BD7C8A8}" type="slidenum">
              <a:rPr lang="en-GB" altLang="en-US"/>
              <a:pPr/>
              <a:t>‹#›</a:t>
            </a:fld>
            <a:endParaRPr lang="en-GB" altLang="en-US"/>
          </a:p>
        </p:txBody>
      </p:sp>
    </p:spTree>
    <p:extLst>
      <p:ext uri="{BB962C8B-B14F-4D97-AF65-F5344CB8AC3E}">
        <p14:creationId xmlns:p14="http://schemas.microsoft.com/office/powerpoint/2010/main" val="16042705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defRPr>
            </a:lvl1pPr>
          </a:lstStyle>
          <a:p>
            <a:pPr>
              <a:defRPr/>
            </a:pPr>
            <a:fld id="{8AC6438D-AC4B-4079-ABFC-A64B09B9FE20}" type="datetimeFigureOut">
              <a:rPr lang="en-GB"/>
              <a:pPr>
                <a:defRPr/>
              </a:pPr>
              <a:t>02/03/2017</a:t>
            </a:fld>
            <a:endParaRPr lang="en-GB"/>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fld id="{6A43E569-DB49-4A9C-A419-A98FE7E8E0F4}" type="slidenum">
              <a:rPr lang="en-GB" altLang="en-US"/>
              <a:pPr/>
              <a:t>‹#›</a:t>
            </a:fld>
            <a:endParaRPr lang="en-GB" altLang="en-US"/>
          </a:p>
        </p:txBody>
      </p:sp>
    </p:spTree>
    <p:extLst>
      <p:ext uri="{BB962C8B-B14F-4D97-AF65-F5344CB8AC3E}">
        <p14:creationId xmlns:p14="http://schemas.microsoft.com/office/powerpoint/2010/main" val="42552822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defRPr>
            </a:lvl1pPr>
          </a:lstStyle>
          <a:p>
            <a:pPr>
              <a:defRPr/>
            </a:pPr>
            <a:fld id="{EA313976-273A-4163-BA7D-FD4BC72C2EAD}" type="datetimeFigureOut">
              <a:rPr lang="en-GB"/>
              <a:pPr>
                <a:defRPr/>
              </a:pPr>
              <a:t>02/03/2017</a:t>
            </a:fld>
            <a:endParaRPr lang="en-GB"/>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fld id="{5D76431B-6D96-4595-B683-9875E1AE3632}" type="slidenum">
              <a:rPr lang="en-GB" altLang="en-US"/>
              <a:pPr/>
              <a:t>‹#›</a:t>
            </a:fld>
            <a:endParaRPr lang="en-GB" altLang="en-US"/>
          </a:p>
        </p:txBody>
      </p:sp>
    </p:spTree>
    <p:extLst>
      <p:ext uri="{BB962C8B-B14F-4D97-AF65-F5344CB8AC3E}">
        <p14:creationId xmlns:p14="http://schemas.microsoft.com/office/powerpoint/2010/main" val="26074099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mple Title">
    <p:spTree>
      <p:nvGrpSpPr>
        <p:cNvPr id="1" name=""/>
        <p:cNvGrpSpPr/>
        <p:nvPr/>
      </p:nvGrpSpPr>
      <p:grpSpPr>
        <a:xfrm>
          <a:off x="0" y="0"/>
          <a:ext cx="0" cy="0"/>
          <a:chOff x="0" y="0"/>
          <a:chExt cx="0" cy="0"/>
        </a:xfrm>
      </p:grpSpPr>
      <p:sp>
        <p:nvSpPr>
          <p:cNvPr id="9" name="Right Triangle 8"/>
          <p:cNvSpPr/>
          <p:nvPr userDrawn="1"/>
        </p:nvSpPr>
        <p:spPr>
          <a:xfrm flipV="1">
            <a:off x="-48683" y="0"/>
            <a:ext cx="12240683" cy="688538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7" name="Title 1"/>
          <p:cNvSpPr>
            <a:spLocks noGrp="1"/>
          </p:cNvSpPr>
          <p:nvPr>
            <p:ph type="ctrTitle"/>
          </p:nvPr>
        </p:nvSpPr>
        <p:spPr>
          <a:xfrm>
            <a:off x="3052233" y="3706739"/>
            <a:ext cx="8534400" cy="2312228"/>
          </a:xfrm>
          <a:prstGeom prst="rect">
            <a:avLst/>
          </a:prstGeom>
        </p:spPr>
        <p:txBody>
          <a:bodyPr anchor="b" anchorCtr="0">
            <a:normAutofit/>
          </a:bodyPr>
          <a:lstStyle>
            <a:lvl1pPr algn="r">
              <a:defRPr sz="3000" b="1">
                <a:solidFill>
                  <a:schemeClr val="accent1"/>
                </a:solidFill>
                <a:latin typeface="+mj-lt"/>
                <a:ea typeface="Apercu Medium" pitchFamily="50"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3052233" y="6025876"/>
            <a:ext cx="8534400" cy="374925"/>
          </a:xfrm>
          <a:prstGeom prst="rect">
            <a:avLst/>
          </a:prstGeom>
        </p:spPr>
        <p:txBody>
          <a:bodyPr anchor="b" anchorCtr="0">
            <a:normAutofit/>
          </a:bodyPr>
          <a:lstStyle>
            <a:lvl1pPr marL="0" indent="0" algn="r">
              <a:buNone/>
              <a:defRPr sz="18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4445" y="931662"/>
            <a:ext cx="2815300" cy="280545"/>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6343" y="-45262"/>
            <a:ext cx="2671175" cy="1416791"/>
          </a:xfrm>
          <a:prstGeom prst="rect">
            <a:avLst/>
          </a:prstGeom>
        </p:spPr>
      </p:pic>
    </p:spTree>
    <p:extLst>
      <p:ext uri="{BB962C8B-B14F-4D97-AF65-F5344CB8AC3E}">
        <p14:creationId xmlns:p14="http://schemas.microsoft.com/office/powerpoint/2010/main" val="330816708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White with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8" name="Straight Connector 7"/>
          <p:cNvCxnSpPr/>
          <p:nvPr userDrawn="1"/>
        </p:nvCxnSpPr>
        <p:spPr>
          <a:xfrm>
            <a:off x="623392" y="1268760"/>
            <a:ext cx="109728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5026" y="50291"/>
            <a:ext cx="2223281" cy="1179228"/>
          </a:xfrm>
          <a:prstGeom prst="rect">
            <a:avLst/>
          </a:prstGeom>
        </p:spPr>
      </p:pic>
    </p:spTree>
    <p:extLst>
      <p:ext uri="{BB962C8B-B14F-4D97-AF65-F5344CB8AC3E}">
        <p14:creationId xmlns:p14="http://schemas.microsoft.com/office/powerpoint/2010/main" val="220323152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lack with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8" name="Straight Connector 7"/>
          <p:cNvCxnSpPr/>
          <p:nvPr userDrawn="1"/>
        </p:nvCxnSpPr>
        <p:spPr>
          <a:xfrm>
            <a:off x="623392" y="1268760"/>
            <a:ext cx="109728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0339" y="55352"/>
            <a:ext cx="2197965" cy="1165801"/>
          </a:xfrm>
          <a:prstGeom prst="rect">
            <a:avLst/>
          </a:prstGeom>
        </p:spPr>
      </p:pic>
    </p:spTree>
    <p:extLst>
      <p:ext uri="{BB962C8B-B14F-4D97-AF65-F5344CB8AC3E}">
        <p14:creationId xmlns:p14="http://schemas.microsoft.com/office/powerpoint/2010/main" val="12635419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ck with Pic">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0339" y="55352"/>
            <a:ext cx="2197965" cy="1165801"/>
          </a:xfrm>
          <a:prstGeom prst="rect">
            <a:avLst/>
          </a:prstGeom>
        </p:spPr>
      </p:pic>
      <p:sp>
        <p:nvSpPr>
          <p:cNvPr id="5" name="Picture Placeholder 4"/>
          <p:cNvSpPr>
            <a:spLocks noGrp="1"/>
          </p:cNvSpPr>
          <p:nvPr>
            <p:ph type="pic" sz="quarter" idx="10"/>
          </p:nvPr>
        </p:nvSpPr>
        <p:spPr>
          <a:xfrm>
            <a:off x="5804521" y="1635125"/>
            <a:ext cx="5547784" cy="4343400"/>
          </a:xfrm>
        </p:spPr>
        <p:txBody>
          <a:bodyPr/>
          <a:lstStyle/>
          <a:p>
            <a:r>
              <a:rPr lang="en-US" smtClean="0"/>
              <a:t>Click icon to add picture</a:t>
            </a:r>
            <a:endParaRPr lang="en-GB"/>
          </a:p>
        </p:txBody>
      </p:sp>
      <p:sp>
        <p:nvSpPr>
          <p:cNvPr id="7" name="Text Placeholder 6"/>
          <p:cNvSpPr>
            <a:spLocks noGrp="1"/>
          </p:cNvSpPr>
          <p:nvPr>
            <p:ph type="body" sz="quarter" idx="11"/>
          </p:nvPr>
        </p:nvSpPr>
        <p:spPr>
          <a:xfrm>
            <a:off x="828239" y="1635126"/>
            <a:ext cx="4596643" cy="3001963"/>
          </a:xfrm>
        </p:spPr>
        <p:txBody>
          <a:bodyPr>
            <a:no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4799055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hite 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5026" y="50291"/>
            <a:ext cx="2223281" cy="1179228"/>
          </a:xfrm>
          <a:prstGeom prst="rect">
            <a:avLst/>
          </a:prstGeom>
        </p:spPr>
      </p:pic>
    </p:spTree>
    <p:extLst>
      <p:ext uri="{BB962C8B-B14F-4D97-AF65-F5344CB8AC3E}">
        <p14:creationId xmlns:p14="http://schemas.microsoft.com/office/powerpoint/2010/main" val="298379484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asy">
    <p:bg>
      <p:bgRef idx="1001">
        <a:schemeClr val="bg1"/>
      </p:bgRef>
    </p:bg>
    <p:spTree>
      <p:nvGrpSpPr>
        <p:cNvPr id="1" name=""/>
        <p:cNvGrpSpPr/>
        <p:nvPr/>
      </p:nvGrpSpPr>
      <p:grpSpPr>
        <a:xfrm>
          <a:off x="0" y="0"/>
          <a:ext cx="0" cy="0"/>
          <a:chOff x="0" y="0"/>
          <a:chExt cx="0" cy="0"/>
        </a:xfrm>
      </p:grpSpPr>
      <p:grpSp>
        <p:nvGrpSpPr>
          <p:cNvPr id="11" name="Group 10"/>
          <p:cNvGrpSpPr/>
          <p:nvPr userDrawn="1"/>
        </p:nvGrpSpPr>
        <p:grpSpPr>
          <a:xfrm>
            <a:off x="447413" y="1306493"/>
            <a:ext cx="11350891"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black"/>
                  </a:solidFill>
                  <a:ea typeface="Apercu" pitchFamily="50" charset="0"/>
                </a:rPr>
                <a:t>Social</a:t>
              </a:r>
              <a:endParaRPr lang="en-GB" sz="2400" cap="all" spc="150" dirty="0">
                <a:solidFill>
                  <a:prstClr val="black"/>
                </a:solidFill>
                <a:ea typeface="Apercu" pitchFamily="50" charset="0"/>
              </a:endParaRPr>
            </a:p>
          </p:txBody>
        </p:sp>
        <p:sp>
          <p:nvSpPr>
            <p:cNvPr id="8" name="Diamond 7"/>
            <p:cNvSpPr/>
            <p:nvPr userDrawn="1"/>
          </p:nvSpPr>
          <p:spPr>
            <a:xfrm>
              <a:off x="4658816"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black"/>
                  </a:solidFill>
                  <a:ea typeface="Apercu" pitchFamily="50" charset="0"/>
                </a:rPr>
                <a:t>Timely</a:t>
              </a:r>
              <a:endParaRPr lang="en-GB" sz="2400" cap="all" spc="150" dirty="0">
                <a:solidFill>
                  <a:prstClr val="black"/>
                </a:solidFill>
                <a:ea typeface="Apercu" pitchFamily="50" charset="0"/>
              </a:endParaRPr>
            </a:p>
          </p:txBody>
        </p:sp>
        <p:sp>
          <p:nvSpPr>
            <p:cNvPr id="9" name="Diamond 8"/>
            <p:cNvSpPr/>
            <p:nvPr userDrawn="1"/>
          </p:nvSpPr>
          <p:spPr>
            <a:xfrm>
              <a:off x="268448"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black"/>
                  </a:solidFill>
                  <a:ea typeface="Apercu" pitchFamily="50" charset="0"/>
                </a:rPr>
                <a:t>Attractive</a:t>
              </a:r>
              <a:endParaRPr lang="en-GB" sz="2400" cap="all" spc="150" dirty="0">
                <a:solidFill>
                  <a:prstClr val="black"/>
                </a:solidFill>
                <a:ea typeface="Apercu" pitchFamily="50" charset="0"/>
              </a:endParaRPr>
            </a:p>
          </p:txBody>
        </p:sp>
        <p:sp>
          <p:nvSpPr>
            <p:cNvPr id="10" name="Diamond 9"/>
            <p:cNvSpPr/>
            <p:nvPr userDrawn="1"/>
          </p:nvSpPr>
          <p:spPr>
            <a:xfrm>
              <a:off x="2447179" y="1410749"/>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white"/>
                  </a:solidFill>
                  <a:ea typeface="Apercu" pitchFamily="50" charset="0"/>
                </a:rPr>
                <a:t>Easy</a:t>
              </a:r>
              <a:endParaRPr lang="en-GB" sz="2400" cap="all" spc="150" dirty="0">
                <a:solidFill>
                  <a:prstClr val="white"/>
                </a:solidFill>
                <a:ea typeface="Apercu" pitchFamily="50" charset="0"/>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0339" y="55352"/>
            <a:ext cx="2197965" cy="1165801"/>
          </a:xfrm>
          <a:prstGeom prst="rect">
            <a:avLst/>
          </a:prstGeom>
        </p:spPr>
      </p:pic>
    </p:spTree>
    <p:extLst>
      <p:ext uri="{BB962C8B-B14F-4D97-AF65-F5344CB8AC3E}">
        <p14:creationId xmlns:p14="http://schemas.microsoft.com/office/powerpoint/2010/main" val="31563260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807EBDE-158E-40A7-B907-81FAA1417A26}" type="datetimeFigureOut">
              <a:rPr lang="en-GB" smtClean="0"/>
              <a:t>02/03/2017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59ABEA-A539-4A29-9CCC-7DFC45AD7DA4}" type="slidenum">
              <a:rPr lang="en-GB" smtClean="0"/>
              <a:t>‹#›</a:t>
            </a:fld>
            <a:endParaRPr lang="en-GB"/>
          </a:p>
        </p:txBody>
      </p:sp>
    </p:spTree>
    <p:extLst>
      <p:ext uri="{BB962C8B-B14F-4D97-AF65-F5344CB8AC3E}">
        <p14:creationId xmlns:p14="http://schemas.microsoft.com/office/powerpoint/2010/main" val="6028230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ttractive">
    <p:bg>
      <p:bgRef idx="1001">
        <a:schemeClr val="bg1"/>
      </p:bgRef>
    </p:bg>
    <p:spTree>
      <p:nvGrpSpPr>
        <p:cNvPr id="1" name=""/>
        <p:cNvGrpSpPr/>
        <p:nvPr/>
      </p:nvGrpSpPr>
      <p:grpSpPr>
        <a:xfrm>
          <a:off x="0" y="0"/>
          <a:ext cx="0" cy="0"/>
          <a:chOff x="0" y="0"/>
          <a:chExt cx="0" cy="0"/>
        </a:xfrm>
      </p:grpSpPr>
      <p:grpSp>
        <p:nvGrpSpPr>
          <p:cNvPr id="11" name="Group 10"/>
          <p:cNvGrpSpPr/>
          <p:nvPr userDrawn="1"/>
        </p:nvGrpSpPr>
        <p:grpSpPr>
          <a:xfrm>
            <a:off x="447413" y="1306493"/>
            <a:ext cx="11350891"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black"/>
                  </a:solidFill>
                  <a:ea typeface="Apercu" pitchFamily="50" charset="0"/>
                </a:rPr>
                <a:t>Social</a:t>
              </a:r>
              <a:endParaRPr lang="en-GB" sz="2400" cap="all" spc="150" dirty="0">
                <a:solidFill>
                  <a:prstClr val="black"/>
                </a:solidFill>
                <a:ea typeface="Apercu" pitchFamily="50" charset="0"/>
              </a:endParaRPr>
            </a:p>
          </p:txBody>
        </p:sp>
        <p:sp>
          <p:nvSpPr>
            <p:cNvPr id="8" name="Diamond 7"/>
            <p:cNvSpPr/>
            <p:nvPr userDrawn="1"/>
          </p:nvSpPr>
          <p:spPr>
            <a:xfrm>
              <a:off x="4658816"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black"/>
                  </a:solidFill>
                  <a:ea typeface="Apercu" pitchFamily="50" charset="0"/>
                </a:rPr>
                <a:t>Timely</a:t>
              </a:r>
              <a:endParaRPr lang="en-GB" sz="2400" cap="all" spc="150" dirty="0">
                <a:solidFill>
                  <a:prstClr val="black"/>
                </a:solidFill>
                <a:ea typeface="Apercu" pitchFamily="50" charset="0"/>
              </a:endParaRPr>
            </a:p>
          </p:txBody>
        </p:sp>
        <p:sp>
          <p:nvSpPr>
            <p:cNvPr id="9" name="Diamond 8"/>
            <p:cNvSpPr/>
            <p:nvPr userDrawn="1"/>
          </p:nvSpPr>
          <p:spPr>
            <a:xfrm>
              <a:off x="268448" y="2525087"/>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white"/>
                  </a:solidFill>
                  <a:ea typeface="Apercu" pitchFamily="50" charset="0"/>
                </a:rPr>
                <a:t>Attractive</a:t>
              </a:r>
              <a:endParaRPr lang="en-GB" sz="2400" cap="all" spc="150" dirty="0">
                <a:solidFill>
                  <a:prstClr val="white"/>
                </a:solidFill>
                <a:ea typeface="Apercu" pitchFamily="50" charset="0"/>
              </a:endParaRPr>
            </a:p>
          </p:txBody>
        </p:sp>
        <p:sp>
          <p:nvSpPr>
            <p:cNvPr id="10" name="Diamond 9"/>
            <p:cNvSpPr/>
            <p:nvPr userDrawn="1"/>
          </p:nvSpPr>
          <p:spPr>
            <a:xfrm>
              <a:off x="2447179" y="1410749"/>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white"/>
                  </a:solidFill>
                  <a:ea typeface="Apercu" pitchFamily="50" charset="0"/>
                </a:rPr>
                <a:t>Easy</a:t>
              </a:r>
              <a:endParaRPr lang="en-GB" sz="2400" cap="all" spc="150" dirty="0">
                <a:solidFill>
                  <a:prstClr val="white"/>
                </a:solidFill>
                <a:ea typeface="Apercu" pitchFamily="50" charset="0"/>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0339" y="55352"/>
            <a:ext cx="2197965" cy="1165801"/>
          </a:xfrm>
          <a:prstGeom prst="rect">
            <a:avLst/>
          </a:prstGeom>
        </p:spPr>
      </p:pic>
    </p:spTree>
    <p:extLst>
      <p:ext uri="{BB962C8B-B14F-4D97-AF65-F5344CB8AC3E}">
        <p14:creationId xmlns:p14="http://schemas.microsoft.com/office/powerpoint/2010/main" val="2648693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ocial">
    <p:bg>
      <p:bgRef idx="1001">
        <a:schemeClr val="bg1"/>
      </p:bgRef>
    </p:bg>
    <p:spTree>
      <p:nvGrpSpPr>
        <p:cNvPr id="1" name=""/>
        <p:cNvGrpSpPr/>
        <p:nvPr/>
      </p:nvGrpSpPr>
      <p:grpSpPr>
        <a:xfrm>
          <a:off x="0" y="0"/>
          <a:ext cx="0" cy="0"/>
          <a:chOff x="0" y="0"/>
          <a:chExt cx="0" cy="0"/>
        </a:xfrm>
      </p:grpSpPr>
      <p:grpSp>
        <p:nvGrpSpPr>
          <p:cNvPr id="11" name="Group 10"/>
          <p:cNvGrpSpPr/>
          <p:nvPr userDrawn="1"/>
        </p:nvGrpSpPr>
        <p:grpSpPr>
          <a:xfrm>
            <a:off x="447413" y="1306493"/>
            <a:ext cx="11350891"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white"/>
                  </a:solidFill>
                  <a:ea typeface="Apercu" pitchFamily="50" charset="0"/>
                </a:rPr>
                <a:t>Social</a:t>
              </a:r>
              <a:endParaRPr lang="en-GB" sz="2400" cap="all" spc="150" dirty="0">
                <a:solidFill>
                  <a:prstClr val="white"/>
                </a:solidFill>
                <a:ea typeface="Apercu" pitchFamily="50" charset="0"/>
              </a:endParaRPr>
            </a:p>
          </p:txBody>
        </p:sp>
        <p:sp>
          <p:nvSpPr>
            <p:cNvPr id="8" name="Diamond 7"/>
            <p:cNvSpPr/>
            <p:nvPr userDrawn="1"/>
          </p:nvSpPr>
          <p:spPr>
            <a:xfrm>
              <a:off x="4658816"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black"/>
                  </a:solidFill>
                  <a:ea typeface="Apercu" pitchFamily="50" charset="0"/>
                </a:rPr>
                <a:t>Timely</a:t>
              </a:r>
              <a:endParaRPr lang="en-GB" sz="2400" cap="all" spc="150" dirty="0">
                <a:solidFill>
                  <a:prstClr val="black"/>
                </a:solidFill>
                <a:ea typeface="Apercu" pitchFamily="50" charset="0"/>
              </a:endParaRPr>
            </a:p>
          </p:txBody>
        </p:sp>
        <p:sp>
          <p:nvSpPr>
            <p:cNvPr id="9" name="Diamond 8"/>
            <p:cNvSpPr/>
            <p:nvPr userDrawn="1"/>
          </p:nvSpPr>
          <p:spPr>
            <a:xfrm>
              <a:off x="268448" y="2525087"/>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white"/>
                  </a:solidFill>
                  <a:ea typeface="Apercu" pitchFamily="50" charset="0"/>
                </a:rPr>
                <a:t>Attractive</a:t>
              </a:r>
              <a:endParaRPr lang="en-GB" sz="2400" cap="all" spc="150" dirty="0">
                <a:solidFill>
                  <a:prstClr val="white"/>
                </a:solidFill>
                <a:ea typeface="Apercu" pitchFamily="50" charset="0"/>
              </a:endParaRPr>
            </a:p>
          </p:txBody>
        </p:sp>
        <p:sp>
          <p:nvSpPr>
            <p:cNvPr id="10" name="Diamond 9"/>
            <p:cNvSpPr/>
            <p:nvPr userDrawn="1"/>
          </p:nvSpPr>
          <p:spPr>
            <a:xfrm>
              <a:off x="2447179" y="1410749"/>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white"/>
                  </a:solidFill>
                  <a:ea typeface="Apercu" pitchFamily="50" charset="0"/>
                </a:rPr>
                <a:t>Easy</a:t>
              </a:r>
              <a:endParaRPr lang="en-GB" sz="2400" cap="all" spc="150" dirty="0">
                <a:solidFill>
                  <a:prstClr val="white"/>
                </a:solidFill>
                <a:ea typeface="Apercu" pitchFamily="50" charset="0"/>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0339" y="55352"/>
            <a:ext cx="2197965" cy="1165801"/>
          </a:xfrm>
          <a:prstGeom prst="rect">
            <a:avLst/>
          </a:prstGeom>
        </p:spPr>
      </p:pic>
    </p:spTree>
    <p:extLst>
      <p:ext uri="{BB962C8B-B14F-4D97-AF65-F5344CB8AC3E}">
        <p14:creationId xmlns:p14="http://schemas.microsoft.com/office/powerpoint/2010/main" val="4902359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mely">
    <p:bg>
      <p:bgPr>
        <a:solidFill>
          <a:schemeClr val="bg1"/>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447413" y="1306493"/>
            <a:ext cx="11350891"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white"/>
                  </a:solidFill>
                  <a:ea typeface="Apercu" pitchFamily="50" charset="0"/>
                </a:rPr>
                <a:t>Social</a:t>
              </a:r>
              <a:endParaRPr lang="en-GB" sz="2400" cap="all" spc="150" dirty="0">
                <a:solidFill>
                  <a:prstClr val="white"/>
                </a:solidFill>
                <a:ea typeface="Apercu" pitchFamily="50" charset="0"/>
              </a:endParaRPr>
            </a:p>
          </p:txBody>
        </p:sp>
        <p:sp>
          <p:nvSpPr>
            <p:cNvPr id="8" name="Diamond 7"/>
            <p:cNvSpPr/>
            <p:nvPr userDrawn="1"/>
          </p:nvSpPr>
          <p:spPr>
            <a:xfrm>
              <a:off x="4658816" y="2525087"/>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white"/>
                  </a:solidFill>
                  <a:ea typeface="Apercu" pitchFamily="50" charset="0"/>
                </a:rPr>
                <a:t>Timely</a:t>
              </a:r>
              <a:endParaRPr lang="en-GB" sz="2400" cap="all" spc="150" dirty="0">
                <a:solidFill>
                  <a:prstClr val="white"/>
                </a:solidFill>
                <a:ea typeface="Apercu" pitchFamily="50" charset="0"/>
              </a:endParaRPr>
            </a:p>
          </p:txBody>
        </p:sp>
        <p:sp>
          <p:nvSpPr>
            <p:cNvPr id="9" name="Diamond 8"/>
            <p:cNvSpPr/>
            <p:nvPr userDrawn="1"/>
          </p:nvSpPr>
          <p:spPr>
            <a:xfrm>
              <a:off x="268448" y="2525087"/>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white"/>
                  </a:solidFill>
                  <a:ea typeface="Apercu" pitchFamily="50" charset="0"/>
                </a:rPr>
                <a:t>Attractive</a:t>
              </a:r>
              <a:endParaRPr lang="en-GB" sz="2400" cap="all" spc="150" dirty="0">
                <a:solidFill>
                  <a:prstClr val="white"/>
                </a:solidFill>
                <a:ea typeface="Apercu" pitchFamily="50" charset="0"/>
              </a:endParaRPr>
            </a:p>
          </p:txBody>
        </p:sp>
        <p:sp>
          <p:nvSpPr>
            <p:cNvPr id="10" name="Diamond 9"/>
            <p:cNvSpPr/>
            <p:nvPr userDrawn="1"/>
          </p:nvSpPr>
          <p:spPr>
            <a:xfrm>
              <a:off x="2447179" y="1410749"/>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white"/>
                  </a:solidFill>
                  <a:ea typeface="Apercu" pitchFamily="50" charset="0"/>
                </a:rPr>
                <a:t>Easy</a:t>
              </a:r>
              <a:endParaRPr lang="en-GB" sz="2400" cap="all" spc="150" dirty="0">
                <a:solidFill>
                  <a:prstClr val="white"/>
                </a:solidFill>
                <a:ea typeface="Apercu" pitchFamily="50" charset="0"/>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0339" y="55352"/>
            <a:ext cx="2197965" cy="1165801"/>
          </a:xfrm>
          <a:prstGeom prst="rect">
            <a:avLst/>
          </a:prstGeom>
        </p:spPr>
      </p:pic>
    </p:spTree>
    <p:extLst>
      <p:ext uri="{BB962C8B-B14F-4D97-AF65-F5344CB8AC3E}">
        <p14:creationId xmlns:p14="http://schemas.microsoft.com/office/powerpoint/2010/main" val="8666919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ign Off">
    <p:spTree>
      <p:nvGrpSpPr>
        <p:cNvPr id="1" name=""/>
        <p:cNvGrpSpPr/>
        <p:nvPr/>
      </p:nvGrpSpPr>
      <p:grpSpPr>
        <a:xfrm>
          <a:off x="0" y="0"/>
          <a:ext cx="0" cy="0"/>
          <a:chOff x="0" y="0"/>
          <a:chExt cx="0" cy="0"/>
        </a:xfrm>
      </p:grpSpPr>
      <p:pic>
        <p:nvPicPr>
          <p:cNvPr id="3" name="Picture 2" descr="http://www.behaviouralinsights.co.uk/sites/default/files/BIT%20New%20Blog%20Entry_CD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521970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a:spLocks noGrp="1"/>
          </p:cNvSpPr>
          <p:nvPr>
            <p:ph type="subTitle" idx="1"/>
          </p:nvPr>
        </p:nvSpPr>
        <p:spPr>
          <a:xfrm>
            <a:off x="3052233" y="6025876"/>
            <a:ext cx="8534400" cy="374925"/>
          </a:xfrm>
          <a:prstGeom prst="rect">
            <a:avLst/>
          </a:prstGeom>
        </p:spPr>
        <p:txBody>
          <a:bodyPr anchor="b" anchorCtr="0">
            <a:normAutofit/>
          </a:bodyPr>
          <a:lstStyle>
            <a:lvl1pPr marL="0" indent="0" algn="r">
              <a:buNone/>
              <a:defRPr sz="1800"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Title 1"/>
          <p:cNvSpPr>
            <a:spLocks noGrp="1"/>
          </p:cNvSpPr>
          <p:nvPr>
            <p:ph type="ctrTitle"/>
          </p:nvPr>
        </p:nvSpPr>
        <p:spPr>
          <a:xfrm>
            <a:off x="3052233" y="3706739"/>
            <a:ext cx="8534400" cy="2312228"/>
          </a:xfrm>
          <a:prstGeom prst="rect">
            <a:avLst/>
          </a:prstGeom>
        </p:spPr>
        <p:txBody>
          <a:bodyPr anchor="b" anchorCtr="0">
            <a:normAutofit/>
          </a:bodyPr>
          <a:lstStyle>
            <a:lvl1pPr algn="r">
              <a:defRPr sz="3000" b="1">
                <a:solidFill>
                  <a:schemeClr val="accent1"/>
                </a:solidFill>
                <a:latin typeface="+mj-lt"/>
                <a:ea typeface="Apercu Medium" pitchFamily="50"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5001564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Rectangle 3"/>
          <p:cNvSpPr/>
          <p:nvPr userDrawn="1"/>
        </p:nvSpPr>
        <p:spPr>
          <a:xfrm>
            <a:off x="0" y="1"/>
            <a:ext cx="12192000" cy="105251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prstClr val="white"/>
              </a:solidFill>
            </a:endParaRPr>
          </a:p>
        </p:txBody>
      </p:sp>
      <p:sp>
        <p:nvSpPr>
          <p:cNvPr id="5" name="Round Single Corner Rectangle 4"/>
          <p:cNvSpPr/>
          <p:nvPr userDrawn="1"/>
        </p:nvSpPr>
        <p:spPr>
          <a:xfrm>
            <a:off x="0" y="115889"/>
            <a:ext cx="9264651" cy="936625"/>
          </a:xfrm>
          <a:prstGeom prst="round1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prstClr val="white"/>
              </a:solidFill>
            </a:endParaRPr>
          </a:p>
        </p:txBody>
      </p:sp>
      <p:sp>
        <p:nvSpPr>
          <p:cNvPr id="7" name="TextBox 6"/>
          <p:cNvSpPr txBox="1">
            <a:spLocks noChangeArrowheads="1"/>
          </p:cNvSpPr>
          <p:nvPr userDrawn="1"/>
        </p:nvSpPr>
        <p:spPr bwMode="auto">
          <a:xfrm>
            <a:off x="9647767" y="404814"/>
            <a:ext cx="2032000" cy="384175"/>
          </a:xfrm>
          <a:prstGeom prst="rect">
            <a:avLst/>
          </a:prstGeom>
          <a:noFill/>
          <a:ln>
            <a:noFill/>
          </a:ln>
          <a:extLst/>
        </p:spPr>
        <p:txBody>
          <a:bodyPr lIns="0" r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457200" eaLnBrk="1" hangingPunct="1">
              <a:defRPr/>
            </a:pPr>
            <a:r>
              <a:rPr lang="en-GB" sz="1900" b="1" smtClean="0">
                <a:solidFill>
                  <a:srgbClr val="376092"/>
                </a:solidFill>
              </a:rPr>
              <a:t>Cabinet</a:t>
            </a:r>
            <a:r>
              <a:rPr lang="en-GB" sz="1900" smtClean="0">
                <a:solidFill>
                  <a:srgbClr val="376092"/>
                </a:solidFill>
              </a:rPr>
              <a:t>Office</a:t>
            </a:r>
            <a:endParaRPr lang="en-GB" sz="1900" b="1" smtClean="0">
              <a:solidFill>
                <a:srgbClr val="376092"/>
              </a:solidFill>
            </a:endParaRPr>
          </a:p>
        </p:txBody>
      </p:sp>
      <p:sp>
        <p:nvSpPr>
          <p:cNvPr id="8" name="TextBox 7"/>
          <p:cNvSpPr txBox="1">
            <a:spLocks noChangeArrowheads="1"/>
          </p:cNvSpPr>
          <p:nvPr userDrawn="1"/>
        </p:nvSpPr>
        <p:spPr bwMode="auto">
          <a:xfrm>
            <a:off x="9673167" y="654050"/>
            <a:ext cx="2209800" cy="254000"/>
          </a:xfrm>
          <a:prstGeom prst="rect">
            <a:avLst/>
          </a:prstGeom>
          <a:noFill/>
          <a:ln>
            <a:noFill/>
          </a:ln>
          <a:extLst/>
        </p:spPr>
        <p:txBody>
          <a:bodyPr lIns="0" r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457200" eaLnBrk="1" hangingPunct="1">
              <a:defRPr/>
            </a:pPr>
            <a:r>
              <a:rPr lang="en-GB" sz="1000" smtClean="0">
                <a:solidFill>
                  <a:srgbClr val="376092"/>
                </a:solidFill>
              </a:rPr>
              <a:t>Behavioural Insights Team</a:t>
            </a:r>
          </a:p>
        </p:txBody>
      </p:sp>
      <p:sp>
        <p:nvSpPr>
          <p:cNvPr id="6" name="Content Placeholder 5"/>
          <p:cNvSpPr>
            <a:spLocks noGrp="1"/>
          </p:cNvSpPr>
          <p:nvPr>
            <p:ph sz="quarter" idx="10"/>
          </p:nvPr>
        </p:nvSpPr>
        <p:spPr>
          <a:xfrm>
            <a:off x="624418" y="1700214"/>
            <a:ext cx="10943167" cy="43930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Title 1"/>
          <p:cNvSpPr>
            <a:spLocks noGrp="1"/>
          </p:cNvSpPr>
          <p:nvPr>
            <p:ph type="title"/>
          </p:nvPr>
        </p:nvSpPr>
        <p:spPr>
          <a:xfrm>
            <a:off x="0" y="260649"/>
            <a:ext cx="9072331" cy="692697"/>
          </a:xfrm>
        </p:spPr>
        <p:txBody>
          <a:bodyPr>
            <a:normAutofit/>
          </a:bodyPr>
          <a:lstStyle>
            <a:lvl1pPr>
              <a:defRPr sz="2800"/>
            </a:lvl1pPr>
          </a:lstStyle>
          <a:p>
            <a:r>
              <a:rPr lang="en-US" dirty="0" smtClean="0"/>
              <a:t>Click to edit Master title style</a:t>
            </a:r>
            <a:endParaRPr lang="en-GB" dirty="0"/>
          </a:p>
        </p:txBody>
      </p:sp>
      <p:sp>
        <p:nvSpPr>
          <p:cNvPr id="9" name="Footer Placeholder 9"/>
          <p:cNvSpPr>
            <a:spLocks noGrp="1"/>
          </p:cNvSpPr>
          <p:nvPr>
            <p:ph type="ftr" sz="quarter" idx="11"/>
          </p:nvPr>
        </p:nvSpPr>
        <p:spPr>
          <a:xfrm>
            <a:off x="4233333" y="6350000"/>
            <a:ext cx="3386667" cy="254000"/>
          </a:xfrm>
          <a:prstGeom prst="rect">
            <a:avLst/>
          </a:prstGeom>
        </p:spPr>
        <p:txBody>
          <a:bodyPr/>
          <a:lstStyle>
            <a:lvl1pPr>
              <a:defRPr/>
            </a:lvl1pPr>
          </a:lstStyle>
          <a:p>
            <a:pPr defTabSz="457200">
              <a:defRPr/>
            </a:pPr>
            <a:endParaRPr lang="en-GB">
              <a:solidFill>
                <a:prstClr val="black"/>
              </a:solidFill>
            </a:endParaRPr>
          </a:p>
        </p:txBody>
      </p:sp>
    </p:spTree>
    <p:extLst>
      <p:ext uri="{BB962C8B-B14F-4D97-AF65-F5344CB8AC3E}">
        <p14:creationId xmlns:p14="http://schemas.microsoft.com/office/powerpoint/2010/main" val="126482711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807EBDE-158E-40A7-B907-81FAA1417A26}" type="datetimeFigureOut">
              <a:rPr lang="en-GB" smtClean="0"/>
              <a:t>02/03/2017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59ABEA-A539-4A29-9CCC-7DFC45AD7DA4}" type="slidenum">
              <a:rPr lang="en-GB" smtClean="0"/>
              <a:t>‹#›</a:t>
            </a:fld>
            <a:endParaRPr lang="en-GB"/>
          </a:p>
        </p:txBody>
      </p:sp>
    </p:spTree>
    <p:extLst>
      <p:ext uri="{BB962C8B-B14F-4D97-AF65-F5344CB8AC3E}">
        <p14:creationId xmlns:p14="http://schemas.microsoft.com/office/powerpoint/2010/main" val="2523216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807EBDE-158E-40A7-B907-81FAA1417A26}" type="datetimeFigureOut">
              <a:rPr lang="en-GB" smtClean="0"/>
              <a:t>02/03/2017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59ABEA-A539-4A29-9CCC-7DFC45AD7DA4}" type="slidenum">
              <a:rPr lang="en-GB" smtClean="0"/>
              <a:t>‹#›</a:t>
            </a:fld>
            <a:endParaRPr lang="en-GB"/>
          </a:p>
        </p:txBody>
      </p:sp>
    </p:spTree>
    <p:extLst>
      <p:ext uri="{BB962C8B-B14F-4D97-AF65-F5344CB8AC3E}">
        <p14:creationId xmlns:p14="http://schemas.microsoft.com/office/powerpoint/2010/main" val="750740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7EBDE-158E-40A7-B907-81FAA1417A26}" type="datetimeFigureOut">
              <a:rPr lang="en-GB" smtClean="0"/>
              <a:t>02/03/2017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59ABEA-A539-4A29-9CCC-7DFC45AD7DA4}" type="slidenum">
              <a:rPr lang="en-GB" smtClean="0"/>
              <a:t>‹#›</a:t>
            </a:fld>
            <a:endParaRPr lang="en-GB"/>
          </a:p>
        </p:txBody>
      </p:sp>
    </p:spTree>
    <p:extLst>
      <p:ext uri="{BB962C8B-B14F-4D97-AF65-F5344CB8AC3E}">
        <p14:creationId xmlns:p14="http://schemas.microsoft.com/office/powerpoint/2010/main" val="912415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07EBDE-158E-40A7-B907-81FAA1417A26}" type="datetimeFigureOut">
              <a:rPr lang="en-GB" smtClean="0"/>
              <a:t>02/03/2017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59ABEA-A539-4A29-9CCC-7DFC45AD7DA4}" type="slidenum">
              <a:rPr lang="en-GB" smtClean="0"/>
              <a:t>‹#›</a:t>
            </a:fld>
            <a:endParaRPr lang="en-GB"/>
          </a:p>
        </p:txBody>
      </p:sp>
    </p:spTree>
    <p:extLst>
      <p:ext uri="{BB962C8B-B14F-4D97-AF65-F5344CB8AC3E}">
        <p14:creationId xmlns:p14="http://schemas.microsoft.com/office/powerpoint/2010/main" val="1749341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07EBDE-158E-40A7-B907-81FAA1417A26}" type="datetimeFigureOut">
              <a:rPr lang="en-GB" smtClean="0"/>
              <a:t>02/03/2017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59ABEA-A539-4A29-9CCC-7DFC45AD7DA4}" type="slidenum">
              <a:rPr lang="en-GB" smtClean="0"/>
              <a:t>‹#›</a:t>
            </a:fld>
            <a:endParaRPr lang="en-GB"/>
          </a:p>
        </p:txBody>
      </p:sp>
    </p:spTree>
    <p:extLst>
      <p:ext uri="{BB962C8B-B14F-4D97-AF65-F5344CB8AC3E}">
        <p14:creationId xmlns:p14="http://schemas.microsoft.com/office/powerpoint/2010/main" val="550936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7EBDE-158E-40A7-B907-81FAA1417A26}" type="datetimeFigureOut">
              <a:rPr lang="en-GB" smtClean="0"/>
              <a:t>02/03/2017</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59ABEA-A539-4A29-9CCC-7DFC45AD7DA4}" type="slidenum">
              <a:rPr lang="en-GB" smtClean="0"/>
              <a:t>‹#›</a:t>
            </a:fld>
            <a:endParaRPr lang="en-GB"/>
          </a:p>
        </p:txBody>
      </p:sp>
    </p:spTree>
    <p:extLst>
      <p:ext uri="{BB962C8B-B14F-4D97-AF65-F5344CB8AC3E}">
        <p14:creationId xmlns:p14="http://schemas.microsoft.com/office/powerpoint/2010/main" val="542427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A8486"/>
            </a:gs>
            <a:gs pos="100000">
              <a:srgbClr val="9ABEC1"/>
            </a:gs>
            <a:gs pos="100000">
              <a:srgbClr val="B8E3E6"/>
            </a:gs>
          </a:gsLst>
          <a:lin ang="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11200" y="1598613"/>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FE0AF474-CEB5-464C-946C-9304D44B5ED6}" type="slidenum">
              <a:rPr lang="en-US" altLang="en-US" smtClean="0">
                <a:solidFill>
                  <a:srgbClr val="000000"/>
                </a:solidFill>
                <a:ea typeface="MS PGothic" pitchFamily="34" charset="-128"/>
              </a:rPr>
              <a:pPr fontAlgn="base">
                <a:spcBef>
                  <a:spcPct val="0"/>
                </a:spcBef>
                <a:spcAft>
                  <a:spcPct val="0"/>
                </a:spcAft>
              </a:pPr>
              <a:t>‹#›</a:t>
            </a:fld>
            <a:endParaRPr lang="en-US" altLang="en-US" smtClean="0">
              <a:solidFill>
                <a:srgbClr val="000000"/>
              </a:solidFill>
              <a:ea typeface="MS PGothic" pitchFamily="34" charset="-128"/>
            </a:endParaRPr>
          </a:p>
        </p:txBody>
      </p:sp>
      <p:pic>
        <p:nvPicPr>
          <p:cNvPr id="1031" name="Picture 1"/>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379201" y="173038"/>
            <a:ext cx="61806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3"/>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680702" y="76200"/>
            <a:ext cx="5969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372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8"/>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ea typeface="+mn-ea"/>
              </a:defRPr>
            </a:lvl1pPr>
          </a:lstStyle>
          <a:p>
            <a:pPr>
              <a:defRPr/>
            </a:pPr>
            <a:fld id="{A4A7C9EC-3121-4D41-8A63-9B8602AFB80D}" type="datetimeFigureOut">
              <a:rPr lang="en-GB"/>
              <a:pPr>
                <a:defRPr/>
              </a:pPr>
              <a:t>02/03/2017</a:t>
            </a:fld>
            <a:endParaRPr lang="en-GB"/>
          </a:p>
        </p:txBody>
      </p:sp>
      <p:sp>
        <p:nvSpPr>
          <p:cNvPr id="5" name="Footer Placeholder 4"/>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ea typeface="+mn-ea"/>
              </a:defRPr>
            </a:lvl1pPr>
          </a:lstStyle>
          <a:p>
            <a:pPr>
              <a:defRPr/>
            </a:pPr>
            <a:endParaRPr lang="en-GB"/>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fontAlgn="base">
              <a:spcBef>
                <a:spcPct val="0"/>
              </a:spcBef>
              <a:spcAft>
                <a:spcPct val="0"/>
              </a:spcAft>
            </a:pPr>
            <a:fld id="{9CC99EF2-6935-4049-85D0-65DE78BB7C1F}" type="slidenum">
              <a:rPr lang="en-GB" altLang="en-US" smtClean="0">
                <a:ea typeface="MS PGothic" pitchFamily="34" charset="-128"/>
              </a:rPr>
              <a:pPr fontAlgn="base">
                <a:spcBef>
                  <a:spcPct val="0"/>
                </a:spcBef>
                <a:spcAft>
                  <a:spcPct val="0"/>
                </a:spcAft>
              </a:pPr>
              <a:t>‹#›</a:t>
            </a:fld>
            <a:endParaRPr lang="en-GB" altLang="en-US" smtClean="0">
              <a:ea typeface="MS PGothic" pitchFamily="34" charset="-128"/>
            </a:endParaRPr>
          </a:p>
        </p:txBody>
      </p:sp>
    </p:spTree>
    <p:extLst>
      <p:ext uri="{BB962C8B-B14F-4D97-AF65-F5344CB8AC3E}">
        <p14:creationId xmlns:p14="http://schemas.microsoft.com/office/powerpoint/2010/main" val="24704170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8585200" cy="850107"/>
          </a:xfrm>
          <a:prstGeom prst="rect">
            <a:avLst/>
          </a:prstGeom>
        </p:spPr>
        <p:txBody>
          <a:bodyPr vert="horz" lIns="91440" tIns="45720" rIns="91440" bIns="45720" rtlCol="0" anchor="t">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609600" y="1484784"/>
            <a:ext cx="10972800" cy="496855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Box 3"/>
          <p:cNvSpPr txBox="1"/>
          <p:nvPr/>
        </p:nvSpPr>
        <p:spPr>
          <a:xfrm>
            <a:off x="7684592" y="6453336"/>
            <a:ext cx="3911600" cy="253916"/>
          </a:xfrm>
          <a:prstGeom prst="rect">
            <a:avLst/>
          </a:prstGeom>
          <a:noFill/>
        </p:spPr>
        <p:txBody>
          <a:bodyPr wrap="square" rtlCol="0">
            <a:spAutoFit/>
          </a:bodyPr>
          <a:lstStyle/>
          <a:p>
            <a:pPr algn="r" defTabSz="457200"/>
            <a:r>
              <a:rPr lang="en-GB" sz="1050" kern="700" dirty="0" smtClean="0">
                <a:solidFill>
                  <a:srgbClr val="777877"/>
                </a:solidFill>
              </a:rPr>
              <a:t>© Behavioural Insights ltd</a:t>
            </a:r>
            <a:endParaRPr lang="en-GB" sz="1050" kern="700" dirty="0">
              <a:solidFill>
                <a:srgbClr val="777877"/>
              </a:solidFill>
            </a:endParaRPr>
          </a:p>
        </p:txBody>
      </p:sp>
    </p:spTree>
    <p:extLst>
      <p:ext uri="{BB962C8B-B14F-4D97-AF65-F5344CB8AC3E}">
        <p14:creationId xmlns:p14="http://schemas.microsoft.com/office/powerpoint/2010/main" val="20441795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914400" rtl="0" eaLnBrk="1" latinLnBrk="0" hangingPunct="1">
        <a:spcBef>
          <a:spcPct val="0"/>
        </a:spcBef>
        <a:buNone/>
        <a:defRPr sz="2400" kern="6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6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6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6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6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6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jpg"/><Relationship Id="rId4" Type="http://schemas.openxmlformats.org/officeDocument/2006/relationships/image" Target="../media/image10.png"/><Relationship Id="rId9"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8.xml"/></Relationships>
</file>

<file path=ppt/slides/_rels/slide10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jpg"/><Relationship Id="rId4" Type="http://schemas.openxmlformats.org/officeDocument/2006/relationships/image" Target="../media/image10.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chart" Target="../charts/chart1.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jpg"/><Relationship Id="rId4" Type="http://schemas.openxmlformats.org/officeDocument/2006/relationships/image" Target="../media/image10.png"/><Relationship Id="rId9" Type="http://schemas.openxmlformats.org/officeDocument/2006/relationships/image" Target="../media/image15.png"/></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5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80.emf"/></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slideLayout" Target="../slideLayouts/slideLayout17.xml"/><Relationship Id="rId1" Type="http://schemas.openxmlformats.org/officeDocument/2006/relationships/themeOverride" Target="../theme/themeOverride1.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2.xml"/></Relationships>
</file>

<file path=ppt/slides/_rels/slide8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slideLayout" Target="../slideLayouts/slideLayout17.xml"/><Relationship Id="rId1" Type="http://schemas.openxmlformats.org/officeDocument/2006/relationships/themeOverride" Target="../theme/themeOverride3.xml"/></Relationships>
</file>

<file path=ppt/slides/_rels/slide8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slideLayout" Target="../slideLayouts/slideLayout17.xml"/><Relationship Id="rId1" Type="http://schemas.openxmlformats.org/officeDocument/2006/relationships/themeOverride" Target="../theme/themeOverride4.xml"/></Relationships>
</file>

<file path=ppt/slides/_rels/slide8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slideLayout" Target="../slideLayouts/slideLayout17.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9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95.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pn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9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jpg"/><Relationship Id="rId4" Type="http://schemas.openxmlformats.org/officeDocument/2006/relationships/image" Target="../media/image10.png"/><Relationship Id="rId9" Type="http://schemas.openxmlformats.org/officeDocument/2006/relationships/image" Target="../media/image15.png"/></Relationships>
</file>

<file path=ppt/slides/_rels/slide9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785032" y="2311400"/>
            <a:ext cx="4805765" cy="2324100"/>
          </a:xfrm>
          <a:prstGeom prst="rect">
            <a:avLst/>
          </a:prstGeom>
          <a:noFill/>
          <a:ln>
            <a:noFill/>
          </a:ln>
        </p:spPr>
      </p:pic>
      <p:sp>
        <p:nvSpPr>
          <p:cNvPr id="5" name="TextBox 4"/>
          <p:cNvSpPr txBox="1"/>
          <p:nvPr/>
        </p:nvSpPr>
        <p:spPr>
          <a:xfrm>
            <a:off x="2962210" y="4139170"/>
            <a:ext cx="6014723" cy="646331"/>
          </a:xfrm>
          <a:prstGeom prst="rect">
            <a:avLst/>
          </a:prstGeom>
          <a:noFill/>
        </p:spPr>
        <p:txBody>
          <a:bodyPr wrap="none" rtlCol="0">
            <a:spAutoFit/>
          </a:bodyPr>
          <a:lstStyle/>
          <a:p>
            <a:pPr algn="ctr"/>
            <a:r>
              <a:rPr lang="en-GB" sz="2000" dirty="0" smtClean="0">
                <a:solidFill>
                  <a:srgbClr val="18278E"/>
                </a:solidFill>
                <a:latin typeface="Microsoft YaHei UI" panose="020B0503020204020204" pitchFamily="34" charset="-122"/>
                <a:ea typeface="Microsoft YaHei UI" panose="020B0503020204020204" pitchFamily="34" charset="-122"/>
              </a:rPr>
              <a:t>Conference 2017</a:t>
            </a:r>
            <a:br>
              <a:rPr lang="en-GB" sz="2000" dirty="0" smtClean="0">
                <a:solidFill>
                  <a:srgbClr val="18278E"/>
                </a:solidFill>
                <a:latin typeface="Microsoft YaHei UI" panose="020B0503020204020204" pitchFamily="34" charset="-122"/>
                <a:ea typeface="Microsoft YaHei UI" panose="020B0503020204020204" pitchFamily="34" charset="-122"/>
              </a:rPr>
            </a:br>
            <a:r>
              <a:rPr lang="en-US" sz="1600" dirty="0">
                <a:solidFill>
                  <a:srgbClr val="18278E"/>
                </a:solidFill>
                <a:latin typeface="Microsoft YaHei UI" panose="020B0503020204020204" pitchFamily="34" charset="-122"/>
                <a:ea typeface="Microsoft YaHei UI" panose="020B0503020204020204" pitchFamily="34" charset="-122"/>
              </a:rPr>
              <a:t>Creating a Culture of Curiosity: Why Failure is a Good Thing</a:t>
            </a:r>
            <a:endParaRPr lang="en-GB" sz="2000" dirty="0">
              <a:solidFill>
                <a:srgbClr val="18278E"/>
              </a:solidFill>
              <a:latin typeface="Microsoft YaHei UI" panose="020B0503020204020204" pitchFamily="34" charset="-122"/>
              <a:ea typeface="Microsoft YaHei UI" panose="020B0503020204020204" pitchFamily="34" charset="-122"/>
            </a:endParaRPr>
          </a:p>
        </p:txBody>
      </p:sp>
      <p:pic>
        <p:nvPicPr>
          <p:cNvPr id="7" name="Picture 6" descr="C:\Users\67233\AppData\Local\Microsoft\Windows\Temporary Internet Files\Content.Outlook\R1G5AVQV\PSCJ_CMYK_MAST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1752" y="5340350"/>
            <a:ext cx="2519045" cy="698500"/>
          </a:xfrm>
          <a:prstGeom prst="rect">
            <a:avLst/>
          </a:prstGeom>
          <a:noFill/>
          <a:ln>
            <a:noFill/>
          </a:ln>
        </p:spPr>
      </p:pic>
      <p:pic>
        <p:nvPicPr>
          <p:cNvPr id="10" name="Picture 9" descr="C:\Users\67233\Desktop\College of Policing.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3302" y="817422"/>
            <a:ext cx="1313159" cy="531633"/>
          </a:xfrm>
          <a:prstGeom prst="rect">
            <a:avLst/>
          </a:prstGeom>
          <a:noFill/>
          <a:ln>
            <a:noFill/>
          </a:ln>
        </p:spPr>
      </p:pic>
      <p:pic>
        <p:nvPicPr>
          <p:cNvPr id="11" name="Picture 10" descr="C:\Users\67233\Desktop\Oxford University Press.png"/>
          <p:cNvPicPr/>
          <p:nvPr/>
        </p:nvPicPr>
        <p:blipFill>
          <a:blip r:embed="rId5">
            <a:extLst>
              <a:ext uri="{28A0092B-C50C-407E-A947-70E740481C1C}">
                <a14:useLocalDpi xmlns:a14="http://schemas.microsoft.com/office/drawing/2010/main" val="0"/>
              </a:ext>
            </a:extLst>
          </a:blip>
          <a:srcRect/>
          <a:stretch>
            <a:fillRect/>
          </a:stretch>
        </p:blipFill>
        <p:spPr bwMode="auto">
          <a:xfrm>
            <a:off x="7920275" y="753469"/>
            <a:ext cx="1524381" cy="591183"/>
          </a:xfrm>
          <a:prstGeom prst="rect">
            <a:avLst/>
          </a:prstGeom>
          <a:noFill/>
          <a:ln>
            <a:noFill/>
          </a:ln>
        </p:spPr>
      </p:pic>
      <p:pic>
        <p:nvPicPr>
          <p:cNvPr id="13" name="Picture 12" descr="C:\Users\67233\Desktop\University of Cambridg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90151" y="722135"/>
            <a:ext cx="705279" cy="705279"/>
          </a:xfrm>
          <a:prstGeom prst="rect">
            <a:avLst/>
          </a:prstGeom>
          <a:noFill/>
          <a:ln>
            <a:noFill/>
          </a:ln>
        </p:spPr>
      </p:pic>
      <p:pic>
        <p:nvPicPr>
          <p:cNvPr id="14" name="Picture 13" descr="C:\Users\67233\Desktop\Lighfoot Solutions.png"/>
          <p:cNvPicPr/>
          <p:nvPr/>
        </p:nvPicPr>
        <p:blipFill>
          <a:blip r:embed="rId7">
            <a:extLst>
              <a:ext uri="{28A0092B-C50C-407E-A947-70E740481C1C}">
                <a14:useLocalDpi xmlns:a14="http://schemas.microsoft.com/office/drawing/2010/main" val="0"/>
              </a:ext>
            </a:extLst>
          </a:blip>
          <a:srcRect/>
          <a:stretch>
            <a:fillRect/>
          </a:stretch>
        </p:blipFill>
        <p:spPr bwMode="auto">
          <a:xfrm>
            <a:off x="6524049" y="738368"/>
            <a:ext cx="1173303" cy="591183"/>
          </a:xfrm>
          <a:prstGeom prst="rect">
            <a:avLst/>
          </a:prstGeom>
          <a:noFill/>
          <a:ln>
            <a:noFill/>
          </a:ln>
        </p:spPr>
      </p:pic>
      <p:sp>
        <p:nvSpPr>
          <p:cNvPr id="15" name="TextBox 14"/>
          <p:cNvSpPr txBox="1"/>
          <p:nvPr/>
        </p:nvSpPr>
        <p:spPr>
          <a:xfrm>
            <a:off x="3630884" y="4913818"/>
            <a:ext cx="1993944" cy="369332"/>
          </a:xfrm>
          <a:prstGeom prst="rect">
            <a:avLst/>
          </a:prstGeom>
          <a:noFill/>
        </p:spPr>
        <p:txBody>
          <a:bodyPr wrap="none" rtlCol="0">
            <a:spAutoFit/>
          </a:bodyPr>
          <a:lstStyle/>
          <a:p>
            <a:r>
              <a:rPr lang="en-GB" dirty="0" smtClean="0">
                <a:solidFill>
                  <a:prstClr val="black"/>
                </a:solidFill>
              </a:rPr>
              <a:t>In association with:</a:t>
            </a:r>
            <a:endParaRPr lang="en-GB" dirty="0">
              <a:solidFill>
                <a:prstClr val="black"/>
              </a:solidFill>
            </a:endParaRPr>
          </a:p>
        </p:txBody>
      </p:sp>
      <p:pic>
        <p:nvPicPr>
          <p:cNvPr id="1026" name="Picture 2" descr="Image result for College of policing logo"/>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759" t="23731" r="8970" b="23412"/>
          <a:stretch/>
        </p:blipFill>
        <p:spPr bwMode="auto">
          <a:xfrm>
            <a:off x="3111713" y="722807"/>
            <a:ext cx="1588664" cy="6487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nnaxy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67580" y="753469"/>
            <a:ext cx="1269851" cy="62222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93615" y="5337676"/>
            <a:ext cx="2109516" cy="742787"/>
          </a:xfrm>
          <a:prstGeom prst="rect">
            <a:avLst/>
          </a:prstGeom>
        </p:spPr>
      </p:pic>
      <p:pic>
        <p:nvPicPr>
          <p:cNvPr id="2" name="Picture 2" descr="Image result for accenture logo transparent"/>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6841" b="15027"/>
          <a:stretch/>
        </p:blipFill>
        <p:spPr bwMode="auto">
          <a:xfrm>
            <a:off x="487341" y="753467"/>
            <a:ext cx="1117680" cy="5711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67233\Desktop\Axon logo.pn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30501" y="686920"/>
            <a:ext cx="1744088" cy="720478"/>
          </a:xfrm>
          <a:prstGeom prst="rect">
            <a:avLst/>
          </a:prstGeom>
          <a:noFill/>
          <a:ln>
            <a:noFill/>
          </a:ln>
        </p:spPr>
      </p:pic>
    </p:spTree>
    <p:extLst>
      <p:ext uri="{BB962C8B-B14F-4D97-AF65-F5344CB8AC3E}">
        <p14:creationId xmlns:p14="http://schemas.microsoft.com/office/powerpoint/2010/main" val="3688823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43767" y="0"/>
            <a:ext cx="6428301" cy="6858000"/>
          </a:xfrm>
          <a:prstGeom prst="rect">
            <a:avLst/>
          </a:prstGeom>
          <a:ln>
            <a:solidFill>
              <a:schemeClr val="tx2"/>
            </a:solidFill>
          </a:ln>
        </p:spPr>
      </p:pic>
      <p:pic>
        <p:nvPicPr>
          <p:cNvPr id="2" name="Picture 1"/>
          <p:cNvPicPr>
            <a:picLocks noChangeAspect="1"/>
          </p:cNvPicPr>
          <p:nvPr/>
        </p:nvPicPr>
        <p:blipFill>
          <a:blip r:embed="rId3"/>
          <a:stretch>
            <a:fillRect/>
          </a:stretch>
        </p:blipFill>
        <p:spPr>
          <a:xfrm>
            <a:off x="2543765" y="0"/>
            <a:ext cx="6465915" cy="6859908"/>
          </a:xfrm>
          <a:prstGeom prst="rect">
            <a:avLst/>
          </a:prstGeom>
        </p:spPr>
      </p:pic>
    </p:spTree>
    <p:extLst>
      <p:ext uri="{BB962C8B-B14F-4D97-AF65-F5344CB8AC3E}">
        <p14:creationId xmlns:p14="http://schemas.microsoft.com/office/powerpoint/2010/main" val="2873870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785032" y="2311400"/>
            <a:ext cx="4805765" cy="2324100"/>
          </a:xfrm>
          <a:prstGeom prst="rect">
            <a:avLst/>
          </a:prstGeom>
          <a:noFill/>
          <a:ln>
            <a:noFill/>
          </a:ln>
        </p:spPr>
      </p:pic>
      <p:sp>
        <p:nvSpPr>
          <p:cNvPr id="5" name="TextBox 4"/>
          <p:cNvSpPr txBox="1"/>
          <p:nvPr/>
        </p:nvSpPr>
        <p:spPr>
          <a:xfrm>
            <a:off x="2962210" y="4139170"/>
            <a:ext cx="6014723" cy="646331"/>
          </a:xfrm>
          <a:prstGeom prst="rect">
            <a:avLst/>
          </a:prstGeom>
          <a:noFill/>
        </p:spPr>
        <p:txBody>
          <a:bodyPr wrap="none" rtlCol="0">
            <a:spAutoFit/>
          </a:bodyPr>
          <a:lstStyle/>
          <a:p>
            <a:pPr algn="ctr"/>
            <a:r>
              <a:rPr lang="en-GB" sz="2000" dirty="0" smtClean="0">
                <a:solidFill>
                  <a:srgbClr val="18278E"/>
                </a:solidFill>
                <a:latin typeface="Microsoft YaHei UI" panose="020B0503020204020204" pitchFamily="34" charset="-122"/>
                <a:ea typeface="Microsoft YaHei UI" panose="020B0503020204020204" pitchFamily="34" charset="-122"/>
              </a:rPr>
              <a:t>Conference 2017</a:t>
            </a:r>
            <a:br>
              <a:rPr lang="en-GB" sz="2000" dirty="0" smtClean="0">
                <a:solidFill>
                  <a:srgbClr val="18278E"/>
                </a:solidFill>
                <a:latin typeface="Microsoft YaHei UI" panose="020B0503020204020204" pitchFamily="34" charset="-122"/>
                <a:ea typeface="Microsoft YaHei UI" panose="020B0503020204020204" pitchFamily="34" charset="-122"/>
              </a:rPr>
            </a:br>
            <a:r>
              <a:rPr lang="en-US" sz="1600" dirty="0">
                <a:solidFill>
                  <a:srgbClr val="18278E"/>
                </a:solidFill>
                <a:latin typeface="Microsoft YaHei UI" panose="020B0503020204020204" pitchFamily="34" charset="-122"/>
                <a:ea typeface="Microsoft YaHei UI" panose="020B0503020204020204" pitchFamily="34" charset="-122"/>
              </a:rPr>
              <a:t>Creating a Culture of Curiosity: Why Failure is a Good Thing</a:t>
            </a:r>
            <a:endParaRPr lang="en-GB" sz="2000" dirty="0">
              <a:solidFill>
                <a:srgbClr val="18278E"/>
              </a:solidFill>
              <a:latin typeface="Microsoft YaHei UI" panose="020B0503020204020204" pitchFamily="34" charset="-122"/>
              <a:ea typeface="Microsoft YaHei UI" panose="020B0503020204020204" pitchFamily="34" charset="-122"/>
            </a:endParaRPr>
          </a:p>
        </p:txBody>
      </p:sp>
      <p:pic>
        <p:nvPicPr>
          <p:cNvPr id="7" name="Picture 6" descr="C:\Users\67233\AppData\Local\Microsoft\Windows\Temporary Internet Files\Content.Outlook\R1G5AVQV\PSCJ_CMYK_MAST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1752" y="5340350"/>
            <a:ext cx="2519045" cy="698500"/>
          </a:xfrm>
          <a:prstGeom prst="rect">
            <a:avLst/>
          </a:prstGeom>
          <a:noFill/>
          <a:ln>
            <a:noFill/>
          </a:ln>
        </p:spPr>
      </p:pic>
      <p:pic>
        <p:nvPicPr>
          <p:cNvPr id="10" name="Picture 9" descr="C:\Users\67233\Desktop\College of Policing.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3302" y="817422"/>
            <a:ext cx="1313159" cy="531633"/>
          </a:xfrm>
          <a:prstGeom prst="rect">
            <a:avLst/>
          </a:prstGeom>
          <a:noFill/>
          <a:ln>
            <a:noFill/>
          </a:ln>
        </p:spPr>
      </p:pic>
      <p:pic>
        <p:nvPicPr>
          <p:cNvPr id="11" name="Picture 10" descr="C:\Users\67233\Desktop\Oxford University Press.png"/>
          <p:cNvPicPr/>
          <p:nvPr/>
        </p:nvPicPr>
        <p:blipFill>
          <a:blip r:embed="rId5">
            <a:extLst>
              <a:ext uri="{28A0092B-C50C-407E-A947-70E740481C1C}">
                <a14:useLocalDpi xmlns:a14="http://schemas.microsoft.com/office/drawing/2010/main" val="0"/>
              </a:ext>
            </a:extLst>
          </a:blip>
          <a:srcRect/>
          <a:stretch>
            <a:fillRect/>
          </a:stretch>
        </p:blipFill>
        <p:spPr bwMode="auto">
          <a:xfrm>
            <a:off x="7920275" y="753469"/>
            <a:ext cx="1524381" cy="591183"/>
          </a:xfrm>
          <a:prstGeom prst="rect">
            <a:avLst/>
          </a:prstGeom>
          <a:noFill/>
          <a:ln>
            <a:noFill/>
          </a:ln>
        </p:spPr>
      </p:pic>
      <p:pic>
        <p:nvPicPr>
          <p:cNvPr id="13" name="Picture 12" descr="C:\Users\67233\Desktop\University of Cambridg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90151" y="722135"/>
            <a:ext cx="705279" cy="705279"/>
          </a:xfrm>
          <a:prstGeom prst="rect">
            <a:avLst/>
          </a:prstGeom>
          <a:noFill/>
          <a:ln>
            <a:noFill/>
          </a:ln>
        </p:spPr>
      </p:pic>
      <p:pic>
        <p:nvPicPr>
          <p:cNvPr id="14" name="Picture 13" descr="C:\Users\67233\Desktop\Lighfoot Solutions.png"/>
          <p:cNvPicPr/>
          <p:nvPr/>
        </p:nvPicPr>
        <p:blipFill>
          <a:blip r:embed="rId7">
            <a:extLst>
              <a:ext uri="{28A0092B-C50C-407E-A947-70E740481C1C}">
                <a14:useLocalDpi xmlns:a14="http://schemas.microsoft.com/office/drawing/2010/main" val="0"/>
              </a:ext>
            </a:extLst>
          </a:blip>
          <a:srcRect/>
          <a:stretch>
            <a:fillRect/>
          </a:stretch>
        </p:blipFill>
        <p:spPr bwMode="auto">
          <a:xfrm>
            <a:off x="6524049" y="738368"/>
            <a:ext cx="1173303" cy="591183"/>
          </a:xfrm>
          <a:prstGeom prst="rect">
            <a:avLst/>
          </a:prstGeom>
          <a:noFill/>
          <a:ln>
            <a:noFill/>
          </a:ln>
        </p:spPr>
      </p:pic>
      <p:sp>
        <p:nvSpPr>
          <p:cNvPr id="15" name="TextBox 14"/>
          <p:cNvSpPr txBox="1"/>
          <p:nvPr/>
        </p:nvSpPr>
        <p:spPr>
          <a:xfrm>
            <a:off x="3630884" y="4913818"/>
            <a:ext cx="1993944" cy="369332"/>
          </a:xfrm>
          <a:prstGeom prst="rect">
            <a:avLst/>
          </a:prstGeom>
          <a:noFill/>
        </p:spPr>
        <p:txBody>
          <a:bodyPr wrap="none" rtlCol="0">
            <a:spAutoFit/>
          </a:bodyPr>
          <a:lstStyle/>
          <a:p>
            <a:r>
              <a:rPr lang="en-GB" dirty="0" smtClean="0">
                <a:solidFill>
                  <a:prstClr val="black"/>
                </a:solidFill>
              </a:rPr>
              <a:t>In association with:</a:t>
            </a:r>
            <a:endParaRPr lang="en-GB" dirty="0">
              <a:solidFill>
                <a:prstClr val="black"/>
              </a:solidFill>
            </a:endParaRPr>
          </a:p>
        </p:txBody>
      </p:sp>
      <p:pic>
        <p:nvPicPr>
          <p:cNvPr id="1026" name="Picture 2" descr="Image result for College of policing logo"/>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759" t="23731" r="8970" b="23412"/>
          <a:stretch/>
        </p:blipFill>
        <p:spPr bwMode="auto">
          <a:xfrm>
            <a:off x="3111713" y="722807"/>
            <a:ext cx="1588664" cy="6487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nnaxy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67580" y="753469"/>
            <a:ext cx="1269851" cy="62222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93615" y="5337676"/>
            <a:ext cx="2109516" cy="742787"/>
          </a:xfrm>
          <a:prstGeom prst="rect">
            <a:avLst/>
          </a:prstGeom>
        </p:spPr>
      </p:pic>
      <p:pic>
        <p:nvPicPr>
          <p:cNvPr id="2" name="Picture 2" descr="Image result for accenture logo transparent"/>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6841" b="15027"/>
          <a:stretch/>
        </p:blipFill>
        <p:spPr bwMode="auto">
          <a:xfrm>
            <a:off x="487341" y="753467"/>
            <a:ext cx="1117680" cy="5711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67233\Desktop\Axon logo.pn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30501" y="686920"/>
            <a:ext cx="1744088" cy="720478"/>
          </a:xfrm>
          <a:prstGeom prst="rect">
            <a:avLst/>
          </a:prstGeom>
          <a:noFill/>
          <a:ln>
            <a:noFill/>
          </a:ln>
        </p:spPr>
      </p:pic>
    </p:spTree>
    <p:extLst>
      <p:ext uri="{BB962C8B-B14F-4D97-AF65-F5344CB8AC3E}">
        <p14:creationId xmlns:p14="http://schemas.microsoft.com/office/powerpoint/2010/main" val="1310074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Proportion of people paying fines and eligibility for prosecution</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281" y="2076185"/>
            <a:ext cx="7438617" cy="4050000"/>
          </a:xfrm>
          <a:prstGeom prst="rect">
            <a:avLst/>
          </a:prstGeom>
        </p:spPr>
      </p:pic>
      <p:sp>
        <p:nvSpPr>
          <p:cNvPr id="3" name="Rectangle 2"/>
          <p:cNvSpPr/>
          <p:nvPr/>
        </p:nvSpPr>
        <p:spPr>
          <a:xfrm>
            <a:off x="609600" y="2768658"/>
            <a:ext cx="11024461" cy="14875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dirty="0">
                <a:solidFill>
                  <a:prstClr val="white"/>
                </a:solidFill>
              </a:rPr>
              <a:t>If rolled out across the West Midlands, we estimate this would </a:t>
            </a:r>
            <a:r>
              <a:rPr lang="en-GB" sz="2400">
                <a:solidFill>
                  <a:prstClr val="white"/>
                </a:solidFill>
              </a:rPr>
              <a:t>save </a:t>
            </a:r>
            <a:r>
              <a:rPr lang="en-GB" sz="2400" smtClean="0">
                <a:solidFill>
                  <a:prstClr val="white"/>
                </a:solidFill>
              </a:rPr>
              <a:t>£</a:t>
            </a:r>
            <a:r>
              <a:rPr lang="en-GB" sz="2400" dirty="0">
                <a:solidFill>
                  <a:prstClr val="white"/>
                </a:solidFill>
              </a:rPr>
              <a:t>1.5m over 12 months</a:t>
            </a:r>
          </a:p>
        </p:txBody>
      </p:sp>
      <p:sp>
        <p:nvSpPr>
          <p:cNvPr id="5" name="Rectangle 4"/>
          <p:cNvSpPr/>
          <p:nvPr/>
        </p:nvSpPr>
        <p:spPr>
          <a:xfrm>
            <a:off x="6109253" y="2076185"/>
            <a:ext cx="4068419" cy="364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sz="1350">
              <a:solidFill>
                <a:prstClr val="white"/>
              </a:solidFill>
            </a:endParaRPr>
          </a:p>
        </p:txBody>
      </p:sp>
    </p:spTree>
    <p:extLst>
      <p:ext uri="{BB962C8B-B14F-4D97-AF65-F5344CB8AC3E}">
        <p14:creationId xmlns:p14="http://schemas.microsoft.com/office/powerpoint/2010/main" val="117801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dirty="0"/>
              <a:t>2</a:t>
            </a:r>
            <a:r>
              <a:rPr lang="en-GB" dirty="0" smtClean="0"/>
              <a:t>. Increasing witness and victim attendance at court</a:t>
            </a:r>
            <a:endParaRPr lang="en-GB" dirty="0"/>
          </a:p>
        </p:txBody>
      </p:sp>
      <p:pic>
        <p:nvPicPr>
          <p:cNvPr id="4" name="Picture 4" descr="Image result for UK magistrate cou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5944" y="1805526"/>
            <a:ext cx="5955013" cy="3349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132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Intervention details</a:t>
            </a:r>
            <a:endParaRPr lang="en-GB" dirty="0"/>
          </a:p>
        </p:txBody>
      </p:sp>
      <p:sp>
        <p:nvSpPr>
          <p:cNvPr id="3" name="TextBox 2"/>
          <p:cNvSpPr txBox="1"/>
          <p:nvPr/>
        </p:nvSpPr>
        <p:spPr>
          <a:xfrm>
            <a:off x="609603" y="1815538"/>
            <a:ext cx="10673165" cy="2246769"/>
          </a:xfrm>
          <a:prstGeom prst="rect">
            <a:avLst/>
          </a:prstGeom>
          <a:noFill/>
        </p:spPr>
        <p:txBody>
          <a:bodyPr wrap="square" rtlCol="0">
            <a:spAutoFit/>
          </a:bodyPr>
          <a:lstStyle/>
          <a:p>
            <a:pPr marL="457200" indent="-457200" defTabSz="457200">
              <a:buFont typeface="+mj-lt"/>
              <a:buAutoNum type="arabicPeriod"/>
            </a:pPr>
            <a:r>
              <a:rPr lang="en-GB" sz="2000" b="1" dirty="0" smtClean="0">
                <a:solidFill>
                  <a:prstClr val="black"/>
                </a:solidFill>
              </a:rPr>
              <a:t>A conversation guide</a:t>
            </a:r>
            <a:r>
              <a:rPr lang="en-GB" sz="2000" dirty="0" smtClean="0">
                <a:solidFill>
                  <a:prstClr val="black"/>
                </a:solidFill>
              </a:rPr>
              <a:t> for Witness Care Officers when first engaging with witnesses and victims after a hearing date has been set</a:t>
            </a:r>
          </a:p>
          <a:p>
            <a:pPr marL="457200" indent="-457200" defTabSz="457200">
              <a:buFont typeface="+mj-lt"/>
              <a:buAutoNum type="arabicPeriod"/>
            </a:pPr>
            <a:endParaRPr lang="en-GB" sz="2000" dirty="0">
              <a:solidFill>
                <a:prstClr val="black"/>
              </a:solidFill>
            </a:endParaRPr>
          </a:p>
          <a:p>
            <a:pPr marL="457200" indent="-457200" defTabSz="457200">
              <a:buFont typeface="+mj-lt"/>
              <a:buAutoNum type="arabicPeriod"/>
            </a:pPr>
            <a:r>
              <a:rPr lang="en-GB" sz="2000" b="1" dirty="0" smtClean="0">
                <a:solidFill>
                  <a:prstClr val="black"/>
                </a:solidFill>
              </a:rPr>
              <a:t>A redesigned letter </a:t>
            </a:r>
            <a:r>
              <a:rPr lang="en-GB" sz="2000" dirty="0" smtClean="0">
                <a:solidFill>
                  <a:prstClr val="black"/>
                </a:solidFill>
              </a:rPr>
              <a:t>for witnesses and victims confirming the details of court proceedings and helping them to plan their attendance</a:t>
            </a:r>
          </a:p>
          <a:p>
            <a:pPr marL="457200" indent="-457200" defTabSz="457200">
              <a:buFont typeface="+mj-lt"/>
              <a:buAutoNum type="arabicPeriod"/>
            </a:pPr>
            <a:endParaRPr lang="en-GB" sz="2000" dirty="0">
              <a:solidFill>
                <a:prstClr val="black"/>
              </a:solidFill>
            </a:endParaRPr>
          </a:p>
          <a:p>
            <a:pPr marL="457200" indent="-457200" defTabSz="457200">
              <a:buFont typeface="+mj-lt"/>
              <a:buAutoNum type="arabicPeriod"/>
            </a:pPr>
            <a:r>
              <a:rPr lang="en-GB" sz="2000" b="1" dirty="0" smtClean="0">
                <a:solidFill>
                  <a:prstClr val="black"/>
                </a:solidFill>
              </a:rPr>
              <a:t>A reminder call </a:t>
            </a:r>
            <a:r>
              <a:rPr lang="en-GB" sz="2000" dirty="0" smtClean="0">
                <a:solidFill>
                  <a:prstClr val="black"/>
                </a:solidFill>
              </a:rPr>
              <a:t>and text one week before they are scheduled to attend</a:t>
            </a:r>
            <a:endParaRPr lang="en-GB" sz="2000" dirty="0">
              <a:solidFill>
                <a:prstClr val="black"/>
              </a:solidFill>
            </a:endParaRPr>
          </a:p>
        </p:txBody>
      </p:sp>
    </p:spTree>
    <p:extLst>
      <p:ext uri="{BB962C8B-B14F-4D97-AF65-F5344CB8AC3E}">
        <p14:creationId xmlns:p14="http://schemas.microsoft.com/office/powerpoint/2010/main" val="2143538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Results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049661"/>
            <a:ext cx="5905657" cy="337457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936" y="2049661"/>
            <a:ext cx="6198064" cy="3374573"/>
          </a:xfrm>
          <a:prstGeom prst="rect">
            <a:avLst/>
          </a:prstGeom>
        </p:spPr>
      </p:pic>
    </p:spTree>
    <p:extLst>
      <p:ext uri="{BB962C8B-B14F-4D97-AF65-F5344CB8AC3E}">
        <p14:creationId xmlns:p14="http://schemas.microsoft.com/office/powerpoint/2010/main" val="239614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Results</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8787" y="2075185"/>
            <a:ext cx="6225724" cy="338963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2046481"/>
            <a:ext cx="6278444" cy="3418336"/>
          </a:xfrm>
          <a:prstGeom prst="rect">
            <a:avLst/>
          </a:prstGeom>
        </p:spPr>
      </p:pic>
    </p:spTree>
    <p:extLst>
      <p:ext uri="{BB962C8B-B14F-4D97-AF65-F5344CB8AC3E}">
        <p14:creationId xmlns:p14="http://schemas.microsoft.com/office/powerpoint/2010/main" val="2805970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Results</a:t>
            </a: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89548"/>
            <a:ext cx="6234232" cy="339426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7771" y="2089546"/>
            <a:ext cx="6234231" cy="3394264"/>
          </a:xfrm>
          <a:prstGeom prst="rect">
            <a:avLst/>
          </a:prstGeom>
        </p:spPr>
      </p:pic>
    </p:spTree>
    <p:extLst>
      <p:ext uri="{BB962C8B-B14F-4D97-AF65-F5344CB8AC3E}">
        <p14:creationId xmlns:p14="http://schemas.microsoft.com/office/powerpoint/2010/main" val="1270924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dirty="0" smtClean="0"/>
              <a:t>Increasing diversity within Police forces</a:t>
            </a:r>
            <a:endParaRPr lang="en-GB" dirty="0"/>
          </a:p>
        </p:txBody>
      </p:sp>
      <p:pic>
        <p:nvPicPr>
          <p:cNvPr id="2052" name="Picture 4" descr="Image result for west midlands police hat"/>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10855" b="1085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91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nvPr>
        </p:nvGraphicFramePr>
        <p:xfrm>
          <a:off x="1981203" y="2162920"/>
          <a:ext cx="8229599" cy="2619756"/>
        </p:xfrm>
        <a:graphic>
          <a:graphicData uri="http://schemas.openxmlformats.org/drawingml/2006/table">
            <a:tbl>
              <a:tblPr/>
              <a:tblGrid>
                <a:gridCol w="1793631"/>
                <a:gridCol w="6435968"/>
              </a:tblGrid>
              <a:tr h="521208">
                <a:tc>
                  <a:txBody>
                    <a:bodyPr/>
                    <a:lstStyle/>
                    <a:p>
                      <a:pPr>
                        <a:lnSpc>
                          <a:spcPct val="115000"/>
                        </a:lnSpc>
                        <a:spcAft>
                          <a:spcPts val="1200"/>
                        </a:spcAft>
                      </a:pPr>
                      <a:r>
                        <a:rPr lang="en-GB" sz="1800" b="1" kern="800" dirty="0">
                          <a:solidFill>
                            <a:srgbClr val="00AEEF"/>
                          </a:solidFill>
                          <a:effectLst/>
                          <a:latin typeface="Apercu" panose="02000506040000020004" pitchFamily="50" charset="0"/>
                          <a:ea typeface="Apercu" panose="02000506040000020004" pitchFamily="50" charset="0"/>
                          <a:cs typeface="Times New Roman" panose="02020603050405020304" pitchFamily="18" charset="0"/>
                        </a:rPr>
                        <a:t>Arm</a:t>
                      </a:r>
                      <a:endParaRPr lang="en-GB" sz="1800" kern="800" dirty="0">
                        <a:effectLst/>
                        <a:latin typeface="Apercu" panose="02000506040000020004" pitchFamily="50" charset="0"/>
                        <a:ea typeface="Apercu" panose="02000506040000020004" pitchFamily="50" charset="0"/>
                        <a:cs typeface="Times New Roman" panose="02020603050405020304" pitchFamily="18" charset="0"/>
                      </a:endParaRPr>
                    </a:p>
                  </a:txBody>
                  <a:tcPr marL="137160" marR="137160" marT="102870" marB="1028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1200"/>
                        </a:spcAft>
                      </a:pPr>
                      <a:r>
                        <a:rPr lang="en-GB" sz="1800" b="1" kern="800" dirty="0" smtClean="0">
                          <a:solidFill>
                            <a:srgbClr val="00AEEF"/>
                          </a:solidFill>
                          <a:effectLst/>
                          <a:latin typeface="Apercu" panose="02000506040000020004" pitchFamily="50" charset="0"/>
                          <a:ea typeface="Apercu" panose="02000506040000020004" pitchFamily="50" charset="0"/>
                          <a:cs typeface="Times New Roman" panose="02020603050405020304" pitchFamily="18" charset="0"/>
                        </a:rPr>
                        <a:t>Content</a:t>
                      </a:r>
                      <a:endParaRPr lang="en-GB" sz="1800" kern="800" dirty="0">
                        <a:effectLst/>
                        <a:latin typeface="Apercu" panose="02000506040000020004" pitchFamily="50" charset="0"/>
                        <a:ea typeface="Apercu" panose="02000506040000020004" pitchFamily="50" charset="0"/>
                        <a:cs typeface="Times New Roman" panose="02020603050405020304" pitchFamily="18" charset="0"/>
                      </a:endParaRPr>
                    </a:p>
                  </a:txBody>
                  <a:tcPr marL="137160" marR="137160" marT="102870" marB="1028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1577340">
                <a:tc>
                  <a:txBody>
                    <a:bodyPr/>
                    <a:lstStyle/>
                    <a:p>
                      <a:pPr>
                        <a:lnSpc>
                          <a:spcPct val="115000"/>
                        </a:lnSpc>
                        <a:spcAft>
                          <a:spcPts val="1200"/>
                        </a:spcAft>
                      </a:pPr>
                      <a:r>
                        <a:rPr lang="en-GB" sz="1800" kern="800" dirty="0" smtClean="0">
                          <a:effectLst/>
                          <a:latin typeface="Apercu" panose="02000506040000020004" pitchFamily="50" charset="0"/>
                          <a:ea typeface="Apercu" panose="02000506040000020004" pitchFamily="50" charset="0"/>
                          <a:cs typeface="Times New Roman" panose="02020603050405020304" pitchFamily="18" charset="0"/>
                        </a:rPr>
                        <a:t>Enhanced</a:t>
                      </a:r>
                      <a:endParaRPr lang="en-GB" sz="1800" kern="800" dirty="0">
                        <a:effectLst/>
                        <a:latin typeface="Apercu" panose="02000506040000020004" pitchFamily="50" charset="0"/>
                        <a:ea typeface="Apercu" panose="02000506040000020004" pitchFamily="50" charset="0"/>
                        <a:cs typeface="Times New Roman" panose="02020603050405020304" pitchFamily="18" charset="0"/>
                      </a:endParaRPr>
                    </a:p>
                  </a:txBody>
                  <a:tcPr marL="137160" marR="137160" marT="102870" marB="102870">
                    <a:lnL w="12700" cap="flat" cmpd="sng" algn="ctr">
                      <a:solidFill>
                        <a:srgbClr val="CECFCD"/>
                      </a:solidFill>
                      <a:prstDash val="solid"/>
                      <a:round/>
                      <a:headEnd type="none" w="med" len="med"/>
                      <a:tailEnd type="none" w="med" len="med"/>
                    </a:lnL>
                    <a:lnR w="12700" cap="flat" cmpd="sng" algn="ctr">
                      <a:solidFill>
                        <a:srgbClr val="CECFC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ECFCD"/>
                      </a:solidFill>
                      <a:prstDash val="solid"/>
                      <a:round/>
                      <a:headEnd type="none" w="med" len="med"/>
                      <a:tailEnd type="none" w="med" len="med"/>
                    </a:lnB>
                    <a:solidFill>
                      <a:srgbClr val="EFEEED"/>
                    </a:solidFill>
                  </a:tcPr>
                </a:tc>
                <a:tc>
                  <a:txBody>
                    <a:bodyPr/>
                    <a:lstStyle/>
                    <a:p>
                      <a:r>
                        <a:rPr lang="en-GB" sz="1800" i="1" dirty="0" smtClean="0"/>
                        <a:t>“Before you start the test, I’d like you to take some time to think about why you want to be a police constable. For example, what is it about being a police constable that means the most to you and your community?”</a:t>
                      </a:r>
                      <a:endParaRPr lang="en-GB" sz="1800" i="1" dirty="0"/>
                    </a:p>
                  </a:txBody>
                  <a:tcPr marL="137160" marR="137160" marT="102870" marB="102870">
                    <a:lnL w="12700" cap="flat" cmpd="sng" algn="ctr">
                      <a:solidFill>
                        <a:srgbClr val="CECFCD"/>
                      </a:solidFill>
                      <a:prstDash val="solid"/>
                      <a:round/>
                      <a:headEnd type="none" w="med" len="med"/>
                      <a:tailEnd type="none" w="med" len="med"/>
                    </a:lnL>
                    <a:lnR w="12700" cap="flat" cmpd="sng" algn="ctr">
                      <a:solidFill>
                        <a:srgbClr val="CECFC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ECFCD"/>
                      </a:solidFill>
                      <a:prstDash val="solid"/>
                      <a:round/>
                      <a:headEnd type="none" w="med" len="med"/>
                      <a:tailEnd type="none" w="med" len="med"/>
                    </a:lnB>
                    <a:solidFill>
                      <a:srgbClr val="FFFFFF"/>
                    </a:solidFill>
                  </a:tcPr>
                </a:tc>
              </a:tr>
              <a:tr h="521208">
                <a:tc>
                  <a:txBody>
                    <a:bodyPr/>
                    <a:lstStyle/>
                    <a:p>
                      <a:pPr>
                        <a:lnSpc>
                          <a:spcPct val="115000"/>
                        </a:lnSpc>
                        <a:spcAft>
                          <a:spcPts val="1200"/>
                        </a:spcAft>
                      </a:pPr>
                      <a:r>
                        <a:rPr lang="en-GB" sz="1800" kern="800" dirty="0" smtClean="0">
                          <a:effectLst/>
                          <a:latin typeface="Apercu" panose="02000506040000020004" pitchFamily="50" charset="0"/>
                          <a:ea typeface="Apercu" panose="02000506040000020004" pitchFamily="50" charset="0"/>
                          <a:cs typeface="Times New Roman" panose="02020603050405020304" pitchFamily="18" charset="0"/>
                        </a:rPr>
                        <a:t>Control </a:t>
                      </a:r>
                      <a:endParaRPr lang="en-GB" sz="1800" kern="800" dirty="0">
                        <a:effectLst/>
                        <a:latin typeface="Apercu" panose="02000506040000020004" pitchFamily="50" charset="0"/>
                        <a:ea typeface="Apercu" panose="02000506040000020004" pitchFamily="50" charset="0"/>
                        <a:cs typeface="Times New Roman" panose="02020603050405020304" pitchFamily="18" charset="0"/>
                      </a:endParaRPr>
                    </a:p>
                  </a:txBody>
                  <a:tcPr marL="137160" marR="137160" marT="102870" marB="102870">
                    <a:lnL w="12700" cap="flat" cmpd="sng" algn="ctr">
                      <a:solidFill>
                        <a:srgbClr val="CECFCD"/>
                      </a:solidFill>
                      <a:prstDash val="solid"/>
                      <a:round/>
                      <a:headEnd type="none" w="med" len="med"/>
                      <a:tailEnd type="none" w="med" len="med"/>
                    </a:lnL>
                    <a:lnR w="12700" cap="flat" cmpd="sng" algn="ctr">
                      <a:solidFill>
                        <a:srgbClr val="CECFCD"/>
                      </a:solidFill>
                      <a:prstDash val="solid"/>
                      <a:round/>
                      <a:headEnd type="none" w="med" len="med"/>
                      <a:tailEnd type="none" w="med" len="med"/>
                    </a:lnR>
                    <a:lnT w="12700" cap="flat" cmpd="sng" algn="ctr">
                      <a:solidFill>
                        <a:srgbClr val="CECFCD"/>
                      </a:solidFill>
                      <a:prstDash val="solid"/>
                      <a:round/>
                      <a:headEnd type="none" w="med" len="med"/>
                      <a:tailEnd type="none" w="med" len="med"/>
                    </a:lnT>
                    <a:lnB w="12700" cap="flat" cmpd="sng" algn="ctr">
                      <a:solidFill>
                        <a:srgbClr val="CECFCD"/>
                      </a:solidFill>
                      <a:prstDash val="solid"/>
                      <a:round/>
                      <a:headEnd type="none" w="med" len="med"/>
                      <a:tailEnd type="none" w="med" len="med"/>
                    </a:lnB>
                    <a:solidFill>
                      <a:srgbClr val="EFEEED"/>
                    </a:solidFill>
                  </a:tcPr>
                </a:tc>
                <a:tc>
                  <a:txBody>
                    <a:bodyPr/>
                    <a:lstStyle/>
                    <a:p>
                      <a:pPr>
                        <a:lnSpc>
                          <a:spcPct val="115000"/>
                        </a:lnSpc>
                        <a:spcAft>
                          <a:spcPts val="1200"/>
                        </a:spcAft>
                      </a:pPr>
                      <a:r>
                        <a:rPr lang="en-GB" sz="1800" kern="800" dirty="0" smtClean="0">
                          <a:effectLst/>
                          <a:latin typeface="Apercu" panose="02000506040000020004" pitchFamily="50" charset="0"/>
                          <a:ea typeface="Apercu" panose="02000506040000020004" pitchFamily="50" charset="0"/>
                          <a:cs typeface="Times New Roman" panose="02020603050405020304" pitchFamily="18" charset="0"/>
                        </a:rPr>
                        <a:t>Business</a:t>
                      </a:r>
                      <a:r>
                        <a:rPr lang="en-GB" sz="1800" kern="800" baseline="0" dirty="0" smtClean="0">
                          <a:effectLst/>
                          <a:latin typeface="Apercu" panose="02000506040000020004" pitchFamily="50" charset="0"/>
                          <a:ea typeface="Apercu" panose="02000506040000020004" pitchFamily="50" charset="0"/>
                          <a:cs typeface="Times New Roman" panose="02020603050405020304" pitchFamily="18" charset="0"/>
                        </a:rPr>
                        <a:t> as usual email</a:t>
                      </a:r>
                      <a:endParaRPr lang="en-GB" sz="1800" kern="800" dirty="0">
                        <a:effectLst/>
                        <a:latin typeface="Apercu" panose="02000506040000020004" pitchFamily="50" charset="0"/>
                        <a:ea typeface="Apercu" panose="02000506040000020004" pitchFamily="50" charset="0"/>
                        <a:cs typeface="Times New Roman" panose="02020603050405020304" pitchFamily="18" charset="0"/>
                      </a:endParaRPr>
                    </a:p>
                  </a:txBody>
                  <a:tcPr marL="137160" marR="137160" marT="102870" marB="102870">
                    <a:lnL w="12700" cap="flat" cmpd="sng" algn="ctr">
                      <a:solidFill>
                        <a:srgbClr val="CECFCD"/>
                      </a:solidFill>
                      <a:prstDash val="solid"/>
                      <a:round/>
                      <a:headEnd type="none" w="med" len="med"/>
                      <a:tailEnd type="none" w="med" len="med"/>
                    </a:lnL>
                    <a:lnR w="12700" cap="flat" cmpd="sng" algn="ctr">
                      <a:solidFill>
                        <a:srgbClr val="CECFCD"/>
                      </a:solidFill>
                      <a:prstDash val="solid"/>
                      <a:round/>
                      <a:headEnd type="none" w="med" len="med"/>
                      <a:tailEnd type="none" w="med" len="med"/>
                    </a:lnR>
                    <a:lnT w="12700" cap="flat" cmpd="sng" algn="ctr">
                      <a:solidFill>
                        <a:srgbClr val="CECFCD"/>
                      </a:solidFill>
                      <a:prstDash val="solid"/>
                      <a:round/>
                      <a:headEnd type="none" w="med" len="med"/>
                      <a:tailEnd type="none" w="med" len="med"/>
                    </a:lnT>
                    <a:lnB w="12700" cap="flat" cmpd="sng" algn="ctr">
                      <a:solidFill>
                        <a:srgbClr val="CECFCD"/>
                      </a:solidFill>
                      <a:prstDash val="solid"/>
                      <a:round/>
                      <a:headEnd type="none" w="med" len="med"/>
                      <a:tailEnd type="none" w="med" len="med"/>
                    </a:lnB>
                    <a:solidFill>
                      <a:srgbClr val="FFFFFF"/>
                    </a:solidFill>
                  </a:tcPr>
                </a:tc>
              </a:tr>
            </a:tbl>
          </a:graphicData>
        </a:graphic>
      </p:graphicFrame>
      <p:sp>
        <p:nvSpPr>
          <p:cNvPr id="3" name="Title 2"/>
          <p:cNvSpPr>
            <a:spLocks noGrp="1"/>
          </p:cNvSpPr>
          <p:nvPr>
            <p:ph type="title"/>
          </p:nvPr>
        </p:nvSpPr>
        <p:spPr/>
        <p:txBody>
          <a:bodyPr/>
          <a:lstStyle/>
          <a:p>
            <a:r>
              <a:rPr lang="en-GB" dirty="0" smtClean="0"/>
              <a:t>Values affirmation</a:t>
            </a:r>
            <a:endParaRPr lang="en-GB" dirty="0"/>
          </a:p>
        </p:txBody>
      </p:sp>
    </p:spTree>
    <p:extLst>
      <p:ext uri="{BB962C8B-B14F-4D97-AF65-F5344CB8AC3E}">
        <p14:creationId xmlns:p14="http://schemas.microsoft.com/office/powerpoint/2010/main" val="330307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 score – BMEs and non-BMEs</a:t>
            </a:r>
            <a:endParaRPr lang="en-GB" dirty="0"/>
          </a:p>
        </p:txBody>
      </p:sp>
      <p:graphicFrame>
        <p:nvGraphicFramePr>
          <p:cNvPr id="5" name="Chart 4"/>
          <p:cNvGraphicFramePr/>
          <p:nvPr>
            <p:extLst/>
          </p:nvPr>
        </p:nvGraphicFramePr>
        <p:xfrm>
          <a:off x="175737" y="1954865"/>
          <a:ext cx="7976383" cy="3777176"/>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4" descr="Image result for avon and somerset polic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5147" y="2413911"/>
            <a:ext cx="2785764" cy="2531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884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0" bldStep="ptIn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0" categoryIdx="1" bldStep="ptIn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chart seriesIdx="1" categoryIdx="0" bldStep="ptIn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chart seriesIdx="1" categoryIdx="1" bldStep="ptIn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El"/>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27000">
              <a:schemeClr val="bg1">
                <a:lumMod val="85000"/>
              </a:schemeClr>
            </a:gs>
            <a:gs pos="50000">
              <a:schemeClr val="bg1"/>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1930402" y="241302"/>
            <a:ext cx="6014723" cy="646331"/>
          </a:xfrm>
          <a:prstGeom prst="rect">
            <a:avLst/>
          </a:prstGeom>
          <a:noFill/>
        </p:spPr>
        <p:txBody>
          <a:bodyPr wrap="none" rtlCol="0">
            <a:spAutoFit/>
          </a:bodyPr>
          <a:lstStyle/>
          <a:p>
            <a:r>
              <a:rPr lang="en-GB" sz="2000" dirty="0" smtClean="0">
                <a:solidFill>
                  <a:srgbClr val="18278E"/>
                </a:solidFill>
                <a:latin typeface="Microsoft YaHei UI" panose="020B0503020204020204" pitchFamily="34" charset="-122"/>
                <a:ea typeface="Microsoft YaHei UI" panose="020B0503020204020204" pitchFamily="34" charset="-122"/>
              </a:rPr>
              <a:t>Conference 2017</a:t>
            </a:r>
            <a:br>
              <a:rPr lang="en-GB" sz="2000" dirty="0" smtClean="0">
                <a:solidFill>
                  <a:srgbClr val="18278E"/>
                </a:solidFill>
                <a:latin typeface="Microsoft YaHei UI" panose="020B0503020204020204" pitchFamily="34" charset="-122"/>
                <a:ea typeface="Microsoft YaHei UI" panose="020B0503020204020204" pitchFamily="34" charset="-122"/>
              </a:rPr>
            </a:br>
            <a:r>
              <a:rPr lang="en-US" sz="1600" dirty="0">
                <a:solidFill>
                  <a:srgbClr val="18278E"/>
                </a:solidFill>
                <a:latin typeface="Microsoft YaHei UI" panose="020B0503020204020204" pitchFamily="34" charset="-122"/>
                <a:ea typeface="Microsoft YaHei UI" panose="020B0503020204020204" pitchFamily="34" charset="-122"/>
              </a:rPr>
              <a:t>Creating a Culture of Curiosity: Why Failure is a Good Thing</a:t>
            </a:r>
            <a:endParaRPr lang="en-GB" sz="2000" dirty="0">
              <a:solidFill>
                <a:srgbClr val="18278E"/>
              </a:solidFill>
              <a:latin typeface="Microsoft YaHei UI" panose="020B0503020204020204" pitchFamily="34" charset="-122"/>
              <a:ea typeface="Microsoft YaHei UI" panose="020B0503020204020204" pitchFamily="34" charset="-122"/>
            </a:endParaRPr>
          </a:p>
        </p:txBody>
      </p:sp>
      <p:sp>
        <p:nvSpPr>
          <p:cNvPr id="6" name="TextBox 5"/>
          <p:cNvSpPr txBox="1"/>
          <p:nvPr/>
        </p:nvSpPr>
        <p:spPr>
          <a:xfrm>
            <a:off x="1363739" y="1782582"/>
            <a:ext cx="9489521" cy="2308324"/>
          </a:xfrm>
          <a:prstGeom prst="rect">
            <a:avLst/>
          </a:prstGeom>
          <a:noFill/>
        </p:spPr>
        <p:txBody>
          <a:bodyPr wrap="none" rtlCol="0">
            <a:spAutoFit/>
          </a:bodyPr>
          <a:lstStyle/>
          <a:p>
            <a:pPr algn="ctr"/>
            <a:r>
              <a:rPr lang="en-GB" sz="4800" dirty="0" smtClean="0">
                <a:solidFill>
                  <a:srgbClr val="18278E"/>
                </a:solidFill>
                <a:latin typeface="Microsoft YaHei UI" panose="020B0503020204020204" pitchFamily="34" charset="-122"/>
                <a:ea typeface="Microsoft YaHei UI" panose="020B0503020204020204" pitchFamily="34" charset="-122"/>
              </a:rPr>
              <a:t>Behavioural Insights in Policing:</a:t>
            </a:r>
          </a:p>
          <a:p>
            <a:pPr algn="ctr"/>
            <a:r>
              <a:rPr lang="en-GB" sz="4800" dirty="0" smtClean="0">
                <a:solidFill>
                  <a:srgbClr val="18278E"/>
                </a:solidFill>
                <a:latin typeface="Microsoft YaHei UI" panose="020B0503020204020204" pitchFamily="34" charset="-122"/>
                <a:ea typeface="Microsoft YaHei UI" panose="020B0503020204020204" pitchFamily="34" charset="-122"/>
              </a:rPr>
              <a:t>nudges that work… </a:t>
            </a:r>
          </a:p>
          <a:p>
            <a:pPr algn="ctr"/>
            <a:r>
              <a:rPr lang="en-GB" sz="4800" dirty="0" smtClean="0">
                <a:solidFill>
                  <a:srgbClr val="18278E"/>
                </a:solidFill>
                <a:latin typeface="Microsoft YaHei UI" panose="020B0503020204020204" pitchFamily="34" charset="-122"/>
                <a:ea typeface="Microsoft YaHei UI" panose="020B0503020204020204" pitchFamily="34" charset="-122"/>
              </a:rPr>
              <a:t>and nudges that </a:t>
            </a:r>
            <a:r>
              <a:rPr lang="en-GB" sz="4800" dirty="0" smtClean="0">
                <a:solidFill>
                  <a:srgbClr val="18278E"/>
                </a:solidFill>
                <a:latin typeface="Microsoft YaHei UI" panose="020B0503020204020204" pitchFamily="34" charset="-122"/>
                <a:ea typeface="Microsoft YaHei UI" panose="020B0503020204020204" pitchFamily="34" charset="-122"/>
              </a:rPr>
              <a:t>do not</a:t>
            </a:r>
            <a:endParaRPr lang="en-GB" sz="4800" dirty="0">
              <a:solidFill>
                <a:srgbClr val="18278E"/>
              </a:solidFill>
              <a:latin typeface="Microsoft YaHei UI" panose="020B0503020204020204" pitchFamily="34" charset="-122"/>
              <a:ea typeface="Microsoft YaHei UI" panose="020B0503020204020204" pitchFamily="34" charset="-122"/>
            </a:endParaRPr>
          </a:p>
        </p:txBody>
      </p:sp>
      <p:sp>
        <p:nvSpPr>
          <p:cNvPr id="7" name="TextBox 6"/>
          <p:cNvSpPr txBox="1"/>
          <p:nvPr/>
        </p:nvSpPr>
        <p:spPr>
          <a:xfrm>
            <a:off x="3007842" y="4336985"/>
            <a:ext cx="6201313" cy="954107"/>
          </a:xfrm>
          <a:prstGeom prst="rect">
            <a:avLst/>
          </a:prstGeom>
          <a:noFill/>
        </p:spPr>
        <p:txBody>
          <a:bodyPr wrap="none" rtlCol="0">
            <a:spAutoFit/>
          </a:bodyPr>
          <a:lstStyle/>
          <a:p>
            <a:pPr algn="ctr"/>
            <a:r>
              <a:rPr lang="en-GB" sz="2800" dirty="0" smtClean="0">
                <a:solidFill>
                  <a:srgbClr val="18278E"/>
                </a:solidFill>
                <a:latin typeface="Microsoft YaHei UI" panose="020B0503020204020204" pitchFamily="34" charset="-122"/>
                <a:ea typeface="Microsoft YaHei UI" panose="020B0503020204020204" pitchFamily="34" charset="-122"/>
              </a:rPr>
              <a:t>Simon </a:t>
            </a:r>
            <a:r>
              <a:rPr lang="en-GB" sz="2800" dirty="0" err="1" smtClean="0">
                <a:solidFill>
                  <a:srgbClr val="18278E"/>
                </a:solidFill>
                <a:latin typeface="Microsoft YaHei UI" panose="020B0503020204020204" pitchFamily="34" charset="-122"/>
                <a:ea typeface="Microsoft YaHei UI" panose="020B0503020204020204" pitchFamily="34" charset="-122"/>
              </a:rPr>
              <a:t>Ruda</a:t>
            </a:r>
            <a:endParaRPr lang="en-GB" sz="2800" dirty="0" smtClean="0">
              <a:solidFill>
                <a:srgbClr val="18278E"/>
              </a:solidFill>
              <a:latin typeface="Microsoft YaHei UI" panose="020B0503020204020204" pitchFamily="34" charset="-122"/>
              <a:ea typeface="Microsoft YaHei UI" panose="020B0503020204020204" pitchFamily="34" charset="-122"/>
            </a:endParaRPr>
          </a:p>
          <a:p>
            <a:pPr algn="ctr"/>
            <a:r>
              <a:rPr lang="en-GB" sz="2800" dirty="0" smtClean="0">
                <a:solidFill>
                  <a:srgbClr val="18278E"/>
                </a:solidFill>
                <a:latin typeface="Microsoft YaHei UI" panose="020B0503020204020204" pitchFamily="34" charset="-122"/>
                <a:ea typeface="Microsoft YaHei UI" panose="020B0503020204020204" pitchFamily="34" charset="-122"/>
              </a:rPr>
              <a:t>Director, Behavioural Insights Team</a:t>
            </a:r>
            <a:endParaRPr lang="en-GB" sz="2800" dirty="0">
              <a:solidFill>
                <a:srgbClr val="18278E"/>
              </a:solidFill>
              <a:latin typeface="Microsoft YaHei UI" panose="020B0503020204020204" pitchFamily="34" charset="-122"/>
              <a:ea typeface="Microsoft YaHei UI" panose="020B0503020204020204" pitchFamily="34" charset="-122"/>
            </a:endParaRPr>
          </a:p>
        </p:txBody>
      </p:sp>
      <p:pic>
        <p:nvPicPr>
          <p:cNvPr id="2050" name="Picture 2" descr="Image result for Society of evidence based policing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594" y="241302"/>
            <a:ext cx="1545807" cy="646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178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Percentage of candidates passing SEARCH assessment centre threshold</a:t>
            </a: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2" y="2108767"/>
            <a:ext cx="6910385" cy="3769448"/>
          </a:xfrm>
          <a:prstGeom prst="rect">
            <a:avLst/>
          </a:prstGeom>
        </p:spPr>
      </p:pic>
      <p:pic>
        <p:nvPicPr>
          <p:cNvPr id="2050" name="Picture 2" descr="Image result for west midlands poli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0515" y="2393654"/>
            <a:ext cx="2830287" cy="26328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37881" y="1958394"/>
            <a:ext cx="7199291" cy="4042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sz="1350">
              <a:solidFill>
                <a:prstClr val="white"/>
              </a:solidFill>
            </a:endParaRPr>
          </a:p>
        </p:txBody>
      </p:sp>
    </p:spTree>
    <p:extLst>
      <p:ext uri="{BB962C8B-B14F-4D97-AF65-F5344CB8AC3E}">
        <p14:creationId xmlns:p14="http://schemas.microsoft.com/office/powerpoint/2010/main" val="3216348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32607"/>
            <a:ext cx="8585200" cy="515938"/>
          </a:xfrm>
        </p:spPr>
        <p:txBody>
          <a:bodyPr/>
          <a:lstStyle/>
          <a:p>
            <a:r>
              <a:rPr lang="en-US" dirty="0" smtClean="0"/>
              <a:t>Postcards in Chattanooga</a:t>
            </a:r>
            <a:endParaRPr lang="en-GB" dirty="0"/>
          </a:p>
        </p:txBody>
      </p:sp>
      <p:sp>
        <p:nvSpPr>
          <p:cNvPr id="10" name="Rectangle 9"/>
          <p:cNvSpPr/>
          <p:nvPr/>
        </p:nvSpPr>
        <p:spPr>
          <a:xfrm>
            <a:off x="2820323" y="4279147"/>
            <a:ext cx="710451" cy="369332"/>
          </a:xfrm>
          <a:prstGeom prst="rect">
            <a:avLst/>
          </a:prstGeom>
        </p:spPr>
        <p:txBody>
          <a:bodyPr wrap="none">
            <a:spAutoFit/>
          </a:bodyPr>
          <a:lstStyle/>
          <a:p>
            <a:pPr defTabSz="457200"/>
            <a:r>
              <a:rPr lang="en-US" b="1" dirty="0" smtClean="0">
                <a:solidFill>
                  <a:prstClr val="white"/>
                </a:solidFill>
              </a:rPr>
              <a:t>1.0%</a:t>
            </a:r>
            <a:endParaRPr lang="en-GB" b="1" dirty="0">
              <a:solidFill>
                <a:prstClr val="white"/>
              </a:solidFill>
            </a:endParaRPr>
          </a:p>
        </p:txBody>
      </p:sp>
      <p:sp>
        <p:nvSpPr>
          <p:cNvPr id="11" name="Rectangle 10"/>
          <p:cNvSpPr/>
          <p:nvPr/>
        </p:nvSpPr>
        <p:spPr>
          <a:xfrm>
            <a:off x="8378894" y="4620229"/>
            <a:ext cx="710451" cy="369332"/>
          </a:xfrm>
          <a:prstGeom prst="rect">
            <a:avLst/>
          </a:prstGeom>
        </p:spPr>
        <p:txBody>
          <a:bodyPr wrap="none">
            <a:spAutoFit/>
          </a:bodyPr>
          <a:lstStyle/>
          <a:p>
            <a:pPr defTabSz="457200"/>
            <a:r>
              <a:rPr lang="en-US" b="1" dirty="0" smtClean="0">
                <a:solidFill>
                  <a:prstClr val="white"/>
                </a:solidFill>
              </a:rPr>
              <a:t>.69%</a:t>
            </a:r>
            <a:endParaRPr lang="en-GB" b="1" dirty="0">
              <a:solidFill>
                <a:prstClr val="white"/>
              </a:solidFill>
            </a:endParaRPr>
          </a:p>
        </p:txBody>
      </p:sp>
      <p:sp>
        <p:nvSpPr>
          <p:cNvPr id="8" name="Rectangle 7"/>
          <p:cNvSpPr/>
          <p:nvPr/>
        </p:nvSpPr>
        <p:spPr>
          <a:xfrm>
            <a:off x="1001488" y="1964325"/>
            <a:ext cx="4746171" cy="638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sz="1350">
              <a:solidFill>
                <a:prstClr val="white"/>
              </a:solidFill>
            </a:endParaRPr>
          </a:p>
        </p:txBody>
      </p:sp>
      <p:pic>
        <p:nvPicPr>
          <p:cNvPr id="13" name="image12.png"/>
          <p:cNvPicPr/>
          <p:nvPr/>
        </p:nvPicPr>
        <p:blipFill rotWithShape="1">
          <a:blip r:embed="rId3">
            <a:extLst>
              <a:ext uri="{28A0092B-C50C-407E-A947-70E740481C1C}">
                <a14:useLocalDpi xmlns:a14="http://schemas.microsoft.com/office/drawing/2010/main" val="0"/>
              </a:ext>
            </a:extLst>
          </a:blip>
          <a:srcRect l="-86" t="20922" b="7704"/>
          <a:stretch/>
        </p:blipFill>
        <p:spPr>
          <a:xfrm>
            <a:off x="749133" y="3981452"/>
            <a:ext cx="5118267" cy="2524125"/>
          </a:xfrm>
          <a:prstGeom prst="rect">
            <a:avLst/>
          </a:prstGeom>
          <a:ln/>
        </p:spPr>
      </p:pic>
      <p:pic>
        <p:nvPicPr>
          <p:cNvPr id="14" name="image14.png"/>
          <p:cNvPicPr/>
          <p:nvPr/>
        </p:nvPicPr>
        <p:blipFill rotWithShape="1">
          <a:blip r:embed="rId4"/>
          <a:srcRect l="3054" t="18749" r="73" b="8587"/>
          <a:stretch/>
        </p:blipFill>
        <p:spPr>
          <a:xfrm>
            <a:off x="749136" y="1281938"/>
            <a:ext cx="5118265" cy="2414574"/>
          </a:xfrm>
          <a:prstGeom prst="rect">
            <a:avLst/>
          </a:prstGeom>
          <a:ln/>
        </p:spPr>
      </p:pic>
      <p:pic>
        <p:nvPicPr>
          <p:cNvPr id="15" name="image07.png"/>
          <p:cNvPicPr/>
          <p:nvPr/>
        </p:nvPicPr>
        <p:blipFill rotWithShape="1">
          <a:blip r:embed="rId5"/>
          <a:srcRect l="3040" t="18856" b="8272"/>
          <a:stretch/>
        </p:blipFill>
        <p:spPr>
          <a:xfrm>
            <a:off x="6233366" y="1324128"/>
            <a:ext cx="5120436" cy="2381738"/>
          </a:xfrm>
          <a:prstGeom prst="rect">
            <a:avLst/>
          </a:prstGeom>
          <a:ln/>
        </p:spPr>
      </p:pic>
      <p:pic>
        <p:nvPicPr>
          <p:cNvPr id="16" name="image09.png"/>
          <p:cNvPicPr/>
          <p:nvPr/>
        </p:nvPicPr>
        <p:blipFill rotWithShape="1">
          <a:blip r:embed="rId6"/>
          <a:srcRect l="-974" t="19056" b="9921"/>
          <a:stretch/>
        </p:blipFill>
        <p:spPr>
          <a:xfrm>
            <a:off x="6070601" y="3981449"/>
            <a:ext cx="5283200" cy="2524126"/>
          </a:xfrm>
          <a:prstGeom prst="rect">
            <a:avLst/>
          </a:prstGeom>
          <a:ln/>
        </p:spPr>
      </p:pic>
    </p:spTree>
    <p:extLst>
      <p:ext uri="{BB962C8B-B14F-4D97-AF65-F5344CB8AC3E}">
        <p14:creationId xmlns:p14="http://schemas.microsoft.com/office/powerpoint/2010/main" val="2542864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(everyone)</a:t>
            </a:r>
            <a:endParaRPr lang="en-GB" dirty="0"/>
          </a:p>
        </p:txBody>
      </p:sp>
      <p:sp>
        <p:nvSpPr>
          <p:cNvPr id="4" name="Slide Number Placeholder 3"/>
          <p:cNvSpPr>
            <a:spLocks noGrp="1"/>
          </p:cNvSpPr>
          <p:nvPr>
            <p:ph type="sldNum" sz="quarter" idx="4294967295"/>
          </p:nvPr>
        </p:nvSpPr>
        <p:spPr>
          <a:xfrm>
            <a:off x="8610600" y="6356354"/>
            <a:ext cx="2743200" cy="365125"/>
          </a:xfrm>
          <a:prstGeom prst="rect">
            <a:avLst/>
          </a:prstGeom>
        </p:spPr>
        <p:txBody>
          <a:bodyPr/>
          <a:lstStyle/>
          <a:p>
            <a:pPr defTabSz="457200"/>
            <a:fld id="{378B7AA5-290A-4274-B16A-3D1717BF160A}" type="slidenum">
              <a:rPr lang="en-GB" smtClean="0">
                <a:solidFill>
                  <a:prstClr val="black">
                    <a:tint val="75000"/>
                  </a:prstClr>
                </a:solidFill>
              </a:rPr>
              <a:pPr defTabSz="457200"/>
              <a:t>22</a:t>
            </a:fld>
            <a:endParaRPr lang="en-GB">
              <a:solidFill>
                <a:prstClr val="black">
                  <a:tint val="75000"/>
                </a:prstClr>
              </a:solidFill>
            </a:endParaRPr>
          </a:p>
        </p:txBody>
      </p:sp>
      <p:graphicFrame>
        <p:nvGraphicFramePr>
          <p:cNvPr id="6" name="Chart 5"/>
          <p:cNvGraphicFramePr>
            <a:graphicFrameLocks noChangeAspect="1"/>
          </p:cNvGraphicFramePr>
          <p:nvPr>
            <p:extLst/>
          </p:nvPr>
        </p:nvGraphicFramePr>
        <p:xfrm>
          <a:off x="2307773" y="1858057"/>
          <a:ext cx="8036889" cy="40127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9742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(people of color)</a:t>
            </a:r>
            <a:endParaRPr lang="en-GB" dirty="0"/>
          </a:p>
        </p:txBody>
      </p:sp>
      <p:sp>
        <p:nvSpPr>
          <p:cNvPr id="4" name="Slide Number Placeholder 3"/>
          <p:cNvSpPr>
            <a:spLocks noGrp="1"/>
          </p:cNvSpPr>
          <p:nvPr>
            <p:ph type="sldNum" sz="quarter" idx="4294967295"/>
          </p:nvPr>
        </p:nvSpPr>
        <p:spPr>
          <a:xfrm>
            <a:off x="8610600" y="6356354"/>
            <a:ext cx="2743200" cy="365125"/>
          </a:xfrm>
          <a:prstGeom prst="rect">
            <a:avLst/>
          </a:prstGeom>
        </p:spPr>
        <p:txBody>
          <a:bodyPr/>
          <a:lstStyle/>
          <a:p>
            <a:pPr defTabSz="457200"/>
            <a:fld id="{378B7AA5-290A-4274-B16A-3D1717BF160A}" type="slidenum">
              <a:rPr lang="en-GB" smtClean="0">
                <a:solidFill>
                  <a:prstClr val="black">
                    <a:tint val="75000"/>
                  </a:prstClr>
                </a:solidFill>
              </a:rPr>
              <a:pPr defTabSz="457200"/>
              <a:t>23</a:t>
            </a:fld>
            <a:endParaRPr lang="en-GB">
              <a:solidFill>
                <a:prstClr val="black">
                  <a:tint val="75000"/>
                </a:prstClr>
              </a:solidFill>
            </a:endParaRPr>
          </a:p>
        </p:txBody>
      </p:sp>
      <p:graphicFrame>
        <p:nvGraphicFramePr>
          <p:cNvPr id="6" name="Chart 5"/>
          <p:cNvGraphicFramePr>
            <a:graphicFrameLocks noChangeAspect="1"/>
          </p:cNvGraphicFramePr>
          <p:nvPr>
            <p:extLst/>
          </p:nvPr>
        </p:nvGraphicFramePr>
        <p:xfrm>
          <a:off x="2097447" y="1778714"/>
          <a:ext cx="8250887" cy="41196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0346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dirty="0" smtClean="0"/>
              <a:t>Body Worn Video</a:t>
            </a:r>
            <a:endParaRPr lang="en-GB" dirty="0"/>
          </a:p>
        </p:txBody>
      </p:sp>
      <p:pic>
        <p:nvPicPr>
          <p:cNvPr id="4098" name="Picture 2" descr="Image result for pinnacle pr5 body worn camera"/>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188" b="18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2084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Body Worn Video RCT</a:t>
            </a:r>
            <a:endParaRPr lang="en-GB" dirty="0"/>
          </a:p>
        </p:txBody>
      </p:sp>
      <p:sp>
        <p:nvSpPr>
          <p:cNvPr id="5" name="TextBox 4"/>
          <p:cNvSpPr txBox="1"/>
          <p:nvPr/>
        </p:nvSpPr>
        <p:spPr>
          <a:xfrm>
            <a:off x="609602" y="1681272"/>
            <a:ext cx="10569844" cy="1200329"/>
          </a:xfrm>
          <a:prstGeom prst="rect">
            <a:avLst/>
          </a:prstGeom>
          <a:noFill/>
        </p:spPr>
        <p:txBody>
          <a:bodyPr wrap="square" rtlCol="0">
            <a:spAutoFit/>
          </a:bodyPr>
          <a:lstStyle/>
          <a:p>
            <a:pPr marL="342900" indent="-342900" defTabSz="457200">
              <a:buFont typeface="Arial" panose="020B0604020202020204" pitchFamily="34" charset="0"/>
              <a:buChar char="•"/>
            </a:pPr>
            <a:r>
              <a:rPr lang="en-GB" sz="2400" dirty="0" smtClean="0">
                <a:solidFill>
                  <a:prstClr val="black"/>
                </a:solidFill>
              </a:rPr>
              <a:t>1100 Officers assigned to the trial</a:t>
            </a:r>
            <a:endParaRPr lang="en-GB" sz="2400" dirty="0">
              <a:solidFill>
                <a:prstClr val="black"/>
              </a:solidFill>
            </a:endParaRPr>
          </a:p>
          <a:p>
            <a:pPr marL="342900" indent="-342900" defTabSz="457200">
              <a:buFont typeface="Arial" panose="020B0604020202020204" pitchFamily="34" charset="0"/>
              <a:buChar char="•"/>
            </a:pPr>
            <a:endParaRPr lang="en-GB" sz="2400" dirty="0">
              <a:solidFill>
                <a:prstClr val="black"/>
              </a:solidFill>
            </a:endParaRPr>
          </a:p>
          <a:p>
            <a:pPr marL="342900" indent="-342900" defTabSz="457200">
              <a:buFont typeface="Arial" panose="020B0604020202020204" pitchFamily="34" charset="0"/>
              <a:buChar char="•"/>
            </a:pPr>
            <a:r>
              <a:rPr lang="en-GB" sz="2400" dirty="0" smtClean="0">
                <a:solidFill>
                  <a:prstClr val="black"/>
                </a:solidFill>
              </a:rPr>
              <a:t>407 Officers assigned to BWV</a:t>
            </a:r>
          </a:p>
        </p:txBody>
      </p:sp>
    </p:spTree>
    <p:extLst>
      <p:ext uri="{BB962C8B-B14F-4D97-AF65-F5344CB8AC3E}">
        <p14:creationId xmlns:p14="http://schemas.microsoft.com/office/powerpoint/2010/main" val="276523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Outcomes</a:t>
            </a:r>
            <a:endParaRPr lang="en-GB" dirty="0"/>
          </a:p>
        </p:txBody>
      </p:sp>
      <p:sp>
        <p:nvSpPr>
          <p:cNvPr id="3" name="Content Placeholder 2"/>
          <p:cNvSpPr>
            <a:spLocks noGrp="1"/>
          </p:cNvSpPr>
          <p:nvPr>
            <p:ph idx="1"/>
          </p:nvPr>
        </p:nvSpPr>
        <p:spPr>
          <a:xfrm>
            <a:off x="174175" y="2460695"/>
            <a:ext cx="2837543" cy="4188078"/>
          </a:xfrm>
        </p:spPr>
        <p:txBody>
          <a:bodyPr>
            <a:normAutofit lnSpcReduction="10000"/>
          </a:bodyPr>
          <a:lstStyle/>
          <a:p>
            <a:endParaRPr lang="en-GB" sz="1400" dirty="0"/>
          </a:p>
          <a:p>
            <a:pPr marL="257175" indent="-257175">
              <a:buFontTx/>
              <a:buChar char="-"/>
            </a:pPr>
            <a:r>
              <a:rPr lang="en-GB" sz="1400" dirty="0" smtClean="0"/>
              <a:t>Complaints (how many times officers were complained about)</a:t>
            </a:r>
          </a:p>
          <a:p>
            <a:pPr marL="257175" indent="-257175">
              <a:buFontTx/>
              <a:buChar char="-"/>
            </a:pPr>
            <a:endParaRPr lang="en-GB" sz="1400" dirty="0" smtClean="0"/>
          </a:p>
          <a:p>
            <a:pPr marL="257175" indent="-257175">
              <a:buFontTx/>
              <a:buChar char="-"/>
            </a:pPr>
            <a:r>
              <a:rPr lang="en-GB" sz="1400" dirty="0" smtClean="0"/>
              <a:t>Allegations (how many specific incidents were complaints made up of)</a:t>
            </a:r>
          </a:p>
          <a:p>
            <a:pPr marL="257175" indent="-257175">
              <a:buFontTx/>
              <a:buChar char="-"/>
            </a:pPr>
            <a:endParaRPr lang="en-GB" sz="1400" dirty="0" smtClean="0"/>
          </a:p>
          <a:p>
            <a:pPr marL="257175" indent="-257175">
              <a:buFontTx/>
              <a:buChar char="-"/>
            </a:pPr>
            <a:r>
              <a:rPr lang="en-GB" sz="1400" dirty="0" smtClean="0"/>
              <a:t>Staff spells of absence</a:t>
            </a:r>
          </a:p>
          <a:p>
            <a:pPr marL="257175" indent="-257175">
              <a:buFontTx/>
              <a:buChar char="-"/>
            </a:pPr>
            <a:endParaRPr lang="en-GB" sz="1400" dirty="0" smtClean="0"/>
          </a:p>
          <a:p>
            <a:pPr marL="257175" indent="-257175">
              <a:buFontTx/>
              <a:buChar char="-"/>
            </a:pPr>
            <a:r>
              <a:rPr lang="en-GB" sz="1400" dirty="0" smtClean="0"/>
              <a:t>Number of days absent</a:t>
            </a:r>
          </a:p>
          <a:p>
            <a:pPr marL="257175" indent="-257175">
              <a:buFontTx/>
              <a:buChar char="-"/>
            </a:pPr>
            <a:endParaRPr lang="en-GB" sz="1400" dirty="0" smtClean="0"/>
          </a:p>
          <a:p>
            <a:pPr marL="257175" indent="-257175">
              <a:buFontTx/>
              <a:buChar char="-"/>
            </a:pPr>
            <a:r>
              <a:rPr lang="en-GB" sz="1400" dirty="0" smtClean="0"/>
              <a:t>Bradford scores</a:t>
            </a:r>
          </a:p>
          <a:p>
            <a:pPr marL="257175" indent="-257175">
              <a:buFontTx/>
              <a:buChar char="-"/>
            </a:pPr>
            <a:endParaRPr lang="en-GB" sz="1400" dirty="0"/>
          </a:p>
        </p:txBody>
      </p:sp>
      <p:sp>
        <p:nvSpPr>
          <p:cNvPr id="4" name="Content Placeholder 2"/>
          <p:cNvSpPr txBox="1">
            <a:spLocks/>
          </p:cNvSpPr>
          <p:nvPr/>
        </p:nvSpPr>
        <p:spPr>
          <a:xfrm>
            <a:off x="3229434" y="2460695"/>
            <a:ext cx="2837543" cy="4188078"/>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1400" dirty="0">
              <a:solidFill>
                <a:prstClr val="black"/>
              </a:solidFill>
            </a:endParaRPr>
          </a:p>
          <a:p>
            <a:pPr marL="257175" indent="-257175">
              <a:buFontTx/>
              <a:buChar char="-"/>
            </a:pPr>
            <a:r>
              <a:rPr lang="en-GB" sz="1400" dirty="0">
                <a:solidFill>
                  <a:prstClr val="black"/>
                </a:solidFill>
              </a:rPr>
              <a:t>‘Positive outcome’ as defined by ASC</a:t>
            </a:r>
          </a:p>
          <a:p>
            <a:pPr marL="257175" indent="-257175">
              <a:buFontTx/>
              <a:buChar char="-"/>
            </a:pPr>
            <a:endParaRPr lang="en-GB" sz="1400" dirty="0">
              <a:solidFill>
                <a:prstClr val="black"/>
              </a:solidFill>
            </a:endParaRPr>
          </a:p>
          <a:p>
            <a:pPr marL="257175" indent="-257175">
              <a:buFontTx/>
              <a:buChar char="-"/>
            </a:pPr>
            <a:r>
              <a:rPr lang="en-GB" sz="1400" dirty="0">
                <a:solidFill>
                  <a:prstClr val="black"/>
                </a:solidFill>
              </a:rPr>
              <a:t>Likelihood of arrest</a:t>
            </a:r>
          </a:p>
          <a:p>
            <a:pPr marL="257175" indent="-257175">
              <a:buFontTx/>
              <a:buChar char="-"/>
            </a:pPr>
            <a:endParaRPr lang="en-GB" sz="1400" dirty="0">
              <a:solidFill>
                <a:prstClr val="black"/>
              </a:solidFill>
            </a:endParaRPr>
          </a:p>
          <a:p>
            <a:pPr marL="257175" indent="-257175">
              <a:buFontTx/>
              <a:buChar char="-"/>
            </a:pPr>
            <a:r>
              <a:rPr lang="en-GB" sz="1400" dirty="0">
                <a:solidFill>
                  <a:prstClr val="black"/>
                </a:solidFill>
              </a:rPr>
              <a:t>Likelihood of BME</a:t>
            </a:r>
          </a:p>
        </p:txBody>
      </p:sp>
      <p:sp>
        <p:nvSpPr>
          <p:cNvPr id="5" name="Content Placeholder 2"/>
          <p:cNvSpPr txBox="1">
            <a:spLocks/>
          </p:cNvSpPr>
          <p:nvPr/>
        </p:nvSpPr>
        <p:spPr>
          <a:xfrm>
            <a:off x="6284692" y="2460695"/>
            <a:ext cx="2837543" cy="4188078"/>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1400" dirty="0">
              <a:solidFill>
                <a:prstClr val="black"/>
              </a:solidFill>
            </a:endParaRPr>
          </a:p>
          <a:p>
            <a:pPr marL="257175" indent="-257175">
              <a:buFontTx/>
              <a:buChar char="-"/>
            </a:pPr>
            <a:r>
              <a:rPr lang="en-GB" sz="1400" dirty="0">
                <a:solidFill>
                  <a:prstClr val="black"/>
                </a:solidFill>
              </a:rPr>
              <a:t>Whether or not a caution occurs or not as a result of an arrest</a:t>
            </a:r>
          </a:p>
          <a:p>
            <a:pPr marL="257175" indent="-257175">
              <a:buFontTx/>
              <a:buChar char="-"/>
            </a:pPr>
            <a:endParaRPr lang="en-GB" sz="1400" dirty="0">
              <a:solidFill>
                <a:prstClr val="black"/>
              </a:solidFill>
            </a:endParaRPr>
          </a:p>
          <a:p>
            <a:pPr marL="257175" indent="-257175">
              <a:buFontTx/>
              <a:buChar char="-"/>
            </a:pPr>
            <a:r>
              <a:rPr lang="en-GB" sz="1400" dirty="0">
                <a:solidFill>
                  <a:prstClr val="black"/>
                </a:solidFill>
              </a:rPr>
              <a:t>Whether or not a participant is charged with an offence as a result of an arrest</a:t>
            </a:r>
          </a:p>
        </p:txBody>
      </p:sp>
      <p:sp>
        <p:nvSpPr>
          <p:cNvPr id="6" name="Content Placeholder 2"/>
          <p:cNvSpPr txBox="1">
            <a:spLocks/>
          </p:cNvSpPr>
          <p:nvPr/>
        </p:nvSpPr>
        <p:spPr>
          <a:xfrm>
            <a:off x="9339951" y="2460695"/>
            <a:ext cx="2837543" cy="4188078"/>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1400" dirty="0">
              <a:solidFill>
                <a:prstClr val="black"/>
              </a:solidFill>
            </a:endParaRPr>
          </a:p>
          <a:p>
            <a:pPr marL="257175" indent="-257175">
              <a:buFontTx/>
              <a:buChar char="-"/>
            </a:pPr>
            <a:r>
              <a:rPr lang="en-GB" sz="1400" dirty="0">
                <a:solidFill>
                  <a:prstClr val="black"/>
                </a:solidFill>
              </a:rPr>
              <a:t>Whether a decision is taken to prosecute</a:t>
            </a:r>
          </a:p>
          <a:p>
            <a:pPr marL="257175" indent="-257175">
              <a:buFontTx/>
              <a:buChar char="-"/>
            </a:pPr>
            <a:endParaRPr lang="en-GB" sz="1400" dirty="0">
              <a:solidFill>
                <a:prstClr val="black"/>
              </a:solidFill>
            </a:endParaRPr>
          </a:p>
          <a:p>
            <a:pPr marL="257175" indent="-257175">
              <a:buFontTx/>
              <a:buChar char="-"/>
            </a:pPr>
            <a:r>
              <a:rPr lang="en-GB" sz="1400" dirty="0">
                <a:solidFill>
                  <a:prstClr val="black"/>
                </a:solidFill>
              </a:rPr>
              <a:t>Whether a successful prosecution occurs</a:t>
            </a:r>
          </a:p>
          <a:p>
            <a:pPr marL="257175" indent="-257175">
              <a:buFontTx/>
              <a:buChar char="-"/>
            </a:pPr>
            <a:endParaRPr lang="en-GB" sz="1400" dirty="0">
              <a:solidFill>
                <a:prstClr val="black"/>
              </a:solidFill>
            </a:endParaRPr>
          </a:p>
        </p:txBody>
      </p:sp>
      <p:sp>
        <p:nvSpPr>
          <p:cNvPr id="8" name="Rectangle 7"/>
          <p:cNvSpPr/>
          <p:nvPr/>
        </p:nvSpPr>
        <p:spPr>
          <a:xfrm>
            <a:off x="304802" y="1981160"/>
            <a:ext cx="1981201" cy="323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350" dirty="0">
                <a:solidFill>
                  <a:prstClr val="white"/>
                </a:solidFill>
              </a:rPr>
              <a:t>Staff outcomes</a:t>
            </a:r>
          </a:p>
        </p:txBody>
      </p:sp>
      <p:sp>
        <p:nvSpPr>
          <p:cNvPr id="9" name="Rectangle 8"/>
          <p:cNvSpPr/>
          <p:nvPr/>
        </p:nvSpPr>
        <p:spPr>
          <a:xfrm>
            <a:off x="3447146" y="1981160"/>
            <a:ext cx="1981201" cy="323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350" dirty="0">
                <a:solidFill>
                  <a:prstClr val="white"/>
                </a:solidFill>
              </a:rPr>
              <a:t>Stop and search</a:t>
            </a:r>
          </a:p>
        </p:txBody>
      </p:sp>
      <p:sp>
        <p:nvSpPr>
          <p:cNvPr id="10" name="Rectangle 9"/>
          <p:cNvSpPr/>
          <p:nvPr/>
        </p:nvSpPr>
        <p:spPr>
          <a:xfrm>
            <a:off x="6589487" y="1963689"/>
            <a:ext cx="2162628" cy="323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350" dirty="0" smtClean="0">
                <a:solidFill>
                  <a:prstClr val="white"/>
                </a:solidFill>
              </a:rPr>
              <a:t>Arrest outcome</a:t>
            </a:r>
            <a:endParaRPr lang="en-GB" sz="1350" dirty="0">
              <a:solidFill>
                <a:prstClr val="white"/>
              </a:solidFill>
            </a:endParaRPr>
          </a:p>
        </p:txBody>
      </p:sp>
      <p:sp>
        <p:nvSpPr>
          <p:cNvPr id="11" name="Rectangle 10"/>
          <p:cNvSpPr/>
          <p:nvPr/>
        </p:nvSpPr>
        <p:spPr>
          <a:xfrm>
            <a:off x="9731833" y="1963688"/>
            <a:ext cx="1981201" cy="323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350" dirty="0" smtClean="0">
                <a:solidFill>
                  <a:prstClr val="white"/>
                </a:solidFill>
              </a:rPr>
              <a:t>Justice outcome</a:t>
            </a:r>
            <a:endParaRPr lang="en-GB" sz="1350" dirty="0">
              <a:solidFill>
                <a:prstClr val="white"/>
              </a:solidFill>
            </a:endParaRPr>
          </a:p>
        </p:txBody>
      </p:sp>
    </p:spTree>
    <p:extLst>
      <p:ext uri="{BB962C8B-B14F-4D97-AF65-F5344CB8AC3E}">
        <p14:creationId xmlns:p14="http://schemas.microsoft.com/office/powerpoint/2010/main" val="1233805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Staff outcomes - sickness</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569" y="1656317"/>
            <a:ext cx="8619971" cy="4693196"/>
          </a:xfrm>
          <a:prstGeom prst="rect">
            <a:avLst/>
          </a:prstGeom>
        </p:spPr>
      </p:pic>
    </p:spTree>
    <p:extLst>
      <p:ext uri="{BB962C8B-B14F-4D97-AF65-F5344CB8AC3E}">
        <p14:creationId xmlns:p14="http://schemas.microsoft.com/office/powerpoint/2010/main" val="9395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Staff outcomes - sickness</a:t>
            </a:r>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7842" y="1442873"/>
            <a:ext cx="9009679" cy="4905374"/>
          </a:xfrm>
          <a:prstGeom prst="rect">
            <a:avLst/>
          </a:prstGeom>
        </p:spPr>
      </p:pic>
    </p:spTree>
    <p:extLst>
      <p:ext uri="{BB962C8B-B14F-4D97-AF65-F5344CB8AC3E}">
        <p14:creationId xmlns:p14="http://schemas.microsoft.com/office/powerpoint/2010/main" val="19322687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Staff outcomes – Bradford score for absenteeism</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315" y="1593627"/>
            <a:ext cx="8855560" cy="4821463"/>
          </a:xfrm>
          <a:prstGeom prst="rect">
            <a:avLst/>
          </a:prstGeom>
        </p:spPr>
      </p:pic>
    </p:spTree>
    <p:extLst>
      <p:ext uri="{BB962C8B-B14F-4D97-AF65-F5344CB8AC3E}">
        <p14:creationId xmlns:p14="http://schemas.microsoft.com/office/powerpoint/2010/main" val="764850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Behavioural Insights </a:t>
            </a:r>
            <a:r>
              <a:rPr lang="en-GB" dirty="0" smtClean="0"/>
              <a:t>in Policing</a:t>
            </a:r>
            <a:endParaRPr lang="en-GB" dirty="0"/>
          </a:p>
        </p:txBody>
      </p:sp>
      <p:sp>
        <p:nvSpPr>
          <p:cNvPr id="3" name="Subtitle 2"/>
          <p:cNvSpPr>
            <a:spLocks noGrp="1"/>
          </p:cNvSpPr>
          <p:nvPr>
            <p:ph type="subTitle" idx="1"/>
          </p:nvPr>
        </p:nvSpPr>
        <p:spPr/>
        <p:txBody>
          <a:bodyPr/>
          <a:lstStyle/>
          <a:p>
            <a:r>
              <a:rPr lang="en-GB" dirty="0" smtClean="0"/>
              <a:t>Simon Ruda</a:t>
            </a:r>
            <a:endParaRPr lang="en-GB" dirty="0"/>
          </a:p>
        </p:txBody>
      </p:sp>
    </p:spTree>
    <p:extLst>
      <p:ext uri="{BB962C8B-B14F-4D97-AF65-F5344CB8AC3E}">
        <p14:creationId xmlns:p14="http://schemas.microsoft.com/office/powerpoint/2010/main" val="19562198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Staff outcomes - complaints</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824" y="1485907"/>
            <a:ext cx="8488816" cy="4621787"/>
          </a:xfrm>
          <a:prstGeom prst="rect">
            <a:avLst/>
          </a:prstGeom>
        </p:spPr>
      </p:pic>
    </p:spTree>
    <p:extLst>
      <p:ext uri="{BB962C8B-B14F-4D97-AF65-F5344CB8AC3E}">
        <p14:creationId xmlns:p14="http://schemas.microsoft.com/office/powerpoint/2010/main" val="22881135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Staff outcomes - complaints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6216" y="1626012"/>
            <a:ext cx="8731251" cy="4753783"/>
          </a:xfrm>
          <a:prstGeom prst="rect">
            <a:avLst/>
          </a:prstGeom>
        </p:spPr>
      </p:pic>
    </p:spTree>
    <p:extLst>
      <p:ext uri="{BB962C8B-B14F-4D97-AF65-F5344CB8AC3E}">
        <p14:creationId xmlns:p14="http://schemas.microsoft.com/office/powerpoint/2010/main" val="31355064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Stop and search – trial pairings</a:t>
            </a:r>
            <a:endParaRPr lang="en-GB" dirty="0"/>
          </a:p>
        </p:txBody>
      </p:sp>
      <p:sp>
        <p:nvSpPr>
          <p:cNvPr id="8" name="Rectangle 7"/>
          <p:cNvSpPr/>
          <p:nvPr/>
        </p:nvSpPr>
        <p:spPr>
          <a:xfrm>
            <a:off x="3445868" y="2292654"/>
            <a:ext cx="2600325" cy="13358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350" dirty="0">
                <a:solidFill>
                  <a:srgbClr val="1D1D1C"/>
                </a:solidFill>
              </a:rPr>
              <a:t>Camera + Camera</a:t>
            </a:r>
          </a:p>
        </p:txBody>
      </p:sp>
      <p:sp>
        <p:nvSpPr>
          <p:cNvPr id="9" name="Rectangle 8"/>
          <p:cNvSpPr/>
          <p:nvPr/>
        </p:nvSpPr>
        <p:spPr>
          <a:xfrm>
            <a:off x="6608168" y="3935716"/>
            <a:ext cx="2600325" cy="13358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350" dirty="0">
                <a:solidFill>
                  <a:srgbClr val="1D1D1C"/>
                </a:solidFill>
              </a:rPr>
              <a:t>No Camera + No Camera</a:t>
            </a:r>
          </a:p>
        </p:txBody>
      </p:sp>
      <p:sp>
        <p:nvSpPr>
          <p:cNvPr id="10" name="Rectangle 9"/>
          <p:cNvSpPr/>
          <p:nvPr/>
        </p:nvSpPr>
        <p:spPr>
          <a:xfrm>
            <a:off x="3445868" y="3935716"/>
            <a:ext cx="2600325" cy="13358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350" dirty="0">
                <a:solidFill>
                  <a:srgbClr val="1D1D1C"/>
                </a:solidFill>
              </a:rPr>
              <a:t>No Camera + Camera</a:t>
            </a:r>
          </a:p>
        </p:txBody>
      </p:sp>
      <p:sp>
        <p:nvSpPr>
          <p:cNvPr id="11" name="Rectangle 10"/>
          <p:cNvSpPr/>
          <p:nvPr/>
        </p:nvSpPr>
        <p:spPr>
          <a:xfrm>
            <a:off x="6608168" y="2292654"/>
            <a:ext cx="2600325" cy="13358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350" dirty="0">
                <a:solidFill>
                  <a:srgbClr val="1D1D1C"/>
                </a:solidFill>
              </a:rPr>
              <a:t>Camera + No Camera</a:t>
            </a:r>
          </a:p>
        </p:txBody>
      </p:sp>
    </p:spTree>
    <p:extLst>
      <p:ext uri="{BB962C8B-B14F-4D97-AF65-F5344CB8AC3E}">
        <p14:creationId xmlns:p14="http://schemas.microsoft.com/office/powerpoint/2010/main" val="227679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11"/>
                                        </p:tgtEl>
                                        <p:attrNameLst>
                                          <p:attrName>style.color</p:attrName>
                                        </p:attrNameLst>
                                      </p:cBhvr>
                                      <p:by>
                                        <p:hsl h="0" s="-12549" l="-25098"/>
                                      </p:by>
                                    </p:animClr>
                                    <p:animClr clrSpc="hsl" dir="cw">
                                      <p:cBhvr>
                                        <p:cTn id="7" dur="500" fill="hold"/>
                                        <p:tgtEl>
                                          <p:spTgt spid="11"/>
                                        </p:tgtEl>
                                        <p:attrNameLst>
                                          <p:attrName>fillcolor</p:attrName>
                                        </p:attrNameLst>
                                      </p:cBhvr>
                                      <p:by>
                                        <p:hsl h="0" s="-12549" l="-25098"/>
                                      </p:by>
                                    </p:animClr>
                                    <p:animClr clrSpc="hsl" dir="cw">
                                      <p:cBhvr>
                                        <p:cTn id="8" dur="500" fill="hold"/>
                                        <p:tgtEl>
                                          <p:spTgt spid="11"/>
                                        </p:tgtEl>
                                        <p:attrNameLst>
                                          <p:attrName>stroke.color</p:attrName>
                                        </p:attrNameLst>
                                      </p:cBhvr>
                                      <p:by>
                                        <p:hsl h="0" s="-12549" l="-25098"/>
                                      </p:by>
                                    </p:animClr>
                                    <p:set>
                                      <p:cBhvr>
                                        <p:cTn id="9" dur="500" fill="hold"/>
                                        <p:tgtEl>
                                          <p:spTgt spid="11"/>
                                        </p:tgtEl>
                                        <p:attrNameLst>
                                          <p:attrName>fill.type</p:attrName>
                                        </p:attrNameLst>
                                      </p:cBhvr>
                                      <p:to>
                                        <p:strVal val="solid"/>
                                      </p:to>
                                    </p:set>
                                  </p:childTnLst>
                                </p:cTn>
                              </p:par>
                              <p:par>
                                <p:cTn id="10" presetID="24" presetClass="emph" presetSubtype="0" fill="hold" grpId="0" nodeType="withEffect">
                                  <p:stCondLst>
                                    <p:cond delay="0"/>
                                  </p:stCondLst>
                                  <p:childTnLst>
                                    <p:animClr clrSpc="hsl" dir="cw">
                                      <p:cBhvr override="childStyle">
                                        <p:cTn id="11" dur="500" fill="hold"/>
                                        <p:tgtEl>
                                          <p:spTgt spid="8"/>
                                        </p:tgtEl>
                                        <p:attrNameLst>
                                          <p:attrName>style.color</p:attrName>
                                        </p:attrNameLst>
                                      </p:cBhvr>
                                      <p:by>
                                        <p:hsl h="0" s="-12549" l="-25098"/>
                                      </p:by>
                                    </p:animClr>
                                    <p:animClr clrSpc="hsl" dir="cw">
                                      <p:cBhvr>
                                        <p:cTn id="12" dur="500" fill="hold"/>
                                        <p:tgtEl>
                                          <p:spTgt spid="8"/>
                                        </p:tgtEl>
                                        <p:attrNameLst>
                                          <p:attrName>fillcolor</p:attrName>
                                        </p:attrNameLst>
                                      </p:cBhvr>
                                      <p:by>
                                        <p:hsl h="0" s="-12549" l="-25098"/>
                                      </p:by>
                                    </p:animClr>
                                    <p:animClr clrSpc="hsl" dir="cw">
                                      <p:cBhvr>
                                        <p:cTn id="13" dur="500" fill="hold"/>
                                        <p:tgtEl>
                                          <p:spTgt spid="8"/>
                                        </p:tgtEl>
                                        <p:attrNameLst>
                                          <p:attrName>stroke.color</p:attrName>
                                        </p:attrNameLst>
                                      </p:cBhvr>
                                      <p:by>
                                        <p:hsl h="0" s="-12549" l="-25098"/>
                                      </p:by>
                                    </p:animClr>
                                    <p:set>
                                      <p:cBhvr>
                                        <p:cTn id="14" dur="500" fill="hold"/>
                                        <p:tgtEl>
                                          <p:spTgt spid="8"/>
                                        </p:tgtEl>
                                        <p:attrNameLst>
                                          <p:attrName>fill.type</p:attrName>
                                        </p:attrNameLst>
                                      </p:cBhvr>
                                      <p:to>
                                        <p:strVal val="solid"/>
                                      </p:to>
                                    </p:set>
                                  </p:childTnLst>
                                </p:cTn>
                              </p:par>
                              <p:par>
                                <p:cTn id="15" presetID="24" presetClass="emph" presetSubtype="0" fill="hold" grpId="0" nodeType="withEffect">
                                  <p:stCondLst>
                                    <p:cond delay="0"/>
                                  </p:stCondLst>
                                  <p:childTnLst>
                                    <p:animClr clrSpc="hsl" dir="cw">
                                      <p:cBhvr override="childStyle">
                                        <p:cTn id="16" dur="500" fill="hold"/>
                                        <p:tgtEl>
                                          <p:spTgt spid="10"/>
                                        </p:tgtEl>
                                        <p:attrNameLst>
                                          <p:attrName>style.color</p:attrName>
                                        </p:attrNameLst>
                                      </p:cBhvr>
                                      <p:by>
                                        <p:hsl h="0" s="-12549" l="-25098"/>
                                      </p:by>
                                    </p:animClr>
                                    <p:animClr clrSpc="hsl" dir="cw">
                                      <p:cBhvr>
                                        <p:cTn id="17" dur="500" fill="hold"/>
                                        <p:tgtEl>
                                          <p:spTgt spid="10"/>
                                        </p:tgtEl>
                                        <p:attrNameLst>
                                          <p:attrName>fillcolor</p:attrName>
                                        </p:attrNameLst>
                                      </p:cBhvr>
                                      <p:by>
                                        <p:hsl h="0" s="-12549" l="-25098"/>
                                      </p:by>
                                    </p:animClr>
                                    <p:animClr clrSpc="hsl" dir="cw">
                                      <p:cBhvr>
                                        <p:cTn id="18" dur="500" fill="hold"/>
                                        <p:tgtEl>
                                          <p:spTgt spid="10"/>
                                        </p:tgtEl>
                                        <p:attrNameLst>
                                          <p:attrName>stroke.color</p:attrName>
                                        </p:attrNameLst>
                                      </p:cBhvr>
                                      <p:by>
                                        <p:hsl h="0" s="-12549" l="-25098"/>
                                      </p:by>
                                    </p:animClr>
                                    <p:set>
                                      <p:cBhvr>
                                        <p:cTn id="19" dur="5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Stop and Search - BME</a:t>
            </a:r>
            <a:endParaRPr lang="en-GB" dirty="0"/>
          </a:p>
        </p:txBody>
      </p:sp>
      <p:pic>
        <p:nvPicPr>
          <p:cNvPr id="4" name="pasted-image.png"/>
          <p:cNvPicPr/>
          <p:nvPr/>
        </p:nvPicPr>
        <p:blipFill>
          <a:blip r:embed="rId2">
            <a:extLst/>
          </a:blip>
          <a:stretch>
            <a:fillRect/>
          </a:stretch>
        </p:blipFill>
        <p:spPr>
          <a:xfrm>
            <a:off x="1978191" y="1940396"/>
            <a:ext cx="7642013" cy="4160520"/>
          </a:xfrm>
          <a:prstGeom prst="rect">
            <a:avLst/>
          </a:prstGeom>
          <a:ln w="12700">
            <a:miter lim="400000"/>
          </a:ln>
        </p:spPr>
      </p:pic>
    </p:spTree>
    <p:extLst>
      <p:ext uri="{BB962C8B-B14F-4D97-AF65-F5344CB8AC3E}">
        <p14:creationId xmlns:p14="http://schemas.microsoft.com/office/powerpoint/2010/main" val="41927296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sted-image.png"/>
          <p:cNvPicPr/>
          <p:nvPr/>
        </p:nvPicPr>
        <p:blipFill>
          <a:blip r:embed="rId2">
            <a:extLst/>
          </a:blip>
          <a:stretch>
            <a:fillRect/>
          </a:stretch>
        </p:blipFill>
        <p:spPr>
          <a:xfrm>
            <a:off x="2584705" y="1889760"/>
            <a:ext cx="7347712" cy="4059936"/>
          </a:xfrm>
          <a:prstGeom prst="rect">
            <a:avLst/>
          </a:prstGeom>
          <a:ln w="12700">
            <a:miter lim="400000"/>
          </a:ln>
        </p:spPr>
      </p:pic>
      <p:sp>
        <p:nvSpPr>
          <p:cNvPr id="5" name="Title 1"/>
          <p:cNvSpPr>
            <a:spLocks noGrp="1"/>
          </p:cNvSpPr>
          <p:nvPr>
            <p:ph type="title"/>
          </p:nvPr>
        </p:nvSpPr>
        <p:spPr>
          <a:xfrm>
            <a:off x="609600" y="274639"/>
            <a:ext cx="8585200" cy="850107"/>
          </a:xfrm>
        </p:spPr>
        <p:txBody>
          <a:bodyPr/>
          <a:lstStyle/>
          <a:p>
            <a:r>
              <a:rPr lang="en-GB" dirty="0" smtClean="0"/>
              <a:t>Positive outcome (non-NFA)</a:t>
            </a:r>
            <a:endParaRPr lang="en-GB" dirty="0"/>
          </a:p>
        </p:txBody>
      </p:sp>
    </p:spTree>
    <p:extLst>
      <p:ext uri="{BB962C8B-B14F-4D97-AF65-F5344CB8AC3E}">
        <p14:creationId xmlns:p14="http://schemas.microsoft.com/office/powerpoint/2010/main" val="2985463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Positive outcome (non-NFA)</a:t>
            </a:r>
            <a:endParaRPr lang="en-GB" dirty="0"/>
          </a:p>
        </p:txBody>
      </p:sp>
      <p:pic>
        <p:nvPicPr>
          <p:cNvPr id="4" name="pasted-image.png"/>
          <p:cNvPicPr/>
          <p:nvPr/>
        </p:nvPicPr>
        <p:blipFill>
          <a:blip r:embed="rId2">
            <a:extLst/>
          </a:blip>
          <a:stretch>
            <a:fillRect/>
          </a:stretch>
        </p:blipFill>
        <p:spPr>
          <a:xfrm>
            <a:off x="2144947" y="1897380"/>
            <a:ext cx="7642013" cy="4160520"/>
          </a:xfrm>
          <a:prstGeom prst="rect">
            <a:avLst/>
          </a:prstGeom>
          <a:ln w="12700">
            <a:miter lim="400000"/>
          </a:ln>
        </p:spPr>
      </p:pic>
    </p:spTree>
    <p:extLst>
      <p:ext uri="{BB962C8B-B14F-4D97-AF65-F5344CB8AC3E}">
        <p14:creationId xmlns:p14="http://schemas.microsoft.com/office/powerpoint/2010/main" val="162011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Stop and Search outcomes - arrests</a:t>
            </a:r>
            <a:endParaRPr lang="en-GB" dirty="0"/>
          </a:p>
        </p:txBody>
      </p:sp>
      <p:pic>
        <p:nvPicPr>
          <p:cNvPr id="4" name="pasted-image.png"/>
          <p:cNvPicPr/>
          <p:nvPr/>
        </p:nvPicPr>
        <p:blipFill>
          <a:blip r:embed="rId2">
            <a:extLst/>
          </a:blip>
          <a:stretch>
            <a:fillRect/>
          </a:stretch>
        </p:blipFill>
        <p:spPr>
          <a:xfrm>
            <a:off x="2149100" y="1431011"/>
            <a:ext cx="8002361" cy="4814806"/>
          </a:xfrm>
          <a:prstGeom prst="rect">
            <a:avLst/>
          </a:prstGeom>
          <a:ln w="12700">
            <a:miter lim="400000"/>
          </a:ln>
        </p:spPr>
      </p:pic>
    </p:spTree>
    <p:extLst>
      <p:ext uri="{BB962C8B-B14F-4D97-AF65-F5344CB8AC3E}">
        <p14:creationId xmlns:p14="http://schemas.microsoft.com/office/powerpoint/2010/main" val="35669404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Stop and Search outcomes - arrests</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839" y="1474937"/>
            <a:ext cx="8947688" cy="4871623"/>
          </a:xfrm>
          <a:prstGeom prst="rect">
            <a:avLst/>
          </a:prstGeom>
        </p:spPr>
      </p:pic>
    </p:spTree>
    <p:extLst>
      <p:ext uri="{BB962C8B-B14F-4D97-AF65-F5344CB8AC3E}">
        <p14:creationId xmlns:p14="http://schemas.microsoft.com/office/powerpoint/2010/main" val="28749806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Justice outcomes - prosecution</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557" y="1506269"/>
            <a:ext cx="8847435" cy="4817040"/>
          </a:xfrm>
          <a:prstGeom prst="rect">
            <a:avLst/>
          </a:prstGeom>
        </p:spPr>
      </p:pic>
    </p:spTree>
    <p:extLst>
      <p:ext uri="{BB962C8B-B14F-4D97-AF65-F5344CB8AC3E}">
        <p14:creationId xmlns:p14="http://schemas.microsoft.com/office/powerpoint/2010/main" val="12392990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Justice outcomes - prosecution</a:t>
            </a:r>
            <a:endParaRPr lang="en-GB" dirty="0"/>
          </a:p>
        </p:txBody>
      </p:sp>
      <p:pic>
        <p:nvPicPr>
          <p:cNvPr id="6" name="3627534E-1007-4D4B-96AC-247ED9CD5CCE" descr="788FC2F2-C42B-4966-81EE-41B2A8C8ACE3@moov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421" y="1583761"/>
            <a:ext cx="8373139" cy="45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9384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Behavioural insights applied to policing</a:t>
            </a:r>
            <a:endParaRPr lang="en-GB" dirty="0"/>
          </a:p>
        </p:txBody>
      </p:sp>
      <p:pic>
        <p:nvPicPr>
          <p:cNvPr id="5" name="Picture 4" descr="http://www.alternet.org/files/story_images/brain_works.jpg"/>
          <p:cNvPicPr>
            <a:picLocks noChangeAspect="1" noChangeArrowheads="1"/>
          </p:cNvPicPr>
          <p:nvPr/>
        </p:nvPicPr>
        <p:blipFill>
          <a:blip r:embed="rId2" cstate="print">
            <a:lum bright="10000"/>
          </a:blip>
          <a:srcRect b="5405"/>
          <a:stretch>
            <a:fillRect/>
          </a:stretch>
        </p:blipFill>
        <p:spPr bwMode="auto">
          <a:xfrm>
            <a:off x="570116" y="2132858"/>
            <a:ext cx="6186285" cy="3177577"/>
          </a:xfrm>
          <a:prstGeom prst="rect">
            <a:avLst/>
          </a:prstGeom>
          <a:noFill/>
        </p:spPr>
      </p:pic>
      <p:sp>
        <p:nvSpPr>
          <p:cNvPr id="6" name="TextBox 5"/>
          <p:cNvSpPr txBox="1"/>
          <p:nvPr/>
        </p:nvSpPr>
        <p:spPr>
          <a:xfrm rot="20663457">
            <a:off x="6812072" y="1807865"/>
            <a:ext cx="1618445" cy="476726"/>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457200"/>
            <a:r>
              <a:rPr lang="en-GB" sz="2200" b="1" dirty="0" smtClean="0">
                <a:solidFill>
                  <a:prstClr val="black"/>
                </a:solidFill>
              </a:rPr>
              <a:t>Biases</a:t>
            </a:r>
            <a:endParaRPr lang="en-GB" sz="2200" b="1" dirty="0">
              <a:solidFill>
                <a:prstClr val="black"/>
              </a:solidFill>
            </a:endParaRPr>
          </a:p>
        </p:txBody>
      </p:sp>
      <p:sp>
        <p:nvSpPr>
          <p:cNvPr id="7" name="TextBox 6"/>
          <p:cNvSpPr txBox="1"/>
          <p:nvPr/>
        </p:nvSpPr>
        <p:spPr>
          <a:xfrm rot="844535">
            <a:off x="7238155" y="3251729"/>
            <a:ext cx="2950485" cy="476726"/>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457200"/>
            <a:r>
              <a:rPr lang="en-GB" sz="2200" b="1" dirty="0" smtClean="0">
                <a:solidFill>
                  <a:prstClr val="black"/>
                </a:solidFill>
              </a:rPr>
              <a:t>Rules of thumb</a:t>
            </a:r>
            <a:endParaRPr lang="en-GB" sz="2200" b="1" dirty="0">
              <a:solidFill>
                <a:prstClr val="black"/>
              </a:solidFill>
            </a:endParaRPr>
          </a:p>
        </p:txBody>
      </p:sp>
      <p:sp>
        <p:nvSpPr>
          <p:cNvPr id="8" name="TextBox 7"/>
          <p:cNvSpPr txBox="1"/>
          <p:nvPr/>
        </p:nvSpPr>
        <p:spPr>
          <a:xfrm rot="21148856">
            <a:off x="6168355" y="4901029"/>
            <a:ext cx="2073592" cy="476726"/>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457200"/>
            <a:r>
              <a:rPr lang="en-GB" sz="2200" b="1" dirty="0" smtClean="0">
                <a:solidFill>
                  <a:prstClr val="black"/>
                </a:solidFill>
              </a:rPr>
              <a:t>Emotions</a:t>
            </a:r>
            <a:endParaRPr lang="en-GB" sz="2200" b="1" dirty="0">
              <a:solidFill>
                <a:prstClr val="black"/>
              </a:solidFill>
            </a:endParaRPr>
          </a:p>
        </p:txBody>
      </p:sp>
      <p:sp>
        <p:nvSpPr>
          <p:cNvPr id="9" name="TextBox 8"/>
          <p:cNvSpPr txBox="1"/>
          <p:nvPr/>
        </p:nvSpPr>
        <p:spPr>
          <a:xfrm rot="21148856">
            <a:off x="8042718" y="5721896"/>
            <a:ext cx="3179705" cy="476726"/>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457200"/>
            <a:r>
              <a:rPr lang="en-GB" sz="2200" b="1" dirty="0" smtClean="0">
                <a:solidFill>
                  <a:prstClr val="black"/>
                </a:solidFill>
              </a:rPr>
              <a:t>Social influence</a:t>
            </a:r>
            <a:endParaRPr lang="en-GB" sz="2200" b="1" dirty="0">
              <a:solidFill>
                <a:prstClr val="black"/>
              </a:solidFill>
            </a:endParaRPr>
          </a:p>
        </p:txBody>
      </p:sp>
      <p:sp>
        <p:nvSpPr>
          <p:cNvPr id="10" name="TextBox 9"/>
          <p:cNvSpPr txBox="1"/>
          <p:nvPr/>
        </p:nvSpPr>
        <p:spPr>
          <a:xfrm rot="21325462">
            <a:off x="8859562" y="4324599"/>
            <a:ext cx="2488796" cy="476726"/>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457200"/>
            <a:r>
              <a:rPr lang="en-GB" sz="2200" b="1" dirty="0" smtClean="0">
                <a:solidFill>
                  <a:prstClr val="black"/>
                </a:solidFill>
              </a:rPr>
              <a:t>Stereotypes</a:t>
            </a:r>
            <a:endParaRPr lang="en-GB" sz="2200" b="1" dirty="0">
              <a:solidFill>
                <a:prstClr val="black"/>
              </a:solidFill>
            </a:endParaRPr>
          </a:p>
        </p:txBody>
      </p:sp>
      <p:sp>
        <p:nvSpPr>
          <p:cNvPr id="11" name="TextBox 10"/>
          <p:cNvSpPr txBox="1"/>
          <p:nvPr/>
        </p:nvSpPr>
        <p:spPr>
          <a:xfrm rot="21148856">
            <a:off x="8634192" y="2291407"/>
            <a:ext cx="2620741" cy="476726"/>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457200"/>
            <a:r>
              <a:rPr lang="en-GB" sz="2200" b="1" dirty="0" smtClean="0">
                <a:solidFill>
                  <a:prstClr val="black"/>
                </a:solidFill>
              </a:rPr>
              <a:t>Assumptions</a:t>
            </a:r>
            <a:endParaRPr lang="en-GB" sz="2200" b="1" dirty="0">
              <a:solidFill>
                <a:prstClr val="black"/>
              </a:solidFill>
            </a:endParaRPr>
          </a:p>
        </p:txBody>
      </p:sp>
    </p:spTree>
    <p:extLst>
      <p:ext uri="{BB962C8B-B14F-4D97-AF65-F5344CB8AC3E}">
        <p14:creationId xmlns:p14="http://schemas.microsoft.com/office/powerpoint/2010/main" val="70391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dirty="0" smtClean="0"/>
              <a:t>Reducing reoffending</a:t>
            </a:r>
            <a:endParaRPr lang="en-GB" dirty="0"/>
          </a:p>
        </p:txBody>
      </p:sp>
      <p:pic>
        <p:nvPicPr>
          <p:cNvPr id="5122" name="Picture 2" descr="Image result for police custody"/>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23092" r="2309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5298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Cell wall message</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328" y="1491934"/>
            <a:ext cx="10581405" cy="4761633"/>
          </a:xfrm>
          <a:prstGeom prst="rect">
            <a:avLst/>
          </a:prstGeom>
        </p:spPr>
      </p:pic>
    </p:spTree>
    <p:extLst>
      <p:ext uri="{BB962C8B-B14F-4D97-AF65-F5344CB8AC3E}">
        <p14:creationId xmlns:p14="http://schemas.microsoft.com/office/powerpoint/2010/main" val="981711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 arrested within 3 months</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099" y="1475230"/>
            <a:ext cx="8285567" cy="4511127"/>
          </a:xfrm>
          <a:prstGeom prst="rect">
            <a:avLst/>
          </a:prstGeom>
        </p:spPr>
      </p:pic>
    </p:spTree>
    <p:extLst>
      <p:ext uri="{BB962C8B-B14F-4D97-AF65-F5344CB8AC3E}">
        <p14:creationId xmlns:p14="http://schemas.microsoft.com/office/powerpoint/2010/main" val="2054522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 arrested within 5 months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1092" y="1611271"/>
            <a:ext cx="8283247" cy="4509864"/>
          </a:xfrm>
          <a:prstGeom prst="rect">
            <a:avLst/>
          </a:prstGeom>
        </p:spPr>
      </p:pic>
    </p:spTree>
    <p:extLst>
      <p:ext uri="{BB962C8B-B14F-4D97-AF65-F5344CB8AC3E}">
        <p14:creationId xmlns:p14="http://schemas.microsoft.com/office/powerpoint/2010/main" val="5204070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 arrested within </a:t>
            </a:r>
            <a:r>
              <a:rPr lang="en-GB" dirty="0"/>
              <a:t>3</a:t>
            </a:r>
            <a:r>
              <a:rPr lang="en-GB" dirty="0" smtClean="0"/>
              <a:t> months – CHI</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3819" y="1395106"/>
            <a:ext cx="8926164" cy="4859904"/>
          </a:xfrm>
          <a:prstGeom prst="rect">
            <a:avLst/>
          </a:prstGeom>
        </p:spPr>
      </p:pic>
    </p:spTree>
    <p:extLst>
      <p:ext uri="{BB962C8B-B14F-4D97-AF65-F5344CB8AC3E}">
        <p14:creationId xmlns:p14="http://schemas.microsoft.com/office/powerpoint/2010/main" val="6263978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 arrested within 5 months – theft only</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7117" y="1425501"/>
            <a:ext cx="8753824" cy="4766073"/>
          </a:xfrm>
          <a:prstGeom prst="rect">
            <a:avLst/>
          </a:prstGeom>
        </p:spPr>
      </p:pic>
    </p:spTree>
    <p:extLst>
      <p:ext uri="{BB962C8B-B14F-4D97-AF65-F5344CB8AC3E}">
        <p14:creationId xmlns:p14="http://schemas.microsoft.com/office/powerpoint/2010/main" val="4294042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 arrested within 5 months – criminal damage only</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7472" y="1496138"/>
            <a:ext cx="9071429" cy="4938996"/>
          </a:xfrm>
          <a:prstGeom prst="rect">
            <a:avLst/>
          </a:prstGeom>
        </p:spPr>
      </p:pic>
    </p:spTree>
    <p:extLst>
      <p:ext uri="{BB962C8B-B14F-4D97-AF65-F5344CB8AC3E}">
        <p14:creationId xmlns:p14="http://schemas.microsoft.com/office/powerpoint/2010/main" val="16217885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 arrested within 5 months – sexual offence only</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9168" y="1402039"/>
            <a:ext cx="9360976" cy="5096641"/>
          </a:xfrm>
          <a:prstGeom prst="rect">
            <a:avLst/>
          </a:prstGeom>
        </p:spPr>
      </p:pic>
    </p:spTree>
    <p:extLst>
      <p:ext uri="{BB962C8B-B14F-4D97-AF65-F5344CB8AC3E}">
        <p14:creationId xmlns:p14="http://schemas.microsoft.com/office/powerpoint/2010/main" val="20293441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 arrested within 5 months – weapons only</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5777" y="1674057"/>
            <a:ext cx="8384091" cy="4564769"/>
          </a:xfrm>
          <a:prstGeom prst="rect">
            <a:avLst/>
          </a:prstGeom>
        </p:spPr>
      </p:pic>
    </p:spTree>
    <p:extLst>
      <p:ext uri="{BB962C8B-B14F-4D97-AF65-F5344CB8AC3E}">
        <p14:creationId xmlns:p14="http://schemas.microsoft.com/office/powerpoint/2010/main" val="25502311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 arrested within 5 months – drugs only</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172" y="2046172"/>
            <a:ext cx="6683829" cy="3639051"/>
          </a:xfrm>
          <a:prstGeom prst="rect">
            <a:avLst/>
          </a:prstGeom>
        </p:spPr>
      </p:pic>
    </p:spTree>
    <p:extLst>
      <p:ext uri="{BB962C8B-B14F-4D97-AF65-F5344CB8AC3E}">
        <p14:creationId xmlns:p14="http://schemas.microsoft.com/office/powerpoint/2010/main" val="447014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Behavioural insights applied to policing</a:t>
            </a:r>
            <a:endParaRPr lang="en-GB" dirty="0"/>
          </a:p>
        </p:txBody>
      </p:sp>
      <p:sp>
        <p:nvSpPr>
          <p:cNvPr id="3" name="Content Placeholder 2"/>
          <p:cNvSpPr>
            <a:spLocks noGrp="1"/>
          </p:cNvSpPr>
          <p:nvPr>
            <p:ph idx="1"/>
          </p:nvPr>
        </p:nvSpPr>
        <p:spPr/>
        <p:txBody>
          <a:bodyPr>
            <a:normAutofit/>
          </a:bodyPr>
          <a:lstStyle/>
          <a:p>
            <a:pPr marL="457200" indent="-457200">
              <a:buAutoNum type="arabicParenR"/>
            </a:pPr>
            <a:r>
              <a:rPr lang="en-GB" dirty="0" smtClean="0"/>
              <a:t>Accepting mental shortcuts and designing policies that accommodate them</a:t>
            </a:r>
          </a:p>
          <a:p>
            <a:pPr marL="914400" lvl="1" indent="-457200">
              <a:buFont typeface="+mj-lt"/>
              <a:buAutoNum type="alphaLcParenR"/>
            </a:pPr>
            <a:r>
              <a:rPr lang="en-GB" dirty="0" smtClean="0"/>
              <a:t>Situational/environmental nudges</a:t>
            </a:r>
          </a:p>
          <a:p>
            <a:pPr marL="914400" lvl="1" indent="-457200">
              <a:buFont typeface="+mj-lt"/>
              <a:buAutoNum type="alphaLcParenR"/>
            </a:pPr>
            <a:r>
              <a:rPr lang="en-GB" dirty="0" smtClean="0"/>
              <a:t>Timely nudges</a:t>
            </a:r>
          </a:p>
          <a:p>
            <a:pPr marL="457200" indent="-457200">
              <a:buFont typeface="+mj-lt"/>
              <a:buAutoNum type="arabicParenR"/>
            </a:pPr>
            <a:endParaRPr lang="en-GB" dirty="0" smtClean="0"/>
          </a:p>
          <a:p>
            <a:pPr marL="457200" indent="-457200">
              <a:buFont typeface="+mj-lt"/>
              <a:buAutoNum type="arabicParenR"/>
            </a:pPr>
            <a:r>
              <a:rPr lang="en-GB" dirty="0" smtClean="0"/>
              <a:t>Identifying and avoiding susceptibility to mental shortcuts</a:t>
            </a:r>
          </a:p>
          <a:p>
            <a:pPr marL="914400" lvl="1" indent="-457200">
              <a:buFont typeface="+mj-lt"/>
              <a:buAutoNum type="alphaLcParenR"/>
            </a:pPr>
            <a:r>
              <a:rPr lang="en-GB" dirty="0" smtClean="0"/>
              <a:t>Decision aids</a:t>
            </a:r>
          </a:p>
          <a:p>
            <a:pPr marL="914400" lvl="1" indent="-457200">
              <a:buFont typeface="+mj-lt"/>
              <a:buAutoNum type="alphaLcParenR"/>
            </a:pPr>
            <a:r>
              <a:rPr lang="en-GB" dirty="0" smtClean="0"/>
              <a:t>Cognitive load</a:t>
            </a:r>
          </a:p>
          <a:p>
            <a:pPr marL="457200" indent="-457200">
              <a:buAutoNum type="arabicParenR"/>
            </a:pPr>
            <a:endParaRPr lang="en-GB" dirty="0" smtClean="0"/>
          </a:p>
          <a:p>
            <a:pPr marL="457200" indent="-457200">
              <a:buAutoNum type="arabicParenR"/>
            </a:pPr>
            <a:r>
              <a:rPr lang="en-GB" dirty="0" smtClean="0"/>
              <a:t>Overcoming mental shortcuts</a:t>
            </a:r>
          </a:p>
          <a:p>
            <a:pPr marL="914400" lvl="1" indent="-457200">
              <a:buFont typeface="+mj-lt"/>
              <a:buAutoNum type="alphaLcParenR"/>
            </a:pPr>
            <a:r>
              <a:rPr lang="en-GB" dirty="0" smtClean="0"/>
              <a:t>Building resilience </a:t>
            </a:r>
          </a:p>
          <a:p>
            <a:pPr marL="914400" lvl="1" indent="-457200">
              <a:buFont typeface="+mj-lt"/>
              <a:buAutoNum type="alphaLcParenR"/>
            </a:pPr>
            <a:r>
              <a:rPr lang="en-GB" dirty="0" smtClean="0"/>
              <a:t>Growth </a:t>
            </a:r>
            <a:r>
              <a:rPr lang="en-GB" dirty="0" err="1" smtClean="0"/>
              <a:t>mindsets</a:t>
            </a:r>
            <a:endParaRPr lang="en-GB" dirty="0" smtClean="0"/>
          </a:p>
          <a:p>
            <a:pPr marL="914400" lvl="1" indent="-457200">
              <a:buFont typeface="+mj-lt"/>
              <a:buAutoNum type="alphaLcParenR"/>
            </a:pPr>
            <a:r>
              <a:rPr lang="en-GB" dirty="0" smtClean="0"/>
              <a:t>Stereo type threat</a:t>
            </a:r>
          </a:p>
          <a:p>
            <a:pPr marL="914400" lvl="1" indent="-457200">
              <a:buFont typeface="+mj-lt"/>
              <a:buAutoNum type="alphaLcParenR"/>
            </a:pPr>
            <a:r>
              <a:rPr lang="en-GB" dirty="0" smtClean="0"/>
              <a:t>Correcting negative perceptions</a:t>
            </a:r>
            <a:endParaRPr lang="en-GB" dirty="0"/>
          </a:p>
          <a:p>
            <a:endParaRPr lang="en-GB" dirty="0" smtClean="0"/>
          </a:p>
          <a:p>
            <a:pPr marL="457200" indent="-457200">
              <a:buFont typeface="+mj-lt"/>
              <a:buAutoNum type="arabicParenR"/>
            </a:pPr>
            <a:endParaRPr lang="en-GB" dirty="0" smtClean="0"/>
          </a:p>
          <a:p>
            <a:pPr marL="457200" indent="-457200">
              <a:buAutoNum type="arabicParenR"/>
            </a:pPr>
            <a:endParaRPr lang="en-GB" dirty="0"/>
          </a:p>
        </p:txBody>
      </p:sp>
    </p:spTree>
    <p:extLst>
      <p:ext uri="{BB962C8B-B14F-4D97-AF65-F5344CB8AC3E}">
        <p14:creationId xmlns:p14="http://schemas.microsoft.com/office/powerpoint/2010/main" val="203217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Forthcoming research – PREVENT + MPS</a:t>
            </a:r>
            <a:endParaRPr lang="en-GB" dirty="0"/>
          </a:p>
        </p:txBody>
      </p:sp>
      <p:sp>
        <p:nvSpPr>
          <p:cNvPr id="3" name="Content Placeholder 2"/>
          <p:cNvSpPr>
            <a:spLocks noGrp="1"/>
          </p:cNvSpPr>
          <p:nvPr>
            <p:ph idx="1"/>
          </p:nvPr>
        </p:nvSpPr>
        <p:spPr>
          <a:xfrm>
            <a:off x="609601" y="1484784"/>
            <a:ext cx="5073112" cy="4968552"/>
          </a:xfrm>
          <a:solidFill>
            <a:schemeClr val="tx1"/>
          </a:solidFill>
        </p:spPr>
        <p:txBody>
          <a:bodyPr>
            <a:normAutofit fontScale="92500" lnSpcReduction="10000"/>
          </a:bodyPr>
          <a:lstStyle/>
          <a:p>
            <a:pPr>
              <a:lnSpc>
                <a:spcPct val="120000"/>
              </a:lnSpc>
              <a:spcBef>
                <a:spcPts val="1800"/>
              </a:spcBef>
            </a:pPr>
            <a:r>
              <a:rPr lang="en-GB" dirty="0" smtClean="0">
                <a:solidFill>
                  <a:schemeClr val="bg1"/>
                </a:solidFill>
              </a:rPr>
              <a:t>PREVENT</a:t>
            </a:r>
          </a:p>
          <a:p>
            <a:pPr marL="257175" indent="-257175">
              <a:lnSpc>
                <a:spcPct val="120000"/>
              </a:lnSpc>
              <a:spcBef>
                <a:spcPts val="1800"/>
              </a:spcBef>
              <a:buFont typeface="Arial" panose="020B0604020202020204" pitchFamily="34" charset="0"/>
              <a:buChar char="•"/>
            </a:pPr>
            <a:r>
              <a:rPr lang="en-GB" dirty="0" smtClean="0">
                <a:solidFill>
                  <a:schemeClr val="bg1"/>
                </a:solidFill>
              </a:rPr>
              <a:t>We’ve evaluated 40 projects in 2 years with over 12000 participants using surveys (attitudinal and knowledge) and behavioural simulations</a:t>
            </a:r>
          </a:p>
          <a:p>
            <a:pPr marL="257175" indent="-257175">
              <a:lnSpc>
                <a:spcPct val="120000"/>
              </a:lnSpc>
              <a:spcBef>
                <a:spcPts val="1800"/>
              </a:spcBef>
              <a:buFont typeface="Arial" panose="020B0604020202020204" pitchFamily="34" charset="0"/>
              <a:buChar char="•"/>
            </a:pPr>
            <a:r>
              <a:rPr lang="en-GB" dirty="0" smtClean="0">
                <a:solidFill>
                  <a:schemeClr val="bg1"/>
                </a:solidFill>
              </a:rPr>
              <a:t>First time, to our knowledge, an experimental design has been used to evaluate interventions in this </a:t>
            </a:r>
            <a:r>
              <a:rPr lang="en-GB" smtClean="0">
                <a:solidFill>
                  <a:schemeClr val="bg1"/>
                </a:solidFill>
              </a:rPr>
              <a:t>policy area in the UK</a:t>
            </a:r>
            <a:endParaRPr lang="en-GB" dirty="0" smtClean="0">
              <a:solidFill>
                <a:schemeClr val="bg1"/>
              </a:solidFill>
            </a:endParaRPr>
          </a:p>
          <a:p>
            <a:pPr marL="257175" indent="-257175">
              <a:spcBef>
                <a:spcPts val="1800"/>
              </a:spcBef>
              <a:buFont typeface="Arial" panose="020B0604020202020204" pitchFamily="34" charset="0"/>
              <a:buChar char="•"/>
            </a:pPr>
            <a:r>
              <a:rPr lang="en-GB" dirty="0" smtClean="0">
                <a:solidFill>
                  <a:schemeClr val="bg1"/>
                </a:solidFill>
              </a:rPr>
              <a:t>Standardised, self reported measures linked to extremism</a:t>
            </a:r>
          </a:p>
          <a:p>
            <a:pPr marL="600075" lvl="1" indent="-257175">
              <a:buFont typeface="Arial" panose="020B0604020202020204" pitchFamily="34" charset="0"/>
              <a:buChar char="•"/>
            </a:pPr>
            <a:endParaRPr lang="en-GB" dirty="0" smtClean="0">
              <a:solidFill>
                <a:schemeClr val="bg1"/>
              </a:solidFill>
            </a:endParaRPr>
          </a:p>
        </p:txBody>
      </p:sp>
      <p:sp>
        <p:nvSpPr>
          <p:cNvPr id="4" name="Content Placeholder 2"/>
          <p:cNvSpPr txBox="1">
            <a:spLocks/>
          </p:cNvSpPr>
          <p:nvPr/>
        </p:nvSpPr>
        <p:spPr>
          <a:xfrm>
            <a:off x="6385304" y="1484784"/>
            <a:ext cx="5228096" cy="4968552"/>
          </a:xfrm>
          <a:prstGeom prst="rect">
            <a:avLst/>
          </a:prstGeom>
          <a:solidFill>
            <a:schemeClr val="accent1"/>
          </a:solidFill>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000" kern="600" baseline="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600" baseline="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600" baseline="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600" baseline="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6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spcBef>
                <a:spcPts val="1800"/>
              </a:spcBef>
            </a:pPr>
            <a:r>
              <a:rPr lang="en-GB" dirty="0" smtClean="0">
                <a:solidFill>
                  <a:prstClr val="black"/>
                </a:solidFill>
              </a:rPr>
              <a:t>MPS</a:t>
            </a:r>
          </a:p>
          <a:p>
            <a:pPr marL="257175" indent="-257175">
              <a:lnSpc>
                <a:spcPct val="120000"/>
              </a:lnSpc>
              <a:spcBef>
                <a:spcPts val="1800"/>
              </a:spcBef>
              <a:buFont typeface="Arial" panose="020B0604020202020204" pitchFamily="34" charset="0"/>
              <a:buChar char="•"/>
            </a:pPr>
            <a:r>
              <a:rPr lang="en-GB" dirty="0" smtClean="0">
                <a:solidFill>
                  <a:prstClr val="black"/>
                </a:solidFill>
              </a:rPr>
              <a:t>7 RCTs over 2 years with Barak Ariel</a:t>
            </a:r>
          </a:p>
          <a:p>
            <a:pPr marL="257175" indent="-257175">
              <a:lnSpc>
                <a:spcPct val="120000"/>
              </a:lnSpc>
              <a:spcBef>
                <a:spcPts val="1800"/>
              </a:spcBef>
              <a:buFont typeface="Arial" panose="020B0604020202020204" pitchFamily="34" charset="0"/>
              <a:buChar char="•"/>
            </a:pPr>
            <a:r>
              <a:rPr lang="en-GB" dirty="0" smtClean="0">
                <a:solidFill>
                  <a:prstClr val="black"/>
                </a:solidFill>
              </a:rPr>
              <a:t>Trials to include: </a:t>
            </a:r>
          </a:p>
          <a:p>
            <a:pPr marL="714375" lvl="1" indent="-257175">
              <a:lnSpc>
                <a:spcPct val="120000"/>
              </a:lnSpc>
              <a:spcBef>
                <a:spcPts val="1800"/>
              </a:spcBef>
              <a:buFont typeface="Arial" panose="020B0604020202020204" pitchFamily="34" charset="0"/>
              <a:buChar char="•"/>
            </a:pPr>
            <a:r>
              <a:rPr lang="en-GB" dirty="0" smtClean="0">
                <a:solidFill>
                  <a:prstClr val="black"/>
                </a:solidFill>
              </a:rPr>
              <a:t>reducing missing persons</a:t>
            </a:r>
          </a:p>
          <a:p>
            <a:pPr marL="714375" lvl="1" indent="-257175">
              <a:lnSpc>
                <a:spcPct val="120000"/>
              </a:lnSpc>
              <a:spcBef>
                <a:spcPts val="1800"/>
              </a:spcBef>
              <a:buFont typeface="Arial" panose="020B0604020202020204" pitchFamily="34" charset="0"/>
              <a:buChar char="•"/>
            </a:pPr>
            <a:r>
              <a:rPr lang="en-GB" dirty="0" smtClean="0">
                <a:solidFill>
                  <a:prstClr val="black"/>
                </a:solidFill>
              </a:rPr>
              <a:t>alcohol related violence</a:t>
            </a:r>
          </a:p>
          <a:p>
            <a:pPr marL="714375" lvl="1" indent="-257175">
              <a:lnSpc>
                <a:spcPct val="120000"/>
              </a:lnSpc>
              <a:spcBef>
                <a:spcPts val="1800"/>
              </a:spcBef>
              <a:buFont typeface="Arial" panose="020B0604020202020204" pitchFamily="34" charset="0"/>
              <a:buChar char="•"/>
            </a:pPr>
            <a:r>
              <a:rPr lang="en-GB" dirty="0" smtClean="0">
                <a:solidFill>
                  <a:prstClr val="black"/>
                </a:solidFill>
              </a:rPr>
              <a:t>mobile phone theft</a:t>
            </a:r>
          </a:p>
          <a:p>
            <a:pPr marL="714375" lvl="1" indent="-257175">
              <a:lnSpc>
                <a:spcPct val="120000"/>
              </a:lnSpc>
              <a:spcBef>
                <a:spcPts val="1800"/>
              </a:spcBef>
              <a:buFont typeface="Arial" panose="020B0604020202020204" pitchFamily="34" charset="0"/>
              <a:buChar char="•"/>
            </a:pPr>
            <a:r>
              <a:rPr lang="en-GB" dirty="0" smtClean="0">
                <a:solidFill>
                  <a:prstClr val="black"/>
                </a:solidFill>
              </a:rPr>
              <a:t>wanted offenders</a:t>
            </a:r>
          </a:p>
          <a:p>
            <a:pPr marL="714375" lvl="1" indent="-257175">
              <a:lnSpc>
                <a:spcPct val="120000"/>
              </a:lnSpc>
              <a:spcBef>
                <a:spcPts val="1800"/>
              </a:spcBef>
              <a:buFont typeface="Arial" panose="020B0604020202020204" pitchFamily="34" charset="0"/>
              <a:buChar char="•"/>
            </a:pPr>
            <a:r>
              <a:rPr lang="en-GB" dirty="0">
                <a:solidFill>
                  <a:prstClr val="black"/>
                </a:solidFill>
              </a:rPr>
              <a:t>d</a:t>
            </a:r>
            <a:r>
              <a:rPr lang="en-GB" dirty="0" smtClean="0">
                <a:solidFill>
                  <a:prstClr val="black"/>
                </a:solidFill>
              </a:rPr>
              <a:t>omestic abuse</a:t>
            </a:r>
          </a:p>
          <a:p>
            <a:pPr marL="600075" lvl="1" indent="-257175">
              <a:buFont typeface="Arial" panose="020B0604020202020204" pitchFamily="34" charset="0"/>
              <a:buChar char="•"/>
            </a:pPr>
            <a:endParaRPr lang="en-GB" dirty="0" smtClean="0">
              <a:solidFill>
                <a:prstClr val="black"/>
              </a:solidFill>
            </a:endParaRPr>
          </a:p>
        </p:txBody>
      </p:sp>
    </p:spTree>
    <p:extLst>
      <p:ext uri="{BB962C8B-B14F-4D97-AF65-F5344CB8AC3E}">
        <p14:creationId xmlns:p14="http://schemas.microsoft.com/office/powerpoint/2010/main" val="2171904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bg/>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785032" y="2311400"/>
            <a:ext cx="4805765" cy="2324100"/>
          </a:xfrm>
          <a:prstGeom prst="rect">
            <a:avLst/>
          </a:prstGeom>
          <a:noFill/>
          <a:ln>
            <a:noFill/>
          </a:ln>
        </p:spPr>
      </p:pic>
      <p:sp>
        <p:nvSpPr>
          <p:cNvPr id="5" name="TextBox 4"/>
          <p:cNvSpPr txBox="1"/>
          <p:nvPr/>
        </p:nvSpPr>
        <p:spPr>
          <a:xfrm>
            <a:off x="2962210" y="4139170"/>
            <a:ext cx="6014723" cy="646331"/>
          </a:xfrm>
          <a:prstGeom prst="rect">
            <a:avLst/>
          </a:prstGeom>
          <a:noFill/>
        </p:spPr>
        <p:txBody>
          <a:bodyPr wrap="none" rtlCol="0">
            <a:spAutoFit/>
          </a:bodyPr>
          <a:lstStyle/>
          <a:p>
            <a:pPr algn="ctr"/>
            <a:r>
              <a:rPr lang="en-GB" sz="2000" dirty="0" smtClean="0">
                <a:solidFill>
                  <a:srgbClr val="18278E"/>
                </a:solidFill>
                <a:latin typeface="Microsoft YaHei UI" panose="020B0503020204020204" pitchFamily="34" charset="-122"/>
                <a:ea typeface="Microsoft YaHei UI" panose="020B0503020204020204" pitchFamily="34" charset="-122"/>
              </a:rPr>
              <a:t>Conference 2017</a:t>
            </a:r>
            <a:br>
              <a:rPr lang="en-GB" sz="2000" dirty="0" smtClean="0">
                <a:solidFill>
                  <a:srgbClr val="18278E"/>
                </a:solidFill>
                <a:latin typeface="Microsoft YaHei UI" panose="020B0503020204020204" pitchFamily="34" charset="-122"/>
                <a:ea typeface="Microsoft YaHei UI" panose="020B0503020204020204" pitchFamily="34" charset="-122"/>
              </a:rPr>
            </a:br>
            <a:r>
              <a:rPr lang="en-US" sz="1600" dirty="0">
                <a:solidFill>
                  <a:srgbClr val="18278E"/>
                </a:solidFill>
                <a:latin typeface="Microsoft YaHei UI" panose="020B0503020204020204" pitchFamily="34" charset="-122"/>
                <a:ea typeface="Microsoft YaHei UI" panose="020B0503020204020204" pitchFamily="34" charset="-122"/>
              </a:rPr>
              <a:t>Creating a Culture of Curiosity: Why Failure is a Good Thing</a:t>
            </a:r>
            <a:endParaRPr lang="en-GB" sz="2000" dirty="0">
              <a:solidFill>
                <a:srgbClr val="18278E"/>
              </a:solidFill>
              <a:latin typeface="Microsoft YaHei UI" panose="020B0503020204020204" pitchFamily="34" charset="-122"/>
              <a:ea typeface="Microsoft YaHei UI" panose="020B0503020204020204" pitchFamily="34" charset="-122"/>
            </a:endParaRPr>
          </a:p>
        </p:txBody>
      </p:sp>
      <p:pic>
        <p:nvPicPr>
          <p:cNvPr id="7" name="Picture 6" descr="C:\Users\67233\AppData\Local\Microsoft\Windows\Temporary Internet Files\Content.Outlook\R1G5AVQV\PSCJ_CMYK_MAST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1752" y="5340350"/>
            <a:ext cx="2519045" cy="698500"/>
          </a:xfrm>
          <a:prstGeom prst="rect">
            <a:avLst/>
          </a:prstGeom>
          <a:noFill/>
          <a:ln>
            <a:noFill/>
          </a:ln>
        </p:spPr>
      </p:pic>
      <p:pic>
        <p:nvPicPr>
          <p:cNvPr id="10" name="Picture 9" descr="C:\Users\67233\Desktop\College of Policing.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3302" y="817422"/>
            <a:ext cx="1313159" cy="531633"/>
          </a:xfrm>
          <a:prstGeom prst="rect">
            <a:avLst/>
          </a:prstGeom>
          <a:noFill/>
          <a:ln>
            <a:noFill/>
          </a:ln>
        </p:spPr>
      </p:pic>
      <p:pic>
        <p:nvPicPr>
          <p:cNvPr id="11" name="Picture 10" descr="C:\Users\67233\Desktop\Oxford University Press.png"/>
          <p:cNvPicPr/>
          <p:nvPr/>
        </p:nvPicPr>
        <p:blipFill>
          <a:blip r:embed="rId5">
            <a:extLst>
              <a:ext uri="{28A0092B-C50C-407E-A947-70E740481C1C}">
                <a14:useLocalDpi xmlns:a14="http://schemas.microsoft.com/office/drawing/2010/main" val="0"/>
              </a:ext>
            </a:extLst>
          </a:blip>
          <a:srcRect/>
          <a:stretch>
            <a:fillRect/>
          </a:stretch>
        </p:blipFill>
        <p:spPr bwMode="auto">
          <a:xfrm>
            <a:off x="7920275" y="753469"/>
            <a:ext cx="1524381" cy="591183"/>
          </a:xfrm>
          <a:prstGeom prst="rect">
            <a:avLst/>
          </a:prstGeom>
          <a:noFill/>
          <a:ln>
            <a:noFill/>
          </a:ln>
        </p:spPr>
      </p:pic>
      <p:pic>
        <p:nvPicPr>
          <p:cNvPr id="13" name="Picture 12" descr="C:\Users\67233\Desktop\University of Cambridg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90151" y="722135"/>
            <a:ext cx="705279" cy="705279"/>
          </a:xfrm>
          <a:prstGeom prst="rect">
            <a:avLst/>
          </a:prstGeom>
          <a:noFill/>
          <a:ln>
            <a:noFill/>
          </a:ln>
        </p:spPr>
      </p:pic>
      <p:pic>
        <p:nvPicPr>
          <p:cNvPr id="14" name="Picture 13" descr="C:\Users\67233\Desktop\Lighfoot Solutions.png"/>
          <p:cNvPicPr/>
          <p:nvPr/>
        </p:nvPicPr>
        <p:blipFill>
          <a:blip r:embed="rId7">
            <a:extLst>
              <a:ext uri="{28A0092B-C50C-407E-A947-70E740481C1C}">
                <a14:useLocalDpi xmlns:a14="http://schemas.microsoft.com/office/drawing/2010/main" val="0"/>
              </a:ext>
            </a:extLst>
          </a:blip>
          <a:srcRect/>
          <a:stretch>
            <a:fillRect/>
          </a:stretch>
        </p:blipFill>
        <p:spPr bwMode="auto">
          <a:xfrm>
            <a:off x="6524049" y="738368"/>
            <a:ext cx="1173303" cy="591183"/>
          </a:xfrm>
          <a:prstGeom prst="rect">
            <a:avLst/>
          </a:prstGeom>
          <a:noFill/>
          <a:ln>
            <a:noFill/>
          </a:ln>
        </p:spPr>
      </p:pic>
      <p:sp>
        <p:nvSpPr>
          <p:cNvPr id="15" name="TextBox 14"/>
          <p:cNvSpPr txBox="1"/>
          <p:nvPr/>
        </p:nvSpPr>
        <p:spPr>
          <a:xfrm>
            <a:off x="3630884" y="4913818"/>
            <a:ext cx="1993944" cy="369332"/>
          </a:xfrm>
          <a:prstGeom prst="rect">
            <a:avLst/>
          </a:prstGeom>
          <a:noFill/>
        </p:spPr>
        <p:txBody>
          <a:bodyPr wrap="none" rtlCol="0">
            <a:spAutoFit/>
          </a:bodyPr>
          <a:lstStyle/>
          <a:p>
            <a:r>
              <a:rPr lang="en-GB" dirty="0" smtClean="0">
                <a:solidFill>
                  <a:prstClr val="black"/>
                </a:solidFill>
              </a:rPr>
              <a:t>In association with:</a:t>
            </a:r>
            <a:endParaRPr lang="en-GB" dirty="0">
              <a:solidFill>
                <a:prstClr val="black"/>
              </a:solidFill>
            </a:endParaRPr>
          </a:p>
        </p:txBody>
      </p:sp>
      <p:pic>
        <p:nvPicPr>
          <p:cNvPr id="1026" name="Picture 2" descr="Image result for College of policing logo"/>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759" t="23731" r="8970" b="23412"/>
          <a:stretch/>
        </p:blipFill>
        <p:spPr bwMode="auto">
          <a:xfrm>
            <a:off x="3111713" y="722807"/>
            <a:ext cx="1588664" cy="6487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nnaxy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67580" y="753469"/>
            <a:ext cx="1269851" cy="62222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93615" y="5337676"/>
            <a:ext cx="2109516" cy="742787"/>
          </a:xfrm>
          <a:prstGeom prst="rect">
            <a:avLst/>
          </a:prstGeom>
        </p:spPr>
      </p:pic>
      <p:pic>
        <p:nvPicPr>
          <p:cNvPr id="2" name="Picture 2" descr="Image result for accenture logo transparent"/>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6841" b="15027"/>
          <a:stretch/>
        </p:blipFill>
        <p:spPr bwMode="auto">
          <a:xfrm>
            <a:off x="487341" y="753467"/>
            <a:ext cx="1117680" cy="5711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67233\Desktop\Axon logo.pn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30501" y="686920"/>
            <a:ext cx="1744088" cy="720478"/>
          </a:xfrm>
          <a:prstGeom prst="rect">
            <a:avLst/>
          </a:prstGeom>
          <a:noFill/>
          <a:ln>
            <a:noFill/>
          </a:ln>
        </p:spPr>
      </p:pic>
    </p:spTree>
    <p:extLst>
      <p:ext uri="{BB962C8B-B14F-4D97-AF65-F5344CB8AC3E}">
        <p14:creationId xmlns:p14="http://schemas.microsoft.com/office/powerpoint/2010/main" val="6882892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27000">
              <a:schemeClr val="bg1">
                <a:lumMod val="85000"/>
              </a:schemeClr>
            </a:gs>
            <a:gs pos="50000">
              <a:schemeClr val="bg1"/>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1930402" y="241302"/>
            <a:ext cx="6014723" cy="646331"/>
          </a:xfrm>
          <a:prstGeom prst="rect">
            <a:avLst/>
          </a:prstGeom>
          <a:noFill/>
        </p:spPr>
        <p:txBody>
          <a:bodyPr wrap="none" rtlCol="0">
            <a:spAutoFit/>
          </a:bodyPr>
          <a:lstStyle/>
          <a:p>
            <a:r>
              <a:rPr lang="en-GB" sz="2000" dirty="0" smtClean="0">
                <a:solidFill>
                  <a:srgbClr val="18278E"/>
                </a:solidFill>
                <a:latin typeface="Microsoft YaHei UI" panose="020B0503020204020204" pitchFamily="34" charset="-122"/>
                <a:ea typeface="Microsoft YaHei UI" panose="020B0503020204020204" pitchFamily="34" charset="-122"/>
              </a:rPr>
              <a:t>Conference 2017</a:t>
            </a:r>
            <a:br>
              <a:rPr lang="en-GB" sz="2000" dirty="0" smtClean="0">
                <a:solidFill>
                  <a:srgbClr val="18278E"/>
                </a:solidFill>
                <a:latin typeface="Microsoft YaHei UI" panose="020B0503020204020204" pitchFamily="34" charset="-122"/>
                <a:ea typeface="Microsoft YaHei UI" panose="020B0503020204020204" pitchFamily="34" charset="-122"/>
              </a:rPr>
            </a:br>
            <a:r>
              <a:rPr lang="en-US" sz="1600" dirty="0">
                <a:solidFill>
                  <a:srgbClr val="18278E"/>
                </a:solidFill>
                <a:latin typeface="Microsoft YaHei UI" panose="020B0503020204020204" pitchFamily="34" charset="-122"/>
                <a:ea typeface="Microsoft YaHei UI" panose="020B0503020204020204" pitchFamily="34" charset="-122"/>
              </a:rPr>
              <a:t>Creating a Culture of Curiosity: Why Failure is a Good Thing</a:t>
            </a:r>
            <a:endParaRPr lang="en-GB" sz="2000" dirty="0">
              <a:solidFill>
                <a:srgbClr val="18278E"/>
              </a:solidFill>
              <a:latin typeface="Microsoft YaHei UI" panose="020B0503020204020204" pitchFamily="34" charset="-122"/>
              <a:ea typeface="Microsoft YaHei UI" panose="020B0503020204020204" pitchFamily="34" charset="-122"/>
            </a:endParaRPr>
          </a:p>
        </p:txBody>
      </p:sp>
      <p:sp>
        <p:nvSpPr>
          <p:cNvPr id="6" name="TextBox 5"/>
          <p:cNvSpPr txBox="1"/>
          <p:nvPr/>
        </p:nvSpPr>
        <p:spPr>
          <a:xfrm>
            <a:off x="835934" y="2291631"/>
            <a:ext cx="10545130" cy="830997"/>
          </a:xfrm>
          <a:prstGeom prst="rect">
            <a:avLst/>
          </a:prstGeom>
          <a:noFill/>
        </p:spPr>
        <p:txBody>
          <a:bodyPr wrap="none" rtlCol="0">
            <a:spAutoFit/>
          </a:bodyPr>
          <a:lstStyle/>
          <a:p>
            <a:pPr algn="ctr"/>
            <a:r>
              <a:rPr lang="en-GB" sz="4800" dirty="0" smtClean="0">
                <a:solidFill>
                  <a:srgbClr val="18278E"/>
                </a:solidFill>
                <a:latin typeface="Microsoft YaHei UI" panose="020B0503020204020204" pitchFamily="34" charset="-122"/>
                <a:ea typeface="Microsoft YaHei UI" panose="020B0503020204020204" pitchFamily="34" charset="-122"/>
              </a:rPr>
              <a:t>Officer memory of critical incidents</a:t>
            </a:r>
            <a:endParaRPr lang="en-GB" sz="4800" dirty="0">
              <a:solidFill>
                <a:srgbClr val="18278E"/>
              </a:solidFill>
              <a:latin typeface="Microsoft YaHei UI" panose="020B0503020204020204" pitchFamily="34" charset="-122"/>
              <a:ea typeface="Microsoft YaHei UI" panose="020B0503020204020204" pitchFamily="34" charset="-122"/>
            </a:endParaRPr>
          </a:p>
        </p:txBody>
      </p:sp>
      <p:sp>
        <p:nvSpPr>
          <p:cNvPr id="7" name="TextBox 6"/>
          <p:cNvSpPr txBox="1"/>
          <p:nvPr/>
        </p:nvSpPr>
        <p:spPr>
          <a:xfrm>
            <a:off x="4510785" y="3572519"/>
            <a:ext cx="3195427" cy="954107"/>
          </a:xfrm>
          <a:prstGeom prst="rect">
            <a:avLst/>
          </a:prstGeom>
          <a:noFill/>
        </p:spPr>
        <p:txBody>
          <a:bodyPr wrap="none" rtlCol="0">
            <a:spAutoFit/>
          </a:bodyPr>
          <a:lstStyle/>
          <a:p>
            <a:pPr algn="ctr"/>
            <a:r>
              <a:rPr lang="en-GB" sz="2800" dirty="0" smtClean="0">
                <a:solidFill>
                  <a:srgbClr val="18278E"/>
                </a:solidFill>
                <a:latin typeface="Microsoft YaHei UI" panose="020B0503020204020204" pitchFamily="34" charset="-122"/>
                <a:ea typeface="Microsoft YaHei UI" panose="020B0503020204020204" pitchFamily="34" charset="-122"/>
              </a:rPr>
              <a:t>Justin Ready</a:t>
            </a:r>
            <a:br>
              <a:rPr lang="en-GB" sz="2800" dirty="0" smtClean="0">
                <a:solidFill>
                  <a:srgbClr val="18278E"/>
                </a:solidFill>
                <a:latin typeface="Microsoft YaHei UI" panose="020B0503020204020204" pitchFamily="34" charset="-122"/>
                <a:ea typeface="Microsoft YaHei UI" panose="020B0503020204020204" pitchFamily="34" charset="-122"/>
              </a:rPr>
            </a:br>
            <a:r>
              <a:rPr lang="en-GB" sz="2800" dirty="0" smtClean="0">
                <a:solidFill>
                  <a:srgbClr val="18278E"/>
                </a:solidFill>
                <a:latin typeface="Microsoft YaHei UI" panose="020B0503020204020204" pitchFamily="34" charset="-122"/>
                <a:ea typeface="Microsoft YaHei UI" panose="020B0503020204020204" pitchFamily="34" charset="-122"/>
              </a:rPr>
              <a:t>Griffith University</a:t>
            </a:r>
          </a:p>
        </p:txBody>
      </p:sp>
      <p:pic>
        <p:nvPicPr>
          <p:cNvPr id="2050" name="Picture 2" descr="Image result for Society of evidence based policing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594" y="241302"/>
            <a:ext cx="1545807" cy="646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0733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DFF8"/>
            </a:gs>
            <a:gs pos="100000">
              <a:srgbClr val="A6DFF8"/>
            </a:gs>
            <a:gs pos="100000">
              <a:srgbClr val="9ABEC1"/>
            </a:gs>
          </a:gsLst>
          <a:lin ang="0"/>
        </a:gra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508000" y="2286000"/>
            <a:ext cx="11277600" cy="3886200"/>
          </a:xfrm>
        </p:spPr>
        <p:txBody>
          <a:bodyPr/>
          <a:lstStyle/>
          <a:p>
            <a:r>
              <a:rPr lang="en-GB" altLang="en-US" sz="3600" smtClean="0"/>
              <a:t/>
            </a:r>
            <a:br>
              <a:rPr lang="en-GB" altLang="en-US" sz="3600" smtClean="0"/>
            </a:br>
            <a:r>
              <a:rPr lang="en-GB" altLang="en-US" sz="3600" smtClean="0"/>
              <a:t>Society for Evidence Based Policing</a:t>
            </a:r>
            <a:br>
              <a:rPr lang="en-GB" altLang="en-US" sz="3600" smtClean="0"/>
            </a:br>
            <a:r>
              <a:rPr lang="en-GB" altLang="en-US" sz="3600" smtClean="0"/>
              <a:t>Annual Conference</a:t>
            </a:r>
            <a:br>
              <a:rPr lang="en-GB" altLang="en-US" sz="3600" smtClean="0"/>
            </a:br>
            <a:r>
              <a:rPr lang="en-GB" altLang="en-US" sz="3600" smtClean="0"/>
              <a:t/>
            </a:r>
            <a:br>
              <a:rPr lang="en-GB" altLang="en-US" sz="3600" smtClean="0"/>
            </a:br>
            <a:r>
              <a:rPr lang="en-GB" altLang="en-US" sz="3600" smtClean="0"/>
              <a:t>Officer Involved Shootings: Understanding Officers’ Memory of Critical Incidents</a:t>
            </a:r>
            <a:r>
              <a:rPr lang="en-US" altLang="en-US" sz="3600" smtClean="0">
                <a:solidFill>
                  <a:schemeClr val="tx1"/>
                </a:solidFill>
              </a:rPr>
              <a:t/>
            </a:r>
            <a:br>
              <a:rPr lang="en-US" altLang="en-US" sz="3600" smtClean="0">
                <a:solidFill>
                  <a:schemeClr val="tx1"/>
                </a:solidFill>
              </a:rPr>
            </a:br>
            <a:r>
              <a:rPr lang="en-US" altLang="en-US" sz="3600" smtClean="0">
                <a:solidFill>
                  <a:schemeClr val="tx1"/>
                </a:solidFill>
              </a:rPr>
              <a:t/>
            </a:r>
            <a:br>
              <a:rPr lang="en-US" altLang="en-US" sz="3600" smtClean="0">
                <a:solidFill>
                  <a:schemeClr val="tx1"/>
                </a:solidFill>
              </a:rPr>
            </a:br>
            <a:r>
              <a:rPr lang="en-GB" altLang="en-US" sz="2400" smtClean="0"/>
              <a:t>Griffith University</a:t>
            </a:r>
            <a:br>
              <a:rPr lang="en-GB" altLang="en-US" sz="2400" smtClean="0"/>
            </a:br>
            <a:r>
              <a:rPr lang="en-GB" altLang="en-US" sz="2400" smtClean="0"/>
              <a:t>Prof Geoff Alpert, Dr Louise Porter, Dr Justin Ready</a:t>
            </a:r>
            <a:br>
              <a:rPr lang="en-GB" altLang="en-US" sz="2400" smtClean="0"/>
            </a:br>
            <a:r>
              <a:rPr lang="en-GB" altLang="en-US" sz="2400" smtClean="0"/>
              <a:t/>
            </a:r>
            <a:br>
              <a:rPr lang="en-GB" altLang="en-US" sz="2400" smtClean="0"/>
            </a:br>
            <a:r>
              <a:rPr lang="en-GB" altLang="en-US" sz="2400" smtClean="0"/>
              <a:t>Queensland Police Service</a:t>
            </a:r>
            <a:br>
              <a:rPr lang="en-GB" altLang="en-US" sz="2400" smtClean="0"/>
            </a:br>
            <a:r>
              <a:rPr lang="en-GB" altLang="en-US" sz="2400" smtClean="0"/>
              <a:t>SSgt Damien Hayden, Mr Darron Haworth, Ins Ray Brownhill</a:t>
            </a:r>
            <a:r>
              <a:rPr lang="en-GB" altLang="en-US" sz="3600" smtClean="0"/>
              <a:t/>
            </a:r>
            <a:br>
              <a:rPr lang="en-GB" altLang="en-US" sz="3600" smtClean="0"/>
            </a:br>
            <a:r>
              <a:rPr lang="en-US" altLang="en-US" sz="4800" b="1" smtClean="0">
                <a:solidFill>
                  <a:srgbClr val="FFFF66"/>
                </a:solidFill>
              </a:rPr>
              <a:t/>
            </a:r>
            <a:br>
              <a:rPr lang="en-US" altLang="en-US" sz="4800" b="1" smtClean="0">
                <a:solidFill>
                  <a:srgbClr val="FFFF66"/>
                </a:solidFill>
              </a:rPr>
            </a:br>
            <a:r>
              <a:rPr lang="en-US" altLang="en-US" sz="3200" b="1" smtClean="0">
                <a:solidFill>
                  <a:srgbClr val="FFFF66"/>
                </a:solidFill>
              </a:rPr>
              <a:t/>
            </a:r>
            <a:br>
              <a:rPr lang="en-US" altLang="en-US" sz="3200" b="1" smtClean="0">
                <a:solidFill>
                  <a:srgbClr val="FFFF66"/>
                </a:solidFill>
              </a:rPr>
            </a:br>
            <a:endParaRPr lang="en-US" altLang="en-US" sz="3200" b="1" smtClean="0">
              <a:solidFill>
                <a:srgbClr val="FFFF66"/>
              </a:solidFill>
            </a:endParaRPr>
          </a:p>
        </p:txBody>
      </p:sp>
      <p:sp>
        <p:nvSpPr>
          <p:cNvPr id="1638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MS PGothic" pitchFamily="34" charset="-128"/>
              </a:defRPr>
            </a:lvl1pPr>
            <a:lvl2pPr>
              <a:defRPr sz="28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000">
                <a:solidFill>
                  <a:schemeClr val="tx1"/>
                </a:solidFill>
                <a:latin typeface="Arial" charset="0"/>
                <a:ea typeface="MS PGothic" pitchFamily="34" charset="-128"/>
              </a:defRPr>
            </a:lvl4pPr>
            <a:lvl5pPr>
              <a:defRPr sz="2000">
                <a:solidFill>
                  <a:schemeClr val="tx1"/>
                </a:solidFill>
                <a:latin typeface="Arial" charset="0"/>
                <a:ea typeface="MS PGothic" pitchFamily="34" charset="-128"/>
              </a:defRPr>
            </a:lvl5pPr>
            <a:lvl6pPr eaLnBrk="0" hangingPunct="0">
              <a:defRPr sz="2000">
                <a:solidFill>
                  <a:schemeClr val="tx1"/>
                </a:solidFill>
                <a:latin typeface="Arial" charset="0"/>
                <a:ea typeface="MS PGothic" pitchFamily="34" charset="-128"/>
              </a:defRPr>
            </a:lvl6pPr>
            <a:lvl7pPr eaLnBrk="0" hangingPunct="0">
              <a:defRPr sz="2000">
                <a:solidFill>
                  <a:schemeClr val="tx1"/>
                </a:solidFill>
                <a:latin typeface="Arial" charset="0"/>
                <a:ea typeface="MS PGothic" pitchFamily="34" charset="-128"/>
              </a:defRPr>
            </a:lvl7pPr>
            <a:lvl8pPr eaLnBrk="0" hangingPunct="0">
              <a:defRPr sz="2000">
                <a:solidFill>
                  <a:schemeClr val="tx1"/>
                </a:solidFill>
                <a:latin typeface="Arial" charset="0"/>
                <a:ea typeface="MS PGothic" pitchFamily="34" charset="-128"/>
              </a:defRPr>
            </a:lvl8pPr>
            <a:lvl9pPr eaLnBrk="0" hangingPunct="0">
              <a:defRPr sz="2000">
                <a:solidFill>
                  <a:schemeClr val="tx1"/>
                </a:solidFill>
                <a:latin typeface="Arial" charset="0"/>
                <a:ea typeface="MS PGothic" pitchFamily="34" charset="-128"/>
              </a:defRPr>
            </a:lvl9pPr>
          </a:lstStyle>
          <a:p>
            <a:fld id="{CC2308E6-8710-4A1C-B56D-416351A5EA6A}" type="slidenum">
              <a:rPr lang="en-US" altLang="en-US" sz="1400">
                <a:solidFill>
                  <a:srgbClr val="000000"/>
                </a:solidFill>
              </a:rPr>
              <a:pPr/>
              <a:t>53</a:t>
            </a:fld>
            <a:endParaRPr lang="en-US" altLang="en-US" sz="1400">
              <a:solidFill>
                <a:srgbClr val="000000"/>
              </a:solidFill>
            </a:endParaRPr>
          </a:p>
        </p:txBody>
      </p:sp>
    </p:spTree>
    <p:extLst>
      <p:ext uri="{BB962C8B-B14F-4D97-AF65-F5344CB8AC3E}">
        <p14:creationId xmlns:p14="http://schemas.microsoft.com/office/powerpoint/2010/main" val="16135719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DFF8"/>
            </a:gs>
            <a:gs pos="100000">
              <a:srgbClr val="A6DFF8"/>
            </a:gs>
            <a:gs pos="100000">
              <a:srgbClr val="9ABEC1"/>
            </a:gs>
          </a:gsLst>
          <a:lin ang="0"/>
        </a:gradFill>
        <a:effectLst/>
      </p:bgPr>
    </p:bg>
    <p:spTree>
      <p:nvGrpSpPr>
        <p:cNvPr id="1" name=""/>
        <p:cNvGrpSpPr/>
        <p:nvPr/>
      </p:nvGrpSpPr>
      <p:grpSpPr>
        <a:xfrm>
          <a:off x="0" y="0"/>
          <a:ext cx="0" cy="0"/>
          <a:chOff x="0" y="0"/>
          <a:chExt cx="0" cy="0"/>
        </a:xfrm>
      </p:grpSpPr>
      <p:sp>
        <p:nvSpPr>
          <p:cNvPr id="1843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MS PGothic" pitchFamily="34" charset="-128"/>
              </a:defRPr>
            </a:lvl1pPr>
            <a:lvl2pPr>
              <a:defRPr sz="28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000">
                <a:solidFill>
                  <a:schemeClr val="tx1"/>
                </a:solidFill>
                <a:latin typeface="Arial" charset="0"/>
                <a:ea typeface="MS PGothic" pitchFamily="34" charset="-128"/>
              </a:defRPr>
            </a:lvl4pPr>
            <a:lvl5pPr>
              <a:defRPr sz="2000">
                <a:solidFill>
                  <a:schemeClr val="tx1"/>
                </a:solidFill>
                <a:latin typeface="Arial" charset="0"/>
                <a:ea typeface="MS PGothic" pitchFamily="34" charset="-128"/>
              </a:defRPr>
            </a:lvl5pPr>
            <a:lvl6pPr eaLnBrk="0" hangingPunct="0">
              <a:defRPr sz="2000">
                <a:solidFill>
                  <a:schemeClr val="tx1"/>
                </a:solidFill>
                <a:latin typeface="Arial" charset="0"/>
                <a:ea typeface="MS PGothic" pitchFamily="34" charset="-128"/>
              </a:defRPr>
            </a:lvl6pPr>
            <a:lvl7pPr eaLnBrk="0" hangingPunct="0">
              <a:defRPr sz="2000">
                <a:solidFill>
                  <a:schemeClr val="tx1"/>
                </a:solidFill>
                <a:latin typeface="Arial" charset="0"/>
                <a:ea typeface="MS PGothic" pitchFamily="34" charset="-128"/>
              </a:defRPr>
            </a:lvl7pPr>
            <a:lvl8pPr eaLnBrk="0" hangingPunct="0">
              <a:defRPr sz="2000">
                <a:solidFill>
                  <a:schemeClr val="tx1"/>
                </a:solidFill>
                <a:latin typeface="Arial" charset="0"/>
                <a:ea typeface="MS PGothic" pitchFamily="34" charset="-128"/>
              </a:defRPr>
            </a:lvl8pPr>
            <a:lvl9pPr eaLnBrk="0" hangingPunct="0">
              <a:defRPr sz="2000">
                <a:solidFill>
                  <a:schemeClr val="tx1"/>
                </a:solidFill>
                <a:latin typeface="Arial" charset="0"/>
                <a:ea typeface="MS PGothic" pitchFamily="34" charset="-128"/>
              </a:defRPr>
            </a:lvl9pPr>
          </a:lstStyle>
          <a:p>
            <a:fld id="{B6515124-1D21-4CDC-8C73-6149BC37F3B2}" type="slidenum">
              <a:rPr lang="en-US" altLang="en-US" sz="1400">
                <a:solidFill>
                  <a:srgbClr val="000000"/>
                </a:solidFill>
              </a:rPr>
              <a:pPr/>
              <a:t>54</a:t>
            </a:fld>
            <a:endParaRPr lang="en-US" altLang="en-US" sz="1400">
              <a:solidFill>
                <a:srgbClr val="000000"/>
              </a:solidFill>
            </a:endParaRPr>
          </a:p>
        </p:txBody>
      </p:sp>
      <p:pic>
        <p:nvPicPr>
          <p:cNvPr id="1843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3810000"/>
            <a:ext cx="5791200" cy="2668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1" y="990605"/>
            <a:ext cx="5556251" cy="267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 y="979493"/>
            <a:ext cx="5791200" cy="2681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4" y="3810000"/>
            <a:ext cx="5516033" cy="2668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75285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DFF8"/>
            </a:gs>
            <a:gs pos="100000">
              <a:srgbClr val="A6DFF8"/>
            </a:gs>
            <a:gs pos="100000">
              <a:srgbClr val="9ABEC1"/>
            </a:gs>
          </a:gsLst>
          <a:lin ang="0"/>
        </a:gradFill>
        <a:effectLst/>
      </p:bgPr>
    </p:bg>
    <p:spTree>
      <p:nvGrpSpPr>
        <p:cNvPr id="1" name=""/>
        <p:cNvGrpSpPr/>
        <p:nvPr/>
      </p:nvGrpSpPr>
      <p:grpSpPr>
        <a:xfrm>
          <a:off x="0" y="0"/>
          <a:ext cx="0" cy="0"/>
          <a:chOff x="0" y="0"/>
          <a:chExt cx="0" cy="0"/>
        </a:xfrm>
      </p:grpSpPr>
      <p:sp>
        <p:nvSpPr>
          <p:cNvPr id="2048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MS PGothic" pitchFamily="34" charset="-128"/>
              </a:defRPr>
            </a:lvl1pPr>
            <a:lvl2pPr>
              <a:defRPr sz="28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000">
                <a:solidFill>
                  <a:schemeClr val="tx1"/>
                </a:solidFill>
                <a:latin typeface="Arial" charset="0"/>
                <a:ea typeface="MS PGothic" pitchFamily="34" charset="-128"/>
              </a:defRPr>
            </a:lvl4pPr>
            <a:lvl5pPr>
              <a:defRPr sz="2000">
                <a:solidFill>
                  <a:schemeClr val="tx1"/>
                </a:solidFill>
                <a:latin typeface="Arial" charset="0"/>
                <a:ea typeface="MS PGothic" pitchFamily="34" charset="-128"/>
              </a:defRPr>
            </a:lvl5pPr>
            <a:lvl6pPr eaLnBrk="0" hangingPunct="0">
              <a:defRPr sz="2000">
                <a:solidFill>
                  <a:schemeClr val="tx1"/>
                </a:solidFill>
                <a:latin typeface="Arial" charset="0"/>
                <a:ea typeface="MS PGothic" pitchFamily="34" charset="-128"/>
              </a:defRPr>
            </a:lvl6pPr>
            <a:lvl7pPr eaLnBrk="0" hangingPunct="0">
              <a:defRPr sz="2000">
                <a:solidFill>
                  <a:schemeClr val="tx1"/>
                </a:solidFill>
                <a:latin typeface="Arial" charset="0"/>
                <a:ea typeface="MS PGothic" pitchFamily="34" charset="-128"/>
              </a:defRPr>
            </a:lvl7pPr>
            <a:lvl8pPr eaLnBrk="0" hangingPunct="0">
              <a:defRPr sz="2000">
                <a:solidFill>
                  <a:schemeClr val="tx1"/>
                </a:solidFill>
                <a:latin typeface="Arial" charset="0"/>
                <a:ea typeface="MS PGothic" pitchFamily="34" charset="-128"/>
              </a:defRPr>
            </a:lvl8pPr>
            <a:lvl9pPr eaLnBrk="0" hangingPunct="0">
              <a:defRPr sz="2000">
                <a:solidFill>
                  <a:schemeClr val="tx1"/>
                </a:solidFill>
                <a:latin typeface="Arial" charset="0"/>
                <a:ea typeface="MS PGothic" pitchFamily="34" charset="-128"/>
              </a:defRPr>
            </a:lvl9pPr>
          </a:lstStyle>
          <a:p>
            <a:fld id="{5E544B27-796F-415C-8F60-DC5FBB055F12}" type="slidenum">
              <a:rPr lang="en-US" altLang="en-US" sz="1400">
                <a:solidFill>
                  <a:srgbClr val="000000"/>
                </a:solidFill>
              </a:rPr>
              <a:pPr/>
              <a:t>55</a:t>
            </a:fld>
            <a:endParaRPr lang="en-US" altLang="en-US" sz="1400">
              <a:solidFill>
                <a:srgbClr val="000000"/>
              </a:solidFill>
            </a:endParaRPr>
          </a:p>
        </p:txBody>
      </p:sp>
      <p:pic>
        <p:nvPicPr>
          <p:cNvPr id="204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2570" y="1600200"/>
            <a:ext cx="7624233" cy="3805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94521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DFF8"/>
            </a:gs>
            <a:gs pos="100000">
              <a:srgbClr val="A6DFF8"/>
            </a:gs>
            <a:gs pos="100000">
              <a:srgbClr val="9ABEC1"/>
            </a:gs>
          </a:gsLst>
          <a:lin ang="0"/>
        </a:gradFill>
        <a:effectLst/>
      </p:bgPr>
    </p:bg>
    <p:spTree>
      <p:nvGrpSpPr>
        <p:cNvPr id="1" name=""/>
        <p:cNvGrpSpPr/>
        <p:nvPr/>
      </p:nvGrpSpPr>
      <p:grpSpPr>
        <a:xfrm>
          <a:off x="0" y="0"/>
          <a:ext cx="0" cy="0"/>
          <a:chOff x="0" y="0"/>
          <a:chExt cx="0" cy="0"/>
        </a:xfrm>
      </p:grpSpPr>
      <p:sp>
        <p:nvSpPr>
          <p:cNvPr id="2" name="Rounded Rectangle 1"/>
          <p:cNvSpPr/>
          <p:nvPr/>
        </p:nvSpPr>
        <p:spPr>
          <a:xfrm>
            <a:off x="406400" y="533400"/>
            <a:ext cx="10261600" cy="1524000"/>
          </a:xfrm>
          <a:prstGeom prst="roundRect">
            <a:avLst/>
          </a:prstGeom>
        </p:spPr>
        <p:style>
          <a:lnRef idx="3">
            <a:schemeClr val="lt1"/>
          </a:lnRef>
          <a:fillRef idx="1">
            <a:schemeClr val="accent3"/>
          </a:fillRef>
          <a:effectRef idx="1">
            <a:schemeClr val="accent3"/>
          </a:effectRef>
          <a:fontRef idx="minor">
            <a:schemeClr val="lt1"/>
          </a:fontRef>
        </p:style>
        <p:txBody>
          <a:bodyPr anchor="ctr"/>
          <a:lstStyle/>
          <a:p>
            <a:pPr algn="ctr" eaLnBrk="0" fontAlgn="base" hangingPunct="0">
              <a:spcBef>
                <a:spcPct val="0"/>
              </a:spcBef>
              <a:spcAft>
                <a:spcPct val="0"/>
              </a:spcAft>
              <a:defRPr/>
            </a:pPr>
            <a:endParaRPr lang="en-AU">
              <a:solidFill>
                <a:srgbClr val="FFFFFF"/>
              </a:solidFill>
            </a:endParaRPr>
          </a:p>
        </p:txBody>
      </p:sp>
      <p:sp>
        <p:nvSpPr>
          <p:cNvPr id="22531" name="Title 1"/>
          <p:cNvSpPr>
            <a:spLocks noGrp="1"/>
          </p:cNvSpPr>
          <p:nvPr>
            <p:ph type="title"/>
          </p:nvPr>
        </p:nvSpPr>
        <p:spPr>
          <a:xfrm>
            <a:off x="203200" y="838200"/>
            <a:ext cx="10668000" cy="1143000"/>
          </a:xfrm>
        </p:spPr>
        <p:txBody>
          <a:bodyPr/>
          <a:lstStyle/>
          <a:p>
            <a:r>
              <a:rPr lang="en-AU" altLang="en-US" sz="2400" smtClean="0"/>
              <a:t>Our team is gathering evidence to solve an important question about how police should investigate traumatic, critical incidents involving active shooters. </a:t>
            </a:r>
            <a:r>
              <a:rPr lang="en-US" altLang="en-US" sz="1800" smtClean="0"/>
              <a:t/>
            </a:r>
            <a:br>
              <a:rPr lang="en-US" altLang="en-US" sz="1800" smtClean="0"/>
            </a:br>
            <a:endParaRPr lang="en-US" altLang="en-US" sz="1800" smtClean="0"/>
          </a:p>
        </p:txBody>
      </p:sp>
      <p:sp>
        <p:nvSpPr>
          <p:cNvPr id="6147" name="Content Placeholder 2"/>
          <p:cNvSpPr>
            <a:spLocks noGrp="1"/>
          </p:cNvSpPr>
          <p:nvPr>
            <p:ph idx="1"/>
          </p:nvPr>
        </p:nvSpPr>
        <p:spPr>
          <a:xfrm>
            <a:off x="914400" y="2255838"/>
            <a:ext cx="10769600" cy="4525962"/>
          </a:xfrm>
        </p:spPr>
        <p:txBody>
          <a:bodyPr/>
          <a:lstStyle/>
          <a:p>
            <a:pPr marL="0" indent="0">
              <a:buFontTx/>
              <a:buNone/>
              <a:defRPr/>
            </a:pPr>
            <a:r>
              <a:rPr lang="en-AU" altLang="en-US" sz="2400" b="1" dirty="0"/>
              <a:t> </a:t>
            </a:r>
            <a:r>
              <a:rPr lang="en-AU" altLang="en-US" sz="2400" b="1" dirty="0" smtClean="0"/>
              <a:t>   </a:t>
            </a:r>
            <a:r>
              <a:rPr lang="en-AU" altLang="en-US" sz="2400" dirty="0" smtClean="0"/>
              <a:t>The presentation will describe:</a:t>
            </a:r>
            <a:endParaRPr lang="en-US" altLang="en-US" sz="2400" dirty="0" smtClean="0"/>
          </a:p>
          <a:p>
            <a:pPr>
              <a:defRPr/>
            </a:pPr>
            <a:r>
              <a:rPr lang="en-AU" altLang="en-US" sz="2400" dirty="0" smtClean="0"/>
              <a:t>The state of knowledge about matters related to the accuracy of memory after police respond to active shooting situations.</a:t>
            </a:r>
            <a:endParaRPr lang="en-US" altLang="en-US" sz="2400" dirty="0" smtClean="0"/>
          </a:p>
          <a:p>
            <a:pPr>
              <a:defRPr/>
            </a:pPr>
            <a:r>
              <a:rPr lang="en-AU" altLang="en-US" sz="2400" dirty="0" smtClean="0"/>
              <a:t>The unknown aspects of this important issue – in other words, the current gaps in knowledge.</a:t>
            </a:r>
            <a:endParaRPr lang="en-US" altLang="en-US" sz="2400" dirty="0" smtClean="0"/>
          </a:p>
          <a:p>
            <a:pPr>
              <a:defRPr/>
            </a:pPr>
            <a:r>
              <a:rPr lang="en-AU" altLang="en-US" sz="2400" dirty="0" smtClean="0"/>
              <a:t>How our team has gathered evidence in a scientific manner to help fill that gap. </a:t>
            </a:r>
            <a:endParaRPr lang="en-US" altLang="en-US" sz="2400" dirty="0" smtClean="0"/>
          </a:p>
          <a:p>
            <a:pPr>
              <a:defRPr/>
            </a:pPr>
            <a:r>
              <a:rPr lang="en-AU" altLang="en-US" sz="2400" dirty="0" smtClean="0"/>
              <a:t>How the new knowledge will improve police practice and public safety.</a:t>
            </a:r>
            <a:endParaRPr lang="en-US" altLang="en-US" sz="2400" dirty="0" smtClean="0"/>
          </a:p>
          <a:p>
            <a:pPr>
              <a:defRPr/>
            </a:pPr>
            <a:endParaRPr lang="en-US" altLang="en-US" dirty="0" smtClean="0"/>
          </a:p>
        </p:txBody>
      </p:sp>
      <p:sp>
        <p:nvSpPr>
          <p:cNvPr id="2253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MS PGothic" pitchFamily="34" charset="-128"/>
              </a:defRPr>
            </a:lvl1pPr>
            <a:lvl2pPr>
              <a:defRPr sz="28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000">
                <a:solidFill>
                  <a:schemeClr val="tx1"/>
                </a:solidFill>
                <a:latin typeface="Arial" charset="0"/>
                <a:ea typeface="MS PGothic" pitchFamily="34" charset="-128"/>
              </a:defRPr>
            </a:lvl4pPr>
            <a:lvl5pPr>
              <a:defRPr sz="2000">
                <a:solidFill>
                  <a:schemeClr val="tx1"/>
                </a:solidFill>
                <a:latin typeface="Arial" charset="0"/>
                <a:ea typeface="MS PGothic" pitchFamily="34" charset="-128"/>
              </a:defRPr>
            </a:lvl5pPr>
            <a:lvl6pPr eaLnBrk="0" hangingPunct="0">
              <a:defRPr sz="2000">
                <a:solidFill>
                  <a:schemeClr val="tx1"/>
                </a:solidFill>
                <a:latin typeface="Arial" charset="0"/>
                <a:ea typeface="MS PGothic" pitchFamily="34" charset="-128"/>
              </a:defRPr>
            </a:lvl6pPr>
            <a:lvl7pPr eaLnBrk="0" hangingPunct="0">
              <a:defRPr sz="2000">
                <a:solidFill>
                  <a:schemeClr val="tx1"/>
                </a:solidFill>
                <a:latin typeface="Arial" charset="0"/>
                <a:ea typeface="MS PGothic" pitchFamily="34" charset="-128"/>
              </a:defRPr>
            </a:lvl7pPr>
            <a:lvl8pPr eaLnBrk="0" hangingPunct="0">
              <a:defRPr sz="2000">
                <a:solidFill>
                  <a:schemeClr val="tx1"/>
                </a:solidFill>
                <a:latin typeface="Arial" charset="0"/>
                <a:ea typeface="MS PGothic" pitchFamily="34" charset="-128"/>
              </a:defRPr>
            </a:lvl8pPr>
            <a:lvl9pPr eaLnBrk="0" hangingPunct="0">
              <a:defRPr sz="2000">
                <a:solidFill>
                  <a:schemeClr val="tx1"/>
                </a:solidFill>
                <a:latin typeface="Arial" charset="0"/>
                <a:ea typeface="MS PGothic" pitchFamily="34" charset="-128"/>
              </a:defRPr>
            </a:lvl9pPr>
          </a:lstStyle>
          <a:p>
            <a:fld id="{D6904D95-B3C6-41B1-80E8-1ABFB69B712C}" type="slidenum">
              <a:rPr lang="en-US" altLang="en-US" sz="1400">
                <a:solidFill>
                  <a:srgbClr val="000000"/>
                </a:solidFill>
              </a:rPr>
              <a:pPr/>
              <a:t>56</a:t>
            </a:fld>
            <a:endParaRPr lang="en-US" altLang="en-US" sz="1400">
              <a:solidFill>
                <a:srgbClr val="000000"/>
              </a:solidFill>
            </a:endParaRPr>
          </a:p>
        </p:txBody>
      </p:sp>
    </p:spTree>
    <p:extLst>
      <p:ext uri="{BB962C8B-B14F-4D97-AF65-F5344CB8AC3E}">
        <p14:creationId xmlns:p14="http://schemas.microsoft.com/office/powerpoint/2010/main" val="7956620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DFF8"/>
            </a:gs>
            <a:gs pos="100000">
              <a:srgbClr val="A6DFF8"/>
            </a:gs>
            <a:gs pos="100000">
              <a:srgbClr val="9ABEC1"/>
            </a:gs>
          </a:gsLst>
          <a:lin ang="0"/>
        </a:gradFill>
        <a:effectLst/>
      </p:bgPr>
    </p:bg>
    <p:spTree>
      <p:nvGrpSpPr>
        <p:cNvPr id="1" name=""/>
        <p:cNvGrpSpPr/>
        <p:nvPr/>
      </p:nvGrpSpPr>
      <p:grpSpPr>
        <a:xfrm>
          <a:off x="0" y="0"/>
          <a:ext cx="0" cy="0"/>
          <a:chOff x="0" y="0"/>
          <a:chExt cx="0" cy="0"/>
        </a:xfrm>
      </p:grpSpPr>
      <p:sp>
        <p:nvSpPr>
          <p:cNvPr id="23554" name="Title 1"/>
          <p:cNvSpPr>
            <a:spLocks noGrp="1"/>
          </p:cNvSpPr>
          <p:nvPr>
            <p:ph type="title"/>
          </p:nvPr>
        </p:nvSpPr>
        <p:spPr>
          <a:xfrm>
            <a:off x="609600" y="381000"/>
            <a:ext cx="10972800" cy="1143000"/>
          </a:xfrm>
        </p:spPr>
        <p:txBody>
          <a:bodyPr/>
          <a:lstStyle/>
          <a:p>
            <a:r>
              <a:rPr lang="en-US" altLang="en-US" sz="3200" smtClean="0"/>
              <a:t>QPS Active Shooter Training</a:t>
            </a:r>
          </a:p>
        </p:txBody>
      </p:sp>
      <p:pic>
        <p:nvPicPr>
          <p:cNvPr id="62466" name="Picture 2"/>
          <p:cNvPicPr>
            <a:picLocks noChangeAspect="1" noChangeArrowheads="1"/>
          </p:cNvPicPr>
          <p:nvPr/>
        </p:nvPicPr>
        <p:blipFill>
          <a:blip r:embed="rId2"/>
          <a:srcRect/>
          <a:stretch>
            <a:fillRect/>
          </a:stretch>
        </p:blipFill>
        <p:spPr bwMode="auto">
          <a:xfrm>
            <a:off x="2032000" y="1752600"/>
            <a:ext cx="8128000" cy="45720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07492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DFF8"/>
            </a:gs>
            <a:gs pos="100000">
              <a:srgbClr val="A6DFF8"/>
            </a:gs>
            <a:gs pos="100000">
              <a:srgbClr val="9ABEC1"/>
            </a:gs>
          </a:gsLst>
          <a:lin ang="0"/>
        </a:grad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a:xfrm>
            <a:off x="609600" y="533400"/>
            <a:ext cx="10972800" cy="1143000"/>
          </a:xfrm>
        </p:spPr>
        <p:txBody>
          <a:bodyPr/>
          <a:lstStyle/>
          <a:p>
            <a:r>
              <a:rPr lang="en-US" altLang="en-US" sz="3200" smtClean="0"/>
              <a:t>QPS Griffith University Collaboration</a:t>
            </a:r>
          </a:p>
        </p:txBody>
      </p:sp>
      <p:pic>
        <p:nvPicPr>
          <p:cNvPr id="50177" name="Picture 1"/>
          <p:cNvPicPr>
            <a:picLocks noChangeAspect="1" noChangeArrowheads="1"/>
          </p:cNvPicPr>
          <p:nvPr/>
        </p:nvPicPr>
        <p:blipFill>
          <a:blip r:embed="rId2"/>
          <a:srcRect l="20743" t="17015" r="21407" b="3296"/>
          <a:stretch>
            <a:fillRect/>
          </a:stretch>
        </p:blipFill>
        <p:spPr bwMode="auto">
          <a:xfrm>
            <a:off x="2133603" y="1828800"/>
            <a:ext cx="7937500" cy="44196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48157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DFF8"/>
            </a:gs>
            <a:gs pos="100000">
              <a:srgbClr val="A6DFF8"/>
            </a:gs>
            <a:gs pos="100000">
              <a:srgbClr val="9ABEC1"/>
            </a:gs>
          </a:gsLst>
          <a:lin ang="0"/>
        </a:gradFill>
        <a:effectLst/>
      </p:bgPr>
    </p:bg>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z="3200" smtClean="0"/>
              <a:t>Research Question 1</a:t>
            </a:r>
          </a:p>
        </p:txBody>
      </p:sp>
      <p:sp>
        <p:nvSpPr>
          <p:cNvPr id="25603" name="Content Placeholder 2"/>
          <p:cNvSpPr>
            <a:spLocks noGrp="1"/>
          </p:cNvSpPr>
          <p:nvPr>
            <p:ph idx="1"/>
          </p:nvPr>
        </p:nvSpPr>
        <p:spPr>
          <a:xfrm>
            <a:off x="609600" y="2209802"/>
            <a:ext cx="10972800" cy="3916363"/>
          </a:xfrm>
        </p:spPr>
        <p:txBody>
          <a:bodyPr/>
          <a:lstStyle/>
          <a:p>
            <a:r>
              <a:rPr lang="en-AU" altLang="en-US" smtClean="0"/>
              <a:t>Are there significant differences in how much detail police officers remember about active shooter situations depending on whether they are interviewed immediately after the event or two sleep cycles later?</a:t>
            </a:r>
            <a:endParaRPr lang="en-US" altLang="en-US" smtClean="0"/>
          </a:p>
          <a:p>
            <a:endParaRPr lang="en-US" altLang="en-US" smtClean="0"/>
          </a:p>
        </p:txBody>
      </p:sp>
      <p:sp>
        <p:nvSpPr>
          <p:cNvPr id="256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MS PGothic" pitchFamily="34" charset="-128"/>
              </a:defRPr>
            </a:lvl1pPr>
            <a:lvl2pPr>
              <a:defRPr sz="28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000">
                <a:solidFill>
                  <a:schemeClr val="tx1"/>
                </a:solidFill>
                <a:latin typeface="Arial" charset="0"/>
                <a:ea typeface="MS PGothic" pitchFamily="34" charset="-128"/>
              </a:defRPr>
            </a:lvl4pPr>
            <a:lvl5pPr>
              <a:defRPr sz="2000">
                <a:solidFill>
                  <a:schemeClr val="tx1"/>
                </a:solidFill>
                <a:latin typeface="Arial" charset="0"/>
                <a:ea typeface="MS PGothic" pitchFamily="34" charset="-128"/>
              </a:defRPr>
            </a:lvl5pPr>
            <a:lvl6pPr eaLnBrk="0" hangingPunct="0">
              <a:defRPr sz="2000">
                <a:solidFill>
                  <a:schemeClr val="tx1"/>
                </a:solidFill>
                <a:latin typeface="Arial" charset="0"/>
                <a:ea typeface="MS PGothic" pitchFamily="34" charset="-128"/>
              </a:defRPr>
            </a:lvl6pPr>
            <a:lvl7pPr eaLnBrk="0" hangingPunct="0">
              <a:defRPr sz="2000">
                <a:solidFill>
                  <a:schemeClr val="tx1"/>
                </a:solidFill>
                <a:latin typeface="Arial" charset="0"/>
                <a:ea typeface="MS PGothic" pitchFamily="34" charset="-128"/>
              </a:defRPr>
            </a:lvl7pPr>
            <a:lvl8pPr eaLnBrk="0" hangingPunct="0">
              <a:defRPr sz="2000">
                <a:solidFill>
                  <a:schemeClr val="tx1"/>
                </a:solidFill>
                <a:latin typeface="Arial" charset="0"/>
                <a:ea typeface="MS PGothic" pitchFamily="34" charset="-128"/>
              </a:defRPr>
            </a:lvl8pPr>
            <a:lvl9pPr eaLnBrk="0" hangingPunct="0">
              <a:defRPr sz="2000">
                <a:solidFill>
                  <a:schemeClr val="tx1"/>
                </a:solidFill>
                <a:latin typeface="Arial" charset="0"/>
                <a:ea typeface="MS PGothic" pitchFamily="34" charset="-128"/>
              </a:defRPr>
            </a:lvl9pPr>
          </a:lstStyle>
          <a:p>
            <a:fld id="{B7B2BF80-73D2-47A0-94CF-405C6D838F23}" type="slidenum">
              <a:rPr lang="en-US" altLang="en-US" sz="1400">
                <a:solidFill>
                  <a:srgbClr val="000000"/>
                </a:solidFill>
              </a:rPr>
              <a:pPr/>
              <a:t>59</a:t>
            </a:fld>
            <a:endParaRPr lang="en-US" altLang="en-US" sz="1400">
              <a:solidFill>
                <a:srgbClr val="000000"/>
              </a:solidFill>
            </a:endParaRPr>
          </a:p>
        </p:txBody>
      </p:sp>
    </p:spTree>
    <p:extLst>
      <p:ext uri="{BB962C8B-B14F-4D97-AF65-F5344CB8AC3E}">
        <p14:creationId xmlns:p14="http://schemas.microsoft.com/office/powerpoint/2010/main" val="453416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2120335" y="-706540"/>
            <a:ext cx="8074900" cy="5213919"/>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2" name="Rectangle 1"/>
          <p:cNvSpPr/>
          <p:nvPr/>
        </p:nvSpPr>
        <p:spPr>
          <a:xfrm>
            <a:off x="4649493" y="557939"/>
            <a:ext cx="2996339" cy="1239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smtClean="0">
                <a:solidFill>
                  <a:prstClr val="white"/>
                </a:solidFill>
              </a:rPr>
              <a:t>Accommodating mental shortcuts</a:t>
            </a:r>
            <a:endParaRPr lang="en-GB" dirty="0">
              <a:solidFill>
                <a:prstClr val="white"/>
              </a:solidFill>
            </a:endParaRPr>
          </a:p>
        </p:txBody>
      </p:sp>
      <p:sp>
        <p:nvSpPr>
          <p:cNvPr id="3" name="Rectangle 2"/>
          <p:cNvSpPr/>
          <p:nvPr/>
        </p:nvSpPr>
        <p:spPr>
          <a:xfrm>
            <a:off x="1071105" y="4755398"/>
            <a:ext cx="2996339" cy="1239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smtClean="0">
                <a:solidFill>
                  <a:prstClr val="white"/>
                </a:solidFill>
              </a:rPr>
              <a:t>Avoiding susceptibility to mental shortcuts</a:t>
            </a:r>
            <a:endParaRPr lang="en-GB" dirty="0">
              <a:solidFill>
                <a:prstClr val="white"/>
              </a:solidFill>
            </a:endParaRPr>
          </a:p>
        </p:txBody>
      </p:sp>
      <p:sp>
        <p:nvSpPr>
          <p:cNvPr id="4" name="Rectangle 3"/>
          <p:cNvSpPr/>
          <p:nvPr/>
        </p:nvSpPr>
        <p:spPr>
          <a:xfrm>
            <a:off x="8431080" y="4755398"/>
            <a:ext cx="2996339" cy="1239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smtClean="0">
                <a:solidFill>
                  <a:prstClr val="white"/>
                </a:solidFill>
              </a:rPr>
              <a:t>Overcoming mental shortcuts</a:t>
            </a:r>
            <a:endParaRPr lang="en-GB" dirty="0">
              <a:solidFill>
                <a:prstClr val="white"/>
              </a:solidFill>
            </a:endParaRPr>
          </a:p>
        </p:txBody>
      </p:sp>
      <p:sp>
        <p:nvSpPr>
          <p:cNvPr id="5" name="TextBox 4"/>
          <p:cNvSpPr txBox="1"/>
          <p:nvPr/>
        </p:nvSpPr>
        <p:spPr>
          <a:xfrm>
            <a:off x="7831811" y="4184542"/>
            <a:ext cx="2416046" cy="369332"/>
          </a:xfrm>
          <a:prstGeom prst="rect">
            <a:avLst/>
          </a:prstGeom>
          <a:noFill/>
        </p:spPr>
        <p:txBody>
          <a:bodyPr wrap="none" rtlCol="0">
            <a:spAutoFit/>
          </a:bodyPr>
          <a:lstStyle/>
          <a:p>
            <a:pPr defTabSz="457200"/>
            <a:r>
              <a:rPr lang="en-GB" dirty="0" smtClean="0">
                <a:solidFill>
                  <a:prstClr val="black"/>
                </a:solidFill>
              </a:rPr>
              <a:t>3. Increasing diversity</a:t>
            </a:r>
            <a:endParaRPr lang="en-GB" dirty="0">
              <a:solidFill>
                <a:prstClr val="black"/>
              </a:solidFill>
            </a:endParaRPr>
          </a:p>
        </p:txBody>
      </p:sp>
      <p:sp>
        <p:nvSpPr>
          <p:cNvPr id="6" name="TextBox 5"/>
          <p:cNvSpPr txBox="1"/>
          <p:nvPr/>
        </p:nvSpPr>
        <p:spPr>
          <a:xfrm>
            <a:off x="6548318" y="2667390"/>
            <a:ext cx="2347759" cy="369332"/>
          </a:xfrm>
          <a:prstGeom prst="rect">
            <a:avLst/>
          </a:prstGeom>
          <a:noFill/>
        </p:spPr>
        <p:txBody>
          <a:bodyPr wrap="none" rtlCol="0">
            <a:spAutoFit/>
          </a:bodyPr>
          <a:lstStyle/>
          <a:p>
            <a:pPr defTabSz="457200"/>
            <a:r>
              <a:rPr lang="en-GB" dirty="0">
                <a:solidFill>
                  <a:prstClr val="black"/>
                </a:solidFill>
              </a:rPr>
              <a:t>1</a:t>
            </a:r>
            <a:r>
              <a:rPr lang="en-GB" dirty="0" smtClean="0">
                <a:solidFill>
                  <a:prstClr val="black"/>
                </a:solidFill>
              </a:rPr>
              <a:t>. Speeding offences</a:t>
            </a:r>
            <a:endParaRPr lang="en-GB" dirty="0">
              <a:solidFill>
                <a:prstClr val="black"/>
              </a:solidFill>
            </a:endParaRPr>
          </a:p>
        </p:txBody>
      </p:sp>
      <p:sp>
        <p:nvSpPr>
          <p:cNvPr id="7" name="TextBox 6"/>
          <p:cNvSpPr txBox="1"/>
          <p:nvPr/>
        </p:nvSpPr>
        <p:spPr>
          <a:xfrm>
            <a:off x="4649494" y="5277194"/>
            <a:ext cx="2706831" cy="369332"/>
          </a:xfrm>
          <a:prstGeom prst="rect">
            <a:avLst/>
          </a:prstGeom>
          <a:noFill/>
        </p:spPr>
        <p:txBody>
          <a:bodyPr wrap="none" rtlCol="0">
            <a:spAutoFit/>
          </a:bodyPr>
          <a:lstStyle/>
          <a:p>
            <a:pPr defTabSz="457200"/>
            <a:r>
              <a:rPr lang="en-GB" dirty="0">
                <a:solidFill>
                  <a:prstClr val="black"/>
                </a:solidFill>
              </a:rPr>
              <a:t>5</a:t>
            </a:r>
            <a:r>
              <a:rPr lang="en-GB" dirty="0" smtClean="0">
                <a:solidFill>
                  <a:prstClr val="black"/>
                </a:solidFill>
              </a:rPr>
              <a:t>. Reducing re-offending</a:t>
            </a:r>
            <a:endParaRPr lang="en-GB" dirty="0">
              <a:solidFill>
                <a:prstClr val="black"/>
              </a:solidFill>
            </a:endParaRPr>
          </a:p>
        </p:txBody>
      </p:sp>
      <p:sp>
        <p:nvSpPr>
          <p:cNvPr id="8" name="TextBox 7"/>
          <p:cNvSpPr txBox="1"/>
          <p:nvPr/>
        </p:nvSpPr>
        <p:spPr>
          <a:xfrm>
            <a:off x="6201555" y="1897360"/>
            <a:ext cx="4147289" cy="369332"/>
          </a:xfrm>
          <a:prstGeom prst="rect">
            <a:avLst/>
          </a:prstGeom>
          <a:noFill/>
        </p:spPr>
        <p:txBody>
          <a:bodyPr wrap="none" rtlCol="0">
            <a:spAutoFit/>
          </a:bodyPr>
          <a:lstStyle/>
          <a:p>
            <a:pPr defTabSz="457200"/>
            <a:r>
              <a:rPr lang="en-GB" dirty="0">
                <a:solidFill>
                  <a:prstClr val="black"/>
                </a:solidFill>
              </a:rPr>
              <a:t>2</a:t>
            </a:r>
            <a:r>
              <a:rPr lang="en-GB" dirty="0" smtClean="0">
                <a:solidFill>
                  <a:prstClr val="black"/>
                </a:solidFill>
              </a:rPr>
              <a:t>. Witness and victim court attendance</a:t>
            </a:r>
            <a:endParaRPr lang="en-GB" dirty="0">
              <a:solidFill>
                <a:prstClr val="black"/>
              </a:solidFill>
            </a:endParaRPr>
          </a:p>
        </p:txBody>
      </p:sp>
      <p:sp>
        <p:nvSpPr>
          <p:cNvPr id="9" name="TextBox 8"/>
          <p:cNvSpPr txBox="1"/>
          <p:nvPr/>
        </p:nvSpPr>
        <p:spPr>
          <a:xfrm>
            <a:off x="1493055" y="2181582"/>
            <a:ext cx="2228174" cy="369332"/>
          </a:xfrm>
          <a:prstGeom prst="rect">
            <a:avLst/>
          </a:prstGeom>
          <a:noFill/>
        </p:spPr>
        <p:txBody>
          <a:bodyPr wrap="none" rtlCol="0">
            <a:spAutoFit/>
          </a:bodyPr>
          <a:lstStyle/>
          <a:p>
            <a:pPr defTabSz="457200"/>
            <a:r>
              <a:rPr lang="en-GB" dirty="0">
                <a:solidFill>
                  <a:prstClr val="black"/>
                </a:solidFill>
              </a:rPr>
              <a:t>4</a:t>
            </a:r>
            <a:r>
              <a:rPr lang="en-GB" dirty="0" smtClean="0">
                <a:solidFill>
                  <a:prstClr val="black"/>
                </a:solidFill>
              </a:rPr>
              <a:t>. Body Worn Video</a:t>
            </a:r>
            <a:endParaRPr lang="en-GB" dirty="0">
              <a:solidFill>
                <a:prstClr val="black"/>
              </a:solidFill>
            </a:endParaRPr>
          </a:p>
        </p:txBody>
      </p:sp>
      <p:sp>
        <p:nvSpPr>
          <p:cNvPr id="15" name="Oval 14"/>
          <p:cNvSpPr/>
          <p:nvPr/>
        </p:nvSpPr>
        <p:spPr>
          <a:xfrm>
            <a:off x="5467446" y="2366251"/>
            <a:ext cx="8074900" cy="5213919"/>
          </a:xfrm>
          <a:prstGeom prst="ellipse">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13" name="Oval 12"/>
          <p:cNvSpPr/>
          <p:nvPr/>
        </p:nvSpPr>
        <p:spPr>
          <a:xfrm>
            <a:off x="-817638" y="2366252"/>
            <a:ext cx="8074900" cy="5213919"/>
          </a:xfrm>
          <a:prstGeom prst="ellipse">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Tree>
    <p:extLst>
      <p:ext uri="{BB962C8B-B14F-4D97-AF65-F5344CB8AC3E}">
        <p14:creationId xmlns:p14="http://schemas.microsoft.com/office/powerpoint/2010/main" val="374680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P spid="6" grpId="0"/>
      <p:bldP spid="7" grpId="0"/>
      <p:bldP spid="8" grpId="0"/>
      <p:bldP spid="9" grpId="0"/>
      <p:bldP spid="15" grpId="0" animBg="1"/>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DFF8"/>
            </a:gs>
            <a:gs pos="100000">
              <a:srgbClr val="A6DFF8"/>
            </a:gs>
            <a:gs pos="100000">
              <a:srgbClr val="9ABEC1"/>
            </a:gs>
          </a:gsLst>
          <a:lin ang="0"/>
        </a:gra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z="3200" smtClean="0"/>
              <a:t>Research Question 2</a:t>
            </a:r>
          </a:p>
        </p:txBody>
      </p:sp>
      <p:sp>
        <p:nvSpPr>
          <p:cNvPr id="26627" name="Content Placeholder 2"/>
          <p:cNvSpPr>
            <a:spLocks noGrp="1"/>
          </p:cNvSpPr>
          <p:nvPr>
            <p:ph idx="1"/>
          </p:nvPr>
        </p:nvSpPr>
        <p:spPr>
          <a:xfrm>
            <a:off x="609600" y="2209802"/>
            <a:ext cx="10769600" cy="3916363"/>
          </a:xfrm>
        </p:spPr>
        <p:txBody>
          <a:bodyPr/>
          <a:lstStyle/>
          <a:p>
            <a:r>
              <a:rPr lang="en-AU" altLang="en-US" smtClean="0"/>
              <a:t>Are there significant differences in general cognitive functioning depending on whether police officers are interviewed immediately after active shooter situations or two sleep cycles later?</a:t>
            </a:r>
            <a:endParaRPr lang="en-US" altLang="en-US" smtClean="0"/>
          </a:p>
          <a:p>
            <a:endParaRPr lang="en-US" altLang="en-US" smtClean="0"/>
          </a:p>
        </p:txBody>
      </p:sp>
      <p:sp>
        <p:nvSpPr>
          <p:cNvPr id="266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MS PGothic" pitchFamily="34" charset="-128"/>
              </a:defRPr>
            </a:lvl1pPr>
            <a:lvl2pPr>
              <a:defRPr sz="28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000">
                <a:solidFill>
                  <a:schemeClr val="tx1"/>
                </a:solidFill>
                <a:latin typeface="Arial" charset="0"/>
                <a:ea typeface="MS PGothic" pitchFamily="34" charset="-128"/>
              </a:defRPr>
            </a:lvl4pPr>
            <a:lvl5pPr>
              <a:defRPr sz="2000">
                <a:solidFill>
                  <a:schemeClr val="tx1"/>
                </a:solidFill>
                <a:latin typeface="Arial" charset="0"/>
                <a:ea typeface="MS PGothic" pitchFamily="34" charset="-128"/>
              </a:defRPr>
            </a:lvl5pPr>
            <a:lvl6pPr eaLnBrk="0" hangingPunct="0">
              <a:defRPr sz="2000">
                <a:solidFill>
                  <a:schemeClr val="tx1"/>
                </a:solidFill>
                <a:latin typeface="Arial" charset="0"/>
                <a:ea typeface="MS PGothic" pitchFamily="34" charset="-128"/>
              </a:defRPr>
            </a:lvl6pPr>
            <a:lvl7pPr eaLnBrk="0" hangingPunct="0">
              <a:defRPr sz="2000">
                <a:solidFill>
                  <a:schemeClr val="tx1"/>
                </a:solidFill>
                <a:latin typeface="Arial" charset="0"/>
                <a:ea typeface="MS PGothic" pitchFamily="34" charset="-128"/>
              </a:defRPr>
            </a:lvl7pPr>
            <a:lvl8pPr eaLnBrk="0" hangingPunct="0">
              <a:defRPr sz="2000">
                <a:solidFill>
                  <a:schemeClr val="tx1"/>
                </a:solidFill>
                <a:latin typeface="Arial" charset="0"/>
                <a:ea typeface="MS PGothic" pitchFamily="34" charset="-128"/>
              </a:defRPr>
            </a:lvl8pPr>
            <a:lvl9pPr eaLnBrk="0" hangingPunct="0">
              <a:defRPr sz="2000">
                <a:solidFill>
                  <a:schemeClr val="tx1"/>
                </a:solidFill>
                <a:latin typeface="Arial" charset="0"/>
                <a:ea typeface="MS PGothic" pitchFamily="34" charset="-128"/>
              </a:defRPr>
            </a:lvl9pPr>
          </a:lstStyle>
          <a:p>
            <a:fld id="{FF0B3E20-7F59-4D8F-817C-D270C5998C07}" type="slidenum">
              <a:rPr lang="en-US" altLang="en-US" sz="1400">
                <a:solidFill>
                  <a:srgbClr val="000000"/>
                </a:solidFill>
              </a:rPr>
              <a:pPr/>
              <a:t>60</a:t>
            </a:fld>
            <a:endParaRPr lang="en-US" altLang="en-US" sz="1400">
              <a:solidFill>
                <a:srgbClr val="000000"/>
              </a:solidFill>
            </a:endParaRPr>
          </a:p>
        </p:txBody>
      </p:sp>
    </p:spTree>
    <p:extLst>
      <p:ext uri="{BB962C8B-B14F-4D97-AF65-F5344CB8AC3E}">
        <p14:creationId xmlns:p14="http://schemas.microsoft.com/office/powerpoint/2010/main" val="26575463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DFF8"/>
            </a:gs>
            <a:gs pos="100000">
              <a:srgbClr val="A6DFF8"/>
            </a:gs>
            <a:gs pos="100000">
              <a:srgbClr val="9ABEC1"/>
            </a:gs>
          </a:gsLst>
          <a:lin ang="0"/>
        </a:gradFill>
        <a:effectLst/>
      </p:bgPr>
    </p:bg>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z="3200" smtClean="0"/>
              <a:t>Research Question 3</a:t>
            </a:r>
          </a:p>
        </p:txBody>
      </p:sp>
      <p:sp>
        <p:nvSpPr>
          <p:cNvPr id="27651" name="Content Placeholder 2"/>
          <p:cNvSpPr>
            <a:spLocks noGrp="1"/>
          </p:cNvSpPr>
          <p:nvPr>
            <p:ph idx="1"/>
          </p:nvPr>
        </p:nvSpPr>
        <p:spPr>
          <a:xfrm>
            <a:off x="609600" y="1981205"/>
            <a:ext cx="10769600" cy="4144963"/>
          </a:xfrm>
        </p:spPr>
        <p:txBody>
          <a:bodyPr/>
          <a:lstStyle/>
          <a:p>
            <a:r>
              <a:rPr lang="en-AU" altLang="en-US" smtClean="0"/>
              <a:t>Is there are relationship between police officers’ general cognition and how much they are able to remember after active shooter situations? Is this process mediated by whether they are interviewed immediately after the event or two sleep cycles later?</a:t>
            </a:r>
            <a:endParaRPr lang="en-US" altLang="en-US" smtClean="0"/>
          </a:p>
          <a:p>
            <a:endParaRPr lang="en-US" altLang="en-US" smtClean="0"/>
          </a:p>
        </p:txBody>
      </p:sp>
      <p:sp>
        <p:nvSpPr>
          <p:cNvPr id="276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MS PGothic" pitchFamily="34" charset="-128"/>
              </a:defRPr>
            </a:lvl1pPr>
            <a:lvl2pPr>
              <a:defRPr sz="28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000">
                <a:solidFill>
                  <a:schemeClr val="tx1"/>
                </a:solidFill>
                <a:latin typeface="Arial" charset="0"/>
                <a:ea typeface="MS PGothic" pitchFamily="34" charset="-128"/>
              </a:defRPr>
            </a:lvl4pPr>
            <a:lvl5pPr>
              <a:defRPr sz="2000">
                <a:solidFill>
                  <a:schemeClr val="tx1"/>
                </a:solidFill>
                <a:latin typeface="Arial" charset="0"/>
                <a:ea typeface="MS PGothic" pitchFamily="34" charset="-128"/>
              </a:defRPr>
            </a:lvl5pPr>
            <a:lvl6pPr eaLnBrk="0" hangingPunct="0">
              <a:defRPr sz="2000">
                <a:solidFill>
                  <a:schemeClr val="tx1"/>
                </a:solidFill>
                <a:latin typeface="Arial" charset="0"/>
                <a:ea typeface="MS PGothic" pitchFamily="34" charset="-128"/>
              </a:defRPr>
            </a:lvl6pPr>
            <a:lvl7pPr eaLnBrk="0" hangingPunct="0">
              <a:defRPr sz="2000">
                <a:solidFill>
                  <a:schemeClr val="tx1"/>
                </a:solidFill>
                <a:latin typeface="Arial" charset="0"/>
                <a:ea typeface="MS PGothic" pitchFamily="34" charset="-128"/>
              </a:defRPr>
            </a:lvl7pPr>
            <a:lvl8pPr eaLnBrk="0" hangingPunct="0">
              <a:defRPr sz="2000">
                <a:solidFill>
                  <a:schemeClr val="tx1"/>
                </a:solidFill>
                <a:latin typeface="Arial" charset="0"/>
                <a:ea typeface="MS PGothic" pitchFamily="34" charset="-128"/>
              </a:defRPr>
            </a:lvl8pPr>
            <a:lvl9pPr eaLnBrk="0" hangingPunct="0">
              <a:defRPr sz="2000">
                <a:solidFill>
                  <a:schemeClr val="tx1"/>
                </a:solidFill>
                <a:latin typeface="Arial" charset="0"/>
                <a:ea typeface="MS PGothic" pitchFamily="34" charset="-128"/>
              </a:defRPr>
            </a:lvl9pPr>
          </a:lstStyle>
          <a:p>
            <a:fld id="{AC1D9F60-2ED4-4585-81F2-1EBAF49F71DB}" type="slidenum">
              <a:rPr lang="en-US" altLang="en-US" sz="1400">
                <a:solidFill>
                  <a:srgbClr val="000000"/>
                </a:solidFill>
              </a:rPr>
              <a:pPr/>
              <a:t>61</a:t>
            </a:fld>
            <a:endParaRPr lang="en-US" altLang="en-US" sz="1400">
              <a:solidFill>
                <a:srgbClr val="000000"/>
              </a:solidFill>
            </a:endParaRPr>
          </a:p>
        </p:txBody>
      </p:sp>
    </p:spTree>
    <p:extLst>
      <p:ext uri="{BB962C8B-B14F-4D97-AF65-F5344CB8AC3E}">
        <p14:creationId xmlns:p14="http://schemas.microsoft.com/office/powerpoint/2010/main" val="36631756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DFF8"/>
            </a:gs>
            <a:gs pos="100000">
              <a:srgbClr val="A6DFF8"/>
            </a:gs>
            <a:gs pos="100000">
              <a:srgbClr val="9ABEC1"/>
            </a:gs>
          </a:gsLst>
          <a:lin ang="0"/>
        </a:grad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a:xfrm>
            <a:off x="203200" y="381000"/>
            <a:ext cx="11480800" cy="1143000"/>
          </a:xfrm>
        </p:spPr>
        <p:txBody>
          <a:bodyPr/>
          <a:lstStyle/>
          <a:p>
            <a:r>
              <a:rPr lang="en-US" altLang="en-US" sz="3200" smtClean="0"/>
              <a:t>Independent and Dependent Variables</a:t>
            </a:r>
          </a:p>
        </p:txBody>
      </p:sp>
      <p:sp>
        <p:nvSpPr>
          <p:cNvPr id="28675" name="Content Placeholder 2"/>
          <p:cNvSpPr>
            <a:spLocks noGrp="1"/>
          </p:cNvSpPr>
          <p:nvPr>
            <p:ph idx="1"/>
          </p:nvPr>
        </p:nvSpPr>
        <p:spPr>
          <a:xfrm>
            <a:off x="609600" y="1600200"/>
            <a:ext cx="10972800" cy="4953000"/>
          </a:xfrm>
        </p:spPr>
        <p:txBody>
          <a:bodyPr/>
          <a:lstStyle/>
          <a:p>
            <a:r>
              <a:rPr lang="en-US" altLang="en-US" sz="2400" smtClean="0"/>
              <a:t>Dependent Variables:</a:t>
            </a:r>
          </a:p>
          <a:p>
            <a:pPr lvl="1"/>
            <a:r>
              <a:rPr lang="en-US" altLang="en-US" sz="2400" smtClean="0"/>
              <a:t>Memory of critical incident (based on memory survey)</a:t>
            </a:r>
          </a:p>
          <a:p>
            <a:pPr lvl="1"/>
            <a:r>
              <a:rPr lang="en-US" altLang="en-US" sz="2400" smtClean="0"/>
              <a:t>Cognitive functioning (based on cognitive tests)</a:t>
            </a:r>
          </a:p>
          <a:p>
            <a:pPr lvl="1"/>
            <a:endParaRPr lang="en-US" altLang="en-US" sz="2400" smtClean="0"/>
          </a:p>
          <a:p>
            <a:r>
              <a:rPr lang="en-US" altLang="en-US" sz="2400" smtClean="0"/>
              <a:t>Independent Variable:</a:t>
            </a:r>
          </a:p>
          <a:p>
            <a:pPr lvl="1"/>
            <a:r>
              <a:rPr lang="en-US" altLang="en-US" sz="2400" smtClean="0"/>
              <a:t>When the police officers are interviewed about the active shooter incident (immediately after the incident or two sleep cycles later)</a:t>
            </a:r>
          </a:p>
          <a:p>
            <a:pPr lvl="1"/>
            <a:endParaRPr lang="en-US" altLang="en-US" sz="2400" smtClean="0"/>
          </a:p>
          <a:p>
            <a:r>
              <a:rPr lang="en-US" altLang="en-US" sz="2400" smtClean="0">
                <a:solidFill>
                  <a:srgbClr val="000000"/>
                </a:solidFill>
              </a:rPr>
              <a:t>Control Variables</a:t>
            </a:r>
          </a:p>
          <a:p>
            <a:pPr lvl="1"/>
            <a:r>
              <a:rPr lang="en-US" altLang="en-US" sz="2400" smtClean="0">
                <a:solidFill>
                  <a:srgbClr val="000000"/>
                </a:solidFill>
              </a:rPr>
              <a:t>Eliminate their influence through randomization</a:t>
            </a:r>
          </a:p>
          <a:p>
            <a:pPr lvl="1"/>
            <a:endParaRPr lang="en-US" altLang="en-US" smtClean="0"/>
          </a:p>
        </p:txBody>
      </p:sp>
      <p:sp>
        <p:nvSpPr>
          <p:cNvPr id="286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MS PGothic" pitchFamily="34" charset="-128"/>
              </a:defRPr>
            </a:lvl1pPr>
            <a:lvl2pPr>
              <a:defRPr sz="28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000">
                <a:solidFill>
                  <a:schemeClr val="tx1"/>
                </a:solidFill>
                <a:latin typeface="Arial" charset="0"/>
                <a:ea typeface="MS PGothic" pitchFamily="34" charset="-128"/>
              </a:defRPr>
            </a:lvl4pPr>
            <a:lvl5pPr>
              <a:defRPr sz="2000">
                <a:solidFill>
                  <a:schemeClr val="tx1"/>
                </a:solidFill>
                <a:latin typeface="Arial" charset="0"/>
                <a:ea typeface="MS PGothic" pitchFamily="34" charset="-128"/>
              </a:defRPr>
            </a:lvl5pPr>
            <a:lvl6pPr eaLnBrk="0" hangingPunct="0">
              <a:defRPr sz="2000">
                <a:solidFill>
                  <a:schemeClr val="tx1"/>
                </a:solidFill>
                <a:latin typeface="Arial" charset="0"/>
                <a:ea typeface="MS PGothic" pitchFamily="34" charset="-128"/>
              </a:defRPr>
            </a:lvl6pPr>
            <a:lvl7pPr eaLnBrk="0" hangingPunct="0">
              <a:defRPr sz="2000">
                <a:solidFill>
                  <a:schemeClr val="tx1"/>
                </a:solidFill>
                <a:latin typeface="Arial" charset="0"/>
                <a:ea typeface="MS PGothic" pitchFamily="34" charset="-128"/>
              </a:defRPr>
            </a:lvl7pPr>
            <a:lvl8pPr eaLnBrk="0" hangingPunct="0">
              <a:defRPr sz="2000">
                <a:solidFill>
                  <a:schemeClr val="tx1"/>
                </a:solidFill>
                <a:latin typeface="Arial" charset="0"/>
                <a:ea typeface="MS PGothic" pitchFamily="34" charset="-128"/>
              </a:defRPr>
            </a:lvl8pPr>
            <a:lvl9pPr eaLnBrk="0" hangingPunct="0">
              <a:defRPr sz="2000">
                <a:solidFill>
                  <a:schemeClr val="tx1"/>
                </a:solidFill>
                <a:latin typeface="Arial" charset="0"/>
                <a:ea typeface="MS PGothic" pitchFamily="34" charset="-128"/>
              </a:defRPr>
            </a:lvl9pPr>
          </a:lstStyle>
          <a:p>
            <a:fld id="{CC851ED8-BCDC-46B2-BD2A-7E1B960DC805}" type="slidenum">
              <a:rPr lang="en-US" altLang="en-US" sz="1400">
                <a:solidFill>
                  <a:srgbClr val="000000"/>
                </a:solidFill>
              </a:rPr>
              <a:pPr/>
              <a:t>62</a:t>
            </a:fld>
            <a:endParaRPr lang="en-US" altLang="en-US" sz="1400">
              <a:solidFill>
                <a:srgbClr val="000000"/>
              </a:solidFill>
            </a:endParaRPr>
          </a:p>
        </p:txBody>
      </p:sp>
    </p:spTree>
    <p:extLst>
      <p:ext uri="{BB962C8B-B14F-4D97-AF65-F5344CB8AC3E}">
        <p14:creationId xmlns:p14="http://schemas.microsoft.com/office/powerpoint/2010/main" val="7349445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DFF8"/>
            </a:gs>
            <a:gs pos="100000">
              <a:srgbClr val="A6DFF8"/>
            </a:gs>
            <a:gs pos="100000">
              <a:srgbClr val="9ABEC1"/>
            </a:gs>
          </a:gsLst>
          <a:lin ang="0"/>
        </a:grad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a:xfrm>
            <a:off x="508000" y="609600"/>
            <a:ext cx="10972800" cy="1143000"/>
          </a:xfrm>
        </p:spPr>
        <p:txBody>
          <a:bodyPr/>
          <a:lstStyle/>
          <a:p>
            <a:r>
              <a:rPr lang="en-AU" altLang="en-US" sz="2800" smtClean="0"/>
              <a:t>Officers were randomly assigned to two groups…</a:t>
            </a:r>
          </a:p>
        </p:txBody>
      </p:sp>
      <p:graphicFrame>
        <p:nvGraphicFramePr>
          <p:cNvPr id="8" name="Content Placeholder 7"/>
          <p:cNvGraphicFramePr>
            <a:graphicFrameLocks noGrp="1"/>
          </p:cNvGraphicFramePr>
          <p:nvPr>
            <p:ph idx="1"/>
          </p:nvPr>
        </p:nvGraphicFramePr>
        <p:xfrm>
          <a:off x="406400" y="1704975"/>
          <a:ext cx="11379200" cy="4311650"/>
        </p:xfrm>
        <a:graphic>
          <a:graphicData uri="http://schemas.openxmlformats.org/drawingml/2006/table">
            <a:tbl>
              <a:tblPr firstRow="1" bandRow="1">
                <a:tableStyleId>{5C22544A-7EE6-4342-B048-85BDC9FD1C3A}</a:tableStyleId>
              </a:tblPr>
              <a:tblGrid>
                <a:gridCol w="2641601"/>
                <a:gridCol w="2844800"/>
                <a:gridCol w="2946399"/>
                <a:gridCol w="2946400"/>
              </a:tblGrid>
              <a:tr h="640046">
                <a:tc>
                  <a:txBody>
                    <a:bodyPr/>
                    <a:lstStyle/>
                    <a:p>
                      <a:endParaRPr lang="en-AU" sz="1800" dirty="0"/>
                    </a:p>
                  </a:txBody>
                  <a:tcPr marL="121921" marR="121921" marT="45705" marB="45705"/>
                </a:tc>
                <a:tc>
                  <a:txBody>
                    <a:bodyPr/>
                    <a:lstStyle/>
                    <a:p>
                      <a:pPr algn="ctr"/>
                      <a:r>
                        <a:rPr lang="en-AU" sz="1800" b="0" dirty="0" smtClean="0">
                          <a:solidFill>
                            <a:schemeClr val="tx1"/>
                          </a:solidFill>
                        </a:rPr>
                        <a:t>Stage 1</a:t>
                      </a:r>
                    </a:p>
                    <a:p>
                      <a:pPr algn="ctr"/>
                      <a:r>
                        <a:rPr lang="en-AU" sz="1800" b="0" dirty="0" smtClean="0">
                          <a:solidFill>
                            <a:schemeClr val="tx1"/>
                          </a:solidFill>
                        </a:rPr>
                        <a:t>(Tuesday)</a:t>
                      </a:r>
                      <a:endParaRPr lang="en-AU" sz="1800" b="0" dirty="0">
                        <a:solidFill>
                          <a:schemeClr val="tx1"/>
                        </a:solidFill>
                      </a:endParaRPr>
                    </a:p>
                  </a:txBody>
                  <a:tcPr marL="121921" marR="121921" marT="45705" marB="45705"/>
                </a:tc>
                <a:tc>
                  <a:txBody>
                    <a:bodyPr/>
                    <a:lstStyle/>
                    <a:p>
                      <a:pPr algn="ctr"/>
                      <a:r>
                        <a:rPr lang="en-AU" sz="1800" b="0" dirty="0" smtClean="0">
                          <a:solidFill>
                            <a:schemeClr val="tx1"/>
                          </a:solidFill>
                        </a:rPr>
                        <a:t>Stage 2</a:t>
                      </a:r>
                    </a:p>
                    <a:p>
                      <a:pPr algn="ctr"/>
                      <a:r>
                        <a:rPr lang="en-AU" sz="1800" b="0" dirty="0" smtClean="0">
                          <a:solidFill>
                            <a:schemeClr val="tx1"/>
                          </a:solidFill>
                        </a:rPr>
                        <a:t>(Tues</a:t>
                      </a:r>
                      <a:r>
                        <a:rPr lang="en-AU" sz="1800" b="0" baseline="0" dirty="0" smtClean="0">
                          <a:solidFill>
                            <a:schemeClr val="tx1"/>
                          </a:solidFill>
                        </a:rPr>
                        <a:t>day)</a:t>
                      </a:r>
                      <a:endParaRPr lang="en-AU" sz="1800" b="0" dirty="0">
                        <a:solidFill>
                          <a:schemeClr val="tx1"/>
                        </a:solidFill>
                      </a:endParaRPr>
                    </a:p>
                  </a:txBody>
                  <a:tcPr marL="121921" marR="121921" marT="45705" marB="45705"/>
                </a:tc>
                <a:tc>
                  <a:txBody>
                    <a:bodyPr/>
                    <a:lstStyle/>
                    <a:p>
                      <a:pPr algn="ctr"/>
                      <a:r>
                        <a:rPr lang="en-AU" sz="1800" b="0" dirty="0" smtClean="0">
                          <a:solidFill>
                            <a:schemeClr val="tx1"/>
                          </a:solidFill>
                        </a:rPr>
                        <a:t>Stage 3</a:t>
                      </a:r>
                    </a:p>
                    <a:p>
                      <a:pPr algn="ctr"/>
                      <a:r>
                        <a:rPr lang="en-AU" sz="1800" b="0" dirty="0" smtClean="0">
                          <a:solidFill>
                            <a:schemeClr val="tx1"/>
                          </a:solidFill>
                        </a:rPr>
                        <a:t>(Thursday)</a:t>
                      </a:r>
                      <a:endParaRPr lang="en-AU" sz="1800" b="0" dirty="0">
                        <a:solidFill>
                          <a:schemeClr val="tx1"/>
                        </a:solidFill>
                      </a:endParaRPr>
                    </a:p>
                  </a:txBody>
                  <a:tcPr marL="121921" marR="121921" marT="45705" marB="45705"/>
                </a:tc>
              </a:tr>
              <a:tr h="1798280">
                <a:tc>
                  <a:txBody>
                    <a:bodyPr/>
                    <a:lstStyle/>
                    <a:p>
                      <a:endParaRPr lang="en-AU" sz="1600" dirty="0" smtClean="0"/>
                    </a:p>
                    <a:p>
                      <a:endParaRPr lang="en-AU" sz="1600" dirty="0" smtClean="0"/>
                    </a:p>
                    <a:p>
                      <a:r>
                        <a:rPr lang="en-AU" sz="1600" dirty="0" smtClean="0"/>
                        <a:t>Experimental</a:t>
                      </a:r>
                      <a:r>
                        <a:rPr lang="en-AU" sz="1600" baseline="0" dirty="0" smtClean="0"/>
                        <a:t> Group 1 (n40):</a:t>
                      </a:r>
                    </a:p>
                    <a:p>
                      <a:endParaRPr lang="en-AU" sz="1600" baseline="0" dirty="0" smtClean="0"/>
                    </a:p>
                  </a:txBody>
                  <a:tcPr marL="121921" marR="121921" marT="45705" marB="45705"/>
                </a:tc>
                <a:tc>
                  <a:txBody>
                    <a:bodyPr/>
                    <a:lstStyle/>
                    <a:p>
                      <a:endParaRPr lang="en-AU" sz="1600" dirty="0" smtClean="0"/>
                    </a:p>
                    <a:p>
                      <a:endParaRPr lang="en-AU" sz="1600" dirty="0" smtClean="0"/>
                    </a:p>
                    <a:p>
                      <a:r>
                        <a:rPr lang="en-AU" sz="1600" dirty="0" smtClean="0"/>
                        <a:t>Participate in Active</a:t>
                      </a:r>
                      <a:r>
                        <a:rPr lang="en-AU" sz="1600" baseline="0" dirty="0" smtClean="0"/>
                        <a:t> Shooter Scenario</a:t>
                      </a:r>
                      <a:endParaRPr lang="en-AU" sz="1600" dirty="0"/>
                    </a:p>
                  </a:txBody>
                  <a:tcPr marL="121921" marR="121921" marT="45705" marB="45705"/>
                </a:tc>
                <a:tc>
                  <a:txBody>
                    <a:bodyPr/>
                    <a:lstStyle/>
                    <a:p>
                      <a:endParaRPr lang="en-AU" sz="1600" dirty="0" smtClean="0"/>
                    </a:p>
                    <a:p>
                      <a:r>
                        <a:rPr lang="en-AU" sz="1600" dirty="0" smtClean="0"/>
                        <a:t>5-10</a:t>
                      </a:r>
                      <a:r>
                        <a:rPr lang="en-AU" sz="1600" baseline="0" dirty="0" smtClean="0"/>
                        <a:t> minutes after Scenario:</a:t>
                      </a:r>
                    </a:p>
                    <a:p>
                      <a:endParaRPr lang="en-AU" sz="1600" baseline="0" dirty="0" smtClean="0"/>
                    </a:p>
                    <a:p>
                      <a:r>
                        <a:rPr lang="en-AU" sz="1600" baseline="0" dirty="0" smtClean="0"/>
                        <a:t>Administer Memory and Cognition Tests</a:t>
                      </a:r>
                      <a:endParaRPr lang="en-AU" sz="1600" dirty="0"/>
                    </a:p>
                  </a:txBody>
                  <a:tcPr marL="121921" marR="121921" marT="45705" marB="45705"/>
                </a:tc>
                <a:tc>
                  <a:txBody>
                    <a:bodyPr/>
                    <a:lstStyle/>
                    <a:p>
                      <a:endParaRPr lang="en-AU" sz="1600" dirty="0" smtClean="0"/>
                    </a:p>
                    <a:p>
                      <a:r>
                        <a:rPr lang="en-AU" sz="1600" baseline="0" dirty="0" smtClean="0"/>
                        <a:t>2 Sleep Cycles after Scenario:</a:t>
                      </a:r>
                    </a:p>
                    <a:p>
                      <a:endParaRPr lang="en-AU" sz="1600" baseline="0" dirty="0" smtClean="0"/>
                    </a:p>
                    <a:p>
                      <a:r>
                        <a:rPr lang="en-AU" sz="1600" baseline="0" dirty="0" smtClean="0"/>
                        <a:t>Administer Memory and Cognition Tests</a:t>
                      </a:r>
                      <a:endParaRPr lang="en-AU" sz="1600" dirty="0" smtClean="0"/>
                    </a:p>
                    <a:p>
                      <a:endParaRPr lang="en-AU" sz="1600" dirty="0"/>
                    </a:p>
                  </a:txBody>
                  <a:tcPr marL="121921" marR="121921" marT="45705" marB="45705"/>
                </a:tc>
              </a:tr>
              <a:tr h="1873324">
                <a:tc>
                  <a:txBody>
                    <a:bodyPr/>
                    <a:lstStyle/>
                    <a:p>
                      <a:endParaRPr lang="en-AU" sz="1600" dirty="0" smtClean="0"/>
                    </a:p>
                    <a:p>
                      <a:r>
                        <a:rPr lang="en-AU" sz="1600" dirty="0" smtClean="0"/>
                        <a:t>Experimental</a:t>
                      </a:r>
                      <a:r>
                        <a:rPr lang="en-AU" sz="1600" baseline="0" dirty="0" smtClean="0"/>
                        <a:t> Group 2 (n40):</a:t>
                      </a:r>
                    </a:p>
                    <a:p>
                      <a:endParaRPr lang="en-AU" sz="1600" baseline="0" dirty="0" smtClean="0"/>
                    </a:p>
                    <a:p>
                      <a:endParaRPr lang="en-AU" sz="1600" dirty="0" smtClean="0"/>
                    </a:p>
                  </a:txBody>
                  <a:tcPr marL="121921" marR="121921" marT="45705" marB="45705"/>
                </a:tc>
                <a:tc>
                  <a:txBody>
                    <a:bodyPr/>
                    <a:lstStyle/>
                    <a:p>
                      <a:endParaRPr lang="en-AU" sz="1600" dirty="0" smtClean="0"/>
                    </a:p>
                    <a:p>
                      <a:r>
                        <a:rPr lang="en-AU" sz="1600" dirty="0" smtClean="0"/>
                        <a:t>Participate</a:t>
                      </a:r>
                      <a:r>
                        <a:rPr lang="en-AU" sz="1600" baseline="0" dirty="0" smtClean="0"/>
                        <a:t> in Active Shooter Scenario</a:t>
                      </a:r>
                      <a:endParaRPr lang="en-AU" sz="1600" dirty="0" smtClean="0"/>
                    </a:p>
                  </a:txBody>
                  <a:tcPr marL="121921" marR="121921" marT="45705" marB="45705"/>
                </a:tc>
                <a:tc>
                  <a:txBody>
                    <a:bodyPr/>
                    <a:lstStyle/>
                    <a:p>
                      <a:endParaRPr lang="en-AU" sz="1600" dirty="0" smtClean="0"/>
                    </a:p>
                    <a:p>
                      <a:r>
                        <a:rPr lang="en-AU" sz="1600" dirty="0" smtClean="0"/>
                        <a:t>5-10</a:t>
                      </a:r>
                      <a:r>
                        <a:rPr lang="en-AU" sz="1600" baseline="0" dirty="0" smtClean="0"/>
                        <a:t> minutes after Scenario:</a:t>
                      </a:r>
                    </a:p>
                    <a:p>
                      <a:endParaRPr lang="en-AU" sz="1600" baseline="0" dirty="0" smtClean="0"/>
                    </a:p>
                    <a:p>
                      <a:r>
                        <a:rPr lang="en-AU" sz="1600" baseline="0" dirty="0" smtClean="0"/>
                        <a:t>Do Nothing</a:t>
                      </a:r>
                      <a:endParaRPr lang="en-AU" sz="1600" dirty="0" smtClean="0"/>
                    </a:p>
                    <a:p>
                      <a:endParaRPr lang="en-AU" sz="1600" dirty="0"/>
                    </a:p>
                  </a:txBody>
                  <a:tcPr marL="121921" marR="121921" marT="45705" marB="45705"/>
                </a:tc>
                <a:tc>
                  <a:txBody>
                    <a:bodyPr/>
                    <a:lstStyle/>
                    <a:p>
                      <a:endParaRPr lang="en-AU" sz="1600" dirty="0" smtClean="0"/>
                    </a:p>
                    <a:p>
                      <a:r>
                        <a:rPr lang="en-AU" sz="1600" baseline="0" dirty="0" smtClean="0"/>
                        <a:t>2 Sleep Cycles after Scenario:</a:t>
                      </a:r>
                    </a:p>
                    <a:p>
                      <a:endParaRPr lang="en-AU" sz="1600" baseline="0" dirty="0" smtClean="0"/>
                    </a:p>
                    <a:p>
                      <a:r>
                        <a:rPr lang="en-AU" sz="1600" baseline="0" dirty="0" smtClean="0"/>
                        <a:t>Administer Memory and Cognition Tests</a:t>
                      </a:r>
                      <a:endParaRPr lang="en-AU" sz="1600" dirty="0" smtClean="0"/>
                    </a:p>
                    <a:p>
                      <a:endParaRPr lang="en-AU" sz="1600" dirty="0"/>
                    </a:p>
                  </a:txBody>
                  <a:tcPr marL="121921" marR="121921" marT="45705" marB="45705"/>
                </a:tc>
              </a:tr>
            </a:tbl>
          </a:graphicData>
        </a:graphic>
      </p:graphicFrame>
    </p:spTree>
    <p:extLst>
      <p:ext uri="{BB962C8B-B14F-4D97-AF65-F5344CB8AC3E}">
        <p14:creationId xmlns:p14="http://schemas.microsoft.com/office/powerpoint/2010/main" val="21722165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DFF8"/>
            </a:gs>
            <a:gs pos="100000">
              <a:srgbClr val="A6DFF8"/>
            </a:gs>
            <a:gs pos="100000">
              <a:srgbClr val="9ABEC1"/>
            </a:gs>
          </a:gsLst>
          <a:lin ang="0"/>
        </a:grad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a:xfrm>
            <a:off x="609600" y="152400"/>
            <a:ext cx="10972800" cy="1143000"/>
          </a:xfrm>
        </p:spPr>
        <p:txBody>
          <a:bodyPr/>
          <a:lstStyle/>
          <a:p>
            <a:r>
              <a:rPr lang="en-US" altLang="en-US" sz="3200" smtClean="0"/>
              <a:t>Logic of Random Assignment</a:t>
            </a:r>
          </a:p>
        </p:txBody>
      </p:sp>
      <p:sp>
        <p:nvSpPr>
          <p:cNvPr id="30723" name="Content Placeholder 2"/>
          <p:cNvSpPr>
            <a:spLocks noGrp="1"/>
          </p:cNvSpPr>
          <p:nvPr>
            <p:ph idx="1"/>
          </p:nvPr>
        </p:nvSpPr>
        <p:spPr>
          <a:xfrm>
            <a:off x="711200" y="1371605"/>
            <a:ext cx="10972800" cy="4983163"/>
          </a:xfrm>
        </p:spPr>
        <p:txBody>
          <a:bodyPr/>
          <a:lstStyle/>
          <a:p>
            <a:r>
              <a:rPr lang="en-US" altLang="en-US" sz="2000" smtClean="0"/>
              <a:t>If one group does better on the memory and cognition tests, we want to be able to say that was due to the treatment (the timing of the interview) – not other things.</a:t>
            </a:r>
          </a:p>
          <a:p>
            <a:endParaRPr lang="en-US" altLang="en-US" sz="2000" smtClean="0"/>
          </a:p>
          <a:p>
            <a:r>
              <a:rPr lang="en-US" altLang="en-US" sz="2000" smtClean="0"/>
              <a:t>However, if one group does better than the other, it may be because one group has better memory or more policing experience – these are confounding or spurious variables.</a:t>
            </a:r>
          </a:p>
          <a:p>
            <a:endParaRPr lang="en-US" altLang="en-US" sz="2000" smtClean="0"/>
          </a:p>
          <a:p>
            <a:r>
              <a:rPr lang="en-US" altLang="en-US" sz="2000" smtClean="0"/>
              <a:t>But if we randomly assign officers to the two groups, the average characteristics of the officers will become equivalent (age, memory scores, years experience, etc.)</a:t>
            </a:r>
          </a:p>
          <a:p>
            <a:endParaRPr lang="en-US" altLang="en-US" sz="2000" smtClean="0"/>
          </a:p>
          <a:p>
            <a:r>
              <a:rPr lang="en-US" altLang="en-US" sz="2000" smtClean="0"/>
              <a:t>Once these spurious variables are made irrelevant, then if we find cognitive differences across the two groups, it must be due to the treatment (the timing of the interview).</a:t>
            </a:r>
          </a:p>
          <a:p>
            <a:endParaRPr lang="en-US" altLang="en-US" sz="2400" smtClean="0"/>
          </a:p>
        </p:txBody>
      </p:sp>
      <p:sp>
        <p:nvSpPr>
          <p:cNvPr id="307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MS PGothic" pitchFamily="34" charset="-128"/>
              </a:defRPr>
            </a:lvl1pPr>
            <a:lvl2pPr>
              <a:defRPr sz="28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000">
                <a:solidFill>
                  <a:schemeClr val="tx1"/>
                </a:solidFill>
                <a:latin typeface="Arial" charset="0"/>
                <a:ea typeface="MS PGothic" pitchFamily="34" charset="-128"/>
              </a:defRPr>
            </a:lvl4pPr>
            <a:lvl5pPr>
              <a:defRPr sz="2000">
                <a:solidFill>
                  <a:schemeClr val="tx1"/>
                </a:solidFill>
                <a:latin typeface="Arial" charset="0"/>
                <a:ea typeface="MS PGothic" pitchFamily="34" charset="-128"/>
              </a:defRPr>
            </a:lvl5pPr>
            <a:lvl6pPr eaLnBrk="0" hangingPunct="0">
              <a:defRPr sz="2000">
                <a:solidFill>
                  <a:schemeClr val="tx1"/>
                </a:solidFill>
                <a:latin typeface="Arial" charset="0"/>
                <a:ea typeface="MS PGothic" pitchFamily="34" charset="-128"/>
              </a:defRPr>
            </a:lvl6pPr>
            <a:lvl7pPr eaLnBrk="0" hangingPunct="0">
              <a:defRPr sz="2000">
                <a:solidFill>
                  <a:schemeClr val="tx1"/>
                </a:solidFill>
                <a:latin typeface="Arial" charset="0"/>
                <a:ea typeface="MS PGothic" pitchFamily="34" charset="-128"/>
              </a:defRPr>
            </a:lvl7pPr>
            <a:lvl8pPr eaLnBrk="0" hangingPunct="0">
              <a:defRPr sz="2000">
                <a:solidFill>
                  <a:schemeClr val="tx1"/>
                </a:solidFill>
                <a:latin typeface="Arial" charset="0"/>
                <a:ea typeface="MS PGothic" pitchFamily="34" charset="-128"/>
              </a:defRPr>
            </a:lvl8pPr>
            <a:lvl9pPr eaLnBrk="0" hangingPunct="0">
              <a:defRPr sz="2000">
                <a:solidFill>
                  <a:schemeClr val="tx1"/>
                </a:solidFill>
                <a:latin typeface="Arial" charset="0"/>
                <a:ea typeface="MS PGothic" pitchFamily="34" charset="-128"/>
              </a:defRPr>
            </a:lvl9pPr>
          </a:lstStyle>
          <a:p>
            <a:fld id="{AC5EF5E0-D041-4B4B-A7EE-9033B1808ADC}" type="slidenum">
              <a:rPr lang="en-US" altLang="en-US" sz="1400">
                <a:solidFill>
                  <a:srgbClr val="000000"/>
                </a:solidFill>
              </a:rPr>
              <a:pPr/>
              <a:t>64</a:t>
            </a:fld>
            <a:endParaRPr lang="en-US" altLang="en-US" sz="1400">
              <a:solidFill>
                <a:srgbClr val="000000"/>
              </a:solidFill>
            </a:endParaRPr>
          </a:p>
        </p:txBody>
      </p:sp>
    </p:spTree>
    <p:extLst>
      <p:ext uri="{BB962C8B-B14F-4D97-AF65-F5344CB8AC3E}">
        <p14:creationId xmlns:p14="http://schemas.microsoft.com/office/powerpoint/2010/main" val="36630051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DFF8"/>
            </a:gs>
            <a:gs pos="100000">
              <a:srgbClr val="A6DFF8"/>
            </a:gs>
            <a:gs pos="100000">
              <a:srgbClr val="9ABEC1"/>
            </a:gs>
          </a:gsLst>
          <a:lin ang="0"/>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600" y="228600"/>
            <a:ext cx="10972800" cy="1219200"/>
          </a:xfrm>
        </p:spPr>
        <p:txBody>
          <a:bodyPr/>
          <a:lstStyle/>
          <a:p>
            <a:pPr eaLnBrk="1" hangingPunct="1">
              <a:defRPr/>
            </a:pPr>
            <a:r>
              <a:rPr lang="en-US" sz="3200" dirty="0" smtClean="0">
                <a:solidFill>
                  <a:schemeClr val="tx2">
                    <a:lumMod val="75000"/>
                    <a:lumOff val="25000"/>
                  </a:schemeClr>
                </a:solidFill>
                <a:ea typeface="+mj-ea"/>
              </a:rPr>
              <a:t>Measuring Cognition:</a:t>
            </a:r>
            <a:br>
              <a:rPr lang="en-US" sz="3200" dirty="0" smtClean="0">
                <a:solidFill>
                  <a:schemeClr val="tx2">
                    <a:lumMod val="75000"/>
                    <a:lumOff val="25000"/>
                  </a:schemeClr>
                </a:solidFill>
                <a:ea typeface="+mj-ea"/>
              </a:rPr>
            </a:br>
            <a:r>
              <a:rPr lang="en-US" sz="3200" dirty="0" smtClean="0">
                <a:solidFill>
                  <a:schemeClr val="tx2">
                    <a:lumMod val="75000"/>
                    <a:lumOff val="25000"/>
                  </a:schemeClr>
                </a:solidFill>
                <a:ea typeface="+mj-ea"/>
              </a:rPr>
              <a:t>Cognitive Tests</a:t>
            </a:r>
          </a:p>
        </p:txBody>
      </p:sp>
      <p:sp>
        <p:nvSpPr>
          <p:cNvPr id="31747" name="Rectangle 3"/>
          <p:cNvSpPr>
            <a:spLocks noGrp="1" noChangeArrowheads="1"/>
          </p:cNvSpPr>
          <p:nvPr>
            <p:ph type="body" idx="1"/>
          </p:nvPr>
        </p:nvSpPr>
        <p:spPr>
          <a:xfrm>
            <a:off x="1117600" y="1981200"/>
            <a:ext cx="10363200" cy="4724400"/>
          </a:xfrm>
        </p:spPr>
        <p:txBody>
          <a:bodyPr/>
          <a:lstStyle/>
          <a:p>
            <a:r>
              <a:rPr lang="en-US" altLang="en-US" sz="2400" smtClean="0"/>
              <a:t>The cognitive tests that we are doing include a series of quick and simple tasks that measure concentration, memory and speed of learning.</a:t>
            </a:r>
          </a:p>
          <a:p>
            <a:endParaRPr lang="en-US" altLang="en-US" sz="2400" smtClean="0"/>
          </a:p>
          <a:p>
            <a:r>
              <a:rPr lang="en-US" altLang="en-US" sz="2400" smtClean="0"/>
              <a:t>For example, in some of the tests we will ask you to repeat a series of numbers backwards or remember a short list of words.</a:t>
            </a:r>
          </a:p>
          <a:p>
            <a:endParaRPr lang="en-US" altLang="en-US" sz="2400" smtClean="0"/>
          </a:p>
          <a:p>
            <a:r>
              <a:rPr lang="en-US" altLang="en-US" sz="2400" smtClean="0"/>
              <a:t>We will be doing a total of three different tests, which will take about 20 minutes.</a:t>
            </a:r>
          </a:p>
        </p:txBody>
      </p:sp>
      <p:sp>
        <p:nvSpPr>
          <p:cNvPr id="317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MS PGothic" pitchFamily="34" charset="-128"/>
              </a:defRPr>
            </a:lvl1pPr>
            <a:lvl2pPr>
              <a:defRPr sz="28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000">
                <a:solidFill>
                  <a:schemeClr val="tx1"/>
                </a:solidFill>
                <a:latin typeface="Arial" charset="0"/>
                <a:ea typeface="MS PGothic" pitchFamily="34" charset="-128"/>
              </a:defRPr>
            </a:lvl4pPr>
            <a:lvl5pPr>
              <a:defRPr sz="2000">
                <a:solidFill>
                  <a:schemeClr val="tx1"/>
                </a:solidFill>
                <a:latin typeface="Arial" charset="0"/>
                <a:ea typeface="MS PGothic" pitchFamily="34" charset="-128"/>
              </a:defRPr>
            </a:lvl5pPr>
            <a:lvl6pPr eaLnBrk="0" hangingPunct="0">
              <a:defRPr sz="2000">
                <a:solidFill>
                  <a:schemeClr val="tx1"/>
                </a:solidFill>
                <a:latin typeface="Arial" charset="0"/>
                <a:ea typeface="MS PGothic" pitchFamily="34" charset="-128"/>
              </a:defRPr>
            </a:lvl6pPr>
            <a:lvl7pPr eaLnBrk="0" hangingPunct="0">
              <a:defRPr sz="2000">
                <a:solidFill>
                  <a:schemeClr val="tx1"/>
                </a:solidFill>
                <a:latin typeface="Arial" charset="0"/>
                <a:ea typeface="MS PGothic" pitchFamily="34" charset="-128"/>
              </a:defRPr>
            </a:lvl7pPr>
            <a:lvl8pPr eaLnBrk="0" hangingPunct="0">
              <a:defRPr sz="2000">
                <a:solidFill>
                  <a:schemeClr val="tx1"/>
                </a:solidFill>
                <a:latin typeface="Arial" charset="0"/>
                <a:ea typeface="MS PGothic" pitchFamily="34" charset="-128"/>
              </a:defRPr>
            </a:lvl8pPr>
            <a:lvl9pPr eaLnBrk="0" hangingPunct="0">
              <a:defRPr sz="2000">
                <a:solidFill>
                  <a:schemeClr val="tx1"/>
                </a:solidFill>
                <a:latin typeface="Arial" charset="0"/>
                <a:ea typeface="MS PGothic" pitchFamily="34" charset="-128"/>
              </a:defRPr>
            </a:lvl9pPr>
          </a:lstStyle>
          <a:p>
            <a:fld id="{74F91731-23F5-4397-A47C-850816E9F5BA}" type="slidenum">
              <a:rPr lang="en-US" altLang="en-US" sz="1400">
                <a:solidFill>
                  <a:srgbClr val="000000"/>
                </a:solidFill>
              </a:rPr>
              <a:pPr/>
              <a:t>65</a:t>
            </a:fld>
            <a:endParaRPr lang="en-US" altLang="en-US" sz="1400">
              <a:solidFill>
                <a:srgbClr val="000000"/>
              </a:solidFill>
            </a:endParaRPr>
          </a:p>
        </p:txBody>
      </p:sp>
    </p:spTree>
    <p:extLst>
      <p:ext uri="{BB962C8B-B14F-4D97-AF65-F5344CB8AC3E}">
        <p14:creationId xmlns:p14="http://schemas.microsoft.com/office/powerpoint/2010/main" val="19401306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DFF8"/>
            </a:gs>
            <a:gs pos="100000">
              <a:srgbClr val="A6DFF8"/>
            </a:gs>
            <a:gs pos="100000">
              <a:srgbClr val="9ABEC1"/>
            </a:gs>
          </a:gsLst>
          <a:lin ang="0"/>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08000" y="457200"/>
            <a:ext cx="10972800" cy="1219200"/>
          </a:xfrm>
        </p:spPr>
        <p:txBody>
          <a:bodyPr/>
          <a:lstStyle/>
          <a:p>
            <a:pPr eaLnBrk="1" hangingPunct="1">
              <a:defRPr/>
            </a:pPr>
            <a:r>
              <a:rPr lang="en-US" sz="3200" dirty="0" smtClean="0">
                <a:solidFill>
                  <a:schemeClr val="tx2">
                    <a:lumMod val="75000"/>
                    <a:lumOff val="25000"/>
                  </a:schemeClr>
                </a:solidFill>
                <a:ea typeface="+mj-ea"/>
              </a:rPr>
              <a:t>Hopkins Verbal Learning Test</a:t>
            </a:r>
          </a:p>
        </p:txBody>
      </p:sp>
      <p:sp>
        <p:nvSpPr>
          <p:cNvPr id="33795" name="Rectangle 3"/>
          <p:cNvSpPr>
            <a:spLocks noGrp="1" noChangeArrowheads="1"/>
          </p:cNvSpPr>
          <p:nvPr>
            <p:ph type="body" idx="1"/>
          </p:nvPr>
        </p:nvSpPr>
        <p:spPr>
          <a:xfrm>
            <a:off x="1219200" y="2133600"/>
            <a:ext cx="10363200" cy="3657600"/>
          </a:xfrm>
        </p:spPr>
        <p:txBody>
          <a:bodyPr/>
          <a:lstStyle/>
          <a:p>
            <a:pPr eaLnBrk="1" hangingPunct="1">
              <a:lnSpc>
                <a:spcPct val="80000"/>
              </a:lnSpc>
            </a:pPr>
            <a:r>
              <a:rPr lang="en-US" altLang="en-US" sz="2400" smtClean="0"/>
              <a:t>I</a:t>
            </a:r>
            <a:r>
              <a:rPr lang="ja-JP" altLang="en-US" sz="2400" smtClean="0"/>
              <a:t>’</a:t>
            </a:r>
            <a:r>
              <a:rPr lang="en-US" altLang="ja-JP" sz="2400" smtClean="0"/>
              <a:t>m going to read you a list of words.</a:t>
            </a:r>
            <a:endParaRPr lang="en-US" altLang="en-US" sz="2400" smtClean="0"/>
          </a:p>
          <a:p>
            <a:pPr eaLnBrk="1" hangingPunct="1">
              <a:lnSpc>
                <a:spcPct val="80000"/>
              </a:lnSpc>
            </a:pPr>
            <a:endParaRPr lang="en-US" altLang="en-US" sz="2400" smtClean="0"/>
          </a:p>
          <a:p>
            <a:pPr eaLnBrk="1" hangingPunct="1">
              <a:lnSpc>
                <a:spcPct val="80000"/>
              </a:lnSpc>
            </a:pPr>
            <a:r>
              <a:rPr lang="en-US" altLang="en-US" sz="2400" smtClean="0"/>
              <a:t>When I am finished, I want you to repeat back to me as many as you can remember.</a:t>
            </a:r>
          </a:p>
          <a:p>
            <a:pPr eaLnBrk="1" hangingPunct="1">
              <a:lnSpc>
                <a:spcPct val="80000"/>
              </a:lnSpc>
              <a:buFontTx/>
              <a:buNone/>
            </a:pPr>
            <a:endParaRPr lang="en-US" altLang="en-US" sz="2400" smtClean="0"/>
          </a:p>
          <a:p>
            <a:pPr eaLnBrk="1" hangingPunct="1">
              <a:lnSpc>
                <a:spcPct val="80000"/>
              </a:lnSpc>
            </a:pPr>
            <a:r>
              <a:rPr lang="en-US" altLang="en-US" sz="2400" smtClean="0"/>
              <a:t>They can be in any order, just give me as many as you can.</a:t>
            </a:r>
          </a:p>
          <a:p>
            <a:pPr eaLnBrk="1" hangingPunct="1">
              <a:lnSpc>
                <a:spcPct val="80000"/>
              </a:lnSpc>
              <a:buFontTx/>
              <a:buNone/>
            </a:pPr>
            <a:endParaRPr lang="en-US" altLang="en-US" sz="2400" smtClean="0"/>
          </a:p>
          <a:p>
            <a:pPr eaLnBrk="1" hangingPunct="1">
              <a:lnSpc>
                <a:spcPct val="80000"/>
              </a:lnSpc>
            </a:pPr>
            <a:r>
              <a:rPr lang="en-US" altLang="en-US" sz="2400" smtClean="0"/>
              <a:t>Are you ready?  Okay.</a:t>
            </a:r>
          </a:p>
          <a:p>
            <a:pPr eaLnBrk="1" hangingPunct="1">
              <a:lnSpc>
                <a:spcPct val="80000"/>
              </a:lnSpc>
            </a:pPr>
            <a:endParaRPr lang="en-US" altLang="en-US" sz="1200" smtClean="0">
              <a:solidFill>
                <a:srgbClr val="FFFF66"/>
              </a:solidFill>
            </a:endParaRPr>
          </a:p>
        </p:txBody>
      </p:sp>
      <p:sp>
        <p:nvSpPr>
          <p:cNvPr id="337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MS PGothic" pitchFamily="34" charset="-128"/>
              </a:defRPr>
            </a:lvl1pPr>
            <a:lvl2pPr>
              <a:defRPr sz="28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000">
                <a:solidFill>
                  <a:schemeClr val="tx1"/>
                </a:solidFill>
                <a:latin typeface="Arial" charset="0"/>
                <a:ea typeface="MS PGothic" pitchFamily="34" charset="-128"/>
              </a:defRPr>
            </a:lvl4pPr>
            <a:lvl5pPr>
              <a:defRPr sz="2000">
                <a:solidFill>
                  <a:schemeClr val="tx1"/>
                </a:solidFill>
                <a:latin typeface="Arial" charset="0"/>
                <a:ea typeface="MS PGothic" pitchFamily="34" charset="-128"/>
              </a:defRPr>
            </a:lvl5pPr>
            <a:lvl6pPr eaLnBrk="0" hangingPunct="0">
              <a:defRPr sz="2000">
                <a:solidFill>
                  <a:schemeClr val="tx1"/>
                </a:solidFill>
                <a:latin typeface="Arial" charset="0"/>
                <a:ea typeface="MS PGothic" pitchFamily="34" charset="-128"/>
              </a:defRPr>
            </a:lvl6pPr>
            <a:lvl7pPr eaLnBrk="0" hangingPunct="0">
              <a:defRPr sz="2000">
                <a:solidFill>
                  <a:schemeClr val="tx1"/>
                </a:solidFill>
                <a:latin typeface="Arial" charset="0"/>
                <a:ea typeface="MS PGothic" pitchFamily="34" charset="-128"/>
              </a:defRPr>
            </a:lvl7pPr>
            <a:lvl8pPr eaLnBrk="0" hangingPunct="0">
              <a:defRPr sz="2000">
                <a:solidFill>
                  <a:schemeClr val="tx1"/>
                </a:solidFill>
                <a:latin typeface="Arial" charset="0"/>
                <a:ea typeface="MS PGothic" pitchFamily="34" charset="-128"/>
              </a:defRPr>
            </a:lvl8pPr>
            <a:lvl9pPr eaLnBrk="0" hangingPunct="0">
              <a:defRPr sz="2000">
                <a:solidFill>
                  <a:schemeClr val="tx1"/>
                </a:solidFill>
                <a:latin typeface="Arial" charset="0"/>
                <a:ea typeface="MS PGothic" pitchFamily="34" charset="-128"/>
              </a:defRPr>
            </a:lvl9pPr>
          </a:lstStyle>
          <a:p>
            <a:fld id="{2EA2B328-CEA0-45A6-8382-E0FEFF859F1B}" type="slidenum">
              <a:rPr lang="en-US" altLang="en-US" sz="1400">
                <a:solidFill>
                  <a:srgbClr val="000000"/>
                </a:solidFill>
              </a:rPr>
              <a:pPr/>
              <a:t>66</a:t>
            </a:fld>
            <a:endParaRPr lang="en-US" altLang="en-US" sz="1400">
              <a:solidFill>
                <a:srgbClr val="000000"/>
              </a:solidFill>
            </a:endParaRPr>
          </a:p>
        </p:txBody>
      </p:sp>
    </p:spTree>
    <p:extLst>
      <p:ext uri="{BB962C8B-B14F-4D97-AF65-F5344CB8AC3E}">
        <p14:creationId xmlns:p14="http://schemas.microsoft.com/office/powerpoint/2010/main" val="4699779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DFF8"/>
            </a:gs>
            <a:gs pos="100000">
              <a:srgbClr val="A6DFF8"/>
            </a:gs>
            <a:gs pos="100000">
              <a:srgbClr val="9ABEC1"/>
            </a:gs>
          </a:gsLst>
          <a:lin ang="0"/>
        </a:gradFill>
        <a:effectLst/>
      </p:bgPr>
    </p:bg>
    <p:spTree>
      <p:nvGrpSpPr>
        <p:cNvPr id="1" name=""/>
        <p:cNvGrpSpPr/>
        <p:nvPr/>
      </p:nvGrpSpPr>
      <p:grpSpPr>
        <a:xfrm>
          <a:off x="0" y="0"/>
          <a:ext cx="0" cy="0"/>
          <a:chOff x="0" y="0"/>
          <a:chExt cx="0" cy="0"/>
        </a:xfrm>
      </p:grpSpPr>
      <p:sp>
        <p:nvSpPr>
          <p:cNvPr id="35842" name="Title 1"/>
          <p:cNvSpPr>
            <a:spLocks noGrp="1"/>
          </p:cNvSpPr>
          <p:nvPr>
            <p:ph type="title"/>
          </p:nvPr>
        </p:nvSpPr>
        <p:spPr>
          <a:xfrm>
            <a:off x="609600" y="0"/>
            <a:ext cx="10972800" cy="838200"/>
          </a:xfrm>
        </p:spPr>
        <p:txBody>
          <a:bodyPr/>
          <a:lstStyle/>
          <a:p>
            <a:r>
              <a:rPr lang="en-US" altLang="en-US" sz="2400" smtClean="0"/>
              <a:t>Hopkins Verbal Learning Test</a:t>
            </a:r>
          </a:p>
        </p:txBody>
      </p:sp>
      <p:pic>
        <p:nvPicPr>
          <p:cNvPr id="45059" name="Picture 3"/>
          <p:cNvPicPr>
            <a:picLocks noChangeAspect="1" noChangeArrowheads="1"/>
          </p:cNvPicPr>
          <p:nvPr/>
        </p:nvPicPr>
        <p:blipFill>
          <a:blip r:embed="rId3"/>
          <a:srcRect/>
          <a:stretch>
            <a:fillRect/>
          </a:stretch>
        </p:blipFill>
        <p:spPr bwMode="auto">
          <a:xfrm>
            <a:off x="3012021" y="814388"/>
            <a:ext cx="6030383" cy="590232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87446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DFF8"/>
            </a:gs>
            <a:gs pos="100000">
              <a:srgbClr val="A6DFF8"/>
            </a:gs>
            <a:gs pos="100000">
              <a:srgbClr val="9ABEC1"/>
            </a:gs>
          </a:gsLst>
          <a:lin ang="0"/>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08000" y="152400"/>
            <a:ext cx="10972800" cy="1219200"/>
          </a:xfrm>
        </p:spPr>
        <p:txBody>
          <a:bodyPr/>
          <a:lstStyle/>
          <a:p>
            <a:pPr eaLnBrk="1" hangingPunct="1">
              <a:defRPr/>
            </a:pPr>
            <a:r>
              <a:rPr lang="en-US" sz="3200" dirty="0" smtClean="0">
                <a:solidFill>
                  <a:schemeClr val="tx2">
                    <a:lumMod val="75000"/>
                    <a:lumOff val="25000"/>
                  </a:schemeClr>
                </a:solidFill>
                <a:ea typeface="+mj-ea"/>
              </a:rPr>
              <a:t>Trail Making Test (Part A)</a:t>
            </a:r>
          </a:p>
        </p:txBody>
      </p:sp>
      <p:sp>
        <p:nvSpPr>
          <p:cNvPr id="3075" name="Rectangle 3"/>
          <p:cNvSpPr>
            <a:spLocks noGrp="1" noChangeArrowheads="1"/>
          </p:cNvSpPr>
          <p:nvPr>
            <p:ph type="body" idx="1"/>
          </p:nvPr>
        </p:nvSpPr>
        <p:spPr>
          <a:xfrm>
            <a:off x="1219200" y="1981200"/>
            <a:ext cx="9956800" cy="4038600"/>
          </a:xfrm>
        </p:spPr>
        <p:txBody>
          <a:bodyPr/>
          <a:lstStyle/>
          <a:p>
            <a:pPr eaLnBrk="1" hangingPunct="1">
              <a:lnSpc>
                <a:spcPct val="80000"/>
              </a:lnSpc>
              <a:defRPr/>
            </a:pPr>
            <a:r>
              <a:rPr lang="en-US" sz="2400" dirty="0" smtClean="0">
                <a:ea typeface="+mn-ea"/>
              </a:rPr>
              <a:t>On this page are some numbers.</a:t>
            </a:r>
          </a:p>
          <a:p>
            <a:pPr marL="0" indent="0" eaLnBrk="1" hangingPunct="1">
              <a:lnSpc>
                <a:spcPct val="80000"/>
              </a:lnSpc>
              <a:buFontTx/>
              <a:buNone/>
              <a:defRPr/>
            </a:pPr>
            <a:endParaRPr lang="en-US" sz="2400" dirty="0" smtClean="0">
              <a:ea typeface="+mn-ea"/>
            </a:endParaRPr>
          </a:p>
          <a:p>
            <a:pPr eaLnBrk="1" hangingPunct="1">
              <a:lnSpc>
                <a:spcPct val="80000"/>
              </a:lnSpc>
              <a:defRPr/>
            </a:pPr>
            <a:r>
              <a:rPr lang="en-US" sz="2400" dirty="0" smtClean="0">
                <a:ea typeface="+mn-ea"/>
              </a:rPr>
              <a:t>Begin at number 1, and draw a line from 1 to 2, 2 to 3, 3 to 4, and so on, in order, until you reach the end.</a:t>
            </a:r>
          </a:p>
          <a:p>
            <a:pPr marL="0" indent="0" eaLnBrk="1" hangingPunct="1">
              <a:lnSpc>
                <a:spcPct val="80000"/>
              </a:lnSpc>
              <a:buFontTx/>
              <a:buNone/>
              <a:defRPr/>
            </a:pPr>
            <a:endParaRPr lang="en-US" sz="2400" dirty="0" smtClean="0">
              <a:ea typeface="+mn-ea"/>
            </a:endParaRPr>
          </a:p>
          <a:p>
            <a:pPr eaLnBrk="1" hangingPunct="1">
              <a:lnSpc>
                <a:spcPct val="80000"/>
              </a:lnSpc>
              <a:defRPr/>
            </a:pPr>
            <a:r>
              <a:rPr lang="en-US" sz="2400" dirty="0" smtClean="0">
                <a:ea typeface="+mn-ea"/>
              </a:rPr>
              <a:t>Draw the lines as fast as you can.</a:t>
            </a:r>
          </a:p>
          <a:p>
            <a:pPr eaLnBrk="1" hangingPunct="1">
              <a:lnSpc>
                <a:spcPct val="80000"/>
              </a:lnSpc>
              <a:defRPr/>
            </a:pPr>
            <a:endParaRPr lang="en-US" sz="2400" dirty="0">
              <a:ea typeface="+mn-ea"/>
            </a:endParaRPr>
          </a:p>
          <a:p>
            <a:pPr eaLnBrk="1" hangingPunct="1">
              <a:lnSpc>
                <a:spcPct val="80000"/>
              </a:lnSpc>
              <a:defRPr/>
            </a:pPr>
            <a:r>
              <a:rPr lang="en-US" sz="2400" dirty="0" smtClean="0">
                <a:ea typeface="+mn-ea"/>
              </a:rPr>
              <a:t>Ready?  Begin!</a:t>
            </a:r>
          </a:p>
          <a:p>
            <a:pPr marL="0" indent="0" eaLnBrk="1" hangingPunct="1">
              <a:lnSpc>
                <a:spcPct val="80000"/>
              </a:lnSpc>
              <a:buFontTx/>
              <a:buNone/>
              <a:defRPr/>
            </a:pPr>
            <a:endParaRPr lang="en-US" sz="1800" dirty="0" smtClean="0">
              <a:solidFill>
                <a:srgbClr val="FFFFCC"/>
              </a:solidFill>
              <a:ea typeface="+mn-ea"/>
            </a:endParaRPr>
          </a:p>
        </p:txBody>
      </p:sp>
      <p:sp>
        <p:nvSpPr>
          <p:cNvPr id="378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MS PGothic" pitchFamily="34" charset="-128"/>
              </a:defRPr>
            </a:lvl1pPr>
            <a:lvl2pPr>
              <a:defRPr sz="28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000">
                <a:solidFill>
                  <a:schemeClr val="tx1"/>
                </a:solidFill>
                <a:latin typeface="Arial" charset="0"/>
                <a:ea typeface="MS PGothic" pitchFamily="34" charset="-128"/>
              </a:defRPr>
            </a:lvl4pPr>
            <a:lvl5pPr>
              <a:defRPr sz="2000">
                <a:solidFill>
                  <a:schemeClr val="tx1"/>
                </a:solidFill>
                <a:latin typeface="Arial" charset="0"/>
                <a:ea typeface="MS PGothic" pitchFamily="34" charset="-128"/>
              </a:defRPr>
            </a:lvl5pPr>
            <a:lvl6pPr eaLnBrk="0" hangingPunct="0">
              <a:defRPr sz="2000">
                <a:solidFill>
                  <a:schemeClr val="tx1"/>
                </a:solidFill>
                <a:latin typeface="Arial" charset="0"/>
                <a:ea typeface="MS PGothic" pitchFamily="34" charset="-128"/>
              </a:defRPr>
            </a:lvl6pPr>
            <a:lvl7pPr eaLnBrk="0" hangingPunct="0">
              <a:defRPr sz="2000">
                <a:solidFill>
                  <a:schemeClr val="tx1"/>
                </a:solidFill>
                <a:latin typeface="Arial" charset="0"/>
                <a:ea typeface="MS PGothic" pitchFamily="34" charset="-128"/>
              </a:defRPr>
            </a:lvl7pPr>
            <a:lvl8pPr eaLnBrk="0" hangingPunct="0">
              <a:defRPr sz="2000">
                <a:solidFill>
                  <a:schemeClr val="tx1"/>
                </a:solidFill>
                <a:latin typeface="Arial" charset="0"/>
                <a:ea typeface="MS PGothic" pitchFamily="34" charset="-128"/>
              </a:defRPr>
            </a:lvl8pPr>
            <a:lvl9pPr eaLnBrk="0" hangingPunct="0">
              <a:defRPr sz="2000">
                <a:solidFill>
                  <a:schemeClr val="tx1"/>
                </a:solidFill>
                <a:latin typeface="Arial" charset="0"/>
                <a:ea typeface="MS PGothic" pitchFamily="34" charset="-128"/>
              </a:defRPr>
            </a:lvl9pPr>
          </a:lstStyle>
          <a:p>
            <a:fld id="{420DC1A0-AB11-405F-BE11-77D97C11F18E}" type="slidenum">
              <a:rPr lang="en-US" altLang="en-US" sz="1400">
                <a:solidFill>
                  <a:srgbClr val="000000"/>
                </a:solidFill>
              </a:rPr>
              <a:pPr/>
              <a:t>68</a:t>
            </a:fld>
            <a:endParaRPr lang="en-US" altLang="en-US" sz="1400">
              <a:solidFill>
                <a:srgbClr val="000000"/>
              </a:solidFill>
            </a:endParaRPr>
          </a:p>
        </p:txBody>
      </p:sp>
    </p:spTree>
    <p:extLst>
      <p:ext uri="{BB962C8B-B14F-4D97-AF65-F5344CB8AC3E}">
        <p14:creationId xmlns:p14="http://schemas.microsoft.com/office/powerpoint/2010/main" val="38514385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DFF8"/>
            </a:gs>
            <a:gs pos="100000">
              <a:srgbClr val="A6DFF8"/>
            </a:gs>
            <a:gs pos="100000">
              <a:srgbClr val="9ABEC1"/>
            </a:gs>
          </a:gsLst>
          <a:lin ang="0"/>
        </a:gradFill>
        <a:effectLst/>
      </p:bgPr>
    </p:bg>
    <p:spTree>
      <p:nvGrpSpPr>
        <p:cNvPr id="1" name=""/>
        <p:cNvGrpSpPr/>
        <p:nvPr/>
      </p:nvGrpSpPr>
      <p:grpSpPr>
        <a:xfrm>
          <a:off x="0" y="0"/>
          <a:ext cx="0" cy="0"/>
          <a:chOff x="0" y="0"/>
          <a:chExt cx="0" cy="0"/>
        </a:xfrm>
      </p:grpSpPr>
      <p:sp>
        <p:nvSpPr>
          <p:cNvPr id="39938" name="Title 1"/>
          <p:cNvSpPr>
            <a:spLocks noGrp="1"/>
          </p:cNvSpPr>
          <p:nvPr>
            <p:ph type="title"/>
          </p:nvPr>
        </p:nvSpPr>
        <p:spPr>
          <a:xfrm>
            <a:off x="609600" y="-76200"/>
            <a:ext cx="10972800" cy="1143000"/>
          </a:xfrm>
        </p:spPr>
        <p:txBody>
          <a:bodyPr/>
          <a:lstStyle/>
          <a:p>
            <a:r>
              <a:rPr lang="en-US" altLang="en-US" sz="3200" smtClean="0"/>
              <a:t>Trail Making Test A</a:t>
            </a:r>
          </a:p>
        </p:txBody>
      </p:sp>
      <p:pic>
        <p:nvPicPr>
          <p:cNvPr id="4" name="Picture 3"/>
          <p:cNvPicPr>
            <a:picLocks noChangeAspect="1" noChangeArrowheads="1"/>
          </p:cNvPicPr>
          <p:nvPr/>
        </p:nvPicPr>
        <p:blipFill>
          <a:blip r:embed="rId2"/>
          <a:srcRect t="342" b="-342"/>
          <a:stretch>
            <a:fillRect/>
          </a:stretch>
        </p:blipFill>
        <p:spPr bwMode="auto">
          <a:xfrm>
            <a:off x="3149604" y="985838"/>
            <a:ext cx="5831417" cy="5719762"/>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4896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dirty="0" smtClean="0"/>
              <a:t>1. Increasing compliance with sanctions for speeding offences</a:t>
            </a:r>
            <a:endParaRPr lang="en-GB" dirty="0"/>
          </a:p>
        </p:txBody>
      </p:sp>
      <p:pic>
        <p:nvPicPr>
          <p:cNvPr id="1028" name="Picture 4" descr="Image result for speeding offences uk"/>
          <p:cNvPicPr>
            <a:picLocks noChangeAspect="1" noChangeArrowheads="1"/>
          </p:cNvPicPr>
          <p:nvPr/>
        </p:nvPicPr>
        <p:blipFill rotWithShape="1">
          <a:blip r:embed="rId2">
            <a:extLst>
              <a:ext uri="{28A0092B-C50C-407E-A947-70E740481C1C}">
                <a14:useLocalDpi xmlns:a14="http://schemas.microsoft.com/office/drawing/2010/main" val="0"/>
              </a:ext>
            </a:extLst>
          </a:blip>
          <a:srcRect r="35563"/>
          <a:stretch/>
        </p:blipFill>
        <p:spPr bwMode="auto">
          <a:xfrm>
            <a:off x="5927903" y="1668462"/>
            <a:ext cx="5892143" cy="4276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71559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DFF8"/>
            </a:gs>
            <a:gs pos="100000">
              <a:srgbClr val="A6DFF8"/>
            </a:gs>
            <a:gs pos="100000">
              <a:srgbClr val="9ABEC1"/>
            </a:gs>
          </a:gsLst>
          <a:lin ang="0"/>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600" y="152400"/>
            <a:ext cx="10972800" cy="1219200"/>
          </a:xfrm>
        </p:spPr>
        <p:txBody>
          <a:bodyPr/>
          <a:lstStyle/>
          <a:p>
            <a:pPr eaLnBrk="1" hangingPunct="1">
              <a:defRPr/>
            </a:pPr>
            <a:r>
              <a:rPr lang="en-US" sz="3200" dirty="0" smtClean="0">
                <a:solidFill>
                  <a:schemeClr val="tx2">
                    <a:lumMod val="75000"/>
                    <a:lumOff val="25000"/>
                  </a:schemeClr>
                </a:solidFill>
                <a:ea typeface="+mj-ea"/>
              </a:rPr>
              <a:t>Trail Making Test (Part B)</a:t>
            </a:r>
          </a:p>
        </p:txBody>
      </p:sp>
      <p:sp>
        <p:nvSpPr>
          <p:cNvPr id="3075" name="Rectangle 3"/>
          <p:cNvSpPr>
            <a:spLocks noGrp="1" noChangeArrowheads="1"/>
          </p:cNvSpPr>
          <p:nvPr>
            <p:ph type="body" idx="1"/>
          </p:nvPr>
        </p:nvSpPr>
        <p:spPr>
          <a:xfrm>
            <a:off x="1016000" y="1752600"/>
            <a:ext cx="10464800" cy="4492625"/>
          </a:xfrm>
        </p:spPr>
        <p:txBody>
          <a:bodyPr/>
          <a:lstStyle/>
          <a:p>
            <a:pPr eaLnBrk="1" hangingPunct="1">
              <a:lnSpc>
                <a:spcPct val="80000"/>
              </a:lnSpc>
              <a:defRPr/>
            </a:pPr>
            <a:r>
              <a:rPr lang="en-US" sz="2400" dirty="0" smtClean="0">
                <a:ea typeface="+mn-ea"/>
              </a:rPr>
              <a:t>On this page are some numbers and letters.</a:t>
            </a:r>
          </a:p>
          <a:p>
            <a:pPr marL="0" indent="0" eaLnBrk="1" hangingPunct="1">
              <a:lnSpc>
                <a:spcPct val="80000"/>
              </a:lnSpc>
              <a:buFontTx/>
              <a:buNone/>
              <a:defRPr/>
            </a:pPr>
            <a:endParaRPr lang="en-US" sz="2400" dirty="0" smtClean="0">
              <a:ea typeface="+mn-ea"/>
            </a:endParaRPr>
          </a:p>
          <a:p>
            <a:pPr eaLnBrk="1" hangingPunct="1">
              <a:lnSpc>
                <a:spcPct val="80000"/>
              </a:lnSpc>
              <a:defRPr/>
            </a:pPr>
            <a:r>
              <a:rPr lang="en-US" sz="2400" dirty="0" smtClean="0">
                <a:ea typeface="+mn-ea"/>
              </a:rPr>
              <a:t>Begin at number 1, and draw a line from 1 to A, A to 2, </a:t>
            </a:r>
            <a:r>
              <a:rPr lang="en-US" sz="2400" dirty="0">
                <a:ea typeface="+mn-ea"/>
              </a:rPr>
              <a:t>2</a:t>
            </a:r>
            <a:r>
              <a:rPr lang="en-US" sz="2400" dirty="0" smtClean="0">
                <a:ea typeface="+mn-ea"/>
              </a:rPr>
              <a:t> to B, B to 3, 3 to C, and so on, in order, until you reach the end.</a:t>
            </a:r>
          </a:p>
          <a:p>
            <a:pPr marL="0" indent="0" eaLnBrk="1" hangingPunct="1">
              <a:lnSpc>
                <a:spcPct val="80000"/>
              </a:lnSpc>
              <a:buFontTx/>
              <a:buNone/>
              <a:defRPr/>
            </a:pPr>
            <a:endParaRPr lang="en-US" sz="2400" dirty="0" smtClean="0">
              <a:ea typeface="+mn-ea"/>
            </a:endParaRPr>
          </a:p>
          <a:p>
            <a:pPr eaLnBrk="1" hangingPunct="1">
              <a:lnSpc>
                <a:spcPct val="80000"/>
              </a:lnSpc>
              <a:defRPr/>
            </a:pPr>
            <a:r>
              <a:rPr lang="en-US" sz="2400" dirty="0" smtClean="0">
                <a:ea typeface="+mn-ea"/>
              </a:rPr>
              <a:t>Remember, first you have a number, then a letter, then a number, then a letter, and so on.</a:t>
            </a:r>
          </a:p>
          <a:p>
            <a:pPr eaLnBrk="1" hangingPunct="1">
              <a:lnSpc>
                <a:spcPct val="80000"/>
              </a:lnSpc>
              <a:defRPr/>
            </a:pPr>
            <a:endParaRPr lang="en-US" sz="2400" dirty="0" smtClean="0">
              <a:ea typeface="+mn-ea"/>
            </a:endParaRPr>
          </a:p>
          <a:p>
            <a:pPr eaLnBrk="1" hangingPunct="1">
              <a:lnSpc>
                <a:spcPct val="80000"/>
              </a:lnSpc>
              <a:defRPr/>
            </a:pPr>
            <a:r>
              <a:rPr lang="en-US" sz="2400" dirty="0" smtClean="0">
                <a:ea typeface="+mn-ea"/>
              </a:rPr>
              <a:t>Draw the lines as fast as you can.</a:t>
            </a:r>
            <a:endParaRPr lang="en-US" sz="2400" dirty="0">
              <a:ea typeface="+mn-ea"/>
            </a:endParaRPr>
          </a:p>
          <a:p>
            <a:pPr eaLnBrk="1" hangingPunct="1">
              <a:lnSpc>
                <a:spcPct val="80000"/>
              </a:lnSpc>
              <a:defRPr/>
            </a:pPr>
            <a:endParaRPr lang="en-US" sz="2400" dirty="0">
              <a:ea typeface="+mn-ea"/>
            </a:endParaRPr>
          </a:p>
          <a:p>
            <a:pPr eaLnBrk="1" hangingPunct="1">
              <a:lnSpc>
                <a:spcPct val="80000"/>
              </a:lnSpc>
              <a:defRPr/>
            </a:pPr>
            <a:r>
              <a:rPr lang="en-US" sz="2400" dirty="0" smtClean="0">
                <a:ea typeface="+mn-ea"/>
              </a:rPr>
              <a:t>Ready?  Begin!</a:t>
            </a:r>
          </a:p>
          <a:p>
            <a:pPr marL="0" indent="0" eaLnBrk="1" hangingPunct="1">
              <a:lnSpc>
                <a:spcPct val="80000"/>
              </a:lnSpc>
              <a:buFontTx/>
              <a:buNone/>
              <a:defRPr/>
            </a:pPr>
            <a:endParaRPr lang="en-US" sz="1800" dirty="0" smtClean="0">
              <a:solidFill>
                <a:srgbClr val="FFFFCC"/>
              </a:solidFill>
              <a:ea typeface="+mn-ea"/>
            </a:endParaRPr>
          </a:p>
        </p:txBody>
      </p:sp>
      <p:sp>
        <p:nvSpPr>
          <p:cNvPr id="409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MS PGothic" pitchFamily="34" charset="-128"/>
              </a:defRPr>
            </a:lvl1pPr>
            <a:lvl2pPr>
              <a:defRPr sz="28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000">
                <a:solidFill>
                  <a:schemeClr val="tx1"/>
                </a:solidFill>
                <a:latin typeface="Arial" charset="0"/>
                <a:ea typeface="MS PGothic" pitchFamily="34" charset="-128"/>
              </a:defRPr>
            </a:lvl4pPr>
            <a:lvl5pPr>
              <a:defRPr sz="2000">
                <a:solidFill>
                  <a:schemeClr val="tx1"/>
                </a:solidFill>
                <a:latin typeface="Arial" charset="0"/>
                <a:ea typeface="MS PGothic" pitchFamily="34" charset="-128"/>
              </a:defRPr>
            </a:lvl5pPr>
            <a:lvl6pPr eaLnBrk="0" hangingPunct="0">
              <a:defRPr sz="2000">
                <a:solidFill>
                  <a:schemeClr val="tx1"/>
                </a:solidFill>
                <a:latin typeface="Arial" charset="0"/>
                <a:ea typeface="MS PGothic" pitchFamily="34" charset="-128"/>
              </a:defRPr>
            </a:lvl6pPr>
            <a:lvl7pPr eaLnBrk="0" hangingPunct="0">
              <a:defRPr sz="2000">
                <a:solidFill>
                  <a:schemeClr val="tx1"/>
                </a:solidFill>
                <a:latin typeface="Arial" charset="0"/>
                <a:ea typeface="MS PGothic" pitchFamily="34" charset="-128"/>
              </a:defRPr>
            </a:lvl7pPr>
            <a:lvl8pPr eaLnBrk="0" hangingPunct="0">
              <a:defRPr sz="2000">
                <a:solidFill>
                  <a:schemeClr val="tx1"/>
                </a:solidFill>
                <a:latin typeface="Arial" charset="0"/>
                <a:ea typeface="MS PGothic" pitchFamily="34" charset="-128"/>
              </a:defRPr>
            </a:lvl8pPr>
            <a:lvl9pPr eaLnBrk="0" hangingPunct="0">
              <a:defRPr sz="2000">
                <a:solidFill>
                  <a:schemeClr val="tx1"/>
                </a:solidFill>
                <a:latin typeface="Arial" charset="0"/>
                <a:ea typeface="MS PGothic" pitchFamily="34" charset="-128"/>
              </a:defRPr>
            </a:lvl9pPr>
          </a:lstStyle>
          <a:p>
            <a:fld id="{E906DD09-F5D4-4CD4-870B-ADECB7CF4324}" type="slidenum">
              <a:rPr lang="en-US" altLang="en-US" sz="1400">
                <a:solidFill>
                  <a:srgbClr val="000000"/>
                </a:solidFill>
              </a:rPr>
              <a:pPr/>
              <a:t>70</a:t>
            </a:fld>
            <a:endParaRPr lang="en-US" altLang="en-US" sz="1400">
              <a:solidFill>
                <a:srgbClr val="000000"/>
              </a:solidFill>
            </a:endParaRPr>
          </a:p>
        </p:txBody>
      </p:sp>
    </p:spTree>
    <p:extLst>
      <p:ext uri="{BB962C8B-B14F-4D97-AF65-F5344CB8AC3E}">
        <p14:creationId xmlns:p14="http://schemas.microsoft.com/office/powerpoint/2010/main" val="11013498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DFF8"/>
            </a:gs>
            <a:gs pos="100000">
              <a:srgbClr val="A6DFF8"/>
            </a:gs>
            <a:gs pos="100000">
              <a:srgbClr val="9ABEC1"/>
            </a:gs>
          </a:gsLst>
          <a:lin ang="0"/>
        </a:gradFill>
        <a:effectLst/>
      </p:bgPr>
    </p:bg>
    <p:spTree>
      <p:nvGrpSpPr>
        <p:cNvPr id="1" name=""/>
        <p:cNvGrpSpPr/>
        <p:nvPr/>
      </p:nvGrpSpPr>
      <p:grpSpPr>
        <a:xfrm>
          <a:off x="0" y="0"/>
          <a:ext cx="0" cy="0"/>
          <a:chOff x="0" y="0"/>
          <a:chExt cx="0" cy="0"/>
        </a:xfrm>
      </p:grpSpPr>
      <p:sp>
        <p:nvSpPr>
          <p:cNvPr id="43010" name="Title 1"/>
          <p:cNvSpPr>
            <a:spLocks noGrp="1"/>
          </p:cNvSpPr>
          <p:nvPr>
            <p:ph type="title"/>
          </p:nvPr>
        </p:nvSpPr>
        <p:spPr>
          <a:xfrm>
            <a:off x="609600" y="0"/>
            <a:ext cx="10972800" cy="1143000"/>
          </a:xfrm>
        </p:spPr>
        <p:txBody>
          <a:bodyPr/>
          <a:lstStyle/>
          <a:p>
            <a:r>
              <a:rPr lang="en-US" altLang="en-US" sz="3200" smtClean="0"/>
              <a:t>Trail Making Test B</a:t>
            </a:r>
          </a:p>
        </p:txBody>
      </p:sp>
      <p:pic>
        <p:nvPicPr>
          <p:cNvPr id="44040" name="Picture 8"/>
          <p:cNvPicPr>
            <a:picLocks noChangeAspect="1" noChangeArrowheads="1"/>
          </p:cNvPicPr>
          <p:nvPr/>
        </p:nvPicPr>
        <p:blipFill rotWithShape="1">
          <a:blip r:embed="rId2"/>
          <a:srcRect l="2109" t="1" b="-3999"/>
          <a:stretch/>
        </p:blipFill>
        <p:spPr bwMode="auto">
          <a:xfrm>
            <a:off x="3251200" y="1114430"/>
            <a:ext cx="5689600" cy="581977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34476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DFF8"/>
            </a:gs>
            <a:gs pos="100000">
              <a:srgbClr val="A6DFF8"/>
            </a:gs>
            <a:gs pos="100000">
              <a:srgbClr val="9ABEC1"/>
            </a:gs>
          </a:gsLst>
          <a:lin ang="0"/>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600" y="228600"/>
            <a:ext cx="10972800" cy="1219200"/>
          </a:xfrm>
        </p:spPr>
        <p:txBody>
          <a:bodyPr/>
          <a:lstStyle/>
          <a:p>
            <a:pPr eaLnBrk="1" hangingPunct="1">
              <a:defRPr/>
            </a:pPr>
            <a:r>
              <a:rPr lang="en-US" sz="3200" dirty="0" smtClean="0">
                <a:solidFill>
                  <a:schemeClr val="tx2">
                    <a:lumMod val="75000"/>
                    <a:lumOff val="25000"/>
                  </a:schemeClr>
                </a:solidFill>
                <a:ea typeface="+mj-ea"/>
              </a:rPr>
              <a:t>Digit Span (Forward)</a:t>
            </a:r>
          </a:p>
        </p:txBody>
      </p:sp>
      <p:sp>
        <p:nvSpPr>
          <p:cNvPr id="27651" name="Rectangle 3"/>
          <p:cNvSpPr>
            <a:spLocks noGrp="1" noChangeArrowheads="1"/>
          </p:cNvSpPr>
          <p:nvPr>
            <p:ph type="body" idx="1"/>
          </p:nvPr>
        </p:nvSpPr>
        <p:spPr>
          <a:xfrm>
            <a:off x="1219200" y="2438400"/>
            <a:ext cx="9956800" cy="2667000"/>
          </a:xfrm>
        </p:spPr>
        <p:txBody>
          <a:bodyPr/>
          <a:lstStyle/>
          <a:p>
            <a:pPr eaLnBrk="1" hangingPunct="1">
              <a:lnSpc>
                <a:spcPct val="80000"/>
              </a:lnSpc>
              <a:defRPr/>
            </a:pPr>
            <a:r>
              <a:rPr lang="en-US" altLang="en-US" sz="2400" dirty="0" smtClean="0"/>
              <a:t>I</a:t>
            </a:r>
            <a:r>
              <a:rPr lang="ja-JP" altLang="en-US" sz="2400" dirty="0" smtClean="0"/>
              <a:t>’</a:t>
            </a:r>
            <a:r>
              <a:rPr lang="en-US" altLang="ja-JP" sz="2400" dirty="0" smtClean="0"/>
              <a:t>m going to say some numbers.</a:t>
            </a:r>
          </a:p>
          <a:p>
            <a:pPr marL="0" indent="0" eaLnBrk="1" hangingPunct="1">
              <a:lnSpc>
                <a:spcPct val="80000"/>
              </a:lnSpc>
              <a:buFontTx/>
              <a:buNone/>
              <a:defRPr/>
            </a:pPr>
            <a:endParaRPr lang="en-US" altLang="en-US" sz="2400" dirty="0" smtClean="0"/>
          </a:p>
          <a:p>
            <a:pPr eaLnBrk="1" hangingPunct="1">
              <a:lnSpc>
                <a:spcPct val="80000"/>
              </a:lnSpc>
              <a:defRPr/>
            </a:pPr>
            <a:r>
              <a:rPr lang="en-US" altLang="en-US" sz="2400" dirty="0" smtClean="0"/>
              <a:t>Listen carefully, and when I</a:t>
            </a:r>
            <a:r>
              <a:rPr lang="ja-JP" altLang="en-US" sz="2400" dirty="0" smtClean="0"/>
              <a:t>’</a:t>
            </a:r>
            <a:r>
              <a:rPr lang="en-US" altLang="ja-JP" sz="2400" dirty="0" smtClean="0"/>
              <a:t>m through I want you to say them right after me.</a:t>
            </a:r>
          </a:p>
          <a:p>
            <a:pPr eaLnBrk="1" hangingPunct="1">
              <a:lnSpc>
                <a:spcPct val="80000"/>
              </a:lnSpc>
              <a:buFontTx/>
              <a:buNone/>
              <a:defRPr/>
            </a:pPr>
            <a:endParaRPr lang="en-US" altLang="en-US" sz="2400" dirty="0" smtClean="0"/>
          </a:p>
          <a:p>
            <a:pPr eaLnBrk="1" hangingPunct="1">
              <a:lnSpc>
                <a:spcPct val="80000"/>
              </a:lnSpc>
              <a:defRPr/>
            </a:pPr>
            <a:r>
              <a:rPr lang="en-US" altLang="en-US" sz="2400" dirty="0" smtClean="0"/>
              <a:t>Just say what I say.</a:t>
            </a:r>
          </a:p>
          <a:p>
            <a:pPr eaLnBrk="1" hangingPunct="1">
              <a:lnSpc>
                <a:spcPct val="80000"/>
              </a:lnSpc>
              <a:buFontTx/>
              <a:buNone/>
              <a:defRPr/>
            </a:pPr>
            <a:endParaRPr lang="en-US" altLang="en-US" sz="1800" dirty="0" smtClean="0">
              <a:solidFill>
                <a:srgbClr val="FFFFCC"/>
              </a:solidFill>
            </a:endParaRPr>
          </a:p>
        </p:txBody>
      </p:sp>
      <p:sp>
        <p:nvSpPr>
          <p:cNvPr id="440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MS PGothic" pitchFamily="34" charset="-128"/>
              </a:defRPr>
            </a:lvl1pPr>
            <a:lvl2pPr>
              <a:defRPr sz="28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000">
                <a:solidFill>
                  <a:schemeClr val="tx1"/>
                </a:solidFill>
                <a:latin typeface="Arial" charset="0"/>
                <a:ea typeface="MS PGothic" pitchFamily="34" charset="-128"/>
              </a:defRPr>
            </a:lvl4pPr>
            <a:lvl5pPr>
              <a:defRPr sz="2000">
                <a:solidFill>
                  <a:schemeClr val="tx1"/>
                </a:solidFill>
                <a:latin typeface="Arial" charset="0"/>
                <a:ea typeface="MS PGothic" pitchFamily="34" charset="-128"/>
              </a:defRPr>
            </a:lvl5pPr>
            <a:lvl6pPr eaLnBrk="0" hangingPunct="0">
              <a:defRPr sz="2000">
                <a:solidFill>
                  <a:schemeClr val="tx1"/>
                </a:solidFill>
                <a:latin typeface="Arial" charset="0"/>
                <a:ea typeface="MS PGothic" pitchFamily="34" charset="-128"/>
              </a:defRPr>
            </a:lvl6pPr>
            <a:lvl7pPr eaLnBrk="0" hangingPunct="0">
              <a:defRPr sz="2000">
                <a:solidFill>
                  <a:schemeClr val="tx1"/>
                </a:solidFill>
                <a:latin typeface="Arial" charset="0"/>
                <a:ea typeface="MS PGothic" pitchFamily="34" charset="-128"/>
              </a:defRPr>
            </a:lvl7pPr>
            <a:lvl8pPr eaLnBrk="0" hangingPunct="0">
              <a:defRPr sz="2000">
                <a:solidFill>
                  <a:schemeClr val="tx1"/>
                </a:solidFill>
                <a:latin typeface="Arial" charset="0"/>
                <a:ea typeface="MS PGothic" pitchFamily="34" charset="-128"/>
              </a:defRPr>
            </a:lvl8pPr>
            <a:lvl9pPr eaLnBrk="0" hangingPunct="0">
              <a:defRPr sz="2000">
                <a:solidFill>
                  <a:schemeClr val="tx1"/>
                </a:solidFill>
                <a:latin typeface="Arial" charset="0"/>
                <a:ea typeface="MS PGothic" pitchFamily="34" charset="-128"/>
              </a:defRPr>
            </a:lvl9pPr>
          </a:lstStyle>
          <a:p>
            <a:fld id="{E73F452D-CD2F-4145-9700-C79A2DBF11D1}" type="slidenum">
              <a:rPr lang="en-US" altLang="en-US" sz="1400">
                <a:solidFill>
                  <a:srgbClr val="000000"/>
                </a:solidFill>
              </a:rPr>
              <a:pPr/>
              <a:t>72</a:t>
            </a:fld>
            <a:endParaRPr lang="en-US" altLang="en-US" sz="1400">
              <a:solidFill>
                <a:srgbClr val="000000"/>
              </a:solidFill>
            </a:endParaRPr>
          </a:p>
        </p:txBody>
      </p:sp>
    </p:spTree>
    <p:extLst>
      <p:ext uri="{BB962C8B-B14F-4D97-AF65-F5344CB8AC3E}">
        <p14:creationId xmlns:p14="http://schemas.microsoft.com/office/powerpoint/2010/main" val="43397321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DFF8"/>
            </a:gs>
            <a:gs pos="100000">
              <a:srgbClr val="A6DFF8"/>
            </a:gs>
            <a:gs pos="100000">
              <a:srgbClr val="9ABEC1"/>
            </a:gs>
          </a:gsLst>
          <a:lin ang="0"/>
        </a:gradFill>
        <a:effectLst/>
      </p:bgPr>
    </p:bg>
    <p:spTree>
      <p:nvGrpSpPr>
        <p:cNvPr id="1" name=""/>
        <p:cNvGrpSpPr/>
        <p:nvPr/>
      </p:nvGrpSpPr>
      <p:grpSpPr>
        <a:xfrm>
          <a:off x="0" y="0"/>
          <a:ext cx="0" cy="0"/>
          <a:chOff x="0" y="0"/>
          <a:chExt cx="0" cy="0"/>
        </a:xfrm>
      </p:grpSpPr>
      <p:sp>
        <p:nvSpPr>
          <p:cNvPr id="46082" name="Title 1"/>
          <p:cNvSpPr>
            <a:spLocks noGrp="1"/>
          </p:cNvSpPr>
          <p:nvPr>
            <p:ph type="title"/>
          </p:nvPr>
        </p:nvSpPr>
        <p:spPr>
          <a:xfrm>
            <a:off x="609600" y="-76200"/>
            <a:ext cx="10972800" cy="1143000"/>
          </a:xfrm>
        </p:spPr>
        <p:txBody>
          <a:bodyPr/>
          <a:lstStyle/>
          <a:p>
            <a:r>
              <a:rPr lang="en-US" altLang="en-US" sz="3200" smtClean="0"/>
              <a:t>Digit Span Test</a:t>
            </a:r>
          </a:p>
        </p:txBody>
      </p:sp>
      <p:pic>
        <p:nvPicPr>
          <p:cNvPr id="2" name="Picture 2"/>
          <p:cNvPicPr>
            <a:picLocks noChangeAspect="1" noChangeArrowheads="1"/>
          </p:cNvPicPr>
          <p:nvPr/>
        </p:nvPicPr>
        <p:blipFill>
          <a:blip r:embed="rId3"/>
          <a:srcRect/>
          <a:stretch>
            <a:fillRect/>
          </a:stretch>
        </p:blipFill>
        <p:spPr bwMode="auto">
          <a:xfrm>
            <a:off x="3048000" y="893763"/>
            <a:ext cx="5892800" cy="5888037"/>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77513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DFF8"/>
            </a:gs>
            <a:gs pos="100000">
              <a:srgbClr val="A6DFF8"/>
            </a:gs>
            <a:gs pos="100000">
              <a:srgbClr val="9ABEC1"/>
            </a:gs>
          </a:gsLst>
          <a:lin ang="0"/>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08000" y="381000"/>
            <a:ext cx="10972800" cy="1219200"/>
          </a:xfrm>
        </p:spPr>
        <p:txBody>
          <a:bodyPr/>
          <a:lstStyle/>
          <a:p>
            <a:pPr eaLnBrk="1" hangingPunct="1">
              <a:defRPr/>
            </a:pPr>
            <a:r>
              <a:rPr lang="en-US" sz="3200" dirty="0" smtClean="0">
                <a:solidFill>
                  <a:schemeClr val="tx2">
                    <a:lumMod val="75000"/>
                    <a:lumOff val="25000"/>
                  </a:schemeClr>
                </a:solidFill>
                <a:ea typeface="+mj-ea"/>
              </a:rPr>
              <a:t>Digit Span (Backward)</a:t>
            </a:r>
          </a:p>
        </p:txBody>
      </p:sp>
      <p:sp>
        <p:nvSpPr>
          <p:cNvPr id="48131" name="Rectangle 3"/>
          <p:cNvSpPr>
            <a:spLocks noGrp="1" noChangeArrowheads="1"/>
          </p:cNvSpPr>
          <p:nvPr>
            <p:ph type="body" idx="1"/>
          </p:nvPr>
        </p:nvSpPr>
        <p:spPr>
          <a:xfrm>
            <a:off x="1117600" y="2057400"/>
            <a:ext cx="9956800" cy="3429000"/>
          </a:xfrm>
        </p:spPr>
        <p:txBody>
          <a:bodyPr/>
          <a:lstStyle/>
          <a:p>
            <a:pPr eaLnBrk="1" hangingPunct="1">
              <a:lnSpc>
                <a:spcPct val="80000"/>
              </a:lnSpc>
            </a:pPr>
            <a:r>
              <a:rPr lang="en-US" altLang="en-US" sz="2400" smtClean="0"/>
              <a:t>Now I</a:t>
            </a:r>
            <a:r>
              <a:rPr lang="ja-JP" altLang="en-US" sz="2400" smtClean="0"/>
              <a:t>’</a:t>
            </a:r>
            <a:r>
              <a:rPr lang="en-US" altLang="ja-JP" sz="2400" smtClean="0"/>
              <a:t>m going to say some more numbers.</a:t>
            </a:r>
          </a:p>
          <a:p>
            <a:pPr eaLnBrk="1" hangingPunct="1">
              <a:lnSpc>
                <a:spcPct val="80000"/>
              </a:lnSpc>
              <a:buFontTx/>
              <a:buNone/>
            </a:pPr>
            <a:endParaRPr lang="en-US" altLang="en-US" sz="2400" smtClean="0"/>
          </a:p>
          <a:p>
            <a:pPr eaLnBrk="1" hangingPunct="1">
              <a:lnSpc>
                <a:spcPct val="80000"/>
              </a:lnSpc>
            </a:pPr>
            <a:r>
              <a:rPr lang="en-US" altLang="en-US" sz="2400" smtClean="0"/>
              <a:t>But this time when I stop, I want you to say them backward.</a:t>
            </a:r>
          </a:p>
          <a:p>
            <a:pPr eaLnBrk="1" hangingPunct="1">
              <a:lnSpc>
                <a:spcPct val="80000"/>
              </a:lnSpc>
              <a:buFontTx/>
              <a:buNone/>
            </a:pPr>
            <a:endParaRPr lang="en-US" altLang="en-US" sz="2400" smtClean="0"/>
          </a:p>
          <a:p>
            <a:pPr eaLnBrk="1" hangingPunct="1">
              <a:lnSpc>
                <a:spcPct val="80000"/>
              </a:lnSpc>
            </a:pPr>
            <a:r>
              <a:rPr lang="en-US" altLang="en-US" sz="2400" smtClean="0"/>
              <a:t>For example, if I say 7-1-9, what would you say?</a:t>
            </a:r>
          </a:p>
          <a:p>
            <a:pPr eaLnBrk="1" hangingPunct="1">
              <a:lnSpc>
                <a:spcPct val="80000"/>
              </a:lnSpc>
            </a:pPr>
            <a:endParaRPr lang="en-US" altLang="en-US" sz="2400" smtClean="0"/>
          </a:p>
          <a:p>
            <a:pPr eaLnBrk="1" hangingPunct="1">
              <a:lnSpc>
                <a:spcPct val="80000"/>
              </a:lnSpc>
            </a:pPr>
            <a:r>
              <a:rPr lang="en-US" altLang="en-US" sz="2400" smtClean="0"/>
              <a:t>That</a:t>
            </a:r>
            <a:r>
              <a:rPr lang="ja-JP" altLang="en-US" sz="2400" smtClean="0"/>
              <a:t>’</a:t>
            </a:r>
            <a:r>
              <a:rPr lang="en-US" altLang="ja-JP" sz="2400" smtClean="0"/>
              <a:t>s right.</a:t>
            </a:r>
          </a:p>
          <a:p>
            <a:pPr eaLnBrk="1" hangingPunct="1">
              <a:lnSpc>
                <a:spcPct val="80000"/>
              </a:lnSpc>
              <a:buFontTx/>
              <a:buNone/>
            </a:pPr>
            <a:endParaRPr lang="en-US" altLang="en-US" sz="1800" smtClean="0">
              <a:solidFill>
                <a:srgbClr val="FFFFCC"/>
              </a:solidFill>
            </a:endParaRPr>
          </a:p>
        </p:txBody>
      </p:sp>
      <p:sp>
        <p:nvSpPr>
          <p:cNvPr id="481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MS PGothic" pitchFamily="34" charset="-128"/>
              </a:defRPr>
            </a:lvl1pPr>
            <a:lvl2pPr>
              <a:defRPr sz="28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000">
                <a:solidFill>
                  <a:schemeClr val="tx1"/>
                </a:solidFill>
                <a:latin typeface="Arial" charset="0"/>
                <a:ea typeface="MS PGothic" pitchFamily="34" charset="-128"/>
              </a:defRPr>
            </a:lvl4pPr>
            <a:lvl5pPr>
              <a:defRPr sz="2000">
                <a:solidFill>
                  <a:schemeClr val="tx1"/>
                </a:solidFill>
                <a:latin typeface="Arial" charset="0"/>
                <a:ea typeface="MS PGothic" pitchFamily="34" charset="-128"/>
              </a:defRPr>
            </a:lvl5pPr>
            <a:lvl6pPr eaLnBrk="0" hangingPunct="0">
              <a:defRPr sz="2000">
                <a:solidFill>
                  <a:schemeClr val="tx1"/>
                </a:solidFill>
                <a:latin typeface="Arial" charset="0"/>
                <a:ea typeface="MS PGothic" pitchFamily="34" charset="-128"/>
              </a:defRPr>
            </a:lvl6pPr>
            <a:lvl7pPr eaLnBrk="0" hangingPunct="0">
              <a:defRPr sz="2000">
                <a:solidFill>
                  <a:schemeClr val="tx1"/>
                </a:solidFill>
                <a:latin typeface="Arial" charset="0"/>
                <a:ea typeface="MS PGothic" pitchFamily="34" charset="-128"/>
              </a:defRPr>
            </a:lvl7pPr>
            <a:lvl8pPr eaLnBrk="0" hangingPunct="0">
              <a:defRPr sz="2000">
                <a:solidFill>
                  <a:schemeClr val="tx1"/>
                </a:solidFill>
                <a:latin typeface="Arial" charset="0"/>
                <a:ea typeface="MS PGothic" pitchFamily="34" charset="-128"/>
              </a:defRPr>
            </a:lvl8pPr>
            <a:lvl9pPr eaLnBrk="0" hangingPunct="0">
              <a:defRPr sz="2000">
                <a:solidFill>
                  <a:schemeClr val="tx1"/>
                </a:solidFill>
                <a:latin typeface="Arial" charset="0"/>
                <a:ea typeface="MS PGothic" pitchFamily="34" charset="-128"/>
              </a:defRPr>
            </a:lvl9pPr>
          </a:lstStyle>
          <a:p>
            <a:fld id="{318112B4-8D21-4CBD-951F-3F2614BA4594}" type="slidenum">
              <a:rPr lang="en-US" altLang="en-US" sz="1400">
                <a:solidFill>
                  <a:srgbClr val="000000"/>
                </a:solidFill>
              </a:rPr>
              <a:pPr/>
              <a:t>74</a:t>
            </a:fld>
            <a:endParaRPr lang="en-US" altLang="en-US" sz="1400">
              <a:solidFill>
                <a:srgbClr val="000000"/>
              </a:solidFill>
            </a:endParaRPr>
          </a:p>
        </p:txBody>
      </p:sp>
    </p:spTree>
    <p:extLst>
      <p:ext uri="{BB962C8B-B14F-4D97-AF65-F5344CB8AC3E}">
        <p14:creationId xmlns:p14="http://schemas.microsoft.com/office/powerpoint/2010/main" val="16241610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DFF8"/>
            </a:gs>
            <a:gs pos="100000">
              <a:srgbClr val="A6DFF8"/>
            </a:gs>
            <a:gs pos="100000">
              <a:srgbClr val="9ABEC1"/>
            </a:gs>
          </a:gsLst>
          <a:lin ang="0"/>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08000" y="304800"/>
            <a:ext cx="10972800" cy="1600200"/>
          </a:xfrm>
        </p:spPr>
        <p:txBody>
          <a:bodyPr/>
          <a:lstStyle/>
          <a:p>
            <a:pPr eaLnBrk="1" hangingPunct="1">
              <a:defRPr/>
            </a:pPr>
            <a:r>
              <a:rPr lang="en-US" sz="3200" dirty="0" smtClean="0">
                <a:solidFill>
                  <a:schemeClr val="tx2">
                    <a:lumMod val="75000"/>
                    <a:lumOff val="25000"/>
                  </a:schemeClr>
                </a:solidFill>
                <a:ea typeface="+mj-ea"/>
              </a:rPr>
              <a:t>Hopkins Verbal Learning</a:t>
            </a:r>
            <a:br>
              <a:rPr lang="en-US" sz="3200" dirty="0" smtClean="0">
                <a:solidFill>
                  <a:schemeClr val="tx2">
                    <a:lumMod val="75000"/>
                    <a:lumOff val="25000"/>
                  </a:schemeClr>
                </a:solidFill>
                <a:ea typeface="+mj-ea"/>
              </a:rPr>
            </a:br>
            <a:r>
              <a:rPr lang="en-US" sz="3200" dirty="0" smtClean="0">
                <a:solidFill>
                  <a:schemeClr val="tx2">
                    <a:lumMod val="75000"/>
                    <a:lumOff val="25000"/>
                  </a:schemeClr>
                </a:solidFill>
                <a:ea typeface="+mj-ea"/>
              </a:rPr>
              <a:t>(Delayed Recall)</a:t>
            </a:r>
          </a:p>
        </p:txBody>
      </p:sp>
      <p:sp>
        <p:nvSpPr>
          <p:cNvPr id="3075" name="Rectangle 3"/>
          <p:cNvSpPr>
            <a:spLocks noGrp="1" noChangeArrowheads="1"/>
          </p:cNvSpPr>
          <p:nvPr>
            <p:ph type="body" idx="1"/>
          </p:nvPr>
        </p:nvSpPr>
        <p:spPr>
          <a:xfrm>
            <a:off x="1016000" y="2438400"/>
            <a:ext cx="10363200" cy="3048000"/>
          </a:xfrm>
        </p:spPr>
        <p:txBody>
          <a:bodyPr/>
          <a:lstStyle/>
          <a:p>
            <a:pPr eaLnBrk="1" hangingPunct="1">
              <a:lnSpc>
                <a:spcPct val="80000"/>
              </a:lnSpc>
              <a:defRPr/>
            </a:pPr>
            <a:r>
              <a:rPr lang="en-US" sz="2400" dirty="0" smtClean="0">
                <a:ea typeface="+mn-ea"/>
              </a:rPr>
              <a:t>Do you remember that list of words I read to you earlier?</a:t>
            </a:r>
          </a:p>
          <a:p>
            <a:pPr marL="0" indent="0" eaLnBrk="1" hangingPunct="1">
              <a:lnSpc>
                <a:spcPct val="80000"/>
              </a:lnSpc>
              <a:buFontTx/>
              <a:buNone/>
              <a:defRPr/>
            </a:pPr>
            <a:endParaRPr lang="en-US" sz="2400" dirty="0" smtClean="0">
              <a:ea typeface="+mn-ea"/>
            </a:endParaRPr>
          </a:p>
          <a:p>
            <a:pPr eaLnBrk="1" hangingPunct="1">
              <a:lnSpc>
                <a:spcPct val="80000"/>
              </a:lnSpc>
              <a:defRPr/>
            </a:pPr>
            <a:r>
              <a:rPr lang="en-US" sz="2400" dirty="0" smtClean="0">
                <a:ea typeface="+mn-ea"/>
              </a:rPr>
              <a:t>I want you to tell me as many of the words as you can remember, again in any order, whether or not you said them before.</a:t>
            </a:r>
          </a:p>
          <a:p>
            <a:pPr marL="0" indent="0" eaLnBrk="1" hangingPunct="1">
              <a:lnSpc>
                <a:spcPct val="80000"/>
              </a:lnSpc>
              <a:buFontTx/>
              <a:buNone/>
              <a:defRPr/>
            </a:pPr>
            <a:endParaRPr lang="en-US" sz="1800" dirty="0" smtClean="0">
              <a:solidFill>
                <a:srgbClr val="FFFFCC"/>
              </a:solidFill>
              <a:ea typeface="+mn-ea"/>
            </a:endParaRPr>
          </a:p>
          <a:p>
            <a:pPr marL="0" indent="0" eaLnBrk="1" hangingPunct="1">
              <a:lnSpc>
                <a:spcPct val="80000"/>
              </a:lnSpc>
              <a:buFontTx/>
              <a:buNone/>
              <a:defRPr/>
            </a:pPr>
            <a:endParaRPr lang="en-US" sz="1800" dirty="0" smtClean="0">
              <a:solidFill>
                <a:srgbClr val="FFFFCC"/>
              </a:solidFill>
              <a:ea typeface="+mn-ea"/>
            </a:endParaRPr>
          </a:p>
        </p:txBody>
      </p:sp>
      <p:sp>
        <p:nvSpPr>
          <p:cNvPr id="501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MS PGothic" pitchFamily="34" charset="-128"/>
              </a:defRPr>
            </a:lvl1pPr>
            <a:lvl2pPr>
              <a:defRPr sz="28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000">
                <a:solidFill>
                  <a:schemeClr val="tx1"/>
                </a:solidFill>
                <a:latin typeface="Arial" charset="0"/>
                <a:ea typeface="MS PGothic" pitchFamily="34" charset="-128"/>
              </a:defRPr>
            </a:lvl4pPr>
            <a:lvl5pPr>
              <a:defRPr sz="2000">
                <a:solidFill>
                  <a:schemeClr val="tx1"/>
                </a:solidFill>
                <a:latin typeface="Arial" charset="0"/>
                <a:ea typeface="MS PGothic" pitchFamily="34" charset="-128"/>
              </a:defRPr>
            </a:lvl5pPr>
            <a:lvl6pPr eaLnBrk="0" hangingPunct="0">
              <a:defRPr sz="2000">
                <a:solidFill>
                  <a:schemeClr val="tx1"/>
                </a:solidFill>
                <a:latin typeface="Arial" charset="0"/>
                <a:ea typeface="MS PGothic" pitchFamily="34" charset="-128"/>
              </a:defRPr>
            </a:lvl6pPr>
            <a:lvl7pPr eaLnBrk="0" hangingPunct="0">
              <a:defRPr sz="2000">
                <a:solidFill>
                  <a:schemeClr val="tx1"/>
                </a:solidFill>
                <a:latin typeface="Arial" charset="0"/>
                <a:ea typeface="MS PGothic" pitchFamily="34" charset="-128"/>
              </a:defRPr>
            </a:lvl7pPr>
            <a:lvl8pPr eaLnBrk="0" hangingPunct="0">
              <a:defRPr sz="2000">
                <a:solidFill>
                  <a:schemeClr val="tx1"/>
                </a:solidFill>
                <a:latin typeface="Arial" charset="0"/>
                <a:ea typeface="MS PGothic" pitchFamily="34" charset="-128"/>
              </a:defRPr>
            </a:lvl8pPr>
            <a:lvl9pPr eaLnBrk="0" hangingPunct="0">
              <a:defRPr sz="2000">
                <a:solidFill>
                  <a:schemeClr val="tx1"/>
                </a:solidFill>
                <a:latin typeface="Arial" charset="0"/>
                <a:ea typeface="MS PGothic" pitchFamily="34" charset="-128"/>
              </a:defRPr>
            </a:lvl9pPr>
          </a:lstStyle>
          <a:p>
            <a:fld id="{8D962D94-0243-4677-A68D-D6B8F06EBFF2}" type="slidenum">
              <a:rPr lang="en-US" altLang="en-US" sz="1400">
                <a:solidFill>
                  <a:srgbClr val="000000"/>
                </a:solidFill>
              </a:rPr>
              <a:pPr/>
              <a:t>75</a:t>
            </a:fld>
            <a:endParaRPr lang="en-US" altLang="en-US" sz="1400">
              <a:solidFill>
                <a:srgbClr val="000000"/>
              </a:solidFill>
            </a:endParaRPr>
          </a:p>
        </p:txBody>
      </p:sp>
    </p:spTree>
    <p:extLst>
      <p:ext uri="{BB962C8B-B14F-4D97-AF65-F5344CB8AC3E}">
        <p14:creationId xmlns:p14="http://schemas.microsoft.com/office/powerpoint/2010/main" val="359727448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DFF8"/>
            </a:gs>
            <a:gs pos="100000">
              <a:srgbClr val="A6DFF8"/>
            </a:gs>
            <a:gs pos="100000">
              <a:srgbClr val="9ABEC1"/>
            </a:gs>
          </a:gsLst>
          <a:lin ang="0"/>
        </a:gradFill>
        <a:effectLst/>
      </p:bgPr>
    </p:bg>
    <p:spTree>
      <p:nvGrpSpPr>
        <p:cNvPr id="1" name=""/>
        <p:cNvGrpSpPr/>
        <p:nvPr/>
      </p:nvGrpSpPr>
      <p:grpSpPr>
        <a:xfrm>
          <a:off x="0" y="0"/>
          <a:ext cx="0" cy="0"/>
          <a:chOff x="0" y="0"/>
          <a:chExt cx="0" cy="0"/>
        </a:xfrm>
      </p:grpSpPr>
      <p:sp>
        <p:nvSpPr>
          <p:cNvPr id="52226" name="Title 1"/>
          <p:cNvSpPr>
            <a:spLocks noGrp="1"/>
          </p:cNvSpPr>
          <p:nvPr>
            <p:ph type="title"/>
          </p:nvPr>
        </p:nvSpPr>
        <p:spPr>
          <a:xfrm>
            <a:off x="599021" y="7938"/>
            <a:ext cx="10983383" cy="742950"/>
          </a:xfrm>
        </p:spPr>
        <p:txBody>
          <a:bodyPr/>
          <a:lstStyle/>
          <a:p>
            <a:r>
              <a:rPr lang="en-US" altLang="en-US" sz="2400" smtClean="0"/>
              <a:t>Measuring Memory: Threat Variables</a:t>
            </a:r>
          </a:p>
        </p:txBody>
      </p:sp>
      <p:pic>
        <p:nvPicPr>
          <p:cNvPr id="4" name="Picture 3" descr="Screen Shot 2017-01-13 at 10.21.34 AM.png"/>
          <p:cNvPicPr>
            <a:picLocks noChangeAspect="1"/>
          </p:cNvPicPr>
          <p:nvPr/>
        </p:nvPicPr>
        <p:blipFill rotWithShape="1">
          <a:blip r:embed="rId2"/>
          <a:srcRect t="7109" b="11827"/>
          <a:stretch/>
        </p:blipFill>
        <p:spPr bwMode="auto">
          <a:xfrm>
            <a:off x="2641600" y="838200"/>
            <a:ext cx="6834717" cy="58674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252904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DFF8"/>
            </a:gs>
            <a:gs pos="100000">
              <a:srgbClr val="A6DFF8"/>
            </a:gs>
            <a:gs pos="100000">
              <a:srgbClr val="9ABEC1"/>
            </a:gs>
          </a:gsLst>
          <a:lin ang="0"/>
        </a:gradFill>
        <a:effectLst/>
      </p:bgPr>
    </p:bg>
    <p:spTree>
      <p:nvGrpSpPr>
        <p:cNvPr id="1" name=""/>
        <p:cNvGrpSpPr/>
        <p:nvPr/>
      </p:nvGrpSpPr>
      <p:grpSpPr>
        <a:xfrm>
          <a:off x="0" y="0"/>
          <a:ext cx="0" cy="0"/>
          <a:chOff x="0" y="0"/>
          <a:chExt cx="0" cy="0"/>
        </a:xfrm>
      </p:grpSpPr>
      <p:sp>
        <p:nvSpPr>
          <p:cNvPr id="53250" name="Title 1"/>
          <p:cNvSpPr>
            <a:spLocks noGrp="1"/>
          </p:cNvSpPr>
          <p:nvPr>
            <p:ph type="title"/>
          </p:nvPr>
        </p:nvSpPr>
        <p:spPr>
          <a:xfrm>
            <a:off x="406400" y="36513"/>
            <a:ext cx="10972800" cy="677862"/>
          </a:xfrm>
        </p:spPr>
        <p:txBody>
          <a:bodyPr/>
          <a:lstStyle/>
          <a:p>
            <a:r>
              <a:rPr lang="en-US" altLang="en-US" sz="2400" smtClean="0"/>
              <a:t>Measuring Memory</a:t>
            </a:r>
          </a:p>
        </p:txBody>
      </p:sp>
      <p:pic>
        <p:nvPicPr>
          <p:cNvPr id="2" name="Picture 1" descr="Screen Shot 2017-01-13 at 10.21.51 AM.png"/>
          <p:cNvPicPr>
            <a:picLocks noChangeAspect="1"/>
          </p:cNvPicPr>
          <p:nvPr/>
        </p:nvPicPr>
        <p:blipFill rotWithShape="1">
          <a:blip r:embed="rId2"/>
          <a:srcRect t="6771" b="12434"/>
          <a:stretch/>
        </p:blipFill>
        <p:spPr bwMode="auto">
          <a:xfrm>
            <a:off x="2540003" y="714375"/>
            <a:ext cx="6965951" cy="599122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869606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DFF8"/>
            </a:gs>
            <a:gs pos="100000">
              <a:srgbClr val="A6DFF8"/>
            </a:gs>
            <a:gs pos="100000">
              <a:srgbClr val="9ABEC1"/>
            </a:gs>
          </a:gsLst>
          <a:lin ang="0"/>
        </a:gradFill>
        <a:effectLst/>
      </p:bgPr>
    </p:bg>
    <p:spTree>
      <p:nvGrpSpPr>
        <p:cNvPr id="1" name=""/>
        <p:cNvGrpSpPr/>
        <p:nvPr/>
      </p:nvGrpSpPr>
      <p:grpSpPr>
        <a:xfrm>
          <a:off x="0" y="0"/>
          <a:ext cx="0" cy="0"/>
          <a:chOff x="0" y="0"/>
          <a:chExt cx="0" cy="0"/>
        </a:xfrm>
      </p:grpSpPr>
      <p:sp>
        <p:nvSpPr>
          <p:cNvPr id="54274" name="Title 1"/>
          <p:cNvSpPr>
            <a:spLocks noGrp="1"/>
          </p:cNvSpPr>
          <p:nvPr>
            <p:ph type="title"/>
          </p:nvPr>
        </p:nvSpPr>
        <p:spPr>
          <a:xfrm>
            <a:off x="609600" y="7938"/>
            <a:ext cx="10972800" cy="677862"/>
          </a:xfrm>
        </p:spPr>
        <p:txBody>
          <a:bodyPr/>
          <a:lstStyle/>
          <a:p>
            <a:r>
              <a:rPr lang="en-US" altLang="en-US" sz="2400" smtClean="0"/>
              <a:t>Measuring Memory: Nonthreat Variables</a:t>
            </a:r>
          </a:p>
        </p:txBody>
      </p:sp>
      <p:pic>
        <p:nvPicPr>
          <p:cNvPr id="2" name="Picture 1" descr="Screen Shot 2017-01-13 at 10.22.06 AM.png"/>
          <p:cNvPicPr>
            <a:picLocks noChangeAspect="1"/>
          </p:cNvPicPr>
          <p:nvPr/>
        </p:nvPicPr>
        <p:blipFill rotWithShape="1">
          <a:blip r:embed="rId2"/>
          <a:srcRect t="6620" b="16479"/>
          <a:stretch/>
        </p:blipFill>
        <p:spPr bwMode="auto">
          <a:xfrm>
            <a:off x="2336800" y="685800"/>
            <a:ext cx="7368117" cy="60198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69552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DFF8"/>
            </a:gs>
            <a:gs pos="100000">
              <a:srgbClr val="A6DFF8"/>
            </a:gs>
            <a:gs pos="100000">
              <a:srgbClr val="9ABEC1"/>
            </a:gs>
          </a:gsLst>
          <a:lin ang="0"/>
        </a:gradFill>
        <a:effectLst/>
      </p:bgPr>
    </p:bg>
    <p:spTree>
      <p:nvGrpSpPr>
        <p:cNvPr id="1" name=""/>
        <p:cNvGrpSpPr/>
        <p:nvPr/>
      </p:nvGrpSpPr>
      <p:grpSpPr>
        <a:xfrm>
          <a:off x="0" y="0"/>
          <a:ext cx="0" cy="0"/>
          <a:chOff x="0" y="0"/>
          <a:chExt cx="0" cy="0"/>
        </a:xfrm>
      </p:grpSpPr>
      <p:sp>
        <p:nvSpPr>
          <p:cNvPr id="55298" name="Title 1"/>
          <p:cNvSpPr>
            <a:spLocks noGrp="1"/>
          </p:cNvSpPr>
          <p:nvPr>
            <p:ph type="title"/>
          </p:nvPr>
        </p:nvSpPr>
        <p:spPr>
          <a:xfrm>
            <a:off x="711200" y="46038"/>
            <a:ext cx="10972800" cy="639762"/>
          </a:xfrm>
        </p:spPr>
        <p:txBody>
          <a:bodyPr/>
          <a:lstStyle/>
          <a:p>
            <a:r>
              <a:rPr lang="en-AU" altLang="en-US" sz="2400" smtClean="0"/>
              <a:t>Characteristics of Police Officers in the Study</a:t>
            </a:r>
            <a:endParaRPr lang="en-AU" altLang="en-US" smtClean="0"/>
          </a:p>
        </p:txBody>
      </p:sp>
      <p:sp>
        <p:nvSpPr>
          <p:cNvPr id="5529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MS PGothic" pitchFamily="34" charset="-128"/>
              </a:defRPr>
            </a:lvl1pPr>
            <a:lvl2pPr>
              <a:defRPr sz="28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000">
                <a:solidFill>
                  <a:schemeClr val="tx1"/>
                </a:solidFill>
                <a:latin typeface="Arial" charset="0"/>
                <a:ea typeface="MS PGothic" pitchFamily="34" charset="-128"/>
              </a:defRPr>
            </a:lvl4pPr>
            <a:lvl5pPr>
              <a:defRPr sz="2000">
                <a:solidFill>
                  <a:schemeClr val="tx1"/>
                </a:solidFill>
                <a:latin typeface="Arial" charset="0"/>
                <a:ea typeface="MS PGothic" pitchFamily="34" charset="-128"/>
              </a:defRPr>
            </a:lvl5pPr>
            <a:lvl6pPr eaLnBrk="0" hangingPunct="0">
              <a:defRPr sz="2000">
                <a:solidFill>
                  <a:schemeClr val="tx1"/>
                </a:solidFill>
                <a:latin typeface="Arial" charset="0"/>
                <a:ea typeface="MS PGothic" pitchFamily="34" charset="-128"/>
              </a:defRPr>
            </a:lvl6pPr>
            <a:lvl7pPr eaLnBrk="0" hangingPunct="0">
              <a:defRPr sz="2000">
                <a:solidFill>
                  <a:schemeClr val="tx1"/>
                </a:solidFill>
                <a:latin typeface="Arial" charset="0"/>
                <a:ea typeface="MS PGothic" pitchFamily="34" charset="-128"/>
              </a:defRPr>
            </a:lvl7pPr>
            <a:lvl8pPr eaLnBrk="0" hangingPunct="0">
              <a:defRPr sz="2000">
                <a:solidFill>
                  <a:schemeClr val="tx1"/>
                </a:solidFill>
                <a:latin typeface="Arial" charset="0"/>
                <a:ea typeface="MS PGothic" pitchFamily="34" charset="-128"/>
              </a:defRPr>
            </a:lvl8pPr>
            <a:lvl9pPr eaLnBrk="0" hangingPunct="0">
              <a:defRPr sz="2000">
                <a:solidFill>
                  <a:schemeClr val="tx1"/>
                </a:solidFill>
                <a:latin typeface="Arial" charset="0"/>
                <a:ea typeface="MS PGothic" pitchFamily="34" charset="-128"/>
              </a:defRPr>
            </a:lvl9pPr>
          </a:lstStyle>
          <a:p>
            <a:fld id="{C9F42F7B-D964-44A2-8387-6471ACA64CA0}" type="slidenum">
              <a:rPr lang="en-US" altLang="en-US" sz="1400">
                <a:solidFill>
                  <a:srgbClr val="000000"/>
                </a:solidFill>
              </a:rPr>
              <a:pPr/>
              <a:t>79</a:t>
            </a:fld>
            <a:endParaRPr lang="en-US" altLang="en-US" sz="1400">
              <a:solidFill>
                <a:srgbClr val="000000"/>
              </a:solidFill>
            </a:endParaRPr>
          </a:p>
        </p:txBody>
      </p:sp>
      <p:graphicFrame>
        <p:nvGraphicFramePr>
          <p:cNvPr id="55300" name="Object 5"/>
          <p:cNvGraphicFramePr>
            <a:graphicFrameLocks noChangeAspect="1"/>
          </p:cNvGraphicFramePr>
          <p:nvPr/>
        </p:nvGraphicFramePr>
        <p:xfrm>
          <a:off x="1773770" y="755654"/>
          <a:ext cx="8792633" cy="6035675"/>
        </p:xfrm>
        <a:graphic>
          <a:graphicData uri="http://schemas.openxmlformats.org/presentationml/2006/ole">
            <mc:AlternateContent xmlns:mc="http://schemas.openxmlformats.org/markup-compatibility/2006">
              <mc:Choice xmlns:v="urn:schemas-microsoft-com:vml" Requires="v">
                <p:oleObj spid="_x0000_s1029" name="Document" r:id="rId3" imgW="5717562" imgH="5233280" progId="Word.Document.12">
                  <p:embed/>
                </p:oleObj>
              </mc:Choice>
              <mc:Fallback>
                <p:oleObj name="Document" r:id="rId3" imgW="5717562" imgH="5233280"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3770" y="755654"/>
                        <a:ext cx="8792633" cy="6035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82583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Speeding offences</a:t>
            </a:r>
            <a:endParaRPr lang="en-GB" dirty="0"/>
          </a:p>
        </p:txBody>
      </p:sp>
      <p:pic>
        <p:nvPicPr>
          <p:cNvPr id="4" name="Picture 3"/>
          <p:cNvPicPr>
            <a:picLocks noChangeAspect="1"/>
          </p:cNvPicPr>
          <p:nvPr/>
        </p:nvPicPr>
        <p:blipFill rotWithShape="1">
          <a:blip r:embed="rId2"/>
          <a:srcRect l="34723" t="19498" r="36076" b="8847"/>
          <a:stretch/>
        </p:blipFill>
        <p:spPr>
          <a:xfrm>
            <a:off x="-154987" y="212920"/>
            <a:ext cx="6333645" cy="6553716"/>
          </a:xfrm>
          <a:prstGeom prst="rect">
            <a:avLst/>
          </a:prstGeom>
        </p:spPr>
      </p:pic>
      <p:pic>
        <p:nvPicPr>
          <p:cNvPr id="5" name="Picture 4"/>
          <p:cNvPicPr>
            <a:picLocks noChangeAspect="1"/>
          </p:cNvPicPr>
          <p:nvPr/>
        </p:nvPicPr>
        <p:blipFill rotWithShape="1">
          <a:blip r:embed="rId3"/>
          <a:srcRect l="35020" t="21259" r="35779" b="8495"/>
          <a:stretch/>
        </p:blipFill>
        <p:spPr>
          <a:xfrm>
            <a:off x="6178660" y="212921"/>
            <a:ext cx="6343977" cy="6564406"/>
          </a:xfrm>
          <a:prstGeom prst="rect">
            <a:avLst/>
          </a:prstGeom>
        </p:spPr>
      </p:pic>
    </p:spTree>
    <p:extLst>
      <p:ext uri="{BB962C8B-B14F-4D97-AF65-F5344CB8AC3E}">
        <p14:creationId xmlns:p14="http://schemas.microsoft.com/office/powerpoint/2010/main" val="339898449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DFF8"/>
            </a:gs>
            <a:gs pos="100000">
              <a:srgbClr val="A6DFF8"/>
            </a:gs>
            <a:gs pos="100000">
              <a:srgbClr val="9ABEC1"/>
            </a:gs>
          </a:gsLst>
          <a:lin ang="0"/>
        </a:gradFill>
        <a:effectLst/>
      </p:bgPr>
    </p:bg>
    <p:spTree>
      <p:nvGrpSpPr>
        <p:cNvPr id="1" name=""/>
        <p:cNvGrpSpPr/>
        <p:nvPr/>
      </p:nvGrpSpPr>
      <p:grpSpPr>
        <a:xfrm>
          <a:off x="0" y="0"/>
          <a:ext cx="0" cy="0"/>
          <a:chOff x="0" y="0"/>
          <a:chExt cx="0" cy="0"/>
        </a:xfrm>
      </p:grpSpPr>
      <p:sp>
        <p:nvSpPr>
          <p:cNvPr id="56322" name="Title 1"/>
          <p:cNvSpPr>
            <a:spLocks noGrp="1"/>
          </p:cNvSpPr>
          <p:nvPr>
            <p:ph type="title"/>
          </p:nvPr>
        </p:nvSpPr>
        <p:spPr>
          <a:xfrm>
            <a:off x="609600" y="2590800"/>
            <a:ext cx="10972800" cy="914400"/>
          </a:xfrm>
        </p:spPr>
        <p:txBody>
          <a:bodyPr/>
          <a:lstStyle/>
          <a:p>
            <a:r>
              <a:rPr lang="en-AU" altLang="en-US" sz="3200" smtClean="0"/>
              <a:t>Results: Cognitive Performance</a:t>
            </a:r>
          </a:p>
        </p:txBody>
      </p:sp>
      <p:sp>
        <p:nvSpPr>
          <p:cNvPr id="5632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MS PGothic" pitchFamily="34" charset="-128"/>
              </a:defRPr>
            </a:lvl1pPr>
            <a:lvl2pPr>
              <a:defRPr sz="28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000">
                <a:solidFill>
                  <a:schemeClr val="tx1"/>
                </a:solidFill>
                <a:latin typeface="Arial" charset="0"/>
                <a:ea typeface="MS PGothic" pitchFamily="34" charset="-128"/>
              </a:defRPr>
            </a:lvl4pPr>
            <a:lvl5pPr>
              <a:defRPr sz="2000">
                <a:solidFill>
                  <a:schemeClr val="tx1"/>
                </a:solidFill>
                <a:latin typeface="Arial" charset="0"/>
                <a:ea typeface="MS PGothic" pitchFamily="34" charset="-128"/>
              </a:defRPr>
            </a:lvl5pPr>
            <a:lvl6pPr eaLnBrk="0" hangingPunct="0">
              <a:defRPr sz="2000">
                <a:solidFill>
                  <a:schemeClr val="tx1"/>
                </a:solidFill>
                <a:latin typeface="Arial" charset="0"/>
                <a:ea typeface="MS PGothic" pitchFamily="34" charset="-128"/>
              </a:defRPr>
            </a:lvl6pPr>
            <a:lvl7pPr eaLnBrk="0" hangingPunct="0">
              <a:defRPr sz="2000">
                <a:solidFill>
                  <a:schemeClr val="tx1"/>
                </a:solidFill>
                <a:latin typeface="Arial" charset="0"/>
                <a:ea typeface="MS PGothic" pitchFamily="34" charset="-128"/>
              </a:defRPr>
            </a:lvl7pPr>
            <a:lvl8pPr eaLnBrk="0" hangingPunct="0">
              <a:defRPr sz="2000">
                <a:solidFill>
                  <a:schemeClr val="tx1"/>
                </a:solidFill>
                <a:latin typeface="Arial" charset="0"/>
                <a:ea typeface="MS PGothic" pitchFamily="34" charset="-128"/>
              </a:defRPr>
            </a:lvl8pPr>
            <a:lvl9pPr eaLnBrk="0" hangingPunct="0">
              <a:defRPr sz="2000">
                <a:solidFill>
                  <a:schemeClr val="tx1"/>
                </a:solidFill>
                <a:latin typeface="Arial" charset="0"/>
                <a:ea typeface="MS PGothic" pitchFamily="34" charset="-128"/>
              </a:defRPr>
            </a:lvl9pPr>
          </a:lstStyle>
          <a:p>
            <a:fld id="{BA5EA3B3-74F4-4931-8912-067C5A7B1446}" type="slidenum">
              <a:rPr lang="en-US" altLang="en-US" sz="1400">
                <a:solidFill>
                  <a:srgbClr val="000000"/>
                </a:solidFill>
              </a:rPr>
              <a:pPr/>
              <a:t>80</a:t>
            </a:fld>
            <a:endParaRPr lang="en-US" altLang="en-US" sz="1400">
              <a:solidFill>
                <a:srgbClr val="000000"/>
              </a:solidFill>
            </a:endParaRPr>
          </a:p>
        </p:txBody>
      </p:sp>
    </p:spTree>
    <p:extLst>
      <p:ext uri="{BB962C8B-B14F-4D97-AF65-F5344CB8AC3E}">
        <p14:creationId xmlns:p14="http://schemas.microsoft.com/office/powerpoint/2010/main" val="209561752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DFF8"/>
            </a:gs>
            <a:gs pos="100000">
              <a:srgbClr val="A6DFF8"/>
            </a:gs>
            <a:gs pos="100000">
              <a:srgbClr val="9ABEC1"/>
            </a:gs>
          </a:gsLst>
          <a:lin ang="0"/>
        </a:gradFill>
        <a:effectLst/>
      </p:bgPr>
    </p:bg>
    <p:spTree>
      <p:nvGrpSpPr>
        <p:cNvPr id="1" name=""/>
        <p:cNvGrpSpPr/>
        <p:nvPr/>
      </p:nvGrpSpPr>
      <p:grpSpPr>
        <a:xfrm>
          <a:off x="0" y="0"/>
          <a:ext cx="0" cy="0"/>
          <a:chOff x="0" y="0"/>
          <a:chExt cx="0" cy="0"/>
        </a:xfrm>
      </p:grpSpPr>
      <p:sp>
        <p:nvSpPr>
          <p:cNvPr id="57346" name="Title 1"/>
          <p:cNvSpPr>
            <a:spLocks noGrp="1"/>
          </p:cNvSpPr>
          <p:nvPr>
            <p:ph type="title"/>
          </p:nvPr>
        </p:nvSpPr>
        <p:spPr>
          <a:xfrm>
            <a:off x="508000" y="457200"/>
            <a:ext cx="11277600" cy="1143000"/>
          </a:xfrm>
        </p:spPr>
        <p:txBody>
          <a:bodyPr/>
          <a:lstStyle/>
          <a:p>
            <a:r>
              <a:rPr lang="en-AU" altLang="en-US" sz="2400" smtClean="0"/>
              <a:t>Differences in Cognitive Performance:</a:t>
            </a:r>
            <a:br>
              <a:rPr lang="en-AU" altLang="en-US" sz="2400" smtClean="0"/>
            </a:br>
            <a:r>
              <a:rPr lang="en-AU" altLang="en-US" sz="2400" smtClean="0"/>
              <a:t>Immediately after Critical Incident vs Two Sleep Cycles Later</a:t>
            </a:r>
          </a:p>
        </p:txBody>
      </p:sp>
      <p:sp>
        <p:nvSpPr>
          <p:cNvPr id="5734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MS PGothic" pitchFamily="34" charset="-128"/>
              </a:defRPr>
            </a:lvl1pPr>
            <a:lvl2pPr>
              <a:defRPr sz="28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000">
                <a:solidFill>
                  <a:schemeClr val="tx1"/>
                </a:solidFill>
                <a:latin typeface="Arial" charset="0"/>
                <a:ea typeface="MS PGothic" pitchFamily="34" charset="-128"/>
              </a:defRPr>
            </a:lvl4pPr>
            <a:lvl5pPr>
              <a:defRPr sz="2000">
                <a:solidFill>
                  <a:schemeClr val="tx1"/>
                </a:solidFill>
                <a:latin typeface="Arial" charset="0"/>
                <a:ea typeface="MS PGothic" pitchFamily="34" charset="-128"/>
              </a:defRPr>
            </a:lvl5pPr>
            <a:lvl6pPr eaLnBrk="0" hangingPunct="0">
              <a:defRPr sz="2000">
                <a:solidFill>
                  <a:schemeClr val="tx1"/>
                </a:solidFill>
                <a:latin typeface="Arial" charset="0"/>
                <a:ea typeface="MS PGothic" pitchFamily="34" charset="-128"/>
              </a:defRPr>
            </a:lvl6pPr>
            <a:lvl7pPr eaLnBrk="0" hangingPunct="0">
              <a:defRPr sz="2000">
                <a:solidFill>
                  <a:schemeClr val="tx1"/>
                </a:solidFill>
                <a:latin typeface="Arial" charset="0"/>
                <a:ea typeface="MS PGothic" pitchFamily="34" charset="-128"/>
              </a:defRPr>
            </a:lvl7pPr>
            <a:lvl8pPr eaLnBrk="0" hangingPunct="0">
              <a:defRPr sz="2000">
                <a:solidFill>
                  <a:schemeClr val="tx1"/>
                </a:solidFill>
                <a:latin typeface="Arial" charset="0"/>
                <a:ea typeface="MS PGothic" pitchFamily="34" charset="-128"/>
              </a:defRPr>
            </a:lvl8pPr>
            <a:lvl9pPr eaLnBrk="0" hangingPunct="0">
              <a:defRPr sz="2000">
                <a:solidFill>
                  <a:schemeClr val="tx1"/>
                </a:solidFill>
                <a:latin typeface="Arial" charset="0"/>
                <a:ea typeface="MS PGothic" pitchFamily="34" charset="-128"/>
              </a:defRPr>
            </a:lvl9pPr>
          </a:lstStyle>
          <a:p>
            <a:fld id="{C46AEB0A-89BB-48EC-8766-887235FC4D7A}" type="slidenum">
              <a:rPr lang="en-US" altLang="en-US" sz="1400">
                <a:solidFill>
                  <a:srgbClr val="000000"/>
                </a:solidFill>
              </a:rPr>
              <a:pPr/>
              <a:t>81</a:t>
            </a:fld>
            <a:endParaRPr lang="en-US" altLang="en-US" sz="1400">
              <a:solidFill>
                <a:srgbClr val="000000"/>
              </a:solidFill>
            </a:endParaRPr>
          </a:p>
        </p:txBody>
      </p:sp>
      <p:graphicFrame>
        <p:nvGraphicFramePr>
          <p:cNvPr id="5" name="Table 4"/>
          <p:cNvGraphicFramePr>
            <a:graphicFrameLocks noGrp="1"/>
          </p:cNvGraphicFramePr>
          <p:nvPr/>
        </p:nvGraphicFramePr>
        <p:xfrm>
          <a:off x="812800" y="1828800"/>
          <a:ext cx="10541000" cy="4419600"/>
        </p:xfrm>
        <a:graphic>
          <a:graphicData uri="http://schemas.openxmlformats.org/drawingml/2006/table">
            <a:tbl>
              <a:tblPr firstRow="1" firstCol="1" bandRow="1"/>
              <a:tblGrid>
                <a:gridCol w="2695631"/>
                <a:gridCol w="2496153"/>
                <a:gridCol w="890637"/>
                <a:gridCol w="891716"/>
                <a:gridCol w="891716"/>
                <a:gridCol w="891716"/>
                <a:gridCol w="891716"/>
                <a:gridCol w="891716"/>
              </a:tblGrid>
              <a:tr h="331056">
                <a:tc>
                  <a:txBody>
                    <a:bodyPr/>
                    <a:lstStyle/>
                    <a:p>
                      <a:pPr>
                        <a:lnSpc>
                          <a:spcPct val="107000"/>
                        </a:lnSpc>
                        <a:spcAft>
                          <a:spcPts val="0"/>
                        </a:spcAft>
                      </a:pPr>
                      <a:r>
                        <a:rPr lang="en-AU" sz="1400" b="1" dirty="0">
                          <a:effectLst/>
                          <a:latin typeface="Calibri" panose="020F0502020204030204" pitchFamily="34" charset="0"/>
                          <a:ea typeface="Calibri" panose="020F0502020204030204" pitchFamily="34" charset="0"/>
                          <a:cs typeface="Times New Roman" panose="02020603050405020304" pitchFamily="18" charset="0"/>
                        </a:rPr>
                        <a:t>Cognitive Test</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AU" sz="1400" b="1" dirty="0">
                          <a:effectLst/>
                          <a:latin typeface="Calibri" panose="020F0502020204030204" pitchFamily="34" charset="0"/>
                          <a:ea typeface="Calibri" panose="020F0502020204030204" pitchFamily="34" charset="0"/>
                          <a:cs typeface="Times New Roman" panose="02020603050405020304" pitchFamily="18" charset="0"/>
                        </a:rPr>
                        <a:t>When was test taken?</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AU" sz="1400" b="1" dirty="0">
                          <a:effectLst/>
                          <a:latin typeface="Calibri" panose="020F0502020204030204" pitchFamily="34" charset="0"/>
                          <a:ea typeface="Calibri" panose="020F0502020204030204" pitchFamily="34" charset="0"/>
                          <a:cs typeface="Times New Roman" panose="02020603050405020304" pitchFamily="18" charset="0"/>
                        </a:rPr>
                        <a:t>N</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AU" sz="1400" b="1" dirty="0">
                          <a:effectLst/>
                          <a:latin typeface="Calibri" panose="020F0502020204030204" pitchFamily="34" charset="0"/>
                          <a:ea typeface="Calibri" panose="020F0502020204030204" pitchFamily="34" charset="0"/>
                          <a:cs typeface="Times New Roman" panose="02020603050405020304" pitchFamily="18" charset="0"/>
                        </a:rPr>
                        <a:t>Mean</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AU" sz="1400" b="1" dirty="0" err="1">
                          <a:effectLst/>
                          <a:latin typeface="Calibri" panose="020F0502020204030204" pitchFamily="34" charset="0"/>
                          <a:ea typeface="Calibri" panose="020F0502020204030204" pitchFamily="34" charset="0"/>
                          <a:cs typeface="Times New Roman" panose="02020603050405020304" pitchFamily="18" charset="0"/>
                        </a:rPr>
                        <a:t>s.d.</a:t>
                      </a:r>
                      <a:endParaRPr lang="en-A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AU" sz="1400" b="1" dirty="0">
                          <a:effectLst/>
                          <a:latin typeface="Calibri" panose="020F0502020204030204" pitchFamily="34" charset="0"/>
                          <a:ea typeface="Calibri" panose="020F0502020204030204" pitchFamily="34" charset="0"/>
                          <a:cs typeface="Times New Roman" panose="02020603050405020304" pitchFamily="18" charset="0"/>
                        </a:rPr>
                        <a:t>t</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AU" sz="1400" b="1" dirty="0" err="1">
                          <a:effectLst/>
                          <a:latin typeface="Calibri" panose="020F0502020204030204" pitchFamily="34" charset="0"/>
                          <a:ea typeface="Calibri" panose="020F0502020204030204" pitchFamily="34" charset="0"/>
                          <a:cs typeface="Times New Roman" panose="02020603050405020304" pitchFamily="18" charset="0"/>
                        </a:rPr>
                        <a:t>df</a:t>
                      </a:r>
                      <a:endParaRPr lang="en-A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AU" sz="1400" b="1" dirty="0">
                          <a:effectLst/>
                          <a:latin typeface="Calibri" panose="020F0502020204030204" pitchFamily="34" charset="0"/>
                          <a:ea typeface="Calibri" panose="020F0502020204030204" pitchFamily="34" charset="0"/>
                          <a:cs typeface="Times New Roman" panose="02020603050405020304" pitchFamily="18" charset="0"/>
                        </a:rPr>
                        <a:t>Sig.</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47608">
                <a:tc>
                  <a:txBody>
                    <a:bodyPr/>
                    <a:lstStyle/>
                    <a:p>
                      <a:endParaRPr lang="en-AU" sz="1400" dirty="0">
                        <a:effectLst/>
                        <a:latin typeface="Calibri" panose="020F050202020403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AU" sz="1400" dirty="0">
                        <a:effectLst/>
                        <a:latin typeface="Calibri" panose="020F050202020403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AU" sz="1400" dirty="0">
                        <a:effectLst/>
                        <a:latin typeface="Calibri" panose="020F050202020403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AU" sz="1400" dirty="0">
                        <a:effectLst/>
                        <a:latin typeface="Calibri" panose="020F050202020403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AU" sz="1400" dirty="0">
                        <a:effectLst/>
                        <a:latin typeface="Calibri" panose="020F050202020403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AU" sz="1400">
                        <a:effectLst/>
                        <a:latin typeface="Calibri" panose="020F050202020403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AU" sz="1400">
                        <a:effectLst/>
                        <a:latin typeface="Calibri" panose="020F050202020403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AU" sz="1400" dirty="0">
                        <a:effectLst/>
                        <a:latin typeface="Calibri" panose="020F050202020403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64162">
                <a:tc>
                  <a:txBody>
                    <a:bodyPr/>
                    <a:lstStyle/>
                    <a:p>
                      <a:pPr>
                        <a:lnSpc>
                          <a:spcPct val="107000"/>
                        </a:lnSpc>
                        <a:spcAft>
                          <a:spcPts val="0"/>
                        </a:spcAft>
                      </a:pPr>
                      <a:r>
                        <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State-Trait Anxiety </a:t>
                      </a:r>
                      <a:r>
                        <a:rPr lang="en-AU"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Test </a:t>
                      </a:r>
                      <a:endParaRPr lang="en-AU"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nSpc>
                          <a:spcPct val="107000"/>
                        </a:lnSpc>
                        <a:spcAft>
                          <a:spcPts val="0"/>
                        </a:spcAft>
                      </a:pPr>
                      <a:r>
                        <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Immediately after</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7000"/>
                        </a:lnSpc>
                        <a:spcAft>
                          <a:spcPts val="0"/>
                        </a:spcAft>
                      </a:pPr>
                      <a:r>
                        <a:rPr lang="en-AU"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48</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7000"/>
                        </a:lnSpc>
                        <a:spcAft>
                          <a:spcPts val="0"/>
                        </a:spcAft>
                      </a:pPr>
                      <a:r>
                        <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3.83</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7000"/>
                        </a:lnSpc>
                        <a:spcAft>
                          <a:spcPts val="0"/>
                        </a:spcAft>
                      </a:pPr>
                      <a:r>
                        <a:rPr lang="en-AU"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2.18</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7000"/>
                        </a:lnSpc>
                        <a:spcAft>
                          <a:spcPts val="0"/>
                        </a:spcAft>
                      </a:pPr>
                      <a:r>
                        <a:rPr lang="en-AU"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3.35</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7000"/>
                        </a:lnSpc>
                        <a:spcAft>
                          <a:spcPts val="0"/>
                        </a:spcAft>
                      </a:pPr>
                      <a:r>
                        <a:rPr lang="en-AU"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134</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7000"/>
                        </a:lnSpc>
                        <a:spcAft>
                          <a:spcPts val="0"/>
                        </a:spcAft>
                      </a:pPr>
                      <a:r>
                        <a:rPr lang="en-AU"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0.00</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331056">
                <a:tc>
                  <a:txBody>
                    <a:bodyPr/>
                    <a:lstStyle/>
                    <a:p>
                      <a:pPr>
                        <a:lnSpc>
                          <a:spcPct val="107000"/>
                        </a:lnSpc>
                        <a:spcAft>
                          <a:spcPts val="0"/>
                        </a:spcAft>
                      </a:pPr>
                      <a:r>
                        <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time of test)</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nSpc>
                          <a:spcPct val="107000"/>
                        </a:lnSpc>
                        <a:spcAft>
                          <a:spcPts val="0"/>
                        </a:spcAft>
                      </a:pPr>
                      <a:r>
                        <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Two sleep cycles later</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7000"/>
                        </a:lnSpc>
                        <a:spcAft>
                          <a:spcPts val="0"/>
                        </a:spcAft>
                      </a:pPr>
                      <a:r>
                        <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88</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7000"/>
                        </a:lnSpc>
                        <a:spcAft>
                          <a:spcPts val="0"/>
                        </a:spcAft>
                      </a:pPr>
                      <a:r>
                        <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2.65</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7000"/>
                        </a:lnSpc>
                        <a:spcAft>
                          <a:spcPts val="0"/>
                        </a:spcAft>
                      </a:pPr>
                      <a:r>
                        <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1.86</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endParaRPr lang="en-AU" sz="1400" dirty="0">
                        <a:solidFill>
                          <a:schemeClr val="tx1"/>
                        </a:solidFill>
                        <a:effectLst/>
                        <a:latin typeface="Calibri" panose="020F050202020403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endParaRPr lang="en-AU" sz="1400" dirty="0">
                        <a:solidFill>
                          <a:schemeClr val="tx1"/>
                        </a:solidFill>
                        <a:effectLst/>
                        <a:latin typeface="Calibri" panose="020F050202020403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endParaRPr lang="en-AU" sz="1400" dirty="0">
                        <a:solidFill>
                          <a:schemeClr val="tx1"/>
                        </a:solidFill>
                        <a:effectLst/>
                        <a:latin typeface="Calibri" panose="020F050202020403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331056">
                <a:tc>
                  <a:txBody>
                    <a:bodyPr/>
                    <a:lstStyle/>
                    <a:p>
                      <a:endParaRPr lang="en-AU" sz="1400" dirty="0">
                        <a:solidFill>
                          <a:schemeClr val="tx1"/>
                        </a:solidFill>
                        <a:effectLst/>
                        <a:latin typeface="Calibri" panose="020F050202020403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endParaRPr lang="en-AU" sz="1400" dirty="0">
                        <a:solidFill>
                          <a:schemeClr val="tx1"/>
                        </a:solidFill>
                        <a:effectLst/>
                        <a:latin typeface="Calibri" panose="020F050202020403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endParaRPr lang="en-AU" sz="1400" dirty="0">
                        <a:solidFill>
                          <a:schemeClr val="tx1"/>
                        </a:solidFill>
                        <a:effectLst/>
                        <a:latin typeface="Calibri" panose="020F050202020403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endParaRPr lang="en-AU" sz="1400" dirty="0">
                        <a:solidFill>
                          <a:schemeClr val="tx1"/>
                        </a:solidFill>
                        <a:effectLst/>
                        <a:latin typeface="Calibri" panose="020F050202020403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endParaRPr lang="en-AU" sz="1400" dirty="0">
                        <a:solidFill>
                          <a:schemeClr val="tx1"/>
                        </a:solidFill>
                        <a:effectLst/>
                        <a:latin typeface="Calibri" panose="020F050202020403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endParaRPr lang="en-AU" sz="1400" dirty="0">
                        <a:solidFill>
                          <a:schemeClr val="tx1"/>
                        </a:solidFill>
                        <a:effectLst/>
                        <a:latin typeface="Calibri" panose="020F050202020403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endParaRPr lang="en-AU" sz="1400">
                        <a:solidFill>
                          <a:schemeClr val="tx1"/>
                        </a:solidFill>
                        <a:effectLst/>
                        <a:latin typeface="Calibri" panose="020F050202020403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endParaRPr lang="en-AU" sz="1400">
                        <a:solidFill>
                          <a:schemeClr val="tx1"/>
                        </a:solidFill>
                        <a:effectLst/>
                        <a:latin typeface="Calibri" panose="020F050202020403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364162">
                <a:tc>
                  <a:txBody>
                    <a:bodyPr/>
                    <a:lstStyle/>
                    <a:p>
                      <a:pPr>
                        <a:lnSpc>
                          <a:spcPct val="107000"/>
                        </a:lnSpc>
                        <a:spcAft>
                          <a:spcPts val="0"/>
                        </a:spcAft>
                      </a:pPr>
                      <a:r>
                        <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Digit Span </a:t>
                      </a:r>
                      <a:r>
                        <a:rPr lang="en-AU"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Test </a:t>
                      </a:r>
                      <a:endParaRPr lang="en-AU"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nSpc>
                          <a:spcPct val="107000"/>
                        </a:lnSpc>
                        <a:spcAft>
                          <a:spcPts val="0"/>
                        </a:spcAft>
                      </a:pPr>
                      <a:r>
                        <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Immediately after</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7000"/>
                        </a:lnSpc>
                        <a:spcAft>
                          <a:spcPts val="0"/>
                        </a:spcAft>
                      </a:pPr>
                      <a:r>
                        <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48</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7000"/>
                        </a:lnSpc>
                        <a:spcAft>
                          <a:spcPts val="0"/>
                        </a:spcAft>
                      </a:pPr>
                      <a:r>
                        <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16.71</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7000"/>
                        </a:lnSpc>
                        <a:spcAft>
                          <a:spcPts val="0"/>
                        </a:spcAft>
                      </a:pPr>
                      <a:r>
                        <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3.40</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7000"/>
                        </a:lnSpc>
                        <a:spcAft>
                          <a:spcPts val="0"/>
                        </a:spcAft>
                      </a:pPr>
                      <a:r>
                        <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-2.34</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7000"/>
                        </a:lnSpc>
                        <a:spcAft>
                          <a:spcPts val="0"/>
                        </a:spcAft>
                      </a:pPr>
                      <a:r>
                        <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134</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7000"/>
                        </a:lnSpc>
                        <a:spcAft>
                          <a:spcPts val="0"/>
                        </a:spcAft>
                      </a:pPr>
                      <a:r>
                        <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0.02</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331056">
                <a:tc>
                  <a:txBody>
                    <a:bodyPr/>
                    <a:lstStyle/>
                    <a:p>
                      <a:pPr>
                        <a:lnSpc>
                          <a:spcPct val="107000"/>
                        </a:lnSpc>
                        <a:spcAft>
                          <a:spcPts val="0"/>
                        </a:spcAft>
                      </a:pPr>
                      <a:r>
                        <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(forward and backward)</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nSpc>
                          <a:spcPct val="107000"/>
                        </a:lnSpc>
                        <a:spcAft>
                          <a:spcPts val="0"/>
                        </a:spcAft>
                      </a:pPr>
                      <a:r>
                        <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Two sleep cycles later</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7000"/>
                        </a:lnSpc>
                        <a:spcAft>
                          <a:spcPts val="0"/>
                        </a:spcAft>
                      </a:pPr>
                      <a:r>
                        <a:rPr lang="en-AU"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88</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7000"/>
                        </a:lnSpc>
                        <a:spcAft>
                          <a:spcPts val="0"/>
                        </a:spcAft>
                      </a:pPr>
                      <a:r>
                        <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18.11</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7000"/>
                        </a:lnSpc>
                        <a:spcAft>
                          <a:spcPts val="0"/>
                        </a:spcAft>
                      </a:pPr>
                      <a:r>
                        <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3.31</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endParaRPr lang="en-AU" sz="1400" dirty="0">
                        <a:solidFill>
                          <a:schemeClr val="tx1"/>
                        </a:solidFill>
                        <a:effectLst/>
                        <a:latin typeface="Calibri" panose="020F050202020403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endParaRPr lang="en-AU" sz="1400" dirty="0">
                        <a:solidFill>
                          <a:schemeClr val="tx1"/>
                        </a:solidFill>
                        <a:effectLst/>
                        <a:latin typeface="Calibri" panose="020F050202020403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endParaRPr lang="en-AU" sz="1400" dirty="0">
                        <a:solidFill>
                          <a:schemeClr val="tx1"/>
                        </a:solidFill>
                        <a:effectLst/>
                        <a:latin typeface="Calibri" panose="020F050202020403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331056">
                <a:tc>
                  <a:txBody>
                    <a:bodyPr/>
                    <a:lstStyle/>
                    <a:p>
                      <a:endParaRPr lang="en-AU" sz="1400">
                        <a:effectLst/>
                        <a:latin typeface="Calibri" panose="020F050202020403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AU" sz="1400">
                        <a:effectLst/>
                        <a:latin typeface="Calibri" panose="020F050202020403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AU" sz="1400">
                        <a:effectLst/>
                        <a:latin typeface="Calibri" panose="020F050202020403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AU" sz="1400">
                        <a:effectLst/>
                        <a:latin typeface="Calibri" panose="020F050202020403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AU" sz="1400" dirty="0">
                        <a:effectLst/>
                        <a:latin typeface="Calibri" panose="020F050202020403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AU" sz="1400" dirty="0">
                        <a:effectLst/>
                        <a:latin typeface="Calibri" panose="020F050202020403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AU" sz="1400">
                        <a:effectLst/>
                        <a:latin typeface="Calibri" panose="020F050202020403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AU" sz="1400">
                        <a:effectLst/>
                        <a:latin typeface="Calibri" panose="020F050202020403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47608">
                <a:tc>
                  <a:txBody>
                    <a:bodyPr/>
                    <a:lstStyle/>
                    <a:p>
                      <a:pP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Trail Making Test </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Immediately after</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48</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72.80</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19.32</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AU" sz="1400" dirty="0">
                          <a:effectLst/>
                          <a:latin typeface="Calibri" panose="020F0502020204030204" pitchFamily="34" charset="0"/>
                          <a:ea typeface="Calibri" panose="020F0502020204030204" pitchFamily="34" charset="0"/>
                          <a:cs typeface="Times New Roman" panose="02020603050405020304" pitchFamily="18" charset="0"/>
                        </a:rPr>
                        <a:t>-0.04</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133</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0.97</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1056">
                <a:tc>
                  <a:txBody>
                    <a:bodyPr/>
                    <a:lstStyle/>
                    <a:p>
                      <a:pP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(total seconds)</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Two sleep cycles later</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AU" sz="1400" dirty="0">
                          <a:effectLst/>
                          <a:latin typeface="Calibri" panose="020F0502020204030204" pitchFamily="34" charset="0"/>
                          <a:ea typeface="Calibri" panose="020F0502020204030204" pitchFamily="34" charset="0"/>
                          <a:cs typeface="Times New Roman" panose="02020603050405020304" pitchFamily="18" charset="0"/>
                        </a:rPr>
                        <a:t>87</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72.99</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27.13</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AU" sz="1400" dirty="0">
                        <a:effectLst/>
                        <a:latin typeface="Calibri" panose="020F050202020403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AU" sz="1400" dirty="0">
                        <a:effectLst/>
                        <a:latin typeface="Calibri" panose="020F050202020403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AU" sz="1400">
                        <a:effectLst/>
                        <a:latin typeface="Calibri" panose="020F050202020403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1056">
                <a:tc>
                  <a:txBody>
                    <a:bodyPr/>
                    <a:lstStyle/>
                    <a:p>
                      <a:endParaRPr lang="en-AU" sz="1400">
                        <a:effectLst/>
                        <a:latin typeface="Calibri" panose="020F050202020403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AU" sz="1400">
                        <a:effectLst/>
                        <a:latin typeface="Calibri" panose="020F050202020403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AU" sz="1400">
                        <a:effectLst/>
                        <a:latin typeface="Calibri" panose="020F050202020403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AU" sz="1400">
                        <a:effectLst/>
                        <a:latin typeface="Calibri" panose="020F050202020403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AU" sz="1400">
                        <a:effectLst/>
                        <a:latin typeface="Calibri" panose="020F050202020403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AU" sz="1400">
                        <a:effectLst/>
                        <a:latin typeface="Calibri" panose="020F050202020403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AU" sz="1400" dirty="0">
                        <a:effectLst/>
                        <a:latin typeface="Calibri" panose="020F050202020403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AU" sz="1400">
                        <a:effectLst/>
                        <a:latin typeface="Calibri" panose="020F050202020403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47608">
                <a:tc>
                  <a:txBody>
                    <a:bodyPr/>
                    <a:lstStyle/>
                    <a:p>
                      <a:pP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Hopkins Verbal Learning </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Immediately after</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48</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33.10</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4.11</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-0.96</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AU" sz="1400" dirty="0">
                          <a:effectLst/>
                          <a:latin typeface="Calibri" panose="020F0502020204030204" pitchFamily="34" charset="0"/>
                          <a:ea typeface="Calibri" panose="020F0502020204030204" pitchFamily="34" charset="0"/>
                          <a:cs typeface="Times New Roman" panose="02020603050405020304" pitchFamily="18" charset="0"/>
                        </a:rPr>
                        <a:t>134</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AU" sz="1400" dirty="0">
                          <a:effectLst/>
                          <a:latin typeface="Calibri" panose="020F0502020204030204" pitchFamily="34" charset="0"/>
                          <a:ea typeface="Calibri" panose="020F0502020204030204" pitchFamily="34" charset="0"/>
                          <a:cs typeface="Times New Roman" panose="02020603050405020304" pitchFamily="18" charset="0"/>
                        </a:rPr>
                        <a:t>0.34</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1056">
                <a:tc>
                  <a:txBody>
                    <a:bodyPr/>
                    <a:lstStyle/>
                    <a:p>
                      <a:pP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(total words)</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AU" sz="1400" dirty="0">
                          <a:effectLst/>
                          <a:latin typeface="Calibri" panose="020F0502020204030204" pitchFamily="34" charset="0"/>
                          <a:ea typeface="Calibri" panose="020F0502020204030204" pitchFamily="34" charset="0"/>
                          <a:cs typeface="Times New Roman" panose="02020603050405020304" pitchFamily="18" charset="0"/>
                        </a:rPr>
                        <a:t>Two sleep cycles later</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88</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33.94</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5.22</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AU" sz="1400">
                        <a:effectLst/>
                        <a:latin typeface="Calibri" panose="020F050202020403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AU" sz="1400">
                        <a:effectLst/>
                        <a:latin typeface="Calibri" panose="020F050202020403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AU" sz="1400" dirty="0">
                        <a:effectLst/>
                        <a:latin typeface="Calibri" panose="020F050202020403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96244566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DFF8"/>
            </a:gs>
            <a:gs pos="100000">
              <a:srgbClr val="A6DFF8"/>
            </a:gs>
            <a:gs pos="100000">
              <a:srgbClr val="9ABEC1"/>
            </a:gs>
          </a:gsLst>
          <a:lin ang="0"/>
        </a:gradFill>
        <a:effectLst/>
      </p:bgPr>
    </p:bg>
    <p:spTree>
      <p:nvGrpSpPr>
        <p:cNvPr id="1" name=""/>
        <p:cNvGrpSpPr/>
        <p:nvPr/>
      </p:nvGrpSpPr>
      <p:grpSpPr>
        <a:xfrm>
          <a:off x="0" y="0"/>
          <a:ext cx="0" cy="0"/>
          <a:chOff x="0" y="0"/>
          <a:chExt cx="0" cy="0"/>
        </a:xfrm>
      </p:grpSpPr>
      <p:sp>
        <p:nvSpPr>
          <p:cNvPr id="58370" name="Title 1"/>
          <p:cNvSpPr>
            <a:spLocks noGrp="1"/>
          </p:cNvSpPr>
          <p:nvPr>
            <p:ph type="title"/>
          </p:nvPr>
        </p:nvSpPr>
        <p:spPr>
          <a:xfrm>
            <a:off x="609600" y="2590800"/>
            <a:ext cx="10972800" cy="914400"/>
          </a:xfrm>
        </p:spPr>
        <p:txBody>
          <a:bodyPr/>
          <a:lstStyle/>
          <a:p>
            <a:r>
              <a:rPr lang="en-AU" altLang="en-US" sz="3200" smtClean="0"/>
              <a:t>Results: Memory of Critical Incident</a:t>
            </a:r>
          </a:p>
        </p:txBody>
      </p:sp>
      <p:sp>
        <p:nvSpPr>
          <p:cNvPr id="5837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MS PGothic" pitchFamily="34" charset="-128"/>
              </a:defRPr>
            </a:lvl1pPr>
            <a:lvl2pPr>
              <a:defRPr sz="28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000">
                <a:solidFill>
                  <a:schemeClr val="tx1"/>
                </a:solidFill>
                <a:latin typeface="Arial" charset="0"/>
                <a:ea typeface="MS PGothic" pitchFamily="34" charset="-128"/>
              </a:defRPr>
            </a:lvl4pPr>
            <a:lvl5pPr>
              <a:defRPr sz="2000">
                <a:solidFill>
                  <a:schemeClr val="tx1"/>
                </a:solidFill>
                <a:latin typeface="Arial" charset="0"/>
                <a:ea typeface="MS PGothic" pitchFamily="34" charset="-128"/>
              </a:defRPr>
            </a:lvl5pPr>
            <a:lvl6pPr eaLnBrk="0" hangingPunct="0">
              <a:defRPr sz="2000">
                <a:solidFill>
                  <a:schemeClr val="tx1"/>
                </a:solidFill>
                <a:latin typeface="Arial" charset="0"/>
                <a:ea typeface="MS PGothic" pitchFamily="34" charset="-128"/>
              </a:defRPr>
            </a:lvl6pPr>
            <a:lvl7pPr eaLnBrk="0" hangingPunct="0">
              <a:defRPr sz="2000">
                <a:solidFill>
                  <a:schemeClr val="tx1"/>
                </a:solidFill>
                <a:latin typeface="Arial" charset="0"/>
                <a:ea typeface="MS PGothic" pitchFamily="34" charset="-128"/>
              </a:defRPr>
            </a:lvl7pPr>
            <a:lvl8pPr eaLnBrk="0" hangingPunct="0">
              <a:defRPr sz="2000">
                <a:solidFill>
                  <a:schemeClr val="tx1"/>
                </a:solidFill>
                <a:latin typeface="Arial" charset="0"/>
                <a:ea typeface="MS PGothic" pitchFamily="34" charset="-128"/>
              </a:defRPr>
            </a:lvl8pPr>
            <a:lvl9pPr eaLnBrk="0" hangingPunct="0">
              <a:defRPr sz="2000">
                <a:solidFill>
                  <a:schemeClr val="tx1"/>
                </a:solidFill>
                <a:latin typeface="Arial" charset="0"/>
                <a:ea typeface="MS PGothic" pitchFamily="34" charset="-128"/>
              </a:defRPr>
            </a:lvl9pPr>
          </a:lstStyle>
          <a:p>
            <a:fld id="{FC3EC946-EF5F-477E-949B-A365082D92A0}" type="slidenum">
              <a:rPr lang="en-US" altLang="en-US" sz="1400">
                <a:solidFill>
                  <a:srgbClr val="000000"/>
                </a:solidFill>
              </a:rPr>
              <a:pPr/>
              <a:t>82</a:t>
            </a:fld>
            <a:endParaRPr lang="en-US" altLang="en-US" sz="1400">
              <a:solidFill>
                <a:srgbClr val="000000"/>
              </a:solidFill>
            </a:endParaRPr>
          </a:p>
        </p:txBody>
      </p:sp>
    </p:spTree>
    <p:extLst>
      <p:ext uri="{BB962C8B-B14F-4D97-AF65-F5344CB8AC3E}">
        <p14:creationId xmlns:p14="http://schemas.microsoft.com/office/powerpoint/2010/main" val="323730289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6633" y="0"/>
            <a:ext cx="1630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498475"/>
            <a:ext cx="12056533" cy="9985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endParaRPr>
          </a:p>
        </p:txBody>
      </p:sp>
      <p:sp>
        <p:nvSpPr>
          <p:cNvPr id="4" name="Rectangle 3"/>
          <p:cNvSpPr/>
          <p:nvPr/>
        </p:nvSpPr>
        <p:spPr>
          <a:xfrm>
            <a:off x="0" y="2982918"/>
            <a:ext cx="12056533" cy="34829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endParaRPr>
          </a:p>
        </p:txBody>
      </p:sp>
      <p:sp>
        <p:nvSpPr>
          <p:cNvPr id="55301" name="TextBox 4"/>
          <p:cNvSpPr txBox="1">
            <a:spLocks noChangeArrowheads="1"/>
          </p:cNvSpPr>
          <p:nvPr/>
        </p:nvSpPr>
        <p:spPr bwMode="auto">
          <a:xfrm>
            <a:off x="8299454" y="130175"/>
            <a:ext cx="342476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MS PGothic" pitchFamily="34" charset="-128"/>
              </a:defRPr>
            </a:lvl1pPr>
            <a:lvl2pPr>
              <a:defRPr sz="28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000">
                <a:solidFill>
                  <a:schemeClr val="tx1"/>
                </a:solidFill>
                <a:latin typeface="Arial" charset="0"/>
                <a:ea typeface="MS PGothic" pitchFamily="34" charset="-128"/>
              </a:defRPr>
            </a:lvl4pPr>
            <a:lvl5pPr>
              <a:defRPr sz="2000">
                <a:solidFill>
                  <a:schemeClr val="tx1"/>
                </a:solidFill>
                <a:latin typeface="Arial" charset="0"/>
                <a:ea typeface="MS PGothic" pitchFamily="34" charset="-128"/>
              </a:defRPr>
            </a:lvl5pPr>
            <a:lvl6pPr eaLnBrk="0" hangingPunct="0">
              <a:defRPr sz="2000">
                <a:solidFill>
                  <a:schemeClr val="tx1"/>
                </a:solidFill>
                <a:latin typeface="Arial" charset="0"/>
                <a:ea typeface="MS PGothic" pitchFamily="34" charset="-128"/>
              </a:defRPr>
            </a:lvl6pPr>
            <a:lvl7pPr eaLnBrk="0" hangingPunct="0">
              <a:defRPr sz="2000">
                <a:solidFill>
                  <a:schemeClr val="tx1"/>
                </a:solidFill>
                <a:latin typeface="Arial" charset="0"/>
                <a:ea typeface="MS PGothic" pitchFamily="34" charset="-128"/>
              </a:defRPr>
            </a:lvl7pPr>
            <a:lvl8pPr eaLnBrk="0" hangingPunct="0">
              <a:defRPr sz="2000">
                <a:solidFill>
                  <a:schemeClr val="tx1"/>
                </a:solidFill>
                <a:latin typeface="Arial" charset="0"/>
                <a:ea typeface="MS PGothic" pitchFamily="34" charset="-128"/>
              </a:defRPr>
            </a:lvl8pPr>
            <a:lvl9pPr eaLnBrk="0" hangingPunct="0">
              <a:defRPr sz="2000">
                <a:solidFill>
                  <a:schemeClr val="tx1"/>
                </a:solidFill>
                <a:latin typeface="Arial" charset="0"/>
                <a:ea typeface="MS PGothic" pitchFamily="34" charset="-128"/>
              </a:defRPr>
            </a:lvl9pPr>
          </a:lstStyle>
          <a:p>
            <a:pPr eaLnBrk="0" fontAlgn="base" hangingPunct="0">
              <a:spcBef>
                <a:spcPct val="0"/>
              </a:spcBef>
              <a:spcAft>
                <a:spcPct val="0"/>
              </a:spcAft>
            </a:pPr>
            <a:r>
              <a:rPr lang="en-GB" altLang="en-US" sz="1800" smtClean="0">
                <a:solidFill>
                  <a:srgbClr val="000000"/>
                </a:solidFill>
              </a:rPr>
              <a:t>&gt; two-thirds got it right</a:t>
            </a:r>
          </a:p>
        </p:txBody>
      </p:sp>
      <p:sp>
        <p:nvSpPr>
          <p:cNvPr id="55302" name="TextBox 5"/>
          <p:cNvSpPr txBox="1">
            <a:spLocks noChangeArrowheads="1"/>
          </p:cNvSpPr>
          <p:nvPr/>
        </p:nvSpPr>
        <p:spPr bwMode="auto">
          <a:xfrm>
            <a:off x="9882717" y="3606802"/>
            <a:ext cx="205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MS PGothic" pitchFamily="34" charset="-128"/>
              </a:defRPr>
            </a:lvl1pPr>
            <a:lvl2pPr>
              <a:defRPr sz="28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000">
                <a:solidFill>
                  <a:schemeClr val="tx1"/>
                </a:solidFill>
                <a:latin typeface="Arial" charset="0"/>
                <a:ea typeface="MS PGothic" pitchFamily="34" charset="-128"/>
              </a:defRPr>
            </a:lvl4pPr>
            <a:lvl5pPr>
              <a:defRPr sz="2000">
                <a:solidFill>
                  <a:schemeClr val="tx1"/>
                </a:solidFill>
                <a:latin typeface="Arial" charset="0"/>
                <a:ea typeface="MS PGothic" pitchFamily="34" charset="-128"/>
              </a:defRPr>
            </a:lvl5pPr>
            <a:lvl6pPr eaLnBrk="0" hangingPunct="0">
              <a:defRPr sz="2000">
                <a:solidFill>
                  <a:schemeClr val="tx1"/>
                </a:solidFill>
                <a:latin typeface="Arial" charset="0"/>
                <a:ea typeface="MS PGothic" pitchFamily="34" charset="-128"/>
              </a:defRPr>
            </a:lvl6pPr>
            <a:lvl7pPr eaLnBrk="0" hangingPunct="0">
              <a:defRPr sz="2000">
                <a:solidFill>
                  <a:schemeClr val="tx1"/>
                </a:solidFill>
                <a:latin typeface="Arial" charset="0"/>
                <a:ea typeface="MS PGothic" pitchFamily="34" charset="-128"/>
              </a:defRPr>
            </a:lvl7pPr>
            <a:lvl8pPr eaLnBrk="0" hangingPunct="0">
              <a:defRPr sz="2000">
                <a:solidFill>
                  <a:schemeClr val="tx1"/>
                </a:solidFill>
                <a:latin typeface="Arial" charset="0"/>
                <a:ea typeface="MS PGothic" pitchFamily="34" charset="-128"/>
              </a:defRPr>
            </a:lvl8pPr>
            <a:lvl9pPr eaLnBrk="0" hangingPunct="0">
              <a:defRPr sz="2000">
                <a:solidFill>
                  <a:schemeClr val="tx1"/>
                </a:solidFill>
                <a:latin typeface="Arial" charset="0"/>
                <a:ea typeface="MS PGothic" pitchFamily="34" charset="-128"/>
              </a:defRPr>
            </a:lvl9pPr>
          </a:lstStyle>
          <a:p>
            <a:pPr eaLnBrk="0" fontAlgn="base" hangingPunct="0">
              <a:spcBef>
                <a:spcPct val="0"/>
              </a:spcBef>
              <a:spcAft>
                <a:spcPct val="0"/>
              </a:spcAft>
            </a:pPr>
            <a:r>
              <a:rPr lang="en-GB" altLang="en-US" sz="1800" smtClean="0">
                <a:solidFill>
                  <a:srgbClr val="000000"/>
                </a:solidFill>
              </a:rPr>
              <a:t>&lt; half got it right</a:t>
            </a:r>
          </a:p>
        </p:txBody>
      </p:sp>
    </p:spTree>
    <p:extLst>
      <p:ext uri="{BB962C8B-B14F-4D97-AF65-F5344CB8AC3E}">
        <p14:creationId xmlns:p14="http://schemas.microsoft.com/office/powerpoint/2010/main" val="482047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5301"/>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53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5301" grpId="0"/>
      <p:bldP spid="55302"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DFF8"/>
            </a:gs>
            <a:gs pos="100000">
              <a:srgbClr val="A6DFF8"/>
            </a:gs>
            <a:gs pos="100000">
              <a:srgbClr val="9ABEC1"/>
            </a:gs>
          </a:gsLst>
          <a:lin ang="0"/>
        </a:gradFill>
        <a:effectLst/>
      </p:bgPr>
    </p:bg>
    <p:spTree>
      <p:nvGrpSpPr>
        <p:cNvPr id="1" name=""/>
        <p:cNvGrpSpPr/>
        <p:nvPr/>
      </p:nvGrpSpPr>
      <p:grpSpPr>
        <a:xfrm>
          <a:off x="0" y="0"/>
          <a:ext cx="0" cy="0"/>
          <a:chOff x="0" y="0"/>
          <a:chExt cx="0" cy="0"/>
        </a:xfrm>
      </p:grpSpPr>
      <p:pic>
        <p:nvPicPr>
          <p:cNvPr id="6041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98704" y="1690688"/>
            <a:ext cx="7609417"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itle 1"/>
          <p:cNvSpPr>
            <a:spLocks noGrp="1"/>
          </p:cNvSpPr>
          <p:nvPr>
            <p:ph type="title"/>
          </p:nvPr>
        </p:nvSpPr>
        <p:spPr/>
        <p:txBody>
          <a:bodyPr/>
          <a:lstStyle/>
          <a:p>
            <a:r>
              <a:rPr lang="en-GB" altLang="en-US" sz="3200" smtClean="0"/>
              <a:t>Types of Information</a:t>
            </a:r>
          </a:p>
        </p:txBody>
      </p:sp>
      <p:sp>
        <p:nvSpPr>
          <p:cNvPr id="56324" name="TextBox 3"/>
          <p:cNvSpPr txBox="1">
            <a:spLocks noChangeArrowheads="1"/>
          </p:cNvSpPr>
          <p:nvPr/>
        </p:nvSpPr>
        <p:spPr bwMode="auto">
          <a:xfrm>
            <a:off x="6824136" y="2940053"/>
            <a:ext cx="4030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MS PGothic" pitchFamily="34" charset="-128"/>
              </a:defRPr>
            </a:lvl1pPr>
            <a:lvl2pPr>
              <a:defRPr sz="28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000">
                <a:solidFill>
                  <a:schemeClr val="tx1"/>
                </a:solidFill>
                <a:latin typeface="Arial" charset="0"/>
                <a:ea typeface="MS PGothic" pitchFamily="34" charset="-128"/>
              </a:defRPr>
            </a:lvl4pPr>
            <a:lvl5pPr>
              <a:defRPr sz="2000">
                <a:solidFill>
                  <a:schemeClr val="tx1"/>
                </a:solidFill>
                <a:latin typeface="Arial" charset="0"/>
                <a:ea typeface="MS PGothic" pitchFamily="34" charset="-128"/>
              </a:defRPr>
            </a:lvl5pPr>
            <a:lvl6pPr eaLnBrk="0" hangingPunct="0">
              <a:defRPr sz="2000">
                <a:solidFill>
                  <a:schemeClr val="tx1"/>
                </a:solidFill>
                <a:latin typeface="Arial" charset="0"/>
                <a:ea typeface="MS PGothic" pitchFamily="34" charset="-128"/>
              </a:defRPr>
            </a:lvl6pPr>
            <a:lvl7pPr eaLnBrk="0" hangingPunct="0">
              <a:defRPr sz="2000">
                <a:solidFill>
                  <a:schemeClr val="tx1"/>
                </a:solidFill>
                <a:latin typeface="Arial" charset="0"/>
                <a:ea typeface="MS PGothic" pitchFamily="34" charset="-128"/>
              </a:defRPr>
            </a:lvl7pPr>
            <a:lvl8pPr eaLnBrk="0" hangingPunct="0">
              <a:defRPr sz="2000">
                <a:solidFill>
                  <a:schemeClr val="tx1"/>
                </a:solidFill>
                <a:latin typeface="Arial" charset="0"/>
                <a:ea typeface="MS PGothic" pitchFamily="34" charset="-128"/>
              </a:defRPr>
            </a:lvl8pPr>
            <a:lvl9pPr eaLnBrk="0" hangingPunct="0">
              <a:defRPr sz="2000">
                <a:solidFill>
                  <a:schemeClr val="tx1"/>
                </a:solidFill>
                <a:latin typeface="Arial" charset="0"/>
                <a:ea typeface="MS PGothic" pitchFamily="34" charset="-128"/>
              </a:defRPr>
            </a:lvl9pPr>
          </a:lstStyle>
          <a:p>
            <a:pPr eaLnBrk="0" fontAlgn="base" hangingPunct="0">
              <a:spcBef>
                <a:spcPct val="0"/>
              </a:spcBef>
              <a:spcAft>
                <a:spcPct val="0"/>
              </a:spcAft>
            </a:pPr>
            <a:r>
              <a:rPr lang="en-GB" altLang="en-US" sz="1800" smtClean="0">
                <a:solidFill>
                  <a:srgbClr val="000000"/>
                </a:solidFill>
              </a:rPr>
              <a:t>Difference is statistically significant</a:t>
            </a:r>
          </a:p>
        </p:txBody>
      </p:sp>
      <p:cxnSp>
        <p:nvCxnSpPr>
          <p:cNvPr id="5" name="Straight Arrow Connector 4"/>
          <p:cNvCxnSpPr/>
          <p:nvPr/>
        </p:nvCxnSpPr>
        <p:spPr>
          <a:xfrm flipH="1">
            <a:off x="5617633" y="3586165"/>
            <a:ext cx="1303867" cy="2825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944785" y="3579815"/>
            <a:ext cx="491067" cy="5794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39494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DFF8"/>
            </a:gs>
            <a:gs pos="100000">
              <a:srgbClr val="A6DFF8"/>
            </a:gs>
            <a:gs pos="100000">
              <a:srgbClr val="9ABEC1"/>
            </a:gs>
          </a:gsLst>
          <a:lin ang="0"/>
        </a:gradFill>
        <a:effectLst/>
      </p:bgPr>
    </p:bg>
    <p:spTree>
      <p:nvGrpSpPr>
        <p:cNvPr id="1" name=""/>
        <p:cNvGrpSpPr/>
        <p:nvPr/>
      </p:nvGrpSpPr>
      <p:grpSpPr>
        <a:xfrm>
          <a:off x="0" y="0"/>
          <a:ext cx="0" cy="0"/>
          <a:chOff x="0" y="0"/>
          <a:chExt cx="0" cy="0"/>
        </a:xfrm>
      </p:grpSpPr>
      <p:sp>
        <p:nvSpPr>
          <p:cNvPr id="61442" name="Title 1"/>
          <p:cNvSpPr>
            <a:spLocks noGrp="1"/>
          </p:cNvSpPr>
          <p:nvPr>
            <p:ph type="title"/>
          </p:nvPr>
        </p:nvSpPr>
        <p:spPr>
          <a:xfrm>
            <a:off x="778933" y="2668588"/>
            <a:ext cx="10515600" cy="1325562"/>
          </a:xfrm>
        </p:spPr>
        <p:txBody>
          <a:bodyPr/>
          <a:lstStyle/>
          <a:p>
            <a:r>
              <a:rPr lang="en-GB" altLang="en-US" sz="3200" smtClean="0"/>
              <a:t>Results: Timing of Interview</a:t>
            </a:r>
          </a:p>
        </p:txBody>
      </p:sp>
    </p:spTree>
    <p:extLst>
      <p:ext uri="{BB962C8B-B14F-4D97-AF65-F5344CB8AC3E}">
        <p14:creationId xmlns:p14="http://schemas.microsoft.com/office/powerpoint/2010/main" val="17576329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84" y="74613"/>
            <a:ext cx="12181416"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4669" y="1154113"/>
            <a:ext cx="12033251" cy="2587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
        <p:nvSpPr>
          <p:cNvPr id="4" name="Rectangle 3"/>
          <p:cNvSpPr/>
          <p:nvPr/>
        </p:nvSpPr>
        <p:spPr>
          <a:xfrm>
            <a:off x="84669" y="3486155"/>
            <a:ext cx="12033251" cy="2587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
        <p:nvSpPr>
          <p:cNvPr id="5" name="Rectangle 4"/>
          <p:cNvSpPr/>
          <p:nvPr/>
        </p:nvSpPr>
        <p:spPr>
          <a:xfrm>
            <a:off x="84669" y="5648330"/>
            <a:ext cx="12033251" cy="2587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
        <p:nvSpPr>
          <p:cNvPr id="6" name="Rectangle 5"/>
          <p:cNvSpPr/>
          <p:nvPr/>
        </p:nvSpPr>
        <p:spPr>
          <a:xfrm>
            <a:off x="84669" y="1773238"/>
            <a:ext cx="12033251" cy="2587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Tree>
    <p:extLst>
      <p:ext uri="{BB962C8B-B14F-4D97-AF65-F5344CB8AC3E}">
        <p14:creationId xmlns:p14="http://schemas.microsoft.com/office/powerpoint/2010/main" val="2534862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DFF8"/>
            </a:gs>
            <a:gs pos="100000">
              <a:srgbClr val="A6DFF8"/>
            </a:gs>
            <a:gs pos="100000">
              <a:srgbClr val="9ABEC1"/>
            </a:gs>
          </a:gsLst>
          <a:lin ang="0"/>
        </a:gradFill>
        <a:effectLst/>
      </p:bgPr>
    </p:bg>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GB" altLang="en-US" sz="3200" smtClean="0"/>
              <a:t>Overall Score?</a:t>
            </a:r>
            <a:r>
              <a:rPr lang="en-GB" altLang="en-US" smtClean="0"/>
              <a:t/>
            </a:r>
            <a:br>
              <a:rPr lang="en-GB" altLang="en-US" smtClean="0"/>
            </a:br>
            <a:r>
              <a:rPr lang="en-GB" altLang="en-US" sz="2800" smtClean="0"/>
              <a:t>(percentage correct out of 24 items)</a:t>
            </a:r>
          </a:p>
        </p:txBody>
      </p:sp>
      <p:pic>
        <p:nvPicPr>
          <p:cNvPr id="634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6751" y="1690688"/>
            <a:ext cx="8318500" cy="446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55185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DFF8"/>
            </a:gs>
            <a:gs pos="100000">
              <a:srgbClr val="A6DFF8"/>
            </a:gs>
            <a:gs pos="100000">
              <a:srgbClr val="9ABEC1"/>
            </a:gs>
          </a:gsLst>
          <a:lin ang="0"/>
        </a:gradFill>
        <a:effectLst/>
      </p:bgPr>
    </p:bg>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GB" altLang="en-US" sz="3200" smtClean="0"/>
              <a:t>Types of Information?</a:t>
            </a:r>
          </a:p>
        </p:txBody>
      </p:sp>
      <p:pic>
        <p:nvPicPr>
          <p:cNvPr id="645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2721" y="1690688"/>
            <a:ext cx="7666567"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03185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DFF8"/>
            </a:gs>
            <a:gs pos="100000">
              <a:srgbClr val="A6DFF8"/>
            </a:gs>
            <a:gs pos="100000">
              <a:srgbClr val="9ABEC1"/>
            </a:gs>
          </a:gsLst>
          <a:lin ang="0"/>
        </a:gradFill>
        <a:effectLst/>
      </p:bgPr>
    </p:bg>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GB" altLang="en-US" sz="3200" smtClean="0"/>
              <a:t>Types of Information?</a:t>
            </a:r>
          </a:p>
        </p:txBody>
      </p:sp>
      <p:pic>
        <p:nvPicPr>
          <p:cNvPr id="6553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5351" y="1608138"/>
            <a:ext cx="7861300"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Box 3"/>
          <p:cNvSpPr txBox="1">
            <a:spLocks noChangeArrowheads="1"/>
          </p:cNvSpPr>
          <p:nvPr/>
        </p:nvSpPr>
        <p:spPr bwMode="auto">
          <a:xfrm>
            <a:off x="7052737" y="3021015"/>
            <a:ext cx="40280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MS PGothic" pitchFamily="34" charset="-128"/>
              </a:defRPr>
            </a:lvl1pPr>
            <a:lvl2pPr>
              <a:defRPr sz="28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000">
                <a:solidFill>
                  <a:schemeClr val="tx1"/>
                </a:solidFill>
                <a:latin typeface="Arial" charset="0"/>
                <a:ea typeface="MS PGothic" pitchFamily="34" charset="-128"/>
              </a:defRPr>
            </a:lvl4pPr>
            <a:lvl5pPr>
              <a:defRPr sz="2000">
                <a:solidFill>
                  <a:schemeClr val="tx1"/>
                </a:solidFill>
                <a:latin typeface="Arial" charset="0"/>
                <a:ea typeface="MS PGothic" pitchFamily="34" charset="-128"/>
              </a:defRPr>
            </a:lvl5pPr>
            <a:lvl6pPr eaLnBrk="0" hangingPunct="0">
              <a:defRPr sz="2000">
                <a:solidFill>
                  <a:schemeClr val="tx1"/>
                </a:solidFill>
                <a:latin typeface="Arial" charset="0"/>
                <a:ea typeface="MS PGothic" pitchFamily="34" charset="-128"/>
              </a:defRPr>
            </a:lvl6pPr>
            <a:lvl7pPr eaLnBrk="0" hangingPunct="0">
              <a:defRPr sz="2000">
                <a:solidFill>
                  <a:schemeClr val="tx1"/>
                </a:solidFill>
                <a:latin typeface="Arial" charset="0"/>
                <a:ea typeface="MS PGothic" pitchFamily="34" charset="-128"/>
              </a:defRPr>
            </a:lvl7pPr>
            <a:lvl8pPr eaLnBrk="0" hangingPunct="0">
              <a:defRPr sz="2000">
                <a:solidFill>
                  <a:schemeClr val="tx1"/>
                </a:solidFill>
                <a:latin typeface="Arial" charset="0"/>
                <a:ea typeface="MS PGothic" pitchFamily="34" charset="-128"/>
              </a:defRPr>
            </a:lvl8pPr>
            <a:lvl9pPr eaLnBrk="0" hangingPunct="0">
              <a:defRPr sz="2000">
                <a:solidFill>
                  <a:schemeClr val="tx1"/>
                </a:solidFill>
                <a:latin typeface="Arial" charset="0"/>
                <a:ea typeface="MS PGothic" pitchFamily="34" charset="-128"/>
              </a:defRPr>
            </a:lvl9pPr>
          </a:lstStyle>
          <a:p>
            <a:pPr eaLnBrk="0" fontAlgn="base" hangingPunct="0">
              <a:spcBef>
                <a:spcPct val="0"/>
              </a:spcBef>
              <a:spcAft>
                <a:spcPct val="0"/>
              </a:spcAft>
            </a:pPr>
            <a:r>
              <a:rPr lang="en-GB" altLang="en-US" sz="1800" smtClean="0">
                <a:solidFill>
                  <a:srgbClr val="000000"/>
                </a:solidFill>
              </a:rPr>
              <a:t>Difference is statistically significant</a:t>
            </a:r>
          </a:p>
        </p:txBody>
      </p:sp>
      <p:cxnSp>
        <p:nvCxnSpPr>
          <p:cNvPr id="6" name="Straight Arrow Connector 5"/>
          <p:cNvCxnSpPr/>
          <p:nvPr/>
        </p:nvCxnSpPr>
        <p:spPr>
          <a:xfrm flipH="1">
            <a:off x="5846237" y="3667127"/>
            <a:ext cx="1301751" cy="2841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7171266" y="3662363"/>
            <a:ext cx="491067" cy="5778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3198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2" y="274640"/>
            <a:ext cx="12151969" cy="6420631"/>
          </a:xfrm>
          <a:prstGeom prst="rect">
            <a:avLst/>
          </a:prstGeom>
        </p:spPr>
      </p:pic>
    </p:spTree>
    <p:extLst>
      <p:ext uri="{BB962C8B-B14F-4D97-AF65-F5344CB8AC3E}">
        <p14:creationId xmlns:p14="http://schemas.microsoft.com/office/powerpoint/2010/main" val="177766326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DFF8"/>
            </a:gs>
            <a:gs pos="100000">
              <a:srgbClr val="A6DFF8"/>
            </a:gs>
            <a:gs pos="100000">
              <a:srgbClr val="9ABEC1"/>
            </a:gs>
          </a:gsLst>
          <a:lin ang="0"/>
        </a:gradFill>
        <a:effectLst/>
      </p:bgPr>
    </p:bg>
    <p:spTree>
      <p:nvGrpSpPr>
        <p:cNvPr id="1" name=""/>
        <p:cNvGrpSpPr/>
        <p:nvPr/>
      </p:nvGrpSpPr>
      <p:grpSpPr>
        <a:xfrm>
          <a:off x="0" y="0"/>
          <a:ext cx="0" cy="0"/>
          <a:chOff x="0" y="0"/>
          <a:chExt cx="0" cy="0"/>
        </a:xfrm>
      </p:grpSpPr>
      <p:sp>
        <p:nvSpPr>
          <p:cNvPr id="66562" name="Title 1"/>
          <p:cNvSpPr>
            <a:spLocks noGrp="1"/>
          </p:cNvSpPr>
          <p:nvPr>
            <p:ph type="title"/>
          </p:nvPr>
        </p:nvSpPr>
        <p:spPr>
          <a:xfrm>
            <a:off x="838200" y="76200"/>
            <a:ext cx="10515600" cy="1143000"/>
          </a:xfrm>
        </p:spPr>
        <p:txBody>
          <a:bodyPr/>
          <a:lstStyle/>
          <a:p>
            <a:r>
              <a:rPr lang="en-GB" altLang="en-US" sz="3200" smtClean="0"/>
              <a:t>Validity</a:t>
            </a:r>
          </a:p>
        </p:txBody>
      </p:sp>
      <p:sp>
        <p:nvSpPr>
          <p:cNvPr id="3" name="Content Placeholder 2"/>
          <p:cNvSpPr>
            <a:spLocks noGrp="1"/>
          </p:cNvSpPr>
          <p:nvPr>
            <p:ph idx="1"/>
          </p:nvPr>
        </p:nvSpPr>
        <p:spPr>
          <a:xfrm>
            <a:off x="838200" y="1066800"/>
            <a:ext cx="10134600" cy="5715000"/>
          </a:xfrm>
        </p:spPr>
        <p:txBody>
          <a:bodyPr>
            <a:normAutofit fontScale="62500" lnSpcReduction="20000"/>
          </a:bodyPr>
          <a:lstStyle/>
          <a:p>
            <a:pPr>
              <a:defRPr/>
            </a:pPr>
            <a:r>
              <a:rPr lang="en-GB" sz="3400" dirty="0" smtClean="0"/>
              <a:t>Selection </a:t>
            </a:r>
            <a:r>
              <a:rPr lang="en-GB" sz="3400" dirty="0"/>
              <a:t>b</a:t>
            </a:r>
            <a:r>
              <a:rPr lang="en-GB" sz="3400" dirty="0" smtClean="0"/>
              <a:t>ias: our participants were trainers, not average officers</a:t>
            </a:r>
          </a:p>
          <a:p>
            <a:pPr>
              <a:defRPr/>
            </a:pPr>
            <a:endParaRPr lang="en-GB" sz="3400" dirty="0" smtClean="0"/>
          </a:p>
          <a:p>
            <a:pPr lvl="1">
              <a:defRPr/>
            </a:pPr>
            <a:r>
              <a:rPr lang="en-GB" sz="3400" dirty="0" smtClean="0"/>
              <a:t>Results could be even more extreme with general duties officers</a:t>
            </a:r>
          </a:p>
          <a:p>
            <a:pPr lvl="1">
              <a:defRPr/>
            </a:pPr>
            <a:endParaRPr lang="en-GB" sz="3400" dirty="0" smtClean="0"/>
          </a:p>
          <a:p>
            <a:pPr lvl="1">
              <a:buFont typeface="Wingdings" panose="05000000000000000000" pitchFamily="2" charset="2"/>
              <a:buChar char="Ø"/>
              <a:defRPr/>
            </a:pPr>
            <a:r>
              <a:rPr lang="en-GB" sz="3400" dirty="0"/>
              <a:t> </a:t>
            </a:r>
            <a:r>
              <a:rPr lang="en-GB" sz="3400" dirty="0" smtClean="0"/>
              <a:t>BROADEN SAMPLE</a:t>
            </a:r>
          </a:p>
          <a:p>
            <a:pPr marL="457200" lvl="1" indent="0">
              <a:buFontTx/>
              <a:buNone/>
              <a:defRPr/>
            </a:pPr>
            <a:endParaRPr lang="en-GB" sz="3400" dirty="0" smtClean="0"/>
          </a:p>
          <a:p>
            <a:pPr>
              <a:defRPr/>
            </a:pPr>
            <a:r>
              <a:rPr lang="en-GB" sz="3400" dirty="0" smtClean="0"/>
              <a:t>Artificiality: </a:t>
            </a:r>
            <a:r>
              <a:rPr lang="en-US" altLang="en-US" sz="3400" dirty="0"/>
              <a:t>To what extent </a:t>
            </a:r>
            <a:r>
              <a:rPr lang="en-US" altLang="en-US" sz="3400" dirty="0" smtClean="0"/>
              <a:t>do training </a:t>
            </a:r>
            <a:r>
              <a:rPr lang="en-US" altLang="en-US" sz="3400" dirty="0"/>
              <a:t>exercises successfully simulate the stressful conditions </a:t>
            </a:r>
            <a:r>
              <a:rPr lang="en-US" altLang="en-US" sz="3400" dirty="0" smtClean="0"/>
              <a:t>that officers </a:t>
            </a:r>
            <a:r>
              <a:rPr lang="en-US" altLang="en-US" sz="3400" dirty="0"/>
              <a:t>experience in the field?</a:t>
            </a:r>
          </a:p>
          <a:p>
            <a:pPr>
              <a:defRPr/>
            </a:pPr>
            <a:endParaRPr lang="en-GB" sz="3400" dirty="0" smtClean="0"/>
          </a:p>
          <a:p>
            <a:pPr lvl="1">
              <a:defRPr/>
            </a:pPr>
            <a:r>
              <a:rPr lang="en-GB" sz="3400" dirty="0" smtClean="0"/>
              <a:t>Those tested immediately reported significantly higher levels of anxiety than normal, and higher levels than those tested 2 days later. </a:t>
            </a:r>
          </a:p>
          <a:p>
            <a:pPr lvl="1">
              <a:defRPr/>
            </a:pPr>
            <a:endParaRPr lang="en-GB" sz="3400" dirty="0" smtClean="0"/>
          </a:p>
          <a:p>
            <a:pPr lvl="1">
              <a:buFont typeface="Wingdings" panose="05000000000000000000" pitchFamily="2" charset="2"/>
              <a:buChar char="Ø"/>
              <a:defRPr/>
            </a:pPr>
            <a:r>
              <a:rPr lang="en-GB" sz="3400" dirty="0" smtClean="0"/>
              <a:t>ADD HEART RATE MONITORS TO MEASURE STRESS?; ADD MORE STIMULUS SCENARIOS?</a:t>
            </a:r>
          </a:p>
          <a:p>
            <a:pPr lvl="1">
              <a:defRPr/>
            </a:pPr>
            <a:endParaRPr lang="en-GB" dirty="0" smtClean="0"/>
          </a:p>
          <a:p>
            <a:pPr>
              <a:defRPr/>
            </a:pPr>
            <a:endParaRPr lang="en-GB" dirty="0"/>
          </a:p>
          <a:p>
            <a:pPr>
              <a:defRPr/>
            </a:pPr>
            <a:endParaRPr lang="en-GB" dirty="0"/>
          </a:p>
        </p:txBody>
      </p:sp>
    </p:spTree>
    <p:extLst>
      <p:ext uri="{BB962C8B-B14F-4D97-AF65-F5344CB8AC3E}">
        <p14:creationId xmlns:p14="http://schemas.microsoft.com/office/powerpoint/2010/main" val="6184087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DFF8"/>
            </a:gs>
            <a:gs pos="100000">
              <a:srgbClr val="A6DFF8"/>
            </a:gs>
            <a:gs pos="100000">
              <a:srgbClr val="9ABEC1"/>
            </a:gs>
          </a:gsLst>
          <a:lin ang="0"/>
        </a:gradFill>
        <a:effectLst/>
      </p:bgPr>
    </p:bg>
    <p:spTree>
      <p:nvGrpSpPr>
        <p:cNvPr id="1" name=""/>
        <p:cNvGrpSpPr/>
        <p:nvPr/>
      </p:nvGrpSpPr>
      <p:grpSpPr>
        <a:xfrm>
          <a:off x="0" y="0"/>
          <a:ext cx="0" cy="0"/>
          <a:chOff x="0" y="0"/>
          <a:chExt cx="0" cy="0"/>
        </a:xfrm>
      </p:grpSpPr>
      <p:sp>
        <p:nvSpPr>
          <p:cNvPr id="67586" name="Title 1"/>
          <p:cNvSpPr>
            <a:spLocks noGrp="1"/>
          </p:cNvSpPr>
          <p:nvPr>
            <p:ph type="title"/>
          </p:nvPr>
        </p:nvSpPr>
        <p:spPr>
          <a:xfrm>
            <a:off x="838200" y="304801"/>
            <a:ext cx="10515600" cy="1325563"/>
          </a:xfrm>
        </p:spPr>
        <p:txBody>
          <a:bodyPr/>
          <a:lstStyle/>
          <a:p>
            <a:r>
              <a:rPr lang="en-GB" altLang="en-US" sz="3200" smtClean="0"/>
              <a:t>Validity (cont.)</a:t>
            </a:r>
          </a:p>
        </p:txBody>
      </p:sp>
      <p:sp>
        <p:nvSpPr>
          <p:cNvPr id="67587" name="Content Placeholder 2"/>
          <p:cNvSpPr>
            <a:spLocks noGrp="1"/>
          </p:cNvSpPr>
          <p:nvPr>
            <p:ph idx="1"/>
          </p:nvPr>
        </p:nvSpPr>
        <p:spPr>
          <a:xfrm>
            <a:off x="1117600" y="1897068"/>
            <a:ext cx="9652000" cy="4351337"/>
          </a:xfrm>
        </p:spPr>
        <p:txBody>
          <a:bodyPr/>
          <a:lstStyle/>
          <a:p>
            <a:pPr marL="0" indent="0">
              <a:buFontTx/>
              <a:buNone/>
            </a:pPr>
            <a:r>
              <a:rPr lang="en-GB" altLang="en-US" sz="2400" smtClean="0"/>
              <a:t>Survey questions was highly structured with multiple choice options</a:t>
            </a:r>
          </a:p>
          <a:p>
            <a:pPr marL="0" indent="0">
              <a:buFontTx/>
              <a:buNone/>
            </a:pPr>
            <a:endParaRPr lang="en-GB" altLang="en-US" sz="2400" smtClean="0"/>
          </a:p>
          <a:p>
            <a:pPr lvl="1"/>
            <a:r>
              <a:rPr lang="en-GB" altLang="en-US" sz="2400" smtClean="0"/>
              <a:t>Results could be more pronounced with free recall (as opposed to recognition-based recall of multiple choice)</a:t>
            </a:r>
          </a:p>
          <a:p>
            <a:pPr lvl="1"/>
            <a:endParaRPr lang="en-GB" altLang="en-US" sz="2400" smtClean="0"/>
          </a:p>
          <a:p>
            <a:pPr lvl="1"/>
            <a:r>
              <a:rPr lang="en-GB" altLang="en-US" sz="2400" smtClean="0"/>
              <a:t>Effects of cognitive interviewing?</a:t>
            </a:r>
          </a:p>
          <a:p>
            <a:pPr lvl="1"/>
            <a:endParaRPr lang="en-GB" altLang="en-US" sz="2400" smtClean="0"/>
          </a:p>
          <a:p>
            <a:pPr lvl="1"/>
            <a:r>
              <a:rPr lang="en-GB" altLang="en-US" sz="2400" smtClean="0"/>
              <a:t>Effects of walkthroughs and access to video evidence?</a:t>
            </a:r>
          </a:p>
        </p:txBody>
      </p:sp>
    </p:spTree>
    <p:extLst>
      <p:ext uri="{BB962C8B-B14F-4D97-AF65-F5344CB8AC3E}">
        <p14:creationId xmlns:p14="http://schemas.microsoft.com/office/powerpoint/2010/main" val="21491295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DFF8"/>
            </a:gs>
            <a:gs pos="100000">
              <a:srgbClr val="A6DFF8"/>
            </a:gs>
            <a:gs pos="100000">
              <a:srgbClr val="9ABEC1"/>
            </a:gs>
          </a:gsLst>
          <a:lin ang="0"/>
        </a:gradFill>
        <a:effectLst/>
      </p:bgPr>
    </p:bg>
    <p:spTree>
      <p:nvGrpSpPr>
        <p:cNvPr id="1" name=""/>
        <p:cNvGrpSpPr/>
        <p:nvPr/>
      </p:nvGrpSpPr>
      <p:grpSpPr>
        <a:xfrm>
          <a:off x="0" y="0"/>
          <a:ext cx="0" cy="0"/>
          <a:chOff x="0" y="0"/>
          <a:chExt cx="0" cy="0"/>
        </a:xfrm>
      </p:grpSpPr>
      <p:sp>
        <p:nvSpPr>
          <p:cNvPr id="68610" name="Title 1"/>
          <p:cNvSpPr>
            <a:spLocks noGrp="1"/>
          </p:cNvSpPr>
          <p:nvPr>
            <p:ph type="title"/>
          </p:nvPr>
        </p:nvSpPr>
        <p:spPr>
          <a:xfrm>
            <a:off x="609600" y="609600"/>
            <a:ext cx="10972800" cy="1143000"/>
          </a:xfrm>
        </p:spPr>
        <p:txBody>
          <a:bodyPr/>
          <a:lstStyle/>
          <a:p>
            <a:r>
              <a:rPr lang="en-US" altLang="en-US" sz="3200" smtClean="0"/>
              <a:t>Threat to Validity: Contamination</a:t>
            </a:r>
          </a:p>
        </p:txBody>
      </p:sp>
      <p:pic>
        <p:nvPicPr>
          <p:cNvPr id="49153" name="Picture 1"/>
          <p:cNvPicPr>
            <a:picLocks noChangeAspect="1" noChangeArrowheads="1"/>
          </p:cNvPicPr>
          <p:nvPr/>
        </p:nvPicPr>
        <p:blipFill rotWithShape="1">
          <a:blip r:embed="rId2"/>
          <a:srcRect t="1" b="23194"/>
          <a:stretch/>
        </p:blipFill>
        <p:spPr bwMode="auto">
          <a:xfrm>
            <a:off x="1524000" y="2135188"/>
            <a:ext cx="9042400" cy="4037012"/>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463525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DFF8"/>
            </a:gs>
            <a:gs pos="100000">
              <a:srgbClr val="A6DFF8"/>
            </a:gs>
            <a:gs pos="100000">
              <a:srgbClr val="9ABEC1"/>
            </a:gs>
          </a:gsLst>
          <a:lin ang="0"/>
        </a:gradFill>
        <a:effectLst/>
      </p:bgPr>
    </p:bg>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GB" altLang="en-US" sz="3200" smtClean="0"/>
              <a:t>Summary</a:t>
            </a:r>
          </a:p>
        </p:txBody>
      </p:sp>
      <p:sp>
        <p:nvSpPr>
          <p:cNvPr id="3" name="Content Placeholder 2"/>
          <p:cNvSpPr>
            <a:spLocks noGrp="1"/>
          </p:cNvSpPr>
          <p:nvPr>
            <p:ph idx="1"/>
          </p:nvPr>
        </p:nvSpPr>
        <p:spPr>
          <a:xfrm>
            <a:off x="1016000" y="1524000"/>
            <a:ext cx="10160000" cy="5105400"/>
          </a:xfrm>
        </p:spPr>
        <p:txBody>
          <a:bodyPr>
            <a:noAutofit/>
          </a:bodyPr>
          <a:lstStyle/>
          <a:p>
            <a:pPr>
              <a:defRPr/>
            </a:pPr>
            <a:r>
              <a:rPr lang="en-GB" sz="2000" dirty="0" smtClean="0"/>
              <a:t>Cognitive tests showed that officers interviewed two days later had significantly lower anxiety scores and better short term recall as measured by the </a:t>
            </a:r>
            <a:r>
              <a:rPr lang="en-GB" sz="2000" dirty="0"/>
              <a:t>d</a:t>
            </a:r>
            <a:r>
              <a:rPr lang="en-GB" sz="2000" dirty="0" smtClean="0"/>
              <a:t>igit span test.</a:t>
            </a:r>
          </a:p>
          <a:p>
            <a:pPr>
              <a:defRPr/>
            </a:pPr>
            <a:r>
              <a:rPr lang="en-GB" sz="2000" dirty="0" smtClean="0"/>
              <a:t>But there were no differences in verbal learning and problem solving as measured by the Hopkins and trail making tests. </a:t>
            </a:r>
          </a:p>
          <a:p>
            <a:pPr>
              <a:defRPr/>
            </a:pPr>
            <a:r>
              <a:rPr lang="en-GB" sz="2000" dirty="0" smtClean="0"/>
              <a:t>Timing of interview </a:t>
            </a:r>
            <a:r>
              <a:rPr lang="en-GB" sz="2000" dirty="0"/>
              <a:t>made no </a:t>
            </a:r>
            <a:r>
              <a:rPr lang="en-GB" sz="2000" dirty="0" smtClean="0"/>
              <a:t>difference in the </a:t>
            </a:r>
            <a:r>
              <a:rPr lang="en-GB" sz="2000" dirty="0"/>
              <a:t>recall of threat relevant information</a:t>
            </a:r>
          </a:p>
          <a:p>
            <a:pPr>
              <a:defRPr/>
            </a:pPr>
            <a:r>
              <a:rPr lang="en-GB" sz="2000" dirty="0" smtClean="0"/>
              <a:t>But recall </a:t>
            </a:r>
            <a:r>
              <a:rPr lang="en-GB" sz="2000" dirty="0"/>
              <a:t>for non-threat </a:t>
            </a:r>
            <a:r>
              <a:rPr lang="en-GB" sz="2000" dirty="0" smtClean="0"/>
              <a:t>related information </a:t>
            </a:r>
            <a:r>
              <a:rPr lang="en-GB" sz="2000" dirty="0"/>
              <a:t>was </a:t>
            </a:r>
            <a:r>
              <a:rPr lang="en-GB" sz="2000" dirty="0" smtClean="0"/>
              <a:t>significantly worse for </a:t>
            </a:r>
            <a:r>
              <a:rPr lang="en-GB" sz="2000" dirty="0"/>
              <a:t>the </a:t>
            </a:r>
            <a:r>
              <a:rPr lang="en-GB" sz="2000" dirty="0" smtClean="0"/>
              <a:t>group interviewed 2 days later.</a:t>
            </a:r>
            <a:endParaRPr lang="en-GB" sz="2000" dirty="0"/>
          </a:p>
          <a:p>
            <a:pPr>
              <a:defRPr/>
            </a:pPr>
            <a:endParaRPr lang="en-GB" sz="2000" dirty="0" smtClean="0"/>
          </a:p>
          <a:p>
            <a:pPr marL="0" indent="0">
              <a:buFontTx/>
              <a:buNone/>
              <a:defRPr/>
            </a:pPr>
            <a:r>
              <a:rPr lang="en-GB" sz="2000" dirty="0" smtClean="0"/>
              <a:t>Implications for timing of interview</a:t>
            </a:r>
          </a:p>
          <a:p>
            <a:pPr marL="0" indent="0">
              <a:buFontTx/>
              <a:buNone/>
              <a:defRPr/>
            </a:pPr>
            <a:endParaRPr lang="en-GB" sz="1000" dirty="0" smtClean="0"/>
          </a:p>
          <a:p>
            <a:pPr>
              <a:buFontTx/>
              <a:buChar char="-"/>
              <a:defRPr/>
            </a:pPr>
            <a:r>
              <a:rPr lang="en-GB" sz="2000" dirty="0" smtClean="0"/>
              <a:t>Delay is better anxiety experienced by first responders.</a:t>
            </a:r>
          </a:p>
          <a:p>
            <a:pPr>
              <a:buFontTx/>
              <a:buChar char="-"/>
              <a:defRPr/>
            </a:pPr>
            <a:r>
              <a:rPr lang="en-GB" sz="2000" dirty="0" smtClean="0"/>
              <a:t>Delaying for welfare reasons may not significantly impair recall for threat relevant details, but does decay memory for non-threat.</a:t>
            </a:r>
          </a:p>
          <a:p>
            <a:pPr marL="0" indent="0">
              <a:buFontTx/>
              <a:buNone/>
              <a:defRPr/>
            </a:pPr>
            <a:r>
              <a:rPr lang="en-GB" sz="2000" dirty="0" smtClean="0"/>
              <a:t> </a:t>
            </a:r>
          </a:p>
        </p:txBody>
      </p:sp>
    </p:spTree>
    <p:extLst>
      <p:ext uri="{BB962C8B-B14F-4D97-AF65-F5344CB8AC3E}">
        <p14:creationId xmlns:p14="http://schemas.microsoft.com/office/powerpoint/2010/main" val="2892203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DFF8"/>
            </a:gs>
            <a:gs pos="100000">
              <a:srgbClr val="A6DFF8"/>
            </a:gs>
            <a:gs pos="100000">
              <a:srgbClr val="9ABEC1"/>
            </a:gs>
          </a:gsLst>
          <a:lin ang="0"/>
        </a:gradFill>
        <a:effectLst/>
      </p:bgPr>
    </p:bg>
    <p:spTree>
      <p:nvGrpSpPr>
        <p:cNvPr id="1" name=""/>
        <p:cNvGrpSpPr/>
        <p:nvPr/>
      </p:nvGrpSpPr>
      <p:grpSpPr>
        <a:xfrm>
          <a:off x="0" y="0"/>
          <a:ext cx="0" cy="0"/>
          <a:chOff x="0" y="0"/>
          <a:chExt cx="0" cy="0"/>
        </a:xfrm>
      </p:grpSpPr>
      <p:sp>
        <p:nvSpPr>
          <p:cNvPr id="70658" name="Title 2"/>
          <p:cNvSpPr>
            <a:spLocks noGrp="1"/>
          </p:cNvSpPr>
          <p:nvPr>
            <p:ph type="title"/>
          </p:nvPr>
        </p:nvSpPr>
        <p:spPr>
          <a:xfrm>
            <a:off x="609600" y="457200"/>
            <a:ext cx="10972800" cy="1143000"/>
          </a:xfrm>
        </p:spPr>
        <p:txBody>
          <a:bodyPr/>
          <a:lstStyle/>
          <a:p>
            <a:r>
              <a:rPr lang="en-GB" altLang="en-US" sz="3200" smtClean="0"/>
              <a:t>Lessons Learned and Next Steps</a:t>
            </a:r>
          </a:p>
        </p:txBody>
      </p:sp>
      <p:sp>
        <p:nvSpPr>
          <p:cNvPr id="4" name="Content Placeholder 3"/>
          <p:cNvSpPr>
            <a:spLocks noGrp="1"/>
          </p:cNvSpPr>
          <p:nvPr>
            <p:ph idx="1"/>
          </p:nvPr>
        </p:nvSpPr>
        <p:spPr>
          <a:xfrm>
            <a:off x="812800" y="1828800"/>
            <a:ext cx="10058400" cy="4351338"/>
          </a:xfrm>
        </p:spPr>
        <p:txBody>
          <a:bodyPr>
            <a:normAutofit fontScale="92500"/>
          </a:bodyPr>
          <a:lstStyle/>
          <a:p>
            <a:pPr>
              <a:defRPr/>
            </a:pPr>
            <a:r>
              <a:rPr lang="en-GB" sz="2400" dirty="0" smtClean="0"/>
              <a:t>Through the pilot study we learned a lot about optimizing the methodology</a:t>
            </a:r>
          </a:p>
          <a:p>
            <a:pPr>
              <a:defRPr/>
            </a:pPr>
            <a:endParaRPr lang="en-GB" sz="2400" dirty="0" smtClean="0"/>
          </a:p>
          <a:p>
            <a:pPr lvl="1">
              <a:defRPr/>
            </a:pPr>
            <a:r>
              <a:rPr lang="en-GB" dirty="0"/>
              <a:t>e</a:t>
            </a:r>
            <a:r>
              <a:rPr lang="en-GB" dirty="0" smtClean="0"/>
              <a:t>.g. Avoiding contamination effects </a:t>
            </a:r>
          </a:p>
          <a:p>
            <a:pPr lvl="2">
              <a:defRPr/>
            </a:pPr>
            <a:r>
              <a:rPr lang="en-GB" dirty="0"/>
              <a:t>O</a:t>
            </a:r>
            <a:r>
              <a:rPr lang="en-GB" dirty="0" smtClean="0"/>
              <a:t>ur scenario was in a different building from the rest of their training</a:t>
            </a:r>
          </a:p>
          <a:p>
            <a:pPr lvl="2">
              <a:defRPr/>
            </a:pPr>
            <a:r>
              <a:rPr lang="en-GB" dirty="0"/>
              <a:t>W</a:t>
            </a:r>
            <a:r>
              <a:rPr lang="en-GB" dirty="0" smtClean="0"/>
              <a:t>e asked them not to discuss it with each other</a:t>
            </a:r>
          </a:p>
          <a:p>
            <a:pPr lvl="2">
              <a:defRPr/>
            </a:pPr>
            <a:r>
              <a:rPr lang="en-GB" dirty="0" smtClean="0"/>
              <a:t>But, they did several training scenarios and 2 days later some had difficulty distinguishing them</a:t>
            </a:r>
          </a:p>
          <a:p>
            <a:pPr lvl="2">
              <a:defRPr/>
            </a:pPr>
            <a:endParaRPr lang="en-GB" dirty="0"/>
          </a:p>
          <a:p>
            <a:pPr lvl="2">
              <a:buFont typeface="Wingdings" panose="05000000000000000000" pitchFamily="2" charset="2"/>
              <a:buChar char="Ø"/>
              <a:defRPr/>
            </a:pPr>
            <a:r>
              <a:rPr lang="en-GB" dirty="0" smtClean="0"/>
              <a:t>NEXT STEP: Participants only do one scenario</a:t>
            </a:r>
          </a:p>
          <a:p>
            <a:pPr lvl="2">
              <a:defRPr/>
            </a:pPr>
            <a:endParaRPr lang="en-GB" dirty="0"/>
          </a:p>
        </p:txBody>
      </p:sp>
    </p:spTree>
    <p:extLst>
      <p:ext uri="{BB962C8B-B14F-4D97-AF65-F5344CB8AC3E}">
        <p14:creationId xmlns:p14="http://schemas.microsoft.com/office/powerpoint/2010/main" val="25702513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DFF8"/>
            </a:gs>
            <a:gs pos="100000">
              <a:srgbClr val="A6DFF8"/>
            </a:gs>
            <a:gs pos="100000">
              <a:srgbClr val="9ABEC1"/>
            </a:gs>
          </a:gsLst>
          <a:lin ang="0"/>
        </a:gradFill>
        <a:effectLst/>
      </p:bgPr>
    </p:bg>
    <p:spTree>
      <p:nvGrpSpPr>
        <p:cNvPr id="1" name=""/>
        <p:cNvGrpSpPr/>
        <p:nvPr/>
      </p:nvGrpSpPr>
      <p:grpSpPr>
        <a:xfrm>
          <a:off x="0" y="0"/>
          <a:ext cx="0" cy="0"/>
          <a:chOff x="0" y="0"/>
          <a:chExt cx="0" cy="0"/>
        </a:xfrm>
      </p:grpSpPr>
      <p:sp>
        <p:nvSpPr>
          <p:cNvPr id="71682" name="Title 1"/>
          <p:cNvSpPr>
            <a:spLocks noGrp="1"/>
          </p:cNvSpPr>
          <p:nvPr>
            <p:ph type="title"/>
          </p:nvPr>
        </p:nvSpPr>
        <p:spPr>
          <a:xfrm>
            <a:off x="609600" y="685800"/>
            <a:ext cx="10972800" cy="1143000"/>
          </a:xfrm>
        </p:spPr>
        <p:txBody>
          <a:bodyPr/>
          <a:lstStyle/>
          <a:p>
            <a:r>
              <a:rPr lang="en-US" altLang="en-US" sz="3200" smtClean="0"/>
              <a:t>Applied Research: Implications for Policy</a:t>
            </a:r>
          </a:p>
        </p:txBody>
      </p:sp>
      <p:sp>
        <p:nvSpPr>
          <p:cNvPr id="71683" name="AutoShape 2" descr="Displaying IMG_2966.JPG"/>
          <p:cNvSpPr>
            <a:spLocks noChangeAspect="1" noChangeArrowheads="1"/>
          </p:cNvSpPr>
          <p:nvPr/>
        </p:nvSpPr>
        <p:spPr bwMode="auto">
          <a:xfrm>
            <a:off x="207433" y="-144463"/>
            <a:ext cx="4064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altLang="en-US" smtClean="0">
              <a:solidFill>
                <a:srgbClr val="000000"/>
              </a:solidFill>
              <a:ea typeface="MS PGothic" pitchFamily="34" charset="-128"/>
            </a:endParaRPr>
          </a:p>
        </p:txBody>
      </p:sp>
      <p:pic>
        <p:nvPicPr>
          <p:cNvPr id="48131" name="Picture 3"/>
          <p:cNvPicPr>
            <a:picLocks noChangeAspect="1" noChangeArrowheads="1"/>
          </p:cNvPicPr>
          <p:nvPr/>
        </p:nvPicPr>
        <p:blipFill rotWithShape="1">
          <a:blip r:embed="rId2"/>
          <a:srcRect b="15714"/>
          <a:stretch/>
        </p:blipFill>
        <p:spPr bwMode="auto">
          <a:xfrm>
            <a:off x="1551520" y="1905000"/>
            <a:ext cx="9033933" cy="44958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0400" y="3429000"/>
            <a:ext cx="1727200" cy="9715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655947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DFF8"/>
            </a:gs>
            <a:gs pos="100000">
              <a:srgbClr val="A6DFF8"/>
            </a:gs>
            <a:gs pos="100000">
              <a:srgbClr val="9ABEC1"/>
            </a:gs>
          </a:gsLst>
          <a:lin ang="0"/>
        </a:gradFill>
        <a:effectLst/>
      </p:bgPr>
    </p:bg>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GB" altLang="en-US" sz="3200" smtClean="0"/>
              <a:t>Acknowledgements</a:t>
            </a:r>
          </a:p>
        </p:txBody>
      </p:sp>
      <p:sp>
        <p:nvSpPr>
          <p:cNvPr id="72707" name="Content Placeholder 2"/>
          <p:cNvSpPr>
            <a:spLocks noGrp="1"/>
          </p:cNvSpPr>
          <p:nvPr>
            <p:ph idx="1"/>
          </p:nvPr>
        </p:nvSpPr>
        <p:spPr>
          <a:xfrm>
            <a:off x="711200" y="1874838"/>
            <a:ext cx="10972800" cy="4525962"/>
          </a:xfrm>
        </p:spPr>
        <p:txBody>
          <a:bodyPr/>
          <a:lstStyle/>
          <a:p>
            <a:pPr marL="0" indent="0">
              <a:buFontTx/>
              <a:buNone/>
            </a:pPr>
            <a:r>
              <a:rPr lang="en-GB" altLang="en-US" smtClean="0"/>
              <a:t>We would like to thank QPS for supporting this research collaboration. We are particularly grateful to the trainers who delivered the scenarios and those officers who participated in the research.</a:t>
            </a:r>
          </a:p>
          <a:p>
            <a:pPr marL="0" indent="0">
              <a:buFontTx/>
              <a:buNone/>
            </a:pPr>
            <a:endParaRPr lang="en-GB" altLang="en-US" smtClean="0"/>
          </a:p>
        </p:txBody>
      </p:sp>
      <p:pic>
        <p:nvPicPr>
          <p:cNvPr id="5" name="Picture 4"/>
          <p:cNvPicPr>
            <a:picLocks noChangeAspect="1"/>
          </p:cNvPicPr>
          <p:nvPr/>
        </p:nvPicPr>
        <p:blipFill rotWithShape="1">
          <a:blip r:embed="rId3"/>
          <a:srcRect l="6177" r="4248" b="9754"/>
          <a:stretch/>
        </p:blipFill>
        <p:spPr>
          <a:xfrm>
            <a:off x="8331200" y="4456214"/>
            <a:ext cx="2946400" cy="16676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624278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27000">
              <a:schemeClr val="bg1">
                <a:lumMod val="85000"/>
              </a:schemeClr>
            </a:gs>
            <a:gs pos="50000">
              <a:schemeClr val="bg1"/>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1930402" y="187764"/>
            <a:ext cx="6014723" cy="646331"/>
          </a:xfrm>
          <a:prstGeom prst="rect">
            <a:avLst/>
          </a:prstGeom>
          <a:noFill/>
        </p:spPr>
        <p:txBody>
          <a:bodyPr wrap="none" rtlCol="0">
            <a:spAutoFit/>
          </a:bodyPr>
          <a:lstStyle/>
          <a:p>
            <a:r>
              <a:rPr lang="en-GB" sz="2000" dirty="0" smtClean="0">
                <a:solidFill>
                  <a:srgbClr val="18278E"/>
                </a:solidFill>
                <a:latin typeface="Microsoft YaHei UI" panose="020B0503020204020204" pitchFamily="34" charset="-122"/>
                <a:ea typeface="Microsoft YaHei UI" panose="020B0503020204020204" pitchFamily="34" charset="-122"/>
              </a:rPr>
              <a:t>Conference 2017</a:t>
            </a:r>
            <a:br>
              <a:rPr lang="en-GB" sz="2000" dirty="0" smtClean="0">
                <a:solidFill>
                  <a:srgbClr val="18278E"/>
                </a:solidFill>
                <a:latin typeface="Microsoft YaHei UI" panose="020B0503020204020204" pitchFamily="34" charset="-122"/>
                <a:ea typeface="Microsoft YaHei UI" panose="020B0503020204020204" pitchFamily="34" charset="-122"/>
              </a:rPr>
            </a:br>
            <a:r>
              <a:rPr lang="en-US" sz="1600" dirty="0">
                <a:solidFill>
                  <a:srgbClr val="18278E"/>
                </a:solidFill>
                <a:latin typeface="Microsoft YaHei UI" panose="020B0503020204020204" pitchFamily="34" charset="-122"/>
                <a:ea typeface="Microsoft YaHei UI" panose="020B0503020204020204" pitchFamily="34" charset="-122"/>
              </a:rPr>
              <a:t>Creating a Culture of Curiosity: Why Failure is a Good Thing</a:t>
            </a:r>
            <a:endParaRPr lang="en-GB" sz="2000" dirty="0">
              <a:solidFill>
                <a:srgbClr val="18278E"/>
              </a:solidFill>
              <a:latin typeface="Microsoft YaHei UI" panose="020B0503020204020204" pitchFamily="34" charset="-122"/>
              <a:ea typeface="Microsoft YaHei UI" panose="020B0503020204020204" pitchFamily="34" charset="-122"/>
            </a:endParaRPr>
          </a:p>
        </p:txBody>
      </p:sp>
      <p:sp>
        <p:nvSpPr>
          <p:cNvPr id="6" name="TextBox 5"/>
          <p:cNvSpPr txBox="1"/>
          <p:nvPr/>
        </p:nvSpPr>
        <p:spPr>
          <a:xfrm>
            <a:off x="7945125" y="239933"/>
            <a:ext cx="4101957" cy="646331"/>
          </a:xfrm>
          <a:prstGeom prst="rect">
            <a:avLst/>
          </a:prstGeom>
          <a:noFill/>
        </p:spPr>
        <p:txBody>
          <a:bodyPr wrap="none" rtlCol="0">
            <a:spAutoFit/>
          </a:bodyPr>
          <a:lstStyle/>
          <a:p>
            <a:pPr algn="ctr"/>
            <a:r>
              <a:rPr lang="en-GB" sz="3600" dirty="0" smtClean="0">
                <a:solidFill>
                  <a:srgbClr val="18278E"/>
                </a:solidFill>
                <a:latin typeface="Microsoft YaHei UI" panose="020B0503020204020204" pitchFamily="34" charset="-122"/>
                <a:ea typeface="Microsoft YaHei UI" panose="020B0503020204020204" pitchFamily="34" charset="-122"/>
              </a:rPr>
              <a:t>Breakout sessions</a:t>
            </a:r>
            <a:endParaRPr lang="en-GB" sz="3600" dirty="0">
              <a:solidFill>
                <a:srgbClr val="18278E"/>
              </a:solidFill>
              <a:latin typeface="Microsoft YaHei UI" panose="020B0503020204020204" pitchFamily="34" charset="-122"/>
              <a:ea typeface="Microsoft YaHei UI" panose="020B0503020204020204" pitchFamily="34" charset="-122"/>
            </a:endParaRPr>
          </a:p>
        </p:txBody>
      </p:sp>
      <p:sp>
        <p:nvSpPr>
          <p:cNvPr id="7" name="TextBox 6"/>
          <p:cNvSpPr txBox="1"/>
          <p:nvPr/>
        </p:nvSpPr>
        <p:spPr>
          <a:xfrm>
            <a:off x="384593" y="771962"/>
            <a:ext cx="12187952" cy="6155531"/>
          </a:xfrm>
          <a:prstGeom prst="rect">
            <a:avLst/>
          </a:prstGeom>
          <a:noFill/>
        </p:spPr>
        <p:txBody>
          <a:bodyPr wrap="none" rtlCol="0">
            <a:spAutoFit/>
          </a:bodyPr>
          <a:lstStyle/>
          <a:p>
            <a:r>
              <a:rPr lang="en-GB" sz="1600" b="1" dirty="0" smtClean="0">
                <a:solidFill>
                  <a:srgbClr val="18278E"/>
                </a:solidFill>
                <a:latin typeface="Microsoft YaHei UI" panose="020B0503020204020204" pitchFamily="34" charset="-122"/>
                <a:ea typeface="Microsoft YaHei UI" panose="020B0503020204020204" pitchFamily="34" charset="-122"/>
              </a:rPr>
              <a:t>Room Number 			Session 1   15:30 			Session 2   16:45</a:t>
            </a:r>
          </a:p>
          <a:p>
            <a:r>
              <a:rPr lang="en-GB" sz="1600" b="1" dirty="0" smtClean="0">
                <a:solidFill>
                  <a:srgbClr val="18278E"/>
                </a:solidFill>
                <a:latin typeface="Microsoft YaHei UI" panose="020B0503020204020204" pitchFamily="34" charset="-122"/>
                <a:ea typeface="Microsoft YaHei UI" panose="020B0503020204020204" pitchFamily="34" charset="-122"/>
              </a:rPr>
              <a:t>Members Bar (70 people)</a:t>
            </a:r>
            <a:r>
              <a:rPr lang="en-GB" b="1" dirty="0" smtClean="0">
                <a:solidFill>
                  <a:srgbClr val="18278E"/>
                </a:solidFill>
                <a:latin typeface="Microsoft YaHei UI" panose="020B0503020204020204" pitchFamily="34" charset="-122"/>
                <a:ea typeface="Microsoft YaHei UI" panose="020B0503020204020204" pitchFamily="34" charset="-122"/>
              </a:rPr>
              <a:t>		</a:t>
            </a:r>
            <a:r>
              <a:rPr lang="en-GB" sz="1200" dirty="0" smtClean="0">
                <a:solidFill>
                  <a:srgbClr val="18278E"/>
                </a:solidFill>
                <a:latin typeface="Microsoft YaHei UI" panose="020B0503020204020204" pitchFamily="34" charset="-122"/>
                <a:ea typeface="Microsoft YaHei UI" panose="020B0503020204020204" pitchFamily="34" charset="-122"/>
              </a:rPr>
              <a:t>Key findings from a century  of police RCT’s 	Domestic Burglary Risk and Prevention</a:t>
            </a:r>
            <a:br>
              <a:rPr lang="en-GB" sz="1200" dirty="0" smtClean="0">
                <a:solidFill>
                  <a:srgbClr val="18278E"/>
                </a:solidFill>
                <a:latin typeface="Microsoft YaHei UI" panose="020B0503020204020204" pitchFamily="34" charset="-122"/>
                <a:ea typeface="Microsoft YaHei UI" panose="020B0503020204020204" pitchFamily="34" charset="-122"/>
              </a:rPr>
            </a:br>
            <a:r>
              <a:rPr lang="en-GB" sz="1200" dirty="0" smtClean="0">
                <a:solidFill>
                  <a:srgbClr val="18278E"/>
                </a:solidFill>
                <a:latin typeface="Microsoft YaHei UI" panose="020B0503020204020204" pitchFamily="34" charset="-122"/>
                <a:ea typeface="Microsoft YaHei UI" panose="020B0503020204020204" pitchFamily="34" charset="-122"/>
              </a:rPr>
              <a:t>				Peter </a:t>
            </a:r>
            <a:r>
              <a:rPr lang="en-GB" sz="1200" dirty="0" err="1" smtClean="0">
                <a:solidFill>
                  <a:srgbClr val="18278E"/>
                </a:solidFill>
                <a:latin typeface="Microsoft YaHei UI" panose="020B0503020204020204" pitchFamily="34" charset="-122"/>
                <a:ea typeface="Microsoft YaHei UI" panose="020B0503020204020204" pitchFamily="34" charset="-122"/>
              </a:rPr>
              <a:t>Neyroud</a:t>
            </a:r>
            <a:r>
              <a:rPr lang="en-GB" sz="1200" dirty="0" smtClean="0">
                <a:solidFill>
                  <a:srgbClr val="18278E"/>
                </a:solidFill>
                <a:latin typeface="Microsoft YaHei UI" panose="020B0503020204020204" pitchFamily="34" charset="-122"/>
                <a:ea typeface="Microsoft YaHei UI" panose="020B0503020204020204" pitchFamily="34" charset="-122"/>
              </a:rPr>
              <a:t> CBE QPM 		Professor </a:t>
            </a:r>
            <a:r>
              <a:rPr lang="en-GB" sz="1200" dirty="0" err="1" smtClean="0">
                <a:solidFill>
                  <a:srgbClr val="18278E"/>
                </a:solidFill>
                <a:latin typeface="Microsoft YaHei UI" panose="020B0503020204020204" pitchFamily="34" charset="-122"/>
                <a:ea typeface="Microsoft YaHei UI" panose="020B0503020204020204" pitchFamily="34" charset="-122"/>
              </a:rPr>
              <a:t>Andromachi</a:t>
            </a:r>
            <a:r>
              <a:rPr lang="en-GB" sz="1200" dirty="0" smtClean="0">
                <a:solidFill>
                  <a:srgbClr val="18278E"/>
                </a:solidFill>
                <a:latin typeface="Microsoft YaHei UI" panose="020B0503020204020204" pitchFamily="34" charset="-122"/>
                <a:ea typeface="Microsoft YaHei UI" panose="020B0503020204020204" pitchFamily="34" charset="-122"/>
              </a:rPr>
              <a:t> </a:t>
            </a:r>
            <a:r>
              <a:rPr lang="en-GB" sz="1200" dirty="0" err="1" smtClean="0">
                <a:solidFill>
                  <a:srgbClr val="18278E"/>
                </a:solidFill>
                <a:latin typeface="Microsoft YaHei UI" panose="020B0503020204020204" pitchFamily="34" charset="-122"/>
                <a:ea typeface="Microsoft YaHei UI" panose="020B0503020204020204" pitchFamily="34" charset="-122"/>
              </a:rPr>
              <a:t>Tseloni</a:t>
            </a:r>
            <a:r>
              <a:rPr lang="en-GB" sz="1200" dirty="0" smtClean="0">
                <a:solidFill>
                  <a:srgbClr val="18278E"/>
                </a:solidFill>
                <a:latin typeface="Microsoft YaHei UI" panose="020B0503020204020204" pitchFamily="34" charset="-122"/>
                <a:ea typeface="Microsoft YaHei UI" panose="020B0503020204020204" pitchFamily="34" charset="-122"/>
              </a:rPr>
              <a:t> and </a:t>
            </a:r>
            <a:br>
              <a:rPr lang="en-GB" sz="1200" dirty="0" smtClean="0">
                <a:solidFill>
                  <a:srgbClr val="18278E"/>
                </a:solidFill>
                <a:latin typeface="Microsoft YaHei UI" panose="020B0503020204020204" pitchFamily="34" charset="-122"/>
                <a:ea typeface="Microsoft YaHei UI" panose="020B0503020204020204" pitchFamily="34" charset="-122"/>
              </a:rPr>
            </a:br>
            <a:r>
              <a:rPr lang="en-GB" sz="1200" dirty="0" smtClean="0">
                <a:solidFill>
                  <a:srgbClr val="18278E"/>
                </a:solidFill>
                <a:latin typeface="Microsoft YaHei UI" panose="020B0503020204020204" pitchFamily="34" charset="-122"/>
                <a:ea typeface="Microsoft YaHei UI" panose="020B0503020204020204" pitchFamily="34" charset="-122"/>
              </a:rPr>
              <a:t>								</a:t>
            </a:r>
            <a:r>
              <a:rPr lang="en-GB" sz="1200" dirty="0" err="1" smtClean="0">
                <a:solidFill>
                  <a:srgbClr val="18278E"/>
                </a:solidFill>
                <a:latin typeface="Microsoft YaHei UI" panose="020B0503020204020204" pitchFamily="34" charset="-122"/>
                <a:ea typeface="Microsoft YaHei UI" panose="020B0503020204020204" pitchFamily="34" charset="-122"/>
              </a:rPr>
              <a:t>Dr.</a:t>
            </a:r>
            <a:r>
              <a:rPr lang="en-GB" sz="1200" dirty="0" smtClean="0">
                <a:solidFill>
                  <a:srgbClr val="18278E"/>
                </a:solidFill>
                <a:latin typeface="Microsoft YaHei UI" panose="020B0503020204020204" pitchFamily="34" charset="-122"/>
                <a:ea typeface="Microsoft YaHei UI" panose="020B0503020204020204" pitchFamily="34" charset="-122"/>
              </a:rPr>
              <a:t> James Hunter (Nottingham Trent University)</a:t>
            </a:r>
            <a:br>
              <a:rPr lang="en-GB" sz="1200" dirty="0" smtClean="0">
                <a:solidFill>
                  <a:srgbClr val="18278E"/>
                </a:solidFill>
                <a:latin typeface="Microsoft YaHei UI" panose="020B0503020204020204" pitchFamily="34" charset="-122"/>
                <a:ea typeface="Microsoft YaHei UI" panose="020B0503020204020204" pitchFamily="34" charset="-122"/>
              </a:rPr>
            </a:br>
            <a:endParaRPr lang="en-GB" dirty="0" smtClean="0">
              <a:solidFill>
                <a:srgbClr val="18278E"/>
              </a:solidFill>
              <a:latin typeface="Microsoft YaHei UI" panose="020B0503020204020204" pitchFamily="34" charset="-122"/>
              <a:ea typeface="Microsoft YaHei UI" panose="020B0503020204020204" pitchFamily="34" charset="-122"/>
            </a:endParaRPr>
          </a:p>
          <a:p>
            <a:r>
              <a:rPr lang="en-GB" sz="1600" b="1" dirty="0" smtClean="0">
                <a:solidFill>
                  <a:srgbClr val="18278E"/>
                </a:solidFill>
                <a:latin typeface="Microsoft YaHei UI" panose="020B0503020204020204" pitchFamily="34" charset="-122"/>
                <a:ea typeface="Microsoft YaHei UI" panose="020B0503020204020204" pitchFamily="34" charset="-122"/>
              </a:rPr>
              <a:t>Sturridge Suite (70 people)</a:t>
            </a:r>
            <a:r>
              <a:rPr lang="en-GB" b="1" dirty="0" smtClean="0">
                <a:solidFill>
                  <a:srgbClr val="18278E"/>
                </a:solidFill>
                <a:latin typeface="Microsoft YaHei UI" panose="020B0503020204020204" pitchFamily="34" charset="-122"/>
                <a:ea typeface="Microsoft YaHei UI" panose="020B0503020204020204" pitchFamily="34" charset="-122"/>
              </a:rPr>
              <a:t>	</a:t>
            </a:r>
            <a:r>
              <a:rPr lang="en-GB" sz="1200" dirty="0" smtClean="0">
                <a:solidFill>
                  <a:srgbClr val="18278E"/>
                </a:solidFill>
                <a:latin typeface="Microsoft YaHei UI" panose="020B0503020204020204" pitchFamily="34" charset="-122"/>
                <a:ea typeface="Microsoft YaHei UI" panose="020B0503020204020204" pitchFamily="34" charset="-122"/>
              </a:rPr>
              <a:t>How do immigrants view crime differently</a:t>
            </a:r>
            <a:br>
              <a:rPr lang="en-GB" sz="1200" dirty="0" smtClean="0">
                <a:solidFill>
                  <a:srgbClr val="18278E"/>
                </a:solidFill>
                <a:latin typeface="Microsoft YaHei UI" panose="020B0503020204020204" pitchFamily="34" charset="-122"/>
                <a:ea typeface="Microsoft YaHei UI" panose="020B0503020204020204" pitchFamily="34" charset="-122"/>
              </a:rPr>
            </a:br>
            <a:r>
              <a:rPr lang="en-GB" sz="1200" dirty="0" smtClean="0">
                <a:solidFill>
                  <a:srgbClr val="18278E"/>
                </a:solidFill>
                <a:latin typeface="Microsoft YaHei UI" panose="020B0503020204020204" pitchFamily="34" charset="-122"/>
                <a:ea typeface="Microsoft YaHei UI" panose="020B0503020204020204" pitchFamily="34" charset="-122"/>
              </a:rPr>
              <a:t>				and so what? Professor </a:t>
            </a:r>
          </a:p>
          <a:p>
            <a:r>
              <a:rPr lang="en-GB" sz="1200" dirty="0">
                <a:solidFill>
                  <a:srgbClr val="18278E"/>
                </a:solidFill>
                <a:latin typeface="Microsoft YaHei UI" panose="020B0503020204020204" pitchFamily="34" charset="-122"/>
                <a:ea typeface="Microsoft YaHei UI" panose="020B0503020204020204" pitchFamily="34" charset="-122"/>
              </a:rPr>
              <a:t>	</a:t>
            </a:r>
            <a:r>
              <a:rPr lang="en-GB" sz="1200" dirty="0" smtClean="0">
                <a:solidFill>
                  <a:srgbClr val="18278E"/>
                </a:solidFill>
                <a:latin typeface="Microsoft YaHei UI" panose="020B0503020204020204" pitchFamily="34" charset="-122"/>
                <a:ea typeface="Microsoft YaHei UI" panose="020B0503020204020204" pitchFamily="34" charset="-122"/>
              </a:rPr>
              <a:t>			Ken Pease (UCL), </a:t>
            </a:r>
            <a:r>
              <a:rPr lang="en-GB" sz="1200" dirty="0" err="1" smtClean="0">
                <a:solidFill>
                  <a:srgbClr val="18278E"/>
                </a:solidFill>
                <a:latin typeface="Microsoft YaHei UI" panose="020B0503020204020204" pitchFamily="34" charset="-122"/>
                <a:ea typeface="Microsoft YaHei UI" panose="020B0503020204020204" pitchFamily="34" charset="-122"/>
              </a:rPr>
              <a:t>Dr.</a:t>
            </a:r>
            <a:r>
              <a:rPr lang="en-GB" sz="1200" dirty="0" smtClean="0">
                <a:solidFill>
                  <a:srgbClr val="18278E"/>
                </a:solidFill>
                <a:latin typeface="Microsoft YaHei UI" panose="020B0503020204020204" pitchFamily="34" charset="-122"/>
                <a:ea typeface="Microsoft YaHei UI" panose="020B0503020204020204" pitchFamily="34" charset="-122"/>
              </a:rPr>
              <a:t> </a:t>
            </a:r>
            <a:r>
              <a:rPr lang="en-GB" sz="1200" dirty="0" err="1" smtClean="0">
                <a:solidFill>
                  <a:srgbClr val="18278E"/>
                </a:solidFill>
                <a:latin typeface="Microsoft YaHei UI" panose="020B0503020204020204" pitchFamily="34" charset="-122"/>
                <a:ea typeface="Microsoft YaHei UI" panose="020B0503020204020204" pitchFamily="34" charset="-122"/>
              </a:rPr>
              <a:t>Dainis</a:t>
            </a:r>
            <a:r>
              <a:rPr lang="en-GB" sz="1200" dirty="0" smtClean="0">
                <a:solidFill>
                  <a:srgbClr val="18278E"/>
                </a:solidFill>
                <a:latin typeface="Microsoft YaHei UI" panose="020B0503020204020204" pitchFamily="34" charset="-122"/>
                <a:ea typeface="Microsoft YaHei UI" panose="020B0503020204020204" pitchFamily="34" charset="-122"/>
              </a:rPr>
              <a:t> </a:t>
            </a:r>
            <a:r>
              <a:rPr lang="en-GB" sz="1200" dirty="0" err="1" smtClean="0">
                <a:solidFill>
                  <a:srgbClr val="18278E"/>
                </a:solidFill>
                <a:latin typeface="Microsoft YaHei UI" panose="020B0503020204020204" pitchFamily="34" charset="-122"/>
                <a:ea typeface="Microsoft YaHei UI" panose="020B0503020204020204" pitchFamily="34" charset="-122"/>
              </a:rPr>
              <a:t>Ignatans</a:t>
            </a:r>
            <a:r>
              <a:rPr lang="en-GB" sz="1200" dirty="0" smtClean="0">
                <a:solidFill>
                  <a:srgbClr val="18278E"/>
                </a:solidFill>
                <a:latin typeface="Microsoft YaHei UI" panose="020B0503020204020204" pitchFamily="34" charset="-122"/>
                <a:ea typeface="Microsoft YaHei UI" panose="020B0503020204020204" pitchFamily="34" charset="-122"/>
              </a:rPr>
              <a:t> </a:t>
            </a:r>
          </a:p>
          <a:p>
            <a:r>
              <a:rPr lang="en-GB" sz="1200" dirty="0">
                <a:solidFill>
                  <a:srgbClr val="18278E"/>
                </a:solidFill>
                <a:latin typeface="Microsoft YaHei UI" panose="020B0503020204020204" pitchFamily="34" charset="-122"/>
                <a:ea typeface="Microsoft YaHei UI" panose="020B0503020204020204" pitchFamily="34" charset="-122"/>
              </a:rPr>
              <a:t>	</a:t>
            </a:r>
            <a:r>
              <a:rPr lang="en-GB" sz="1200" dirty="0" smtClean="0">
                <a:solidFill>
                  <a:srgbClr val="18278E"/>
                </a:solidFill>
                <a:latin typeface="Microsoft YaHei UI" panose="020B0503020204020204" pitchFamily="34" charset="-122"/>
                <a:ea typeface="Microsoft YaHei UI" panose="020B0503020204020204" pitchFamily="34" charset="-122"/>
              </a:rPr>
              <a:t>			(University of Huddersfield) and </a:t>
            </a:r>
          </a:p>
          <a:p>
            <a:r>
              <a:rPr lang="en-GB" sz="1200" dirty="0">
                <a:solidFill>
                  <a:srgbClr val="18278E"/>
                </a:solidFill>
                <a:latin typeface="Microsoft YaHei UI" panose="020B0503020204020204" pitchFamily="34" charset="-122"/>
                <a:ea typeface="Microsoft YaHei UI" panose="020B0503020204020204" pitchFamily="34" charset="-122"/>
              </a:rPr>
              <a:t>	</a:t>
            </a:r>
            <a:r>
              <a:rPr lang="en-GB" sz="1200" dirty="0" smtClean="0">
                <a:solidFill>
                  <a:srgbClr val="18278E"/>
                </a:solidFill>
                <a:latin typeface="Microsoft YaHei UI" panose="020B0503020204020204" pitchFamily="34" charset="-122"/>
                <a:ea typeface="Microsoft YaHei UI" panose="020B0503020204020204" pitchFamily="34" charset="-122"/>
              </a:rPr>
              <a:t>			Greg Los (University of Kent)</a:t>
            </a:r>
            <a:br>
              <a:rPr lang="en-GB" sz="1200" dirty="0" smtClean="0">
                <a:solidFill>
                  <a:srgbClr val="18278E"/>
                </a:solidFill>
                <a:latin typeface="Microsoft YaHei UI" panose="020B0503020204020204" pitchFamily="34" charset="-122"/>
                <a:ea typeface="Microsoft YaHei UI" panose="020B0503020204020204" pitchFamily="34" charset="-122"/>
              </a:rPr>
            </a:br>
            <a:endParaRPr lang="en-GB" sz="1200" dirty="0" smtClean="0">
              <a:solidFill>
                <a:srgbClr val="18278E"/>
              </a:solidFill>
              <a:latin typeface="Microsoft YaHei UI" panose="020B0503020204020204" pitchFamily="34" charset="-122"/>
              <a:ea typeface="Microsoft YaHei UI" panose="020B0503020204020204" pitchFamily="34" charset="-122"/>
            </a:endParaRPr>
          </a:p>
          <a:p>
            <a:r>
              <a:rPr lang="en-GB" sz="1600" b="1" dirty="0" smtClean="0">
                <a:solidFill>
                  <a:srgbClr val="18278E"/>
                </a:solidFill>
                <a:latin typeface="Microsoft YaHei UI" panose="020B0503020204020204" pitchFamily="34" charset="-122"/>
                <a:ea typeface="Microsoft YaHei UI" panose="020B0503020204020204" pitchFamily="34" charset="-122"/>
              </a:rPr>
              <a:t>Room 3 (40 people)</a:t>
            </a:r>
            <a:r>
              <a:rPr lang="en-GB" b="1" dirty="0" smtClean="0">
                <a:solidFill>
                  <a:srgbClr val="18278E"/>
                </a:solidFill>
                <a:latin typeface="Microsoft YaHei UI" panose="020B0503020204020204" pitchFamily="34" charset="-122"/>
                <a:ea typeface="Microsoft YaHei UI" panose="020B0503020204020204" pitchFamily="34" charset="-122"/>
              </a:rPr>
              <a:t>		</a:t>
            </a:r>
            <a:r>
              <a:rPr lang="en-GB" sz="1200" dirty="0" smtClean="0">
                <a:solidFill>
                  <a:srgbClr val="18278E"/>
                </a:solidFill>
                <a:latin typeface="Microsoft YaHei UI" panose="020B0503020204020204" pitchFamily="34" charset="-122"/>
                <a:ea typeface="Microsoft YaHei UI" panose="020B0503020204020204" pitchFamily="34" charset="-122"/>
              </a:rPr>
              <a:t>EMPAC – Confidence in dealing with digital	EMPAC - Cyber crime Systematic Evidence Review </a:t>
            </a:r>
          </a:p>
          <a:p>
            <a:r>
              <a:rPr lang="en-GB" sz="1200" dirty="0">
                <a:solidFill>
                  <a:srgbClr val="18278E"/>
                </a:solidFill>
                <a:latin typeface="Microsoft YaHei UI" panose="020B0503020204020204" pitchFamily="34" charset="-122"/>
                <a:ea typeface="Microsoft YaHei UI" panose="020B0503020204020204" pitchFamily="34" charset="-122"/>
              </a:rPr>
              <a:t>	</a:t>
            </a:r>
            <a:r>
              <a:rPr lang="en-GB" sz="1200" dirty="0" smtClean="0">
                <a:solidFill>
                  <a:srgbClr val="18278E"/>
                </a:solidFill>
                <a:latin typeface="Microsoft YaHei UI" panose="020B0503020204020204" pitchFamily="34" charset="-122"/>
                <a:ea typeface="Microsoft YaHei UI" panose="020B0503020204020204" pitchFamily="34" charset="-122"/>
              </a:rPr>
              <a:t>			evidence: Issues and Challenges 	</a:t>
            </a:r>
            <a:r>
              <a:rPr lang="en-GB" sz="1200" dirty="0">
                <a:solidFill>
                  <a:srgbClr val="18278E"/>
                </a:solidFill>
                <a:latin typeface="Microsoft YaHei UI" panose="020B0503020204020204" pitchFamily="34" charset="-122"/>
                <a:ea typeface="Microsoft YaHei UI" panose="020B0503020204020204" pitchFamily="34" charset="-122"/>
              </a:rPr>
              <a:t>	</a:t>
            </a:r>
            <a:r>
              <a:rPr lang="en-GB" sz="1200" dirty="0" err="1" smtClean="0">
                <a:solidFill>
                  <a:srgbClr val="18278E"/>
                </a:solidFill>
                <a:latin typeface="Microsoft YaHei UI" panose="020B0503020204020204" pitchFamily="34" charset="-122"/>
                <a:ea typeface="Microsoft YaHei UI" panose="020B0503020204020204" pitchFamily="34" charset="-122"/>
              </a:rPr>
              <a:t>Dr.</a:t>
            </a:r>
            <a:r>
              <a:rPr lang="en-GB" sz="1200" dirty="0" smtClean="0">
                <a:solidFill>
                  <a:srgbClr val="18278E"/>
                </a:solidFill>
                <a:latin typeface="Microsoft YaHei UI" panose="020B0503020204020204" pitchFamily="34" charset="-122"/>
                <a:ea typeface="Microsoft YaHei UI" panose="020B0503020204020204" pitchFamily="34" charset="-122"/>
              </a:rPr>
              <a:t> Dave Hicks, Mr. </a:t>
            </a:r>
            <a:r>
              <a:rPr lang="en-GB" sz="1200" dirty="0" err="1" smtClean="0">
                <a:solidFill>
                  <a:srgbClr val="18278E"/>
                </a:solidFill>
                <a:latin typeface="Microsoft YaHei UI" panose="020B0503020204020204" pitchFamily="34" charset="-122"/>
                <a:ea typeface="Microsoft YaHei UI" panose="020B0503020204020204" pitchFamily="34" charset="-122"/>
              </a:rPr>
              <a:t>Nir</a:t>
            </a:r>
            <a:r>
              <a:rPr lang="en-GB" sz="1200" dirty="0" smtClean="0">
                <a:solidFill>
                  <a:srgbClr val="18278E"/>
                </a:solidFill>
                <a:latin typeface="Microsoft YaHei UI" panose="020B0503020204020204" pitchFamily="34" charset="-122"/>
                <a:ea typeface="Microsoft YaHei UI" panose="020B0503020204020204" pitchFamily="34" charset="-122"/>
              </a:rPr>
              <a:t> </a:t>
            </a:r>
            <a:r>
              <a:rPr lang="en-GB" sz="1200" dirty="0" err="1" smtClean="0">
                <a:solidFill>
                  <a:srgbClr val="18278E"/>
                </a:solidFill>
                <a:latin typeface="Microsoft YaHei UI" panose="020B0503020204020204" pitchFamily="34" charset="-122"/>
                <a:ea typeface="Microsoft YaHei UI" panose="020B0503020204020204" pitchFamily="34" charset="-122"/>
              </a:rPr>
              <a:t>Tolkovsky</a:t>
            </a:r>
            <a:r>
              <a:rPr lang="en-GB" sz="1200" dirty="0" smtClean="0">
                <a:solidFill>
                  <a:srgbClr val="18278E"/>
                </a:solidFill>
                <a:latin typeface="Microsoft YaHei UI" panose="020B0503020204020204" pitchFamily="34" charset="-122"/>
                <a:ea typeface="Microsoft YaHei UI" panose="020B0503020204020204" pitchFamily="34" charset="-122"/>
              </a:rPr>
              <a:t> and 			</a:t>
            </a:r>
          </a:p>
          <a:p>
            <a:r>
              <a:rPr lang="en-GB" sz="1200" dirty="0">
                <a:solidFill>
                  <a:srgbClr val="18278E"/>
                </a:solidFill>
                <a:latin typeface="Microsoft YaHei UI" panose="020B0503020204020204" pitchFamily="34" charset="-122"/>
                <a:ea typeface="Microsoft YaHei UI" panose="020B0503020204020204" pitchFamily="34" charset="-122"/>
              </a:rPr>
              <a:t>	</a:t>
            </a:r>
            <a:r>
              <a:rPr lang="en-GB" sz="1200" dirty="0" smtClean="0">
                <a:solidFill>
                  <a:srgbClr val="18278E"/>
                </a:solidFill>
                <a:latin typeface="Microsoft YaHei UI" panose="020B0503020204020204" pitchFamily="34" charset="-122"/>
                <a:ea typeface="Microsoft YaHei UI" panose="020B0503020204020204" pitchFamily="34" charset="-122"/>
              </a:rPr>
              <a:t>			</a:t>
            </a:r>
            <a:r>
              <a:rPr lang="en-GB" sz="1200" dirty="0" err="1" smtClean="0">
                <a:solidFill>
                  <a:srgbClr val="18278E"/>
                </a:solidFill>
                <a:latin typeface="Microsoft YaHei UI" panose="020B0503020204020204" pitchFamily="34" charset="-122"/>
                <a:ea typeface="Microsoft YaHei UI" panose="020B0503020204020204" pitchFamily="34" charset="-122"/>
              </a:rPr>
              <a:t>Dr.</a:t>
            </a:r>
            <a:r>
              <a:rPr lang="en-GB" sz="1200" dirty="0" smtClean="0">
                <a:solidFill>
                  <a:srgbClr val="18278E"/>
                </a:solidFill>
                <a:latin typeface="Microsoft YaHei UI" panose="020B0503020204020204" pitchFamily="34" charset="-122"/>
                <a:ea typeface="Microsoft YaHei UI" panose="020B0503020204020204" pitchFamily="34" charset="-122"/>
              </a:rPr>
              <a:t> Laura Knight (University of Northampton) 	Mr. Craig Hughes (University of Derby)</a:t>
            </a:r>
          </a:p>
          <a:p>
            <a:r>
              <a:rPr lang="en-GB" sz="1200" dirty="0">
                <a:solidFill>
                  <a:srgbClr val="18278E"/>
                </a:solidFill>
                <a:latin typeface="Microsoft YaHei UI" panose="020B0503020204020204" pitchFamily="34" charset="-122"/>
                <a:ea typeface="Microsoft YaHei UI" panose="020B0503020204020204" pitchFamily="34" charset="-122"/>
              </a:rPr>
              <a:t>	</a:t>
            </a:r>
            <a:r>
              <a:rPr lang="en-GB" sz="1200" dirty="0" smtClean="0">
                <a:solidFill>
                  <a:srgbClr val="18278E"/>
                </a:solidFill>
                <a:latin typeface="Microsoft YaHei UI" panose="020B0503020204020204" pitchFamily="34" charset="-122"/>
                <a:ea typeface="Microsoft YaHei UI" panose="020B0503020204020204" pitchFamily="34" charset="-122"/>
              </a:rPr>
              <a:t>			and Detective Sergeant Mark Booth </a:t>
            </a:r>
          </a:p>
          <a:p>
            <a:r>
              <a:rPr lang="en-GB" sz="1200" dirty="0">
                <a:solidFill>
                  <a:srgbClr val="18278E"/>
                </a:solidFill>
                <a:latin typeface="Microsoft YaHei UI" panose="020B0503020204020204" pitchFamily="34" charset="-122"/>
                <a:ea typeface="Microsoft YaHei UI" panose="020B0503020204020204" pitchFamily="34" charset="-122"/>
              </a:rPr>
              <a:t>	</a:t>
            </a:r>
            <a:r>
              <a:rPr lang="en-GB" sz="1200" dirty="0" smtClean="0">
                <a:solidFill>
                  <a:srgbClr val="18278E"/>
                </a:solidFill>
                <a:latin typeface="Microsoft YaHei UI" panose="020B0503020204020204" pitchFamily="34" charset="-122"/>
                <a:ea typeface="Microsoft YaHei UI" panose="020B0503020204020204" pitchFamily="34" charset="-122"/>
              </a:rPr>
              <a:t>			(Northamptonshire Police)</a:t>
            </a:r>
          </a:p>
          <a:p>
            <a:r>
              <a:rPr lang="en-GB" sz="1200" dirty="0" smtClean="0">
                <a:solidFill>
                  <a:srgbClr val="18278E"/>
                </a:solidFill>
                <a:latin typeface="Microsoft YaHei UI" panose="020B0503020204020204" pitchFamily="34" charset="-122"/>
                <a:ea typeface="Microsoft YaHei UI" panose="020B0503020204020204" pitchFamily="34" charset="-122"/>
              </a:rPr>
              <a:t>										</a:t>
            </a:r>
          </a:p>
          <a:p>
            <a:r>
              <a:rPr lang="en-GB" sz="1200" dirty="0">
                <a:solidFill>
                  <a:srgbClr val="18278E"/>
                </a:solidFill>
                <a:latin typeface="Microsoft YaHei UI" panose="020B0503020204020204" pitchFamily="34" charset="-122"/>
                <a:ea typeface="Microsoft YaHei UI" panose="020B0503020204020204" pitchFamily="34" charset="-122"/>
              </a:rPr>
              <a:t>	</a:t>
            </a:r>
            <a:r>
              <a:rPr lang="en-GB" sz="1200" dirty="0" smtClean="0">
                <a:solidFill>
                  <a:srgbClr val="18278E"/>
                </a:solidFill>
                <a:latin typeface="Microsoft YaHei UI" panose="020B0503020204020204" pitchFamily="34" charset="-122"/>
                <a:ea typeface="Microsoft YaHei UI" panose="020B0503020204020204" pitchFamily="34" charset="-122"/>
              </a:rPr>
              <a:t>			EMPAC - Arrested Development: Beyond 	EMPAC - Exploring Anti-Social Behaviour Risk 	</a:t>
            </a:r>
            <a:br>
              <a:rPr lang="en-GB" sz="1200" dirty="0" smtClean="0">
                <a:solidFill>
                  <a:srgbClr val="18278E"/>
                </a:solidFill>
                <a:latin typeface="Microsoft YaHei UI" panose="020B0503020204020204" pitchFamily="34" charset="-122"/>
                <a:ea typeface="Microsoft YaHei UI" panose="020B0503020204020204" pitchFamily="34" charset="-122"/>
              </a:rPr>
            </a:br>
            <a:r>
              <a:rPr lang="en-GB" sz="1200" dirty="0" smtClean="0">
                <a:solidFill>
                  <a:srgbClr val="18278E"/>
                </a:solidFill>
                <a:latin typeface="Microsoft YaHei UI" panose="020B0503020204020204" pitchFamily="34" charset="-122"/>
                <a:ea typeface="Microsoft YaHei UI" panose="020B0503020204020204" pitchFamily="34" charset="-122"/>
              </a:rPr>
              <a:t>				traditional methods 			</a:t>
            </a:r>
            <a:r>
              <a:rPr lang="en-GB" sz="1200" dirty="0" err="1" smtClean="0">
                <a:solidFill>
                  <a:srgbClr val="18278E"/>
                </a:solidFill>
                <a:latin typeface="Microsoft YaHei UI" panose="020B0503020204020204" pitchFamily="34" charset="-122"/>
                <a:ea typeface="Microsoft YaHei UI" panose="020B0503020204020204" pitchFamily="34" charset="-122"/>
              </a:rPr>
              <a:t>Dr.</a:t>
            </a:r>
            <a:r>
              <a:rPr lang="en-GB" sz="1200" dirty="0" smtClean="0">
                <a:solidFill>
                  <a:srgbClr val="18278E"/>
                </a:solidFill>
                <a:latin typeface="Microsoft YaHei UI" panose="020B0503020204020204" pitchFamily="34" charset="-122"/>
                <a:ea typeface="Microsoft YaHei UI" panose="020B0503020204020204" pitchFamily="34" charset="-122"/>
              </a:rPr>
              <a:t> Rebecca Thompson (Nottingham Trent University) 	</a:t>
            </a:r>
            <a:br>
              <a:rPr lang="en-GB" sz="1200" dirty="0" smtClean="0">
                <a:solidFill>
                  <a:srgbClr val="18278E"/>
                </a:solidFill>
                <a:latin typeface="Microsoft YaHei UI" panose="020B0503020204020204" pitchFamily="34" charset="-122"/>
                <a:ea typeface="Microsoft YaHei UI" panose="020B0503020204020204" pitchFamily="34" charset="-122"/>
              </a:rPr>
            </a:br>
            <a:r>
              <a:rPr lang="en-GB" sz="1200" dirty="0" smtClean="0">
                <a:solidFill>
                  <a:srgbClr val="18278E"/>
                </a:solidFill>
                <a:latin typeface="Microsoft YaHei UI" panose="020B0503020204020204" pitchFamily="34" charset="-122"/>
                <a:ea typeface="Microsoft YaHei UI" panose="020B0503020204020204" pitchFamily="34" charset="-122"/>
              </a:rPr>
              <a:t>				Emma Williams and Ian </a:t>
            </a:r>
            <a:r>
              <a:rPr lang="en-GB" sz="1200" dirty="0" err="1" smtClean="0">
                <a:solidFill>
                  <a:srgbClr val="18278E"/>
                </a:solidFill>
                <a:latin typeface="Microsoft YaHei UI" panose="020B0503020204020204" pitchFamily="34" charset="-122"/>
                <a:ea typeface="Microsoft YaHei UI" panose="020B0503020204020204" pitchFamily="34" charset="-122"/>
              </a:rPr>
              <a:t>Hesketh</a:t>
            </a:r>
            <a:r>
              <a:rPr lang="en-GB" sz="1200" dirty="0" smtClean="0">
                <a:solidFill>
                  <a:srgbClr val="18278E"/>
                </a:solidFill>
                <a:latin typeface="Microsoft YaHei UI" panose="020B0503020204020204" pitchFamily="34" charset="-122"/>
                <a:ea typeface="Microsoft YaHei UI" panose="020B0503020204020204" pitchFamily="34" charset="-122"/>
              </a:rPr>
              <a:t> (Christchurch) </a:t>
            </a:r>
          </a:p>
          <a:p>
            <a:endParaRPr lang="en-GB" sz="1200" dirty="0" smtClean="0">
              <a:solidFill>
                <a:srgbClr val="18278E"/>
              </a:solidFill>
              <a:latin typeface="Microsoft YaHei UI" panose="020B0503020204020204" pitchFamily="34" charset="-122"/>
              <a:ea typeface="Microsoft YaHei UI" panose="020B0503020204020204" pitchFamily="34" charset="-122"/>
            </a:endParaRPr>
          </a:p>
          <a:p>
            <a:r>
              <a:rPr lang="en-GB" sz="1600" b="1" dirty="0" smtClean="0">
                <a:solidFill>
                  <a:srgbClr val="18278E"/>
                </a:solidFill>
                <a:latin typeface="Microsoft YaHei UI" panose="020B0503020204020204" pitchFamily="34" charset="-122"/>
                <a:ea typeface="Microsoft YaHei UI" panose="020B0503020204020204" pitchFamily="34" charset="-122"/>
              </a:rPr>
              <a:t>Room 4 (40 people)</a:t>
            </a:r>
            <a:r>
              <a:rPr lang="en-GB" b="1" dirty="0" smtClean="0">
                <a:solidFill>
                  <a:srgbClr val="18278E"/>
                </a:solidFill>
                <a:latin typeface="Microsoft YaHei UI" panose="020B0503020204020204" pitchFamily="34" charset="-122"/>
                <a:ea typeface="Microsoft YaHei UI" panose="020B0503020204020204" pitchFamily="34" charset="-122"/>
              </a:rPr>
              <a:t>		</a:t>
            </a:r>
            <a:r>
              <a:rPr lang="en-GB" sz="1200" dirty="0" smtClean="0">
                <a:solidFill>
                  <a:srgbClr val="18278E"/>
                </a:solidFill>
                <a:latin typeface="Microsoft YaHei UI" panose="020B0503020204020204" pitchFamily="34" charset="-122"/>
                <a:ea typeface="Microsoft YaHei UI" panose="020B0503020204020204" pitchFamily="34" charset="-122"/>
              </a:rPr>
              <a:t>EMPAC – Interactions between police and NGOs 	CONNECT - The effectiveness of a bespoke mental health</a:t>
            </a:r>
          </a:p>
          <a:p>
            <a:r>
              <a:rPr lang="en-GB" sz="1200" dirty="0">
                <a:solidFill>
                  <a:srgbClr val="18278E"/>
                </a:solidFill>
                <a:latin typeface="Microsoft YaHei UI" panose="020B0503020204020204" pitchFamily="34" charset="-122"/>
                <a:ea typeface="Microsoft YaHei UI" panose="020B0503020204020204" pitchFamily="34" charset="-122"/>
              </a:rPr>
              <a:t>	</a:t>
            </a:r>
            <a:r>
              <a:rPr lang="en-GB" sz="1200" dirty="0" smtClean="0">
                <a:solidFill>
                  <a:srgbClr val="18278E"/>
                </a:solidFill>
                <a:latin typeface="Microsoft YaHei UI" panose="020B0503020204020204" pitchFamily="34" charset="-122"/>
                <a:ea typeface="Microsoft YaHei UI" panose="020B0503020204020204" pitchFamily="34" charset="-122"/>
              </a:rPr>
              <a:t>			in relation to modern slavery 		training package for North Yorkshire Police: Findings</a:t>
            </a:r>
          </a:p>
          <a:p>
            <a:r>
              <a:rPr lang="en-GB" sz="1200" dirty="0">
                <a:solidFill>
                  <a:srgbClr val="18278E"/>
                </a:solidFill>
                <a:latin typeface="Microsoft YaHei UI" panose="020B0503020204020204" pitchFamily="34" charset="-122"/>
                <a:ea typeface="Microsoft YaHei UI" panose="020B0503020204020204" pitchFamily="34" charset="-122"/>
              </a:rPr>
              <a:t>	</a:t>
            </a:r>
            <a:r>
              <a:rPr lang="en-GB" sz="1200" dirty="0" smtClean="0">
                <a:solidFill>
                  <a:srgbClr val="18278E"/>
                </a:solidFill>
                <a:latin typeface="Microsoft YaHei UI" panose="020B0503020204020204" pitchFamily="34" charset="-122"/>
                <a:ea typeface="Microsoft YaHei UI" panose="020B0503020204020204" pitchFamily="34" charset="-122"/>
              </a:rPr>
              <a:t>			Amy Rutland (Loughborough University)	from an RCT </a:t>
            </a:r>
          </a:p>
          <a:p>
            <a:r>
              <a:rPr lang="en-GB" sz="1200" dirty="0" smtClean="0">
                <a:solidFill>
                  <a:srgbClr val="18278E"/>
                </a:solidFill>
                <a:latin typeface="Microsoft YaHei UI" panose="020B0503020204020204" pitchFamily="34" charset="-122"/>
                <a:ea typeface="Microsoft YaHei UI" panose="020B0503020204020204" pitchFamily="34" charset="-122"/>
              </a:rPr>
              <a:t>								</a:t>
            </a:r>
            <a:r>
              <a:rPr lang="en-GB" sz="1200" dirty="0" err="1" smtClean="0">
                <a:solidFill>
                  <a:srgbClr val="18278E"/>
                </a:solidFill>
                <a:latin typeface="Microsoft YaHei UI" panose="020B0503020204020204" pitchFamily="34" charset="-122"/>
                <a:ea typeface="Microsoft YaHei UI" panose="020B0503020204020204" pitchFamily="34" charset="-122"/>
              </a:rPr>
              <a:t>Dr.</a:t>
            </a:r>
            <a:r>
              <a:rPr lang="en-GB" sz="1200" dirty="0" smtClean="0">
                <a:solidFill>
                  <a:srgbClr val="18278E"/>
                </a:solidFill>
                <a:latin typeface="Microsoft YaHei UI" panose="020B0503020204020204" pitchFamily="34" charset="-122"/>
                <a:ea typeface="Microsoft YaHei UI" panose="020B0503020204020204" pitchFamily="34" charset="-122"/>
              </a:rPr>
              <a:t> Nicola Moran and </a:t>
            </a:r>
            <a:r>
              <a:rPr lang="en-GB" sz="1200" dirty="0" err="1" smtClean="0">
                <a:solidFill>
                  <a:srgbClr val="18278E"/>
                </a:solidFill>
                <a:latin typeface="Microsoft YaHei UI" panose="020B0503020204020204" pitchFamily="34" charset="-122"/>
                <a:ea typeface="Microsoft YaHei UI" panose="020B0503020204020204" pitchFamily="34" charset="-122"/>
              </a:rPr>
              <a:t>Dr.</a:t>
            </a:r>
            <a:r>
              <a:rPr lang="en-GB" sz="1200" dirty="0" smtClean="0">
                <a:solidFill>
                  <a:srgbClr val="18278E"/>
                </a:solidFill>
                <a:latin typeface="Microsoft YaHei UI" panose="020B0503020204020204" pitchFamily="34" charset="-122"/>
                <a:ea typeface="Microsoft YaHei UI" panose="020B0503020204020204" pitchFamily="34" charset="-122"/>
              </a:rPr>
              <a:t> Arabella </a:t>
            </a:r>
            <a:r>
              <a:rPr lang="en-GB" sz="1200" dirty="0" err="1" smtClean="0">
                <a:solidFill>
                  <a:srgbClr val="18278E"/>
                </a:solidFill>
                <a:latin typeface="Microsoft YaHei UI" panose="020B0503020204020204" pitchFamily="34" charset="-122"/>
                <a:ea typeface="Microsoft YaHei UI" panose="020B0503020204020204" pitchFamily="34" charset="-122"/>
              </a:rPr>
              <a:t>Scantlebury</a:t>
            </a:r>
            <a:r>
              <a:rPr lang="en-GB" sz="1200" dirty="0" smtClean="0">
                <a:solidFill>
                  <a:srgbClr val="18278E"/>
                </a:solidFill>
                <a:latin typeface="Microsoft YaHei UI" panose="020B0503020204020204" pitchFamily="34" charset="-122"/>
                <a:ea typeface="Microsoft YaHei UI" panose="020B0503020204020204" pitchFamily="34" charset="-122"/>
              </a:rPr>
              <a:t> </a:t>
            </a:r>
            <a:br>
              <a:rPr lang="en-GB" sz="1200" dirty="0" smtClean="0">
                <a:solidFill>
                  <a:srgbClr val="18278E"/>
                </a:solidFill>
                <a:latin typeface="Microsoft YaHei UI" panose="020B0503020204020204" pitchFamily="34" charset="-122"/>
                <a:ea typeface="Microsoft YaHei UI" panose="020B0503020204020204" pitchFamily="34" charset="-122"/>
              </a:rPr>
            </a:br>
            <a:r>
              <a:rPr lang="en-GB" sz="1200" dirty="0" smtClean="0">
                <a:solidFill>
                  <a:srgbClr val="18278E"/>
                </a:solidFill>
                <a:latin typeface="Microsoft YaHei UI" panose="020B0503020204020204" pitchFamily="34" charset="-122"/>
                <a:ea typeface="Microsoft YaHei UI" panose="020B0503020204020204" pitchFamily="34" charset="-122"/>
              </a:rPr>
              <a:t>								(University of York)</a:t>
            </a:r>
          </a:p>
          <a:p>
            <a:endParaRPr lang="en-GB" sz="1200" dirty="0">
              <a:solidFill>
                <a:srgbClr val="18278E"/>
              </a:solidFill>
              <a:latin typeface="Microsoft YaHei UI" panose="020B0503020204020204" pitchFamily="34" charset="-122"/>
              <a:ea typeface="Microsoft YaHei UI" panose="020B0503020204020204" pitchFamily="34" charset="-122"/>
            </a:endParaRPr>
          </a:p>
          <a:p>
            <a:r>
              <a:rPr lang="en-GB" sz="1200" dirty="0" smtClean="0">
                <a:solidFill>
                  <a:srgbClr val="18278E"/>
                </a:solidFill>
                <a:latin typeface="Microsoft YaHei UI" panose="020B0503020204020204" pitchFamily="34" charset="-122"/>
                <a:ea typeface="Microsoft YaHei UI" panose="020B0503020204020204" pitchFamily="34" charset="-122"/>
              </a:rPr>
              <a:t>				EMPAC - Using hypothesis testing  for evidence-</a:t>
            </a:r>
          </a:p>
          <a:p>
            <a:r>
              <a:rPr lang="en-GB" sz="1200" dirty="0">
                <a:solidFill>
                  <a:srgbClr val="18278E"/>
                </a:solidFill>
                <a:latin typeface="Microsoft YaHei UI" panose="020B0503020204020204" pitchFamily="34" charset="-122"/>
                <a:ea typeface="Microsoft YaHei UI" panose="020B0503020204020204" pitchFamily="34" charset="-122"/>
              </a:rPr>
              <a:t>	</a:t>
            </a:r>
            <a:r>
              <a:rPr lang="en-GB" sz="1200" dirty="0" smtClean="0">
                <a:solidFill>
                  <a:srgbClr val="18278E"/>
                </a:solidFill>
                <a:latin typeface="Microsoft YaHei UI" panose="020B0503020204020204" pitchFamily="34" charset="-122"/>
                <a:ea typeface="Microsoft YaHei UI" panose="020B0503020204020204" pitchFamily="34" charset="-122"/>
              </a:rPr>
              <a:t>			based analysis of organised crime </a:t>
            </a:r>
          </a:p>
          <a:p>
            <a:r>
              <a:rPr lang="en-GB" sz="1200" dirty="0">
                <a:solidFill>
                  <a:srgbClr val="18278E"/>
                </a:solidFill>
                <a:latin typeface="Microsoft YaHei UI" panose="020B0503020204020204" pitchFamily="34" charset="-122"/>
                <a:ea typeface="Microsoft YaHei UI" panose="020B0503020204020204" pitchFamily="34" charset="-122"/>
              </a:rPr>
              <a:t>	</a:t>
            </a:r>
            <a:r>
              <a:rPr lang="en-GB" sz="1200" dirty="0" smtClean="0">
                <a:solidFill>
                  <a:srgbClr val="18278E"/>
                </a:solidFill>
                <a:latin typeface="Microsoft YaHei UI" panose="020B0503020204020204" pitchFamily="34" charset="-122"/>
                <a:ea typeface="Microsoft YaHei UI" panose="020B0503020204020204" pitchFamily="34" charset="-122"/>
              </a:rPr>
              <a:t>			Matt Ashby (Nottingham Trent University)</a:t>
            </a:r>
          </a:p>
        </p:txBody>
      </p:sp>
      <p:pic>
        <p:nvPicPr>
          <p:cNvPr id="2050" name="Picture 2" descr="Image result for Society of evidence based policing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594" y="187764"/>
            <a:ext cx="1545807" cy="646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66440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785032" y="2311400"/>
            <a:ext cx="4805765" cy="2324100"/>
          </a:xfrm>
          <a:prstGeom prst="rect">
            <a:avLst/>
          </a:prstGeom>
          <a:noFill/>
          <a:ln>
            <a:noFill/>
          </a:ln>
        </p:spPr>
      </p:pic>
      <p:sp>
        <p:nvSpPr>
          <p:cNvPr id="5" name="TextBox 4"/>
          <p:cNvSpPr txBox="1"/>
          <p:nvPr/>
        </p:nvSpPr>
        <p:spPr>
          <a:xfrm>
            <a:off x="2962210" y="4139170"/>
            <a:ext cx="6014723" cy="646331"/>
          </a:xfrm>
          <a:prstGeom prst="rect">
            <a:avLst/>
          </a:prstGeom>
          <a:noFill/>
        </p:spPr>
        <p:txBody>
          <a:bodyPr wrap="none" rtlCol="0">
            <a:spAutoFit/>
          </a:bodyPr>
          <a:lstStyle/>
          <a:p>
            <a:pPr algn="ctr"/>
            <a:r>
              <a:rPr lang="en-GB" sz="2000" dirty="0" smtClean="0">
                <a:solidFill>
                  <a:srgbClr val="18278E"/>
                </a:solidFill>
                <a:latin typeface="Microsoft YaHei UI" panose="020B0503020204020204" pitchFamily="34" charset="-122"/>
                <a:ea typeface="Microsoft YaHei UI" panose="020B0503020204020204" pitchFamily="34" charset="-122"/>
              </a:rPr>
              <a:t>Conference 2017</a:t>
            </a:r>
            <a:br>
              <a:rPr lang="en-GB" sz="2000" dirty="0" smtClean="0">
                <a:solidFill>
                  <a:srgbClr val="18278E"/>
                </a:solidFill>
                <a:latin typeface="Microsoft YaHei UI" panose="020B0503020204020204" pitchFamily="34" charset="-122"/>
                <a:ea typeface="Microsoft YaHei UI" panose="020B0503020204020204" pitchFamily="34" charset="-122"/>
              </a:rPr>
            </a:br>
            <a:r>
              <a:rPr lang="en-US" sz="1600" dirty="0">
                <a:solidFill>
                  <a:srgbClr val="18278E"/>
                </a:solidFill>
                <a:latin typeface="Microsoft YaHei UI" panose="020B0503020204020204" pitchFamily="34" charset="-122"/>
                <a:ea typeface="Microsoft YaHei UI" panose="020B0503020204020204" pitchFamily="34" charset="-122"/>
              </a:rPr>
              <a:t>Creating a Culture of Curiosity: Why Failure is a Good Thing</a:t>
            </a:r>
            <a:endParaRPr lang="en-GB" sz="2000" dirty="0">
              <a:solidFill>
                <a:srgbClr val="18278E"/>
              </a:solidFill>
              <a:latin typeface="Microsoft YaHei UI" panose="020B0503020204020204" pitchFamily="34" charset="-122"/>
              <a:ea typeface="Microsoft YaHei UI" panose="020B0503020204020204" pitchFamily="34" charset="-122"/>
            </a:endParaRPr>
          </a:p>
        </p:txBody>
      </p:sp>
      <p:pic>
        <p:nvPicPr>
          <p:cNvPr id="7" name="Picture 6" descr="C:\Users\67233\AppData\Local\Microsoft\Windows\Temporary Internet Files\Content.Outlook\R1G5AVQV\PSCJ_CMYK_MAST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1752" y="5340350"/>
            <a:ext cx="2519045" cy="698500"/>
          </a:xfrm>
          <a:prstGeom prst="rect">
            <a:avLst/>
          </a:prstGeom>
          <a:noFill/>
          <a:ln>
            <a:noFill/>
          </a:ln>
        </p:spPr>
      </p:pic>
      <p:pic>
        <p:nvPicPr>
          <p:cNvPr id="10" name="Picture 9" descr="C:\Users\67233\Desktop\College of Policing.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3302" y="817422"/>
            <a:ext cx="1313159" cy="531633"/>
          </a:xfrm>
          <a:prstGeom prst="rect">
            <a:avLst/>
          </a:prstGeom>
          <a:noFill/>
          <a:ln>
            <a:noFill/>
          </a:ln>
        </p:spPr>
      </p:pic>
      <p:pic>
        <p:nvPicPr>
          <p:cNvPr id="11" name="Picture 10" descr="C:\Users\67233\Desktop\Oxford University Press.png"/>
          <p:cNvPicPr/>
          <p:nvPr/>
        </p:nvPicPr>
        <p:blipFill>
          <a:blip r:embed="rId5">
            <a:extLst>
              <a:ext uri="{28A0092B-C50C-407E-A947-70E740481C1C}">
                <a14:useLocalDpi xmlns:a14="http://schemas.microsoft.com/office/drawing/2010/main" val="0"/>
              </a:ext>
            </a:extLst>
          </a:blip>
          <a:srcRect/>
          <a:stretch>
            <a:fillRect/>
          </a:stretch>
        </p:blipFill>
        <p:spPr bwMode="auto">
          <a:xfrm>
            <a:off x="7920275" y="753469"/>
            <a:ext cx="1524381" cy="591183"/>
          </a:xfrm>
          <a:prstGeom prst="rect">
            <a:avLst/>
          </a:prstGeom>
          <a:noFill/>
          <a:ln>
            <a:noFill/>
          </a:ln>
        </p:spPr>
      </p:pic>
      <p:pic>
        <p:nvPicPr>
          <p:cNvPr id="13" name="Picture 12" descr="C:\Users\67233\Desktop\University of Cambridg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90151" y="722135"/>
            <a:ext cx="705279" cy="705279"/>
          </a:xfrm>
          <a:prstGeom prst="rect">
            <a:avLst/>
          </a:prstGeom>
          <a:noFill/>
          <a:ln>
            <a:noFill/>
          </a:ln>
        </p:spPr>
      </p:pic>
      <p:pic>
        <p:nvPicPr>
          <p:cNvPr id="14" name="Picture 13" descr="C:\Users\67233\Desktop\Lighfoot Solutions.png"/>
          <p:cNvPicPr/>
          <p:nvPr/>
        </p:nvPicPr>
        <p:blipFill>
          <a:blip r:embed="rId7">
            <a:extLst>
              <a:ext uri="{28A0092B-C50C-407E-A947-70E740481C1C}">
                <a14:useLocalDpi xmlns:a14="http://schemas.microsoft.com/office/drawing/2010/main" val="0"/>
              </a:ext>
            </a:extLst>
          </a:blip>
          <a:srcRect/>
          <a:stretch>
            <a:fillRect/>
          </a:stretch>
        </p:blipFill>
        <p:spPr bwMode="auto">
          <a:xfrm>
            <a:off x="6524049" y="738368"/>
            <a:ext cx="1173303" cy="591183"/>
          </a:xfrm>
          <a:prstGeom prst="rect">
            <a:avLst/>
          </a:prstGeom>
          <a:noFill/>
          <a:ln>
            <a:noFill/>
          </a:ln>
        </p:spPr>
      </p:pic>
      <p:sp>
        <p:nvSpPr>
          <p:cNvPr id="15" name="TextBox 14"/>
          <p:cNvSpPr txBox="1"/>
          <p:nvPr/>
        </p:nvSpPr>
        <p:spPr>
          <a:xfrm>
            <a:off x="3630884" y="4913818"/>
            <a:ext cx="1993944" cy="369332"/>
          </a:xfrm>
          <a:prstGeom prst="rect">
            <a:avLst/>
          </a:prstGeom>
          <a:noFill/>
        </p:spPr>
        <p:txBody>
          <a:bodyPr wrap="none" rtlCol="0">
            <a:spAutoFit/>
          </a:bodyPr>
          <a:lstStyle/>
          <a:p>
            <a:r>
              <a:rPr lang="en-GB" dirty="0" smtClean="0">
                <a:solidFill>
                  <a:prstClr val="black"/>
                </a:solidFill>
              </a:rPr>
              <a:t>In association with:</a:t>
            </a:r>
            <a:endParaRPr lang="en-GB" dirty="0">
              <a:solidFill>
                <a:prstClr val="black"/>
              </a:solidFill>
            </a:endParaRPr>
          </a:p>
        </p:txBody>
      </p:sp>
      <p:pic>
        <p:nvPicPr>
          <p:cNvPr id="1026" name="Picture 2" descr="Image result for College of policing logo"/>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759" t="23731" r="8970" b="23412"/>
          <a:stretch/>
        </p:blipFill>
        <p:spPr bwMode="auto">
          <a:xfrm>
            <a:off x="3111713" y="722807"/>
            <a:ext cx="1588664" cy="6487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nnaxy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67580" y="753469"/>
            <a:ext cx="1269851" cy="62222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93615" y="5337676"/>
            <a:ext cx="2109516" cy="742787"/>
          </a:xfrm>
          <a:prstGeom prst="rect">
            <a:avLst/>
          </a:prstGeom>
        </p:spPr>
      </p:pic>
      <p:pic>
        <p:nvPicPr>
          <p:cNvPr id="2" name="Picture 2" descr="Image result for accenture logo transparent"/>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6841" b="15027"/>
          <a:stretch/>
        </p:blipFill>
        <p:spPr bwMode="auto">
          <a:xfrm>
            <a:off x="487341" y="753467"/>
            <a:ext cx="1117680" cy="5711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67233\Desktop\Axon logo.pn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30501" y="686920"/>
            <a:ext cx="1744088" cy="720478"/>
          </a:xfrm>
          <a:prstGeom prst="rect">
            <a:avLst/>
          </a:prstGeom>
          <a:noFill/>
          <a:ln>
            <a:noFill/>
          </a:ln>
        </p:spPr>
      </p:pic>
    </p:spTree>
    <p:extLst>
      <p:ext uri="{BB962C8B-B14F-4D97-AF65-F5344CB8AC3E}">
        <p14:creationId xmlns:p14="http://schemas.microsoft.com/office/powerpoint/2010/main" val="402554765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27000">
              <a:schemeClr val="bg1">
                <a:lumMod val="85000"/>
              </a:schemeClr>
            </a:gs>
            <a:gs pos="50000">
              <a:schemeClr val="bg1"/>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1930402" y="241302"/>
            <a:ext cx="6014723" cy="646331"/>
          </a:xfrm>
          <a:prstGeom prst="rect">
            <a:avLst/>
          </a:prstGeom>
          <a:noFill/>
        </p:spPr>
        <p:txBody>
          <a:bodyPr wrap="none" rtlCol="0">
            <a:spAutoFit/>
          </a:bodyPr>
          <a:lstStyle/>
          <a:p>
            <a:r>
              <a:rPr lang="en-GB" sz="2000" dirty="0" smtClean="0">
                <a:solidFill>
                  <a:srgbClr val="18278E"/>
                </a:solidFill>
                <a:latin typeface="Microsoft YaHei UI" panose="020B0503020204020204" pitchFamily="34" charset="-122"/>
                <a:ea typeface="Microsoft YaHei UI" panose="020B0503020204020204" pitchFamily="34" charset="-122"/>
              </a:rPr>
              <a:t>Conference 2017</a:t>
            </a:r>
            <a:br>
              <a:rPr lang="en-GB" sz="2000" dirty="0" smtClean="0">
                <a:solidFill>
                  <a:srgbClr val="18278E"/>
                </a:solidFill>
                <a:latin typeface="Microsoft YaHei UI" panose="020B0503020204020204" pitchFamily="34" charset="-122"/>
                <a:ea typeface="Microsoft YaHei UI" panose="020B0503020204020204" pitchFamily="34" charset="-122"/>
              </a:rPr>
            </a:br>
            <a:r>
              <a:rPr lang="en-US" sz="1600" dirty="0">
                <a:solidFill>
                  <a:srgbClr val="18278E"/>
                </a:solidFill>
                <a:latin typeface="Microsoft YaHei UI" panose="020B0503020204020204" pitchFamily="34" charset="-122"/>
                <a:ea typeface="Microsoft YaHei UI" panose="020B0503020204020204" pitchFamily="34" charset="-122"/>
              </a:rPr>
              <a:t>Creating a Culture of Curiosity: Why Failure is a Good Thing</a:t>
            </a:r>
            <a:endParaRPr lang="en-GB" sz="2000" dirty="0">
              <a:solidFill>
                <a:srgbClr val="18278E"/>
              </a:solidFill>
              <a:latin typeface="Microsoft YaHei UI" panose="020B0503020204020204" pitchFamily="34" charset="-122"/>
              <a:ea typeface="Microsoft YaHei UI" panose="020B0503020204020204" pitchFamily="34" charset="-122"/>
            </a:endParaRPr>
          </a:p>
        </p:txBody>
      </p:sp>
      <p:sp>
        <p:nvSpPr>
          <p:cNvPr id="6" name="TextBox 5"/>
          <p:cNvSpPr txBox="1"/>
          <p:nvPr/>
        </p:nvSpPr>
        <p:spPr>
          <a:xfrm>
            <a:off x="3011278" y="2291631"/>
            <a:ext cx="6194453" cy="830997"/>
          </a:xfrm>
          <a:prstGeom prst="rect">
            <a:avLst/>
          </a:prstGeom>
          <a:noFill/>
        </p:spPr>
        <p:txBody>
          <a:bodyPr wrap="none" rtlCol="0">
            <a:spAutoFit/>
          </a:bodyPr>
          <a:lstStyle/>
          <a:p>
            <a:pPr algn="ctr"/>
            <a:r>
              <a:rPr lang="en-GB" sz="4800" dirty="0" smtClean="0">
                <a:solidFill>
                  <a:srgbClr val="18278E"/>
                </a:solidFill>
                <a:latin typeface="Microsoft YaHei UI" panose="020B0503020204020204" pitchFamily="34" charset="-122"/>
                <a:ea typeface="Microsoft YaHei UI" panose="020B0503020204020204" pitchFamily="34" charset="-122"/>
              </a:rPr>
              <a:t>After dinner speaker</a:t>
            </a:r>
            <a:endParaRPr lang="en-GB" sz="4800" dirty="0">
              <a:solidFill>
                <a:srgbClr val="18278E"/>
              </a:solidFill>
              <a:latin typeface="Microsoft YaHei UI" panose="020B0503020204020204" pitchFamily="34" charset="-122"/>
              <a:ea typeface="Microsoft YaHei UI" panose="020B0503020204020204" pitchFamily="34" charset="-122"/>
            </a:endParaRPr>
          </a:p>
        </p:txBody>
      </p:sp>
      <p:sp>
        <p:nvSpPr>
          <p:cNvPr id="7" name="TextBox 6"/>
          <p:cNvSpPr txBox="1"/>
          <p:nvPr/>
        </p:nvSpPr>
        <p:spPr>
          <a:xfrm>
            <a:off x="3020637" y="3572519"/>
            <a:ext cx="6175730" cy="954107"/>
          </a:xfrm>
          <a:prstGeom prst="rect">
            <a:avLst/>
          </a:prstGeom>
          <a:noFill/>
        </p:spPr>
        <p:txBody>
          <a:bodyPr wrap="none" rtlCol="0">
            <a:spAutoFit/>
          </a:bodyPr>
          <a:lstStyle/>
          <a:p>
            <a:pPr algn="ctr"/>
            <a:r>
              <a:rPr lang="en-GB" sz="2800" dirty="0" smtClean="0">
                <a:solidFill>
                  <a:srgbClr val="18278E"/>
                </a:solidFill>
                <a:latin typeface="Microsoft YaHei UI" panose="020B0503020204020204" pitchFamily="34" charset="-122"/>
                <a:ea typeface="Microsoft YaHei UI" panose="020B0503020204020204" pitchFamily="34" charset="-122"/>
              </a:rPr>
              <a:t>Alex Marshall</a:t>
            </a:r>
          </a:p>
          <a:p>
            <a:pPr algn="ctr"/>
            <a:r>
              <a:rPr lang="en-GB" sz="2800" dirty="0" smtClean="0">
                <a:solidFill>
                  <a:srgbClr val="18278E"/>
                </a:solidFill>
                <a:latin typeface="Microsoft YaHei UI" panose="020B0503020204020204" pitchFamily="34" charset="-122"/>
                <a:ea typeface="Microsoft YaHei UI" panose="020B0503020204020204" pitchFamily="34" charset="-122"/>
              </a:rPr>
              <a:t>Chief Executive, College of Policing</a:t>
            </a:r>
          </a:p>
        </p:txBody>
      </p:sp>
      <p:pic>
        <p:nvPicPr>
          <p:cNvPr id="2050" name="Picture 2" descr="Image result for Society of evidence based policing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594" y="241302"/>
            <a:ext cx="1545807" cy="646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1335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blank">
  <a:themeElements>
    <a:clrScheme name="BIT">
      <a:dk1>
        <a:sysClr val="windowText" lastClr="000000"/>
      </a:dk1>
      <a:lt1>
        <a:sysClr val="window" lastClr="FFFFFF"/>
      </a:lt1>
      <a:dk2>
        <a:srgbClr val="1D1D1C"/>
      </a:dk2>
      <a:lt2>
        <a:srgbClr val="EFEEED"/>
      </a:lt2>
      <a:accent1>
        <a:srgbClr val="00AEEF"/>
      </a:accent1>
      <a:accent2>
        <a:srgbClr val="FF8C00"/>
      </a:accent2>
      <a:accent3>
        <a:srgbClr val="777877"/>
      </a:accent3>
      <a:accent4>
        <a:srgbClr val="999A98"/>
      </a:accent4>
      <a:accent5>
        <a:srgbClr val="B2B3B2"/>
      </a:accent5>
      <a:accent6>
        <a:srgbClr val="CECFCD"/>
      </a:accent6>
      <a:hlink>
        <a:srgbClr val="00AEEF"/>
      </a:hlink>
      <a:folHlink>
        <a:srgbClr val="FF8C00"/>
      </a:folHlink>
    </a:clrScheme>
    <a:fontScheme name="BIT">
      <a:majorFont>
        <a:latin typeface="Apercu"/>
        <a:ea typeface=""/>
        <a:cs typeface=""/>
      </a:majorFont>
      <a:minorFont>
        <a:latin typeface="Apercu"/>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98</TotalTime>
  <Words>2722</Words>
  <Application>Microsoft Office PowerPoint</Application>
  <PresentationFormat>Custom</PresentationFormat>
  <Paragraphs>533</Paragraphs>
  <Slides>100</Slides>
  <Notes>21</Notes>
  <HiddenSlides>2</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100</vt:i4>
      </vt:variant>
    </vt:vector>
  </HeadingPairs>
  <TitlesOfParts>
    <vt:vector size="105" baseType="lpstr">
      <vt:lpstr>Office Theme</vt:lpstr>
      <vt:lpstr>Default Design</vt:lpstr>
      <vt:lpstr>1_Office Theme</vt:lpstr>
      <vt:lpstr>blank</vt:lpstr>
      <vt:lpstr>Microsoft Word Document</vt:lpstr>
      <vt:lpstr>PowerPoint Presentation</vt:lpstr>
      <vt:lpstr>PowerPoint Presentation</vt:lpstr>
      <vt:lpstr>Behavioural Insights in Policing</vt:lpstr>
      <vt:lpstr>Behavioural insights applied to policing</vt:lpstr>
      <vt:lpstr>Behavioural insights applied to policing</vt:lpstr>
      <vt:lpstr>PowerPoint Presentation</vt:lpstr>
      <vt:lpstr>PowerPoint Presentation</vt:lpstr>
      <vt:lpstr>Speeding offences</vt:lpstr>
      <vt:lpstr>PowerPoint Presentation</vt:lpstr>
      <vt:lpstr>PowerPoint Presentation</vt:lpstr>
      <vt:lpstr>Proportion of people paying fines and eligibility for prosecution</vt:lpstr>
      <vt:lpstr>PowerPoint Presentation</vt:lpstr>
      <vt:lpstr>Intervention details</vt:lpstr>
      <vt:lpstr>Results</vt:lpstr>
      <vt:lpstr>Results</vt:lpstr>
      <vt:lpstr>Results</vt:lpstr>
      <vt:lpstr>PowerPoint Presentation</vt:lpstr>
      <vt:lpstr>Values affirmation</vt:lpstr>
      <vt:lpstr>Test score – BMEs and non-BMEs</vt:lpstr>
      <vt:lpstr>Percentage of candidates passing SEARCH assessment centre threshold</vt:lpstr>
      <vt:lpstr>Postcards in Chattanooga</vt:lpstr>
      <vt:lpstr>Applications (everyone)</vt:lpstr>
      <vt:lpstr>Applications (people of color)</vt:lpstr>
      <vt:lpstr>PowerPoint Presentation</vt:lpstr>
      <vt:lpstr>Body Worn Video RCT</vt:lpstr>
      <vt:lpstr>Outcomes</vt:lpstr>
      <vt:lpstr>Staff outcomes - sickness</vt:lpstr>
      <vt:lpstr>Staff outcomes - sickness</vt:lpstr>
      <vt:lpstr>Staff outcomes – Bradford score for absenteeism</vt:lpstr>
      <vt:lpstr>Staff outcomes - complaints</vt:lpstr>
      <vt:lpstr>Staff outcomes - complaints</vt:lpstr>
      <vt:lpstr>Stop and search – trial pairings</vt:lpstr>
      <vt:lpstr>Stop and Search - BME</vt:lpstr>
      <vt:lpstr>Positive outcome (non-NFA)</vt:lpstr>
      <vt:lpstr>Positive outcome (non-NFA)</vt:lpstr>
      <vt:lpstr>Stop and Search outcomes - arrests</vt:lpstr>
      <vt:lpstr>Stop and Search outcomes - arrests</vt:lpstr>
      <vt:lpstr>Justice outcomes - prosecution</vt:lpstr>
      <vt:lpstr>Justice outcomes - prosecution</vt:lpstr>
      <vt:lpstr>PowerPoint Presentation</vt:lpstr>
      <vt:lpstr>Cell wall message</vt:lpstr>
      <vt:lpstr>Re arrested within 3 months</vt:lpstr>
      <vt:lpstr>Re arrested within 5 months</vt:lpstr>
      <vt:lpstr>Re arrested within 3 months – CHI</vt:lpstr>
      <vt:lpstr>Re arrested within 5 months – theft only</vt:lpstr>
      <vt:lpstr>Re arrested within 5 months – criminal damage only</vt:lpstr>
      <vt:lpstr>Re arrested within 5 months – sexual offence only</vt:lpstr>
      <vt:lpstr>Re arrested within 5 months – weapons only</vt:lpstr>
      <vt:lpstr>Re arrested within 5 months – drugs only</vt:lpstr>
      <vt:lpstr>Forthcoming research – PREVENT + MPS</vt:lpstr>
      <vt:lpstr>PowerPoint Presentation</vt:lpstr>
      <vt:lpstr>PowerPoint Presentation</vt:lpstr>
      <vt:lpstr> Society for Evidence Based Policing Annual Conference  Officer Involved Shootings: Understanding Officers’ Memory of Critical Incidents  Griffith University Prof Geoff Alpert, Dr Louise Porter, Dr Justin Ready  Queensland Police Service SSgt Damien Hayden, Mr Darron Haworth, Ins Ray Brownhill   </vt:lpstr>
      <vt:lpstr>PowerPoint Presentation</vt:lpstr>
      <vt:lpstr>PowerPoint Presentation</vt:lpstr>
      <vt:lpstr>Our team is gathering evidence to solve an important question about how police should investigate traumatic, critical incidents involving active shooters.  </vt:lpstr>
      <vt:lpstr>QPS Active Shooter Training</vt:lpstr>
      <vt:lpstr>QPS Griffith University Collaboration</vt:lpstr>
      <vt:lpstr>Research Question 1</vt:lpstr>
      <vt:lpstr>Research Question 2</vt:lpstr>
      <vt:lpstr>Research Question 3</vt:lpstr>
      <vt:lpstr>Independent and Dependent Variables</vt:lpstr>
      <vt:lpstr>Officers were randomly assigned to two groups…</vt:lpstr>
      <vt:lpstr>Logic of Random Assignment</vt:lpstr>
      <vt:lpstr>Measuring Cognition: Cognitive Tests</vt:lpstr>
      <vt:lpstr>Hopkins Verbal Learning Test</vt:lpstr>
      <vt:lpstr>Hopkins Verbal Learning Test</vt:lpstr>
      <vt:lpstr>Trail Making Test (Part A)</vt:lpstr>
      <vt:lpstr>Trail Making Test A</vt:lpstr>
      <vt:lpstr>Trail Making Test (Part B)</vt:lpstr>
      <vt:lpstr>Trail Making Test B</vt:lpstr>
      <vt:lpstr>Digit Span (Forward)</vt:lpstr>
      <vt:lpstr>Digit Span Test</vt:lpstr>
      <vt:lpstr>Digit Span (Backward)</vt:lpstr>
      <vt:lpstr>Hopkins Verbal Learning (Delayed Recall)</vt:lpstr>
      <vt:lpstr>Measuring Memory: Threat Variables</vt:lpstr>
      <vt:lpstr>Measuring Memory</vt:lpstr>
      <vt:lpstr>Measuring Memory: Nonthreat Variables</vt:lpstr>
      <vt:lpstr>Characteristics of Police Officers in the Study</vt:lpstr>
      <vt:lpstr>Results: Cognitive Performance</vt:lpstr>
      <vt:lpstr>Differences in Cognitive Performance: Immediately after Critical Incident vs Two Sleep Cycles Later</vt:lpstr>
      <vt:lpstr>Results: Memory of Critical Incident</vt:lpstr>
      <vt:lpstr>PowerPoint Presentation</vt:lpstr>
      <vt:lpstr>Types of Information</vt:lpstr>
      <vt:lpstr>Results: Timing of Interview</vt:lpstr>
      <vt:lpstr>PowerPoint Presentation</vt:lpstr>
      <vt:lpstr>Overall Score? (percentage correct out of 24 items)</vt:lpstr>
      <vt:lpstr>Types of Information?</vt:lpstr>
      <vt:lpstr>Types of Information?</vt:lpstr>
      <vt:lpstr>Validity</vt:lpstr>
      <vt:lpstr>Validity (cont.)</vt:lpstr>
      <vt:lpstr>Threat to Validity: Contamination</vt:lpstr>
      <vt:lpstr>Summary</vt:lpstr>
      <vt:lpstr>Lessons Learned and Next Steps</vt:lpstr>
      <vt:lpstr>Applied Research: Implications for Policy</vt:lpstr>
      <vt:lpstr>Acknowledgements</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Moloney</dc:creator>
  <cp:lastModifiedBy>Windows User</cp:lastModifiedBy>
  <cp:revision>12</cp:revision>
  <dcterms:created xsi:type="dcterms:W3CDTF">2017-03-01T12:00:37Z</dcterms:created>
  <dcterms:modified xsi:type="dcterms:W3CDTF">2017-03-02T13:50:48Z</dcterms:modified>
</cp:coreProperties>
</file>